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75" r:id="rId2"/>
    <p:sldId id="257" r:id="rId3"/>
    <p:sldId id="265" r:id="rId4"/>
    <p:sldId id="272" r:id="rId5"/>
    <p:sldId id="282" r:id="rId6"/>
    <p:sldId id="279" r:id="rId7"/>
    <p:sldId id="280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FC945-A3FC-4EC1-A3BF-A0FA79CC217E}">
  <a:tblStyle styleId="{AEDFC945-A3FC-4EC1-A3BF-A0FA79CC2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usapb/SURA-BO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5545531" y="747349"/>
            <a:ext cx="972227" cy="208195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75649" y="747349"/>
            <a:ext cx="4606456" cy="365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S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istema</a:t>
            </a:r>
            <a:r>
              <a:rPr lang="es-MX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SURA-BOT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Jessica </a:t>
            </a:r>
            <a:r>
              <a:rPr lang="es-MX" sz="2400" dirty="0" err="1">
                <a:solidFill>
                  <a:srgbClr val="FFFFFF"/>
                </a:solidFill>
              </a:rPr>
              <a:t>Sarai</a:t>
            </a:r>
            <a:r>
              <a:rPr lang="es-MX" sz="2400" dirty="0">
                <a:solidFill>
                  <a:srgbClr val="FFFFFF"/>
                </a:solidFill>
              </a:rPr>
              <a:t> González Bautista</a:t>
            </a:r>
            <a:r>
              <a:rPr lang="en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FFFFFF"/>
                </a:solidFill>
              </a:rPr>
              <a:t>Karina </a:t>
            </a:r>
            <a:r>
              <a:rPr lang="es-MX" sz="2400" dirty="0">
                <a:solidFill>
                  <a:srgbClr val="FFFFFF"/>
                </a:solidFill>
              </a:rPr>
              <a:t>Carmona Vargas.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Jesús Pacheco Balam.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id="{F5247A42-1AFE-4A36-AAE1-7F6BCE80B049}"/>
              </a:ext>
            </a:extLst>
          </p:cNvPr>
          <p:cNvSpPr/>
          <p:nvPr/>
        </p:nvSpPr>
        <p:spPr>
          <a:xfrm>
            <a:off x="7190661" y="489801"/>
            <a:ext cx="1719423" cy="24627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209B6B1C-7E2D-49B2-8638-207C6D6FB6CF}"/>
              </a:ext>
            </a:extLst>
          </p:cNvPr>
          <p:cNvSpPr/>
          <p:nvPr/>
        </p:nvSpPr>
        <p:spPr>
          <a:xfrm>
            <a:off x="5578626" y="3229924"/>
            <a:ext cx="2899998" cy="176604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211" y="74481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¿En qué consiste?</a:t>
            </a:r>
            <a:endParaRPr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0DF728-4D16-4ED3-9471-E334DA6B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93" y="2858358"/>
            <a:ext cx="1440901" cy="144090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90625" y="1504950"/>
            <a:ext cx="6334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Como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lo dice,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para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Sura</a:t>
            </a:r>
            <a:r>
              <a:rPr lang="en-US" dirty="0"/>
              <a:t> </a:t>
            </a:r>
            <a:r>
              <a:rPr lang="en-US" dirty="0" err="1"/>
              <a:t>enfocada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capacitación</a:t>
            </a:r>
            <a:r>
              <a:rPr lang="en-US" dirty="0"/>
              <a:t> de los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Esta</a:t>
            </a:r>
            <a:r>
              <a:rPr lang="en-US" dirty="0"/>
              <a:t> app </a:t>
            </a:r>
            <a:r>
              <a:rPr lang="en-US" dirty="0" err="1"/>
              <a:t>ayudará</a:t>
            </a:r>
            <a:r>
              <a:rPr lang="en-US" dirty="0"/>
              <a:t> a los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 a ser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autodidactas</a:t>
            </a:r>
            <a:r>
              <a:rPr lang="en-US" dirty="0"/>
              <a:t>, </a:t>
            </a:r>
            <a:r>
              <a:rPr lang="en-US" dirty="0" err="1"/>
              <a:t>capacitándolos</a:t>
            </a:r>
            <a:r>
              <a:rPr lang="en-US" dirty="0"/>
              <a:t> y </a:t>
            </a:r>
            <a:r>
              <a:rPr lang="en-US" dirty="0" err="1"/>
              <a:t>orientándolos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,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evaluar</a:t>
            </a:r>
            <a:r>
              <a:rPr lang="en-US" dirty="0"/>
              <a:t> lo </a:t>
            </a:r>
            <a:r>
              <a:rPr lang="en-US" dirty="0" err="1"/>
              <a:t>aprendido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mini quiz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DD3FB0A7-792D-4DFC-8E63-ABEC69D3542E}"/>
              </a:ext>
            </a:extLst>
          </p:cNvPr>
          <p:cNvSpPr/>
          <p:nvPr/>
        </p:nvSpPr>
        <p:spPr>
          <a:xfrm>
            <a:off x="2333375" y="821623"/>
            <a:ext cx="382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>
                <a:latin typeface="Bangers"/>
              </a:rPr>
              <a:t>FUNCIÓN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33450" y="1257300"/>
            <a:ext cx="70770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una matricula a </a:t>
            </a:r>
            <a:r>
              <a:rPr lang="en-US" dirty="0" err="1"/>
              <a:t>cada</a:t>
            </a:r>
            <a:r>
              <a:rPr lang="en-US" dirty="0"/>
              <a:t> nuevo </a:t>
            </a:r>
            <a:r>
              <a:rPr lang="en-US" dirty="0" err="1"/>
              <a:t>trabajador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ingresar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app,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pedirá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matricula y </a:t>
            </a:r>
            <a:r>
              <a:rPr lang="en-US" dirty="0" err="1"/>
              <a:t>correo</a:t>
            </a:r>
            <a:r>
              <a:rPr lang="en-US" dirty="0"/>
              <a:t> para que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que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ingresar</a:t>
            </a:r>
            <a:r>
              <a:rPr lang="en-US" dirty="0"/>
              <a:t>, </a:t>
            </a:r>
            <a:r>
              <a:rPr lang="en-US" dirty="0" err="1"/>
              <a:t>tendrás</a:t>
            </a:r>
            <a:r>
              <a:rPr lang="en-US" dirty="0"/>
              <a:t> que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orientarte</a:t>
            </a:r>
            <a:r>
              <a:rPr lang="en-US" dirty="0"/>
              <a:t> antes del mini quiz. </a:t>
            </a:r>
          </a:p>
          <a:p>
            <a:endParaRPr lang="en-US" dirty="0"/>
          </a:p>
          <a:p>
            <a:r>
              <a:rPr lang="en-US" dirty="0" err="1"/>
              <a:t>Cuando</a:t>
            </a:r>
            <a:r>
              <a:rPr lang="en-US" dirty="0"/>
              <a:t> la persona se </a:t>
            </a:r>
            <a:r>
              <a:rPr lang="en-US" dirty="0" err="1"/>
              <a:t>sienta</a:t>
            </a:r>
            <a:r>
              <a:rPr lang="en-US" dirty="0"/>
              <a:t> </a:t>
            </a:r>
            <a:r>
              <a:rPr lang="en-US" dirty="0" err="1"/>
              <a:t>listo</a:t>
            </a:r>
            <a:r>
              <a:rPr lang="en-US" dirty="0"/>
              <a:t>,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mini quiz,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de 5 </a:t>
            </a:r>
            <a:r>
              <a:rPr lang="en-US" dirty="0" err="1"/>
              <a:t>pregunta</a:t>
            </a:r>
            <a:r>
              <a:rPr lang="en-US" dirty="0"/>
              <a:t> con 20 puntos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trabajador</a:t>
            </a:r>
            <a:r>
              <a:rPr lang="en-US" dirty="0"/>
              <a:t> debe </a:t>
            </a:r>
            <a:r>
              <a:rPr lang="en-US" dirty="0" err="1"/>
              <a:t>tener</a:t>
            </a:r>
            <a:r>
              <a:rPr lang="en-US" dirty="0"/>
              <a:t> una </a:t>
            </a:r>
            <a:r>
              <a:rPr lang="en-US" dirty="0" err="1"/>
              <a:t>calificación</a:t>
            </a:r>
            <a:r>
              <a:rPr lang="en-US" dirty="0"/>
              <a:t> mayor a 80 para ser </a:t>
            </a:r>
            <a:r>
              <a:rPr lang="en-US" dirty="0" err="1"/>
              <a:t>aprobado</a:t>
            </a:r>
            <a:r>
              <a:rPr lang="en-US" dirty="0"/>
              <a:t>. 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1975" y="771525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BENEFICIOS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62062" y="1171635"/>
            <a:ext cx="6257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Evitamos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Es una gran </a:t>
            </a:r>
            <a:r>
              <a:rPr lang="en-US" dirty="0" err="1"/>
              <a:t>relación</a:t>
            </a:r>
            <a:r>
              <a:rPr lang="en-US" dirty="0"/>
              <a:t> entre los </a:t>
            </a:r>
            <a:r>
              <a:rPr lang="en-US" dirty="0" err="1"/>
              <a:t>trabajadores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no </a:t>
            </a:r>
            <a:r>
              <a:rPr lang="en-US" dirty="0" err="1"/>
              <a:t>sentirá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</a:t>
            </a:r>
            <a:r>
              <a:rPr lang="en-US" dirty="0" err="1"/>
              <a:t>presión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2" descr="Resultado de imagen para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2" y="2941350"/>
            <a:ext cx="2796979" cy="1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BCE95-E3F3-4E13-AF6C-5ED80CA5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5" y="145709"/>
            <a:ext cx="7012514" cy="514398"/>
          </a:xfrm>
        </p:spPr>
        <p:txBody>
          <a:bodyPr/>
          <a:lstStyle/>
          <a:p>
            <a:r>
              <a:rPr lang="es-MX" dirty="0"/>
              <a:t>Diagrama de Clases</a:t>
            </a:r>
          </a:p>
        </p:txBody>
      </p:sp>
      <p:sp>
        <p:nvSpPr>
          <p:cNvPr id="3" name="AutoShape 2" descr="blob:https://web.whatsapp.com/1dd5e757-8026-4017-83ff-1d6ec0722082">
            <a:extLst>
              <a:ext uri="{FF2B5EF4-FFF2-40B4-BE49-F238E27FC236}">
                <a16:creationId xmlns:a16="http://schemas.microsoft.com/office/drawing/2014/main" id="{B5ED1496-B981-4468-97B6-5F4A96442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990753" cy="399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C9C314-C02A-41FC-A703-B2FC4D9D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35" y="848299"/>
            <a:ext cx="6125730" cy="37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7" y="695831"/>
            <a:ext cx="2993816" cy="1568266"/>
          </a:xfrm>
        </p:spPr>
        <p:txBody>
          <a:bodyPr/>
          <a:lstStyle/>
          <a:p>
            <a:r>
              <a:rPr lang="es-MX" dirty="0"/>
              <a:t>Bitácora de actividades.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17863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7FAE8E-A67A-4D82-9C1A-A7B7B0A5288E}"/>
              </a:ext>
            </a:extLst>
          </p:cNvPr>
          <p:cNvSpPr txBox="1"/>
          <p:nvPr/>
        </p:nvSpPr>
        <p:spPr>
          <a:xfrm flipH="1">
            <a:off x="949967" y="2264097"/>
            <a:ext cx="212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Después de la 2da revisión. 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B10A65F-9FB9-4254-B775-5C5E844A0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0998"/>
              </p:ext>
            </p:extLst>
          </p:nvPr>
        </p:nvGraphicFramePr>
        <p:xfrm>
          <a:off x="3647585" y="919957"/>
          <a:ext cx="4412175" cy="3303586"/>
        </p:xfrm>
        <a:graphic>
          <a:graphicData uri="http://schemas.openxmlformats.org/drawingml/2006/table">
            <a:tbl>
              <a:tblPr firstRow="1" firstCol="1" bandRow="1">
                <a:tableStyleId>{AEDFC945-A3FC-4EC1-A3BF-A0FA79CC217E}</a:tableStyleId>
              </a:tblPr>
              <a:tblGrid>
                <a:gridCol w="1108042">
                  <a:extLst>
                    <a:ext uri="{9D8B030D-6E8A-4147-A177-3AD203B41FA5}">
                      <a16:colId xmlns:a16="http://schemas.microsoft.com/office/drawing/2014/main" val="2050396320"/>
                    </a:ext>
                  </a:extLst>
                </a:gridCol>
                <a:gridCol w="1215497">
                  <a:extLst>
                    <a:ext uri="{9D8B030D-6E8A-4147-A177-3AD203B41FA5}">
                      <a16:colId xmlns:a16="http://schemas.microsoft.com/office/drawing/2014/main" val="1904789176"/>
                    </a:ext>
                  </a:extLst>
                </a:gridCol>
                <a:gridCol w="937612">
                  <a:extLst>
                    <a:ext uri="{9D8B030D-6E8A-4147-A177-3AD203B41FA5}">
                      <a16:colId xmlns:a16="http://schemas.microsoft.com/office/drawing/2014/main" val="3446488663"/>
                    </a:ext>
                  </a:extLst>
                </a:gridCol>
                <a:gridCol w="1151024">
                  <a:extLst>
                    <a:ext uri="{9D8B030D-6E8A-4147-A177-3AD203B41FA5}">
                      <a16:colId xmlns:a16="http://schemas.microsoft.com/office/drawing/2014/main" val="3727813710"/>
                    </a:ext>
                  </a:extLst>
                </a:gridCol>
              </a:tblGrid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Lunes 30 de Abril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Revisión del diagrama de clases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Cubículo del profesor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Todos los integrantes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585364785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Jueves 3 de Mayo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Aprobación del diagrama de clases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Cubículo del profesor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2671542996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Jueves 3 de Mayo del 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Inicio de codificación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Casa de Jesus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Jesus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525319543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Sábado 5 de Mayo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Reunión para verificar avances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Cafetería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Todos los integrantes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286844684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Sábado 5 de Mayo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Actualización de documentos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Cafetería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Jessica y Karina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3042332629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Sábado 5 de Mayo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Codificación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Cafetería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Jesus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3519979117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Jueves 10 de mayo del 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Crear la interfaz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Casa de 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Jessica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511994488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Lunes 16 de mayo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Resolución de dudas.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Cubículo del profesor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911911576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Martes 22 de mayo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Actualización final de documentos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Casa de karina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Karina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290999135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Miércoles 23 de mayo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Grabado y entrega del video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820907905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Jueves 24 de mayo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Entrega final del proyecto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Todos los integrantes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200573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74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83925" y="-63595"/>
            <a:ext cx="2127579" cy="2372249"/>
          </a:xfrm>
        </p:spPr>
        <p:txBody>
          <a:bodyPr/>
          <a:lstStyle/>
          <a:p>
            <a:pPr algn="ctr"/>
            <a:r>
              <a:rPr lang="es-MX" dirty="0"/>
              <a:t>Calendario de actividades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DBDC89-9102-43F8-AD0F-A511403DB940}"/>
              </a:ext>
            </a:extLst>
          </p:cNvPr>
          <p:cNvSpPr txBox="1"/>
          <p:nvPr/>
        </p:nvSpPr>
        <p:spPr>
          <a:xfrm>
            <a:off x="6169201" y="2308654"/>
            <a:ext cx="160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Después de la 2da revisión.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62F2195-74D4-40C3-A76C-2BA7CB77F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86137"/>
              </p:ext>
            </p:extLst>
          </p:nvPr>
        </p:nvGraphicFramePr>
        <p:xfrm>
          <a:off x="922457" y="1122529"/>
          <a:ext cx="4891211" cy="2836164"/>
        </p:xfrm>
        <a:graphic>
          <a:graphicData uri="http://schemas.openxmlformats.org/drawingml/2006/table">
            <a:tbl>
              <a:tblPr firstRow="1" firstCol="1" bandRow="1">
                <a:tableStyleId>{AEDFC945-A3FC-4EC1-A3BF-A0FA79CC217E}</a:tableStyleId>
              </a:tblPr>
              <a:tblGrid>
                <a:gridCol w="1630035">
                  <a:extLst>
                    <a:ext uri="{9D8B030D-6E8A-4147-A177-3AD203B41FA5}">
                      <a16:colId xmlns:a16="http://schemas.microsoft.com/office/drawing/2014/main" val="3329667199"/>
                    </a:ext>
                  </a:extLst>
                </a:gridCol>
                <a:gridCol w="1630588">
                  <a:extLst>
                    <a:ext uri="{9D8B030D-6E8A-4147-A177-3AD203B41FA5}">
                      <a16:colId xmlns:a16="http://schemas.microsoft.com/office/drawing/2014/main" val="4226198969"/>
                    </a:ext>
                  </a:extLst>
                </a:gridCol>
                <a:gridCol w="1630588">
                  <a:extLst>
                    <a:ext uri="{9D8B030D-6E8A-4147-A177-3AD203B41FA5}">
                      <a16:colId xmlns:a16="http://schemas.microsoft.com/office/drawing/2014/main" val="3531385974"/>
                    </a:ext>
                  </a:extLst>
                </a:gridCol>
              </a:tblGrid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Fecha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Producto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 cargo de: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1119798777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13 de Abril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Revisión de estado de avances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Karina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826520493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52855" algn="l"/>
                        </a:tabLst>
                      </a:pPr>
                      <a:r>
                        <a:rPr lang="es-MX" sz="1000" dirty="0">
                          <a:effectLst/>
                        </a:rPr>
                        <a:t>20 de Abril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Revisión de estado de avances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Jessica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1135372414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30 de Abril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Fecha de entrega parcial del proyecto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Los tres integrantes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1365661041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2 de Mayo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Alimentar base de datos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Karina, Jesus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2610601113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5 de Mayo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Codificación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Jesus, Jessica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2920512166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5 de Mayo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Actualizar documentos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Los 3 integrantes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311290652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8 de Mayo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Agregar el mini Quiz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Karina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4293821794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10 de mayo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Crear interfaz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Jessica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3207633025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22 de mayo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Actualización de documentos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Karina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2120785437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24 de mayo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Grabado y entrega del video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1036866458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24de Mayo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Fecha de entrega final del proyecto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Los tres integrantes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51227525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0A6A50B-1244-441E-A7AB-98D2E5852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86" y="9184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48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6381" y="1228422"/>
            <a:ext cx="7710900" cy="3303600"/>
          </a:xfrm>
        </p:spPr>
        <p:txBody>
          <a:bodyPr/>
          <a:lstStyle/>
          <a:p>
            <a:pPr marL="38100" indent="0" algn="ctr">
              <a:buNone/>
            </a:pPr>
            <a:endParaRPr lang="es-MX" sz="2000" dirty="0"/>
          </a:p>
          <a:p>
            <a:pPr marL="38100" indent="0" algn="ctr">
              <a:buNone/>
            </a:pPr>
            <a:r>
              <a:rPr lang="es-MX" sz="2000" dirty="0"/>
              <a:t>Ubicación del repositorio </a:t>
            </a:r>
          </a:p>
          <a:p>
            <a:pPr marL="38100" indent="0" algn="ctr">
              <a:buNone/>
            </a:pPr>
            <a:r>
              <a:rPr lang="es-MX" sz="2000" dirty="0">
                <a:hlinkClick r:id="rId2"/>
              </a:rPr>
              <a:t>https://github.com/jesusapb/SURA-BOT</a:t>
            </a:r>
            <a:endParaRPr lang="es-MX" sz="2000" dirty="0"/>
          </a:p>
          <a:p>
            <a:pPr marL="3810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26265261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490</Words>
  <Application>Microsoft Office PowerPoint</Application>
  <PresentationFormat>Presentación en pantalla (16:9)</PresentationFormat>
  <Paragraphs>114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Bangers</vt:lpstr>
      <vt:lpstr>Calibri</vt:lpstr>
      <vt:lpstr>Sniglet</vt:lpstr>
      <vt:lpstr>Times New Roman</vt:lpstr>
      <vt:lpstr>Wingdings</vt:lpstr>
      <vt:lpstr>Jachimo template</vt:lpstr>
      <vt:lpstr>Presentación de PowerPoint</vt:lpstr>
      <vt:lpstr>¿En qué consiste?</vt:lpstr>
      <vt:lpstr>Presentación de PowerPoint</vt:lpstr>
      <vt:lpstr>Presentación de PowerPoint</vt:lpstr>
      <vt:lpstr>Diagrama de Clases</vt:lpstr>
      <vt:lpstr>Bitácora de actividades.</vt:lpstr>
      <vt:lpstr>Calendario de actividades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</dc:creator>
  <cp:lastModifiedBy>Jessica Sarai González Bautista</cp:lastModifiedBy>
  <cp:revision>36</cp:revision>
  <dcterms:modified xsi:type="dcterms:W3CDTF">2018-05-25T06:22:44Z</dcterms:modified>
</cp:coreProperties>
</file>