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8" r:id="rId3"/>
    <p:sldId id="269" r:id="rId4"/>
    <p:sldId id="270" r:id="rId5"/>
    <p:sldId id="271" r:id="rId6"/>
    <p:sldId id="265"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5" d="100"/>
          <a:sy n="65"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03D36CC-5952-45D9-80D8-C2D4079CD5DF}" type="datetimeFigureOut">
              <a:rPr lang="es-ES" smtClean="0"/>
              <a:t>14/11/2022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775C897-200A-4458-B834-A53016B33951}" type="slidenum">
              <a:rPr lang="es-ES" smtClean="0"/>
              <a:t>‹Nº›</a:t>
            </a:fld>
            <a:endParaRPr lang="es-ES"/>
          </a:p>
        </p:txBody>
      </p:sp>
    </p:spTree>
    <p:extLst>
      <p:ext uri="{BB962C8B-B14F-4D97-AF65-F5344CB8AC3E}">
        <p14:creationId xmlns:p14="http://schemas.microsoft.com/office/powerpoint/2010/main" val="366866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3D36CC-5952-45D9-80D8-C2D4079CD5DF}" type="datetimeFigureOut">
              <a:rPr lang="es-ES" smtClean="0"/>
              <a:t>14/11/2022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75C897-200A-4458-B834-A53016B33951}" type="slidenum">
              <a:rPr lang="es-ES" smtClean="0"/>
              <a:t>‹Nº›</a:t>
            </a:fld>
            <a:endParaRPr lang="es-ES"/>
          </a:p>
        </p:txBody>
      </p:sp>
    </p:spTree>
    <p:extLst>
      <p:ext uri="{BB962C8B-B14F-4D97-AF65-F5344CB8AC3E}">
        <p14:creationId xmlns:p14="http://schemas.microsoft.com/office/powerpoint/2010/main" val="311173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3D36CC-5952-45D9-80D8-C2D4079CD5DF}" type="datetimeFigureOut">
              <a:rPr lang="es-ES" smtClean="0"/>
              <a:t>14/11/2022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75C897-200A-4458-B834-A53016B33951}" type="slidenum">
              <a:rPr lang="es-ES" smtClean="0"/>
              <a:t>‹Nº›</a:t>
            </a:fld>
            <a:endParaRPr lang="es-ES"/>
          </a:p>
        </p:txBody>
      </p:sp>
    </p:spTree>
    <p:extLst>
      <p:ext uri="{BB962C8B-B14F-4D97-AF65-F5344CB8AC3E}">
        <p14:creationId xmlns:p14="http://schemas.microsoft.com/office/powerpoint/2010/main" val="149320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3D36CC-5952-45D9-80D8-C2D4079CD5DF}" type="datetimeFigureOut">
              <a:rPr lang="es-ES" smtClean="0"/>
              <a:t>14/11/2022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775C897-200A-4458-B834-A53016B33951}" type="slidenum">
              <a:rPr lang="es-ES" smtClean="0"/>
              <a:t>‹Nº›</a:t>
            </a:fld>
            <a:endParaRPr lang="es-ES"/>
          </a:p>
        </p:txBody>
      </p:sp>
    </p:spTree>
    <p:extLst>
      <p:ext uri="{BB962C8B-B14F-4D97-AF65-F5344CB8AC3E}">
        <p14:creationId xmlns:p14="http://schemas.microsoft.com/office/powerpoint/2010/main" val="315377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103D36CC-5952-45D9-80D8-C2D4079CD5DF}" type="datetimeFigureOut">
              <a:rPr lang="es-ES" smtClean="0"/>
              <a:t>14/11/2022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775C897-200A-4458-B834-A53016B33951}" type="slidenum">
              <a:rPr lang="es-ES" smtClean="0"/>
              <a:t>‹Nº›</a:t>
            </a:fld>
            <a:endParaRPr lang="es-ES"/>
          </a:p>
        </p:txBody>
      </p:sp>
    </p:spTree>
    <p:extLst>
      <p:ext uri="{BB962C8B-B14F-4D97-AF65-F5344CB8AC3E}">
        <p14:creationId xmlns:p14="http://schemas.microsoft.com/office/powerpoint/2010/main" val="69885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03D36CC-5952-45D9-80D8-C2D4079CD5DF}" type="datetimeFigureOut">
              <a:rPr lang="es-ES" smtClean="0"/>
              <a:t>14/11/2022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775C897-200A-4458-B834-A53016B33951}" type="slidenum">
              <a:rPr lang="es-ES" smtClean="0"/>
              <a:t>‹Nº›</a:t>
            </a:fld>
            <a:endParaRPr lang="es-ES"/>
          </a:p>
        </p:txBody>
      </p:sp>
    </p:spTree>
    <p:extLst>
      <p:ext uri="{BB962C8B-B14F-4D97-AF65-F5344CB8AC3E}">
        <p14:creationId xmlns:p14="http://schemas.microsoft.com/office/powerpoint/2010/main" val="70129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03D36CC-5952-45D9-80D8-C2D4079CD5DF}" type="datetimeFigureOut">
              <a:rPr lang="es-ES" smtClean="0"/>
              <a:t>14/11/2022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775C897-200A-4458-B834-A53016B33951}" type="slidenum">
              <a:rPr lang="es-ES" smtClean="0"/>
              <a:t>‹Nº›</a:t>
            </a:fld>
            <a:endParaRPr lang="es-ES"/>
          </a:p>
        </p:txBody>
      </p:sp>
    </p:spTree>
    <p:extLst>
      <p:ext uri="{BB962C8B-B14F-4D97-AF65-F5344CB8AC3E}">
        <p14:creationId xmlns:p14="http://schemas.microsoft.com/office/powerpoint/2010/main" val="330886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03D36CC-5952-45D9-80D8-C2D4079CD5DF}" type="datetimeFigureOut">
              <a:rPr lang="es-ES" smtClean="0"/>
              <a:t>14/11/2022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775C897-200A-4458-B834-A53016B33951}" type="slidenum">
              <a:rPr lang="es-ES" smtClean="0"/>
              <a:t>‹Nº›</a:t>
            </a:fld>
            <a:endParaRPr lang="es-ES"/>
          </a:p>
        </p:txBody>
      </p:sp>
    </p:spTree>
    <p:extLst>
      <p:ext uri="{BB962C8B-B14F-4D97-AF65-F5344CB8AC3E}">
        <p14:creationId xmlns:p14="http://schemas.microsoft.com/office/powerpoint/2010/main" val="325976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D36CC-5952-45D9-80D8-C2D4079CD5DF}" type="datetimeFigureOut">
              <a:rPr lang="es-ES" smtClean="0"/>
              <a:t>14/11/2022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775C897-200A-4458-B834-A53016B33951}" type="slidenum">
              <a:rPr lang="es-ES" smtClean="0"/>
              <a:t>‹Nº›</a:t>
            </a:fld>
            <a:endParaRPr lang="es-ES"/>
          </a:p>
        </p:txBody>
      </p:sp>
    </p:spTree>
    <p:extLst>
      <p:ext uri="{BB962C8B-B14F-4D97-AF65-F5344CB8AC3E}">
        <p14:creationId xmlns:p14="http://schemas.microsoft.com/office/powerpoint/2010/main" val="273591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3D36CC-5952-45D9-80D8-C2D4079CD5DF}" type="datetimeFigureOut">
              <a:rPr lang="es-ES" smtClean="0"/>
              <a:t>14/11/2022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775C897-200A-4458-B834-A53016B33951}" type="slidenum">
              <a:rPr lang="es-ES" smtClean="0"/>
              <a:t>‹Nº›</a:t>
            </a:fld>
            <a:endParaRPr lang="es-ES"/>
          </a:p>
        </p:txBody>
      </p:sp>
    </p:spTree>
    <p:extLst>
      <p:ext uri="{BB962C8B-B14F-4D97-AF65-F5344CB8AC3E}">
        <p14:creationId xmlns:p14="http://schemas.microsoft.com/office/powerpoint/2010/main" val="238251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3D36CC-5952-45D9-80D8-C2D4079CD5DF}" type="datetimeFigureOut">
              <a:rPr lang="es-ES" smtClean="0"/>
              <a:t>14/11/2022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775C897-200A-4458-B834-A53016B33951}" type="slidenum">
              <a:rPr lang="es-ES" smtClean="0"/>
              <a:t>‹Nº›</a:t>
            </a:fld>
            <a:endParaRPr lang="es-ES"/>
          </a:p>
        </p:txBody>
      </p:sp>
    </p:spTree>
    <p:extLst>
      <p:ext uri="{BB962C8B-B14F-4D97-AF65-F5344CB8AC3E}">
        <p14:creationId xmlns:p14="http://schemas.microsoft.com/office/powerpoint/2010/main" val="337502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03D36CC-5952-45D9-80D8-C2D4079CD5DF}" type="datetimeFigureOut">
              <a:rPr lang="es-ES" smtClean="0"/>
              <a:t>14/11/2022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775C897-200A-4458-B834-A53016B33951}" type="slidenum">
              <a:rPr lang="es-ES" smtClean="0"/>
              <a:t>‹Nº›</a:t>
            </a:fld>
            <a:endParaRPr lang="es-ES"/>
          </a:p>
        </p:txBody>
      </p:sp>
    </p:spTree>
    <p:extLst>
      <p:ext uri="{BB962C8B-B14F-4D97-AF65-F5344CB8AC3E}">
        <p14:creationId xmlns:p14="http://schemas.microsoft.com/office/powerpoint/2010/main" val="161925027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hyperlink" Target="https://www.amazon.e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s://www.ebay.e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6CFE1-C645-AA4D-488C-C5FEC73A0799}"/>
              </a:ext>
            </a:extLst>
          </p:cNvPr>
          <p:cNvSpPr>
            <a:spLocks noGrp="1"/>
          </p:cNvSpPr>
          <p:nvPr>
            <p:ph type="ctrTitle"/>
          </p:nvPr>
        </p:nvSpPr>
        <p:spPr>
          <a:xfrm>
            <a:off x="1494503" y="2117518"/>
            <a:ext cx="9202994" cy="1102277"/>
          </a:xfrm>
        </p:spPr>
        <p:txBody>
          <a:bodyPr/>
          <a:lstStyle/>
          <a:p>
            <a:r>
              <a:rPr lang="es-ES" sz="4800" i="1" u="sng" dirty="0" err="1">
                <a:latin typeface="Modern Love" panose="020B0604020202020204" pitchFamily="82" charset="0"/>
              </a:rPr>
              <a:t>accessibility</a:t>
            </a:r>
            <a:r>
              <a:rPr lang="es-ES" sz="4800" i="1" u="sng" dirty="0">
                <a:latin typeface="Modern Love" panose="020B0604020202020204" pitchFamily="82" charset="0"/>
              </a:rPr>
              <a:t> and </a:t>
            </a:r>
            <a:r>
              <a:rPr lang="es-ES" sz="4800" i="1" u="sng" dirty="0" err="1">
                <a:latin typeface="Modern Love" panose="020B0604020202020204" pitchFamily="82" charset="0"/>
              </a:rPr>
              <a:t>usability</a:t>
            </a:r>
            <a:endParaRPr lang="es-ES" sz="7200" dirty="0">
              <a:latin typeface="Modern Love" panose="020B0604020202020204" pitchFamily="82" charset="0"/>
            </a:endParaRPr>
          </a:p>
        </p:txBody>
      </p:sp>
      <p:sp>
        <p:nvSpPr>
          <p:cNvPr id="5" name="Subtítulo 2">
            <a:extLst>
              <a:ext uri="{FF2B5EF4-FFF2-40B4-BE49-F238E27FC236}">
                <a16:creationId xmlns:a16="http://schemas.microsoft.com/office/drawing/2014/main" id="{570A60BB-F550-A108-8846-4BF038CDFDB4}"/>
              </a:ext>
            </a:extLst>
          </p:cNvPr>
          <p:cNvSpPr>
            <a:spLocks noGrp="1"/>
          </p:cNvSpPr>
          <p:nvPr>
            <p:ph type="subTitle" idx="1"/>
          </p:nvPr>
        </p:nvSpPr>
        <p:spPr>
          <a:xfrm>
            <a:off x="3508420" y="3429000"/>
            <a:ext cx="5175160" cy="551590"/>
          </a:xfrm>
        </p:spPr>
        <p:txBody>
          <a:bodyPr>
            <a:normAutofit/>
          </a:bodyPr>
          <a:lstStyle/>
          <a:p>
            <a:r>
              <a:rPr lang="es-ES" dirty="0" err="1"/>
              <a:t>Work</a:t>
            </a:r>
            <a:r>
              <a:rPr lang="es-ES" dirty="0"/>
              <a:t> </a:t>
            </a:r>
            <a:r>
              <a:rPr lang="es-ES" dirty="0" err="1"/>
              <a:t>made</a:t>
            </a:r>
            <a:r>
              <a:rPr lang="es-ES" dirty="0"/>
              <a:t> </a:t>
            </a:r>
            <a:r>
              <a:rPr lang="es-ES" dirty="0" err="1"/>
              <a:t>by</a:t>
            </a:r>
            <a:r>
              <a:rPr lang="es-ES" dirty="0"/>
              <a:t>: Jesús Arencibia Falcón</a:t>
            </a:r>
          </a:p>
        </p:txBody>
      </p:sp>
    </p:spTree>
    <p:extLst>
      <p:ext uri="{BB962C8B-B14F-4D97-AF65-F5344CB8AC3E}">
        <p14:creationId xmlns:p14="http://schemas.microsoft.com/office/powerpoint/2010/main" val="89404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 name="Oval 7">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Título 1">
            <a:extLst>
              <a:ext uri="{FF2B5EF4-FFF2-40B4-BE49-F238E27FC236}">
                <a16:creationId xmlns:a16="http://schemas.microsoft.com/office/drawing/2014/main" id="{C4B0A6E1-C583-85CF-E1CF-068242C5EA50}"/>
              </a:ext>
            </a:extLst>
          </p:cNvPr>
          <p:cNvSpPr txBox="1">
            <a:spLocks/>
          </p:cNvSpPr>
          <p:nvPr/>
        </p:nvSpPr>
        <p:spPr>
          <a:xfrm>
            <a:off x="2168013" y="876336"/>
            <a:ext cx="8090625" cy="8371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a:latin typeface="Modern Love" panose="020B0604020202020204" pitchFamily="82" charset="0"/>
              </a:rPr>
              <a:t>The System Usability Scale (SUS) </a:t>
            </a:r>
            <a:r>
              <a:rPr lang="es-ES" sz="3600" dirty="0">
                <a:latin typeface="Modern Love" panose="020B0604020202020204" pitchFamily="82" charset="0"/>
              </a:rPr>
              <a:t> </a:t>
            </a:r>
            <a:endParaRPr lang="es-ES" sz="7200" dirty="0">
              <a:latin typeface="Modern Love" panose="020B0604020202020204" pitchFamily="82" charset="0"/>
            </a:endParaRPr>
          </a:p>
        </p:txBody>
      </p:sp>
      <p:sp>
        <p:nvSpPr>
          <p:cNvPr id="5" name="Marcador de contenido 2">
            <a:extLst>
              <a:ext uri="{FF2B5EF4-FFF2-40B4-BE49-F238E27FC236}">
                <a16:creationId xmlns:a16="http://schemas.microsoft.com/office/drawing/2014/main" id="{F5740CED-9D22-874A-C33D-96646369BBCB}"/>
              </a:ext>
            </a:extLst>
          </p:cNvPr>
          <p:cNvSpPr txBox="1">
            <a:spLocks/>
          </p:cNvSpPr>
          <p:nvPr/>
        </p:nvSpPr>
        <p:spPr>
          <a:xfrm>
            <a:off x="984504" y="2810785"/>
            <a:ext cx="4496734" cy="3445263"/>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sz="2400" dirty="0"/>
              <a:t> </a:t>
            </a:r>
            <a:r>
              <a:rPr lang="en-US" dirty="0"/>
              <a:t>The System Usability Scale (SUS) was invented by John Brooke who, in 1986, created this ‘quick and dirty’ usability scale to evaluate practically any kind of system. The SUS has been tried and tested throughout almost 30 years of use and has proven itself to be a dependable method of evaluating the usability of systems compared to industry standards.</a:t>
            </a:r>
            <a:endParaRPr lang="es-ES" sz="2400" dirty="0"/>
          </a:p>
        </p:txBody>
      </p:sp>
      <p:pic>
        <p:nvPicPr>
          <p:cNvPr id="12" name="Imagen 11">
            <a:extLst>
              <a:ext uri="{FF2B5EF4-FFF2-40B4-BE49-F238E27FC236}">
                <a16:creationId xmlns:a16="http://schemas.microsoft.com/office/drawing/2014/main" id="{DC2E4C0E-C321-0D45-9BBC-0F07FCB87B95}"/>
              </a:ext>
            </a:extLst>
          </p:cNvPr>
          <p:cNvPicPr>
            <a:picLocks noChangeAspect="1"/>
          </p:cNvPicPr>
          <p:nvPr/>
        </p:nvPicPr>
        <p:blipFill>
          <a:blip r:embed="rId7"/>
          <a:stretch>
            <a:fillRect/>
          </a:stretch>
        </p:blipFill>
        <p:spPr>
          <a:xfrm>
            <a:off x="6906321" y="2624009"/>
            <a:ext cx="3219961" cy="1609981"/>
          </a:xfrm>
          <a:prstGeom prst="rect">
            <a:avLst/>
          </a:prstGeom>
        </p:spPr>
      </p:pic>
      <p:pic>
        <p:nvPicPr>
          <p:cNvPr id="14" name="Imagen 13">
            <a:extLst>
              <a:ext uri="{FF2B5EF4-FFF2-40B4-BE49-F238E27FC236}">
                <a16:creationId xmlns:a16="http://schemas.microsoft.com/office/drawing/2014/main" id="{3DC9250F-F48D-0FB0-16C3-B99A54F2848D}"/>
              </a:ext>
            </a:extLst>
          </p:cNvPr>
          <p:cNvPicPr>
            <a:picLocks noChangeAspect="1"/>
          </p:cNvPicPr>
          <p:nvPr/>
        </p:nvPicPr>
        <p:blipFill>
          <a:blip r:embed="rId8"/>
          <a:stretch>
            <a:fillRect/>
          </a:stretch>
        </p:blipFill>
        <p:spPr>
          <a:xfrm>
            <a:off x="6773967" y="4533416"/>
            <a:ext cx="3484671" cy="1938024"/>
          </a:xfrm>
          <a:prstGeom prst="rect">
            <a:avLst/>
          </a:prstGeom>
        </p:spPr>
      </p:pic>
    </p:spTree>
    <p:extLst>
      <p:ext uri="{BB962C8B-B14F-4D97-AF65-F5344CB8AC3E}">
        <p14:creationId xmlns:p14="http://schemas.microsoft.com/office/powerpoint/2010/main" val="3115597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0" name="Rectangle 2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DE171D10-50D2-9016-275C-F221A7AA7D9B}"/>
              </a:ext>
            </a:extLst>
          </p:cNvPr>
          <p:cNvPicPr>
            <a:picLocks noChangeAspect="1"/>
          </p:cNvPicPr>
          <p:nvPr/>
        </p:nvPicPr>
        <p:blipFill>
          <a:blip r:embed="rId4"/>
          <a:stretch>
            <a:fillRect/>
          </a:stretch>
        </p:blipFill>
        <p:spPr>
          <a:xfrm>
            <a:off x="2165738" y="279654"/>
            <a:ext cx="7326802" cy="3242109"/>
          </a:xfrm>
          <a:prstGeom prst="rect">
            <a:avLst/>
          </a:prstGeom>
        </p:spPr>
      </p:pic>
      <p:sp>
        <p:nvSpPr>
          <p:cNvPr id="32" name="Rectangle 3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ítulo 1">
            <a:extLst>
              <a:ext uri="{FF2B5EF4-FFF2-40B4-BE49-F238E27FC236}">
                <a16:creationId xmlns:a16="http://schemas.microsoft.com/office/drawing/2014/main" id="{C4B0A6E1-C583-85CF-E1CF-068242C5EA50}"/>
              </a:ext>
            </a:extLst>
          </p:cNvPr>
          <p:cNvSpPr txBox="1">
            <a:spLocks/>
          </p:cNvSpPr>
          <p:nvPr/>
        </p:nvSpPr>
        <p:spPr>
          <a:xfrm>
            <a:off x="1285456" y="4162031"/>
            <a:ext cx="4156699" cy="17671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cap="all"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spcAft>
                <a:spcPts val="600"/>
              </a:spcAft>
            </a:pPr>
            <a:r>
              <a:rPr lang="en-US" sz="4800" dirty="0"/>
              <a:t>The Eight Golden Rules</a:t>
            </a:r>
          </a:p>
        </p:txBody>
      </p:sp>
      <p:sp>
        <p:nvSpPr>
          <p:cNvPr id="5" name="Marcador de contenido 2">
            <a:extLst>
              <a:ext uri="{FF2B5EF4-FFF2-40B4-BE49-F238E27FC236}">
                <a16:creationId xmlns:a16="http://schemas.microsoft.com/office/drawing/2014/main" id="{F5740CED-9D22-874A-C33D-96646369BBCB}"/>
              </a:ext>
            </a:extLst>
          </p:cNvPr>
          <p:cNvSpPr txBox="1">
            <a:spLocks/>
          </p:cNvSpPr>
          <p:nvPr/>
        </p:nvSpPr>
        <p:spPr>
          <a:xfrm>
            <a:off x="5587332" y="4233838"/>
            <a:ext cx="5474987" cy="1767141"/>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t>Ben </a:t>
            </a:r>
            <a:r>
              <a:rPr lang="en-US" sz="1600" dirty="0" err="1"/>
              <a:t>Shneiderman</a:t>
            </a:r>
            <a:r>
              <a:rPr lang="en-US" sz="1600" dirty="0"/>
              <a:t>  is the author of these 8 rules, and he is an American scientist with a strong expertise in the field of human-machine interaction.  Eight golden rules are intended to help designers solve problems, and for this purpose </a:t>
            </a:r>
            <a:r>
              <a:rPr lang="en-US" sz="1600" dirty="0" err="1"/>
              <a:t>Shneiderman</a:t>
            </a:r>
            <a:r>
              <a:rPr lang="en-US" sz="1600" dirty="0"/>
              <a:t> offers them significant help with his eight heuristics. In order to improve usability, an interface needs to be well designed to be "user-friendly". </a:t>
            </a:r>
          </a:p>
        </p:txBody>
      </p:sp>
      <p:sp>
        <p:nvSpPr>
          <p:cNvPr id="36" name="Rectangle 3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3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4475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 name="Oval 7">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Título 1">
            <a:extLst>
              <a:ext uri="{FF2B5EF4-FFF2-40B4-BE49-F238E27FC236}">
                <a16:creationId xmlns:a16="http://schemas.microsoft.com/office/drawing/2014/main" id="{C4B0A6E1-C583-85CF-E1CF-068242C5EA50}"/>
              </a:ext>
            </a:extLst>
          </p:cNvPr>
          <p:cNvSpPr txBox="1">
            <a:spLocks/>
          </p:cNvSpPr>
          <p:nvPr/>
        </p:nvSpPr>
        <p:spPr>
          <a:xfrm>
            <a:off x="3168445" y="876336"/>
            <a:ext cx="5855110" cy="8371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a:latin typeface="Modern Love" panose="020B0604020202020204" pitchFamily="82" charset="0"/>
              </a:rPr>
              <a:t>two different websites  </a:t>
            </a:r>
            <a:endParaRPr lang="es-ES" sz="7200" dirty="0">
              <a:latin typeface="Modern Love" panose="020B0604020202020204" pitchFamily="82" charset="0"/>
            </a:endParaRPr>
          </a:p>
        </p:txBody>
      </p:sp>
      <p:pic>
        <p:nvPicPr>
          <p:cNvPr id="2" name="Imagen 1">
            <a:hlinkClick r:id="rId7"/>
            <a:extLst>
              <a:ext uri="{FF2B5EF4-FFF2-40B4-BE49-F238E27FC236}">
                <a16:creationId xmlns:a16="http://schemas.microsoft.com/office/drawing/2014/main" id="{9E0A0BB8-2496-47A6-B1E5-7BB2E404B904}"/>
              </a:ext>
            </a:extLst>
          </p:cNvPr>
          <p:cNvPicPr>
            <a:picLocks noChangeAspect="1"/>
          </p:cNvPicPr>
          <p:nvPr/>
        </p:nvPicPr>
        <p:blipFill>
          <a:blip r:embed="rId8"/>
          <a:stretch>
            <a:fillRect/>
          </a:stretch>
        </p:blipFill>
        <p:spPr>
          <a:xfrm>
            <a:off x="1294470" y="2755730"/>
            <a:ext cx="4051691" cy="2501902"/>
          </a:xfrm>
          <a:prstGeom prst="rect">
            <a:avLst/>
          </a:prstGeom>
        </p:spPr>
      </p:pic>
      <p:pic>
        <p:nvPicPr>
          <p:cNvPr id="3" name="Imagen 2">
            <a:hlinkClick r:id="rId9"/>
            <a:extLst>
              <a:ext uri="{FF2B5EF4-FFF2-40B4-BE49-F238E27FC236}">
                <a16:creationId xmlns:a16="http://schemas.microsoft.com/office/drawing/2014/main" id="{2F1F8F1E-F7B1-69AA-BFF7-951F904787D6}"/>
              </a:ext>
            </a:extLst>
          </p:cNvPr>
          <p:cNvPicPr>
            <a:picLocks noChangeAspect="1"/>
          </p:cNvPicPr>
          <p:nvPr/>
        </p:nvPicPr>
        <p:blipFill>
          <a:blip r:embed="rId10"/>
          <a:stretch>
            <a:fillRect/>
          </a:stretch>
        </p:blipFill>
        <p:spPr>
          <a:xfrm>
            <a:off x="6096000" y="2967359"/>
            <a:ext cx="5585122" cy="2230828"/>
          </a:xfrm>
          <a:prstGeom prst="rect">
            <a:avLst/>
          </a:prstGeom>
        </p:spPr>
      </p:pic>
      <p:sp>
        <p:nvSpPr>
          <p:cNvPr id="6" name="CuadroTexto 5">
            <a:extLst>
              <a:ext uri="{FF2B5EF4-FFF2-40B4-BE49-F238E27FC236}">
                <a16:creationId xmlns:a16="http://schemas.microsoft.com/office/drawing/2014/main" id="{884EC11B-FCED-D216-12AA-86109B2E6228}"/>
              </a:ext>
            </a:extLst>
          </p:cNvPr>
          <p:cNvSpPr txBox="1"/>
          <p:nvPr/>
        </p:nvSpPr>
        <p:spPr>
          <a:xfrm>
            <a:off x="7623220" y="5257632"/>
            <a:ext cx="2530681" cy="646331"/>
          </a:xfrm>
          <a:prstGeom prst="rect">
            <a:avLst/>
          </a:prstGeom>
          <a:noFill/>
        </p:spPr>
        <p:txBody>
          <a:bodyPr wrap="square">
            <a:spAutoFit/>
          </a:bodyPr>
          <a:lstStyle/>
          <a:p>
            <a:r>
              <a:rPr lang="es-ES" dirty="0">
                <a:hlinkClick r:id="rId9"/>
              </a:rPr>
              <a:t>https://www.ebay.es/</a:t>
            </a:r>
            <a:endParaRPr lang="es-ES" dirty="0"/>
          </a:p>
          <a:p>
            <a:endParaRPr lang="es-ES" dirty="0"/>
          </a:p>
        </p:txBody>
      </p:sp>
      <p:sp>
        <p:nvSpPr>
          <p:cNvPr id="18" name="CuadroTexto 17">
            <a:extLst>
              <a:ext uri="{FF2B5EF4-FFF2-40B4-BE49-F238E27FC236}">
                <a16:creationId xmlns:a16="http://schemas.microsoft.com/office/drawing/2014/main" id="{EB953B67-EFE3-A8BD-EA30-D3B7E93F1F33}"/>
              </a:ext>
            </a:extLst>
          </p:cNvPr>
          <p:cNvSpPr txBox="1"/>
          <p:nvPr/>
        </p:nvSpPr>
        <p:spPr>
          <a:xfrm>
            <a:off x="1924749" y="5347178"/>
            <a:ext cx="2791132" cy="646331"/>
          </a:xfrm>
          <a:prstGeom prst="rect">
            <a:avLst/>
          </a:prstGeom>
          <a:noFill/>
        </p:spPr>
        <p:txBody>
          <a:bodyPr wrap="square">
            <a:spAutoFit/>
          </a:bodyPr>
          <a:lstStyle/>
          <a:p>
            <a:r>
              <a:rPr lang="es-ES" dirty="0">
                <a:hlinkClick r:id="rId7"/>
              </a:rPr>
              <a:t>https://www.amazon.es/</a:t>
            </a:r>
            <a:endParaRPr lang="es-ES" dirty="0"/>
          </a:p>
          <a:p>
            <a:endParaRPr lang="es-ES" dirty="0"/>
          </a:p>
        </p:txBody>
      </p:sp>
    </p:spTree>
    <p:extLst>
      <p:ext uri="{BB962C8B-B14F-4D97-AF65-F5344CB8AC3E}">
        <p14:creationId xmlns:p14="http://schemas.microsoft.com/office/powerpoint/2010/main" val="325978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 name="Oval 7">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Título 1">
            <a:extLst>
              <a:ext uri="{FF2B5EF4-FFF2-40B4-BE49-F238E27FC236}">
                <a16:creationId xmlns:a16="http://schemas.microsoft.com/office/drawing/2014/main" id="{C4B0A6E1-C583-85CF-E1CF-068242C5EA50}"/>
              </a:ext>
            </a:extLst>
          </p:cNvPr>
          <p:cNvSpPr txBox="1">
            <a:spLocks/>
          </p:cNvSpPr>
          <p:nvPr/>
        </p:nvSpPr>
        <p:spPr>
          <a:xfrm>
            <a:off x="2841356" y="823083"/>
            <a:ext cx="6509288" cy="8660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ES" sz="3600" dirty="0" err="1">
                <a:latin typeface="Modern Love" panose="020B0604020202020204" pitchFamily="82" charset="0"/>
              </a:rPr>
              <a:t>GolDen</a:t>
            </a:r>
            <a:r>
              <a:rPr lang="es-ES" sz="3600" dirty="0">
                <a:latin typeface="Modern Love" panose="020B0604020202020204" pitchFamily="82" charset="0"/>
              </a:rPr>
              <a:t> rules Comparative</a:t>
            </a:r>
            <a:endParaRPr lang="es-ES" sz="6600" dirty="0">
              <a:latin typeface="Modern Love" panose="020B0604020202020204" pitchFamily="82" charset="0"/>
            </a:endParaRPr>
          </a:p>
        </p:txBody>
      </p:sp>
      <p:pic>
        <p:nvPicPr>
          <p:cNvPr id="5" name="Imagen 4">
            <a:extLst>
              <a:ext uri="{FF2B5EF4-FFF2-40B4-BE49-F238E27FC236}">
                <a16:creationId xmlns:a16="http://schemas.microsoft.com/office/drawing/2014/main" id="{B67C20D0-48AC-0876-6D45-351C34666B47}"/>
              </a:ext>
            </a:extLst>
          </p:cNvPr>
          <p:cNvPicPr>
            <a:picLocks noChangeAspect="1"/>
          </p:cNvPicPr>
          <p:nvPr/>
        </p:nvPicPr>
        <p:blipFill>
          <a:blip r:embed="rId7"/>
          <a:stretch>
            <a:fillRect/>
          </a:stretch>
        </p:blipFill>
        <p:spPr>
          <a:xfrm>
            <a:off x="5474349" y="3263686"/>
            <a:ext cx="6243001" cy="2464342"/>
          </a:xfrm>
          <a:prstGeom prst="rect">
            <a:avLst/>
          </a:prstGeom>
        </p:spPr>
      </p:pic>
      <p:pic>
        <p:nvPicPr>
          <p:cNvPr id="14" name="Imagen 13">
            <a:extLst>
              <a:ext uri="{FF2B5EF4-FFF2-40B4-BE49-F238E27FC236}">
                <a16:creationId xmlns:a16="http://schemas.microsoft.com/office/drawing/2014/main" id="{38FCA461-C46F-7E16-333E-0AA0A1ADBA47}"/>
              </a:ext>
            </a:extLst>
          </p:cNvPr>
          <p:cNvPicPr>
            <a:picLocks noChangeAspect="1"/>
          </p:cNvPicPr>
          <p:nvPr/>
        </p:nvPicPr>
        <p:blipFill>
          <a:blip r:embed="rId8"/>
          <a:stretch>
            <a:fillRect/>
          </a:stretch>
        </p:blipFill>
        <p:spPr>
          <a:xfrm>
            <a:off x="362269" y="2533433"/>
            <a:ext cx="4791744" cy="3924848"/>
          </a:xfrm>
          <a:prstGeom prst="rect">
            <a:avLst/>
          </a:prstGeom>
        </p:spPr>
      </p:pic>
    </p:spTree>
    <p:extLst>
      <p:ext uri="{BB962C8B-B14F-4D97-AF65-F5344CB8AC3E}">
        <p14:creationId xmlns:p14="http://schemas.microsoft.com/office/powerpoint/2010/main" val="170271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 name="Oval 7">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Título 1">
            <a:extLst>
              <a:ext uri="{FF2B5EF4-FFF2-40B4-BE49-F238E27FC236}">
                <a16:creationId xmlns:a16="http://schemas.microsoft.com/office/drawing/2014/main" id="{C4B0A6E1-C583-85CF-E1CF-068242C5EA50}"/>
              </a:ext>
            </a:extLst>
          </p:cNvPr>
          <p:cNvSpPr txBox="1">
            <a:spLocks/>
          </p:cNvSpPr>
          <p:nvPr/>
        </p:nvSpPr>
        <p:spPr>
          <a:xfrm>
            <a:off x="3555454" y="823319"/>
            <a:ext cx="5081091" cy="866067"/>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b="1"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ES" sz="4000" dirty="0">
                <a:latin typeface="Modern Love" panose="020B0604020202020204" pitchFamily="82" charset="0"/>
              </a:rPr>
              <a:t>Amazon </a:t>
            </a:r>
            <a:r>
              <a:rPr lang="es-ES" sz="4000" dirty="0" err="1">
                <a:latin typeface="Modern Love" panose="020B0604020202020204" pitchFamily="82" charset="0"/>
              </a:rPr>
              <a:t>Website</a:t>
            </a:r>
            <a:r>
              <a:rPr lang="es-ES" sz="4000" dirty="0">
                <a:latin typeface="Modern Love" panose="020B0604020202020204" pitchFamily="82" charset="0"/>
              </a:rPr>
              <a:t> SUS</a:t>
            </a:r>
            <a:endParaRPr lang="es-ES" sz="7200" dirty="0">
              <a:latin typeface="Modern Love" panose="020B0604020202020204" pitchFamily="82" charset="0"/>
            </a:endParaRPr>
          </a:p>
        </p:txBody>
      </p:sp>
      <p:pic>
        <p:nvPicPr>
          <p:cNvPr id="18" name="Imagen 17">
            <a:extLst>
              <a:ext uri="{FF2B5EF4-FFF2-40B4-BE49-F238E27FC236}">
                <a16:creationId xmlns:a16="http://schemas.microsoft.com/office/drawing/2014/main" id="{F80EF902-1D29-AEAD-31E1-62D24179675A}"/>
              </a:ext>
            </a:extLst>
          </p:cNvPr>
          <p:cNvPicPr>
            <a:picLocks noChangeAspect="1"/>
          </p:cNvPicPr>
          <p:nvPr/>
        </p:nvPicPr>
        <p:blipFill>
          <a:blip r:embed="rId7"/>
          <a:stretch>
            <a:fillRect/>
          </a:stretch>
        </p:blipFill>
        <p:spPr>
          <a:xfrm>
            <a:off x="1791786" y="2345969"/>
            <a:ext cx="8608427" cy="4340912"/>
          </a:xfrm>
          <a:prstGeom prst="rect">
            <a:avLst/>
          </a:prstGeom>
        </p:spPr>
      </p:pic>
    </p:spTree>
    <p:extLst>
      <p:ext uri="{BB962C8B-B14F-4D97-AF65-F5344CB8AC3E}">
        <p14:creationId xmlns:p14="http://schemas.microsoft.com/office/powerpoint/2010/main" val="64703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 name="Oval 7">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Título 1">
            <a:extLst>
              <a:ext uri="{FF2B5EF4-FFF2-40B4-BE49-F238E27FC236}">
                <a16:creationId xmlns:a16="http://schemas.microsoft.com/office/drawing/2014/main" id="{C4B0A6E1-C583-85CF-E1CF-068242C5EA50}"/>
              </a:ext>
            </a:extLst>
          </p:cNvPr>
          <p:cNvSpPr txBox="1">
            <a:spLocks/>
          </p:cNvSpPr>
          <p:nvPr/>
        </p:nvSpPr>
        <p:spPr>
          <a:xfrm>
            <a:off x="3743428" y="861855"/>
            <a:ext cx="4705143" cy="8660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ES" sz="4000" dirty="0" err="1">
                <a:latin typeface="Modern Love" panose="020B0604020202020204" pitchFamily="82" charset="0"/>
              </a:rPr>
              <a:t>EBay</a:t>
            </a:r>
            <a:r>
              <a:rPr lang="es-ES" sz="4000" dirty="0">
                <a:latin typeface="Modern Love" panose="020B0604020202020204" pitchFamily="82" charset="0"/>
              </a:rPr>
              <a:t> </a:t>
            </a:r>
            <a:r>
              <a:rPr lang="es-ES" sz="4000" dirty="0" err="1">
                <a:latin typeface="Modern Love" panose="020B0604020202020204" pitchFamily="82" charset="0"/>
              </a:rPr>
              <a:t>Website</a:t>
            </a:r>
            <a:r>
              <a:rPr lang="es-ES" sz="4000" dirty="0">
                <a:latin typeface="Modern Love" panose="020B0604020202020204" pitchFamily="82" charset="0"/>
              </a:rPr>
              <a:t> SUS</a:t>
            </a:r>
            <a:endParaRPr lang="es-ES" sz="7200" dirty="0">
              <a:latin typeface="Modern Love" panose="020B0604020202020204" pitchFamily="82" charset="0"/>
            </a:endParaRPr>
          </a:p>
        </p:txBody>
      </p:sp>
      <p:pic>
        <p:nvPicPr>
          <p:cNvPr id="3" name="Imagen 2">
            <a:extLst>
              <a:ext uri="{FF2B5EF4-FFF2-40B4-BE49-F238E27FC236}">
                <a16:creationId xmlns:a16="http://schemas.microsoft.com/office/drawing/2014/main" id="{B617C441-3E05-F264-8E50-96C858FE98F5}"/>
              </a:ext>
            </a:extLst>
          </p:cNvPr>
          <p:cNvPicPr>
            <a:picLocks noChangeAspect="1"/>
          </p:cNvPicPr>
          <p:nvPr/>
        </p:nvPicPr>
        <p:blipFill>
          <a:blip r:embed="rId7"/>
          <a:stretch>
            <a:fillRect/>
          </a:stretch>
        </p:blipFill>
        <p:spPr>
          <a:xfrm>
            <a:off x="1744131" y="2410604"/>
            <a:ext cx="8703738" cy="4276277"/>
          </a:xfrm>
          <a:prstGeom prst="rect">
            <a:avLst/>
          </a:prstGeom>
        </p:spPr>
      </p:pic>
    </p:spTree>
    <p:extLst>
      <p:ext uri="{BB962C8B-B14F-4D97-AF65-F5344CB8AC3E}">
        <p14:creationId xmlns:p14="http://schemas.microsoft.com/office/powerpoint/2010/main" val="802444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1618</TotalTime>
  <Words>187</Words>
  <Application>Microsoft Office PowerPoint</Application>
  <PresentationFormat>Panorámica</PresentationFormat>
  <Paragraphs>12</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Calibri</vt:lpstr>
      <vt:lpstr>Modern Love</vt:lpstr>
      <vt:lpstr>Rockwell</vt:lpstr>
      <vt:lpstr>Rockwell Condensed</vt:lpstr>
      <vt:lpstr>Rockwell Extra Bold</vt:lpstr>
      <vt:lpstr>Wingdings</vt:lpstr>
      <vt:lpstr>Letras en madera</vt:lpstr>
      <vt:lpstr>accessibility and usability</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ABAc  bARCELONA</dc:title>
  <dc:creator>Jesus Arencibia falcon</dc:creator>
  <cp:lastModifiedBy>Jesus Arencibia falcon</cp:lastModifiedBy>
  <cp:revision>3</cp:revision>
  <dcterms:created xsi:type="dcterms:W3CDTF">2022-09-25T16:27:39Z</dcterms:created>
  <dcterms:modified xsi:type="dcterms:W3CDTF">2022-11-15T18:45:05Z</dcterms:modified>
</cp:coreProperties>
</file>