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1" r:id="rId4"/>
    <p:sldId id="260" r:id="rId5"/>
    <p:sldId id="263" r:id="rId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180"/>
    <a:srgbClr val="FFFFFF"/>
    <a:srgbClr val="00373E"/>
    <a:srgbClr val="003A40"/>
    <a:srgbClr val="DEFF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66" d="100"/>
          <a:sy n="66" d="100"/>
        </p:scale>
        <p:origin x="1282" y="7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DD20CE-8C10-CFE1-789F-75FC3594FEA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F198865C-DB64-2F11-858C-C6D6D11652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396C8680-2357-7B6F-FA1A-260F79B4F39B}"/>
              </a:ext>
            </a:extLst>
          </p:cNvPr>
          <p:cNvSpPr>
            <a:spLocks noGrp="1"/>
          </p:cNvSpPr>
          <p:nvPr>
            <p:ph type="dt" sz="half" idx="10"/>
          </p:nvPr>
        </p:nvSpPr>
        <p:spPr/>
        <p:txBody>
          <a:bodyPr/>
          <a:lstStyle/>
          <a:p>
            <a:fld id="{82F48868-F27C-4556-B217-0710A3D2E472}" type="datetimeFigureOut">
              <a:rPr lang="es-MX" smtClean="0"/>
              <a:t>05/03/2024</a:t>
            </a:fld>
            <a:endParaRPr lang="es-MX"/>
          </a:p>
        </p:txBody>
      </p:sp>
      <p:sp>
        <p:nvSpPr>
          <p:cNvPr id="5" name="Marcador de pie de página 4">
            <a:extLst>
              <a:ext uri="{FF2B5EF4-FFF2-40B4-BE49-F238E27FC236}">
                <a16:creationId xmlns:a16="http://schemas.microsoft.com/office/drawing/2014/main" id="{A52A02B8-95F7-2EA5-7C28-AB17260DA14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60FD328-98A4-7C30-CEE5-6E5871E00DE8}"/>
              </a:ext>
            </a:extLst>
          </p:cNvPr>
          <p:cNvSpPr>
            <a:spLocks noGrp="1"/>
          </p:cNvSpPr>
          <p:nvPr>
            <p:ph type="sldNum" sz="quarter" idx="12"/>
          </p:nvPr>
        </p:nvSpPr>
        <p:spPr/>
        <p:txBody>
          <a:bodyPr/>
          <a:lstStyle/>
          <a:p>
            <a:fld id="{DD392423-F124-4310-9CAD-F4C07C9A054A}" type="slidenum">
              <a:rPr lang="es-MX" smtClean="0"/>
              <a:t>‹Nº›</a:t>
            </a:fld>
            <a:endParaRPr lang="es-MX"/>
          </a:p>
        </p:txBody>
      </p:sp>
    </p:spTree>
    <p:extLst>
      <p:ext uri="{BB962C8B-B14F-4D97-AF65-F5344CB8AC3E}">
        <p14:creationId xmlns:p14="http://schemas.microsoft.com/office/powerpoint/2010/main" val="4036100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58B716-D698-1D8A-5137-398533F12A3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7E7BBC2D-942A-675A-40DB-B609D5079F1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07F389D-A717-4584-0EE8-7EE981EA65D6}"/>
              </a:ext>
            </a:extLst>
          </p:cNvPr>
          <p:cNvSpPr>
            <a:spLocks noGrp="1"/>
          </p:cNvSpPr>
          <p:nvPr>
            <p:ph type="dt" sz="half" idx="10"/>
          </p:nvPr>
        </p:nvSpPr>
        <p:spPr/>
        <p:txBody>
          <a:bodyPr/>
          <a:lstStyle/>
          <a:p>
            <a:fld id="{82F48868-F27C-4556-B217-0710A3D2E472}" type="datetimeFigureOut">
              <a:rPr lang="es-MX" smtClean="0"/>
              <a:t>05/03/2024</a:t>
            </a:fld>
            <a:endParaRPr lang="es-MX"/>
          </a:p>
        </p:txBody>
      </p:sp>
      <p:sp>
        <p:nvSpPr>
          <p:cNvPr id="5" name="Marcador de pie de página 4">
            <a:extLst>
              <a:ext uri="{FF2B5EF4-FFF2-40B4-BE49-F238E27FC236}">
                <a16:creationId xmlns:a16="http://schemas.microsoft.com/office/drawing/2014/main" id="{5A8AA82F-1D0E-82D0-6476-1375B3927E2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0C4696F-92F3-A347-685B-C8D4EBE391CD}"/>
              </a:ext>
            </a:extLst>
          </p:cNvPr>
          <p:cNvSpPr>
            <a:spLocks noGrp="1"/>
          </p:cNvSpPr>
          <p:nvPr>
            <p:ph type="sldNum" sz="quarter" idx="12"/>
          </p:nvPr>
        </p:nvSpPr>
        <p:spPr/>
        <p:txBody>
          <a:bodyPr/>
          <a:lstStyle/>
          <a:p>
            <a:fld id="{DD392423-F124-4310-9CAD-F4C07C9A054A}" type="slidenum">
              <a:rPr lang="es-MX" smtClean="0"/>
              <a:t>‹Nº›</a:t>
            </a:fld>
            <a:endParaRPr lang="es-MX"/>
          </a:p>
        </p:txBody>
      </p:sp>
    </p:spTree>
    <p:extLst>
      <p:ext uri="{BB962C8B-B14F-4D97-AF65-F5344CB8AC3E}">
        <p14:creationId xmlns:p14="http://schemas.microsoft.com/office/powerpoint/2010/main" val="2298923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D0E600E-0583-038A-009C-916359227FB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FA54AAE8-BB19-F189-3BC1-A6099507016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23FAFB9-71AE-2157-AF77-336C7D3776BC}"/>
              </a:ext>
            </a:extLst>
          </p:cNvPr>
          <p:cNvSpPr>
            <a:spLocks noGrp="1"/>
          </p:cNvSpPr>
          <p:nvPr>
            <p:ph type="dt" sz="half" idx="10"/>
          </p:nvPr>
        </p:nvSpPr>
        <p:spPr/>
        <p:txBody>
          <a:bodyPr/>
          <a:lstStyle/>
          <a:p>
            <a:fld id="{82F48868-F27C-4556-B217-0710A3D2E472}" type="datetimeFigureOut">
              <a:rPr lang="es-MX" smtClean="0"/>
              <a:t>05/03/2024</a:t>
            </a:fld>
            <a:endParaRPr lang="es-MX"/>
          </a:p>
        </p:txBody>
      </p:sp>
      <p:sp>
        <p:nvSpPr>
          <p:cNvPr id="5" name="Marcador de pie de página 4">
            <a:extLst>
              <a:ext uri="{FF2B5EF4-FFF2-40B4-BE49-F238E27FC236}">
                <a16:creationId xmlns:a16="http://schemas.microsoft.com/office/drawing/2014/main" id="{AD36D3E9-7D53-5606-7348-E4D1CA1BC4D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CFA8E1F-B75F-710B-24C0-A1F8050D6BAA}"/>
              </a:ext>
            </a:extLst>
          </p:cNvPr>
          <p:cNvSpPr>
            <a:spLocks noGrp="1"/>
          </p:cNvSpPr>
          <p:nvPr>
            <p:ph type="sldNum" sz="quarter" idx="12"/>
          </p:nvPr>
        </p:nvSpPr>
        <p:spPr/>
        <p:txBody>
          <a:bodyPr/>
          <a:lstStyle/>
          <a:p>
            <a:fld id="{DD392423-F124-4310-9CAD-F4C07C9A054A}" type="slidenum">
              <a:rPr lang="es-MX" smtClean="0"/>
              <a:t>‹Nº›</a:t>
            </a:fld>
            <a:endParaRPr lang="es-MX"/>
          </a:p>
        </p:txBody>
      </p:sp>
    </p:spTree>
    <p:extLst>
      <p:ext uri="{BB962C8B-B14F-4D97-AF65-F5344CB8AC3E}">
        <p14:creationId xmlns:p14="http://schemas.microsoft.com/office/powerpoint/2010/main" val="207746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AAA900-282C-D76A-918F-195D540CBC8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872F2FE-6941-9505-D307-AA901863733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0840D0F-8E34-48A7-0B2B-FAC2EA940562}"/>
              </a:ext>
            </a:extLst>
          </p:cNvPr>
          <p:cNvSpPr>
            <a:spLocks noGrp="1"/>
          </p:cNvSpPr>
          <p:nvPr>
            <p:ph type="dt" sz="half" idx="10"/>
          </p:nvPr>
        </p:nvSpPr>
        <p:spPr/>
        <p:txBody>
          <a:bodyPr/>
          <a:lstStyle/>
          <a:p>
            <a:fld id="{82F48868-F27C-4556-B217-0710A3D2E472}" type="datetimeFigureOut">
              <a:rPr lang="es-MX" smtClean="0"/>
              <a:t>05/03/2024</a:t>
            </a:fld>
            <a:endParaRPr lang="es-MX"/>
          </a:p>
        </p:txBody>
      </p:sp>
      <p:sp>
        <p:nvSpPr>
          <p:cNvPr id="5" name="Marcador de pie de página 4">
            <a:extLst>
              <a:ext uri="{FF2B5EF4-FFF2-40B4-BE49-F238E27FC236}">
                <a16:creationId xmlns:a16="http://schemas.microsoft.com/office/drawing/2014/main" id="{DCBE1D36-5552-79CF-FE3E-240D1E24DE7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6839D56-F623-52FE-4DE0-A0E4E0D169F9}"/>
              </a:ext>
            </a:extLst>
          </p:cNvPr>
          <p:cNvSpPr>
            <a:spLocks noGrp="1"/>
          </p:cNvSpPr>
          <p:nvPr>
            <p:ph type="sldNum" sz="quarter" idx="12"/>
          </p:nvPr>
        </p:nvSpPr>
        <p:spPr/>
        <p:txBody>
          <a:bodyPr/>
          <a:lstStyle/>
          <a:p>
            <a:fld id="{DD392423-F124-4310-9CAD-F4C07C9A054A}" type="slidenum">
              <a:rPr lang="es-MX" smtClean="0"/>
              <a:t>‹Nº›</a:t>
            </a:fld>
            <a:endParaRPr lang="es-MX"/>
          </a:p>
        </p:txBody>
      </p:sp>
    </p:spTree>
    <p:extLst>
      <p:ext uri="{BB962C8B-B14F-4D97-AF65-F5344CB8AC3E}">
        <p14:creationId xmlns:p14="http://schemas.microsoft.com/office/powerpoint/2010/main" val="4171800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48B4AB-09A5-D031-54E1-0898AB2640D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10975CC1-FBC3-BD31-1AF1-71C45B3D0B4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358E8CB-ED40-1032-3689-BA69478EDB3E}"/>
              </a:ext>
            </a:extLst>
          </p:cNvPr>
          <p:cNvSpPr>
            <a:spLocks noGrp="1"/>
          </p:cNvSpPr>
          <p:nvPr>
            <p:ph type="dt" sz="half" idx="10"/>
          </p:nvPr>
        </p:nvSpPr>
        <p:spPr/>
        <p:txBody>
          <a:bodyPr/>
          <a:lstStyle/>
          <a:p>
            <a:fld id="{82F48868-F27C-4556-B217-0710A3D2E472}" type="datetimeFigureOut">
              <a:rPr lang="es-MX" smtClean="0"/>
              <a:t>05/03/2024</a:t>
            </a:fld>
            <a:endParaRPr lang="es-MX"/>
          </a:p>
        </p:txBody>
      </p:sp>
      <p:sp>
        <p:nvSpPr>
          <p:cNvPr id="5" name="Marcador de pie de página 4">
            <a:extLst>
              <a:ext uri="{FF2B5EF4-FFF2-40B4-BE49-F238E27FC236}">
                <a16:creationId xmlns:a16="http://schemas.microsoft.com/office/drawing/2014/main" id="{D03374E3-CFC3-C8B7-FE28-7BB55FE9F44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145E8D4-9410-EC7C-6875-5C5FBC79004F}"/>
              </a:ext>
            </a:extLst>
          </p:cNvPr>
          <p:cNvSpPr>
            <a:spLocks noGrp="1"/>
          </p:cNvSpPr>
          <p:nvPr>
            <p:ph type="sldNum" sz="quarter" idx="12"/>
          </p:nvPr>
        </p:nvSpPr>
        <p:spPr/>
        <p:txBody>
          <a:bodyPr/>
          <a:lstStyle/>
          <a:p>
            <a:fld id="{DD392423-F124-4310-9CAD-F4C07C9A054A}" type="slidenum">
              <a:rPr lang="es-MX" smtClean="0"/>
              <a:t>‹Nº›</a:t>
            </a:fld>
            <a:endParaRPr lang="es-MX"/>
          </a:p>
        </p:txBody>
      </p:sp>
    </p:spTree>
    <p:extLst>
      <p:ext uri="{BB962C8B-B14F-4D97-AF65-F5344CB8AC3E}">
        <p14:creationId xmlns:p14="http://schemas.microsoft.com/office/powerpoint/2010/main" val="2555398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7A9197-FE39-D4B8-4460-C3C51C07295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3E11C18D-98D9-05B7-F7C4-789CF7C7CAE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B2DA4FE3-30C2-393A-A0E4-2C432B89713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CD69133A-F556-DF03-9F32-328ADDB70995}"/>
              </a:ext>
            </a:extLst>
          </p:cNvPr>
          <p:cNvSpPr>
            <a:spLocks noGrp="1"/>
          </p:cNvSpPr>
          <p:nvPr>
            <p:ph type="dt" sz="half" idx="10"/>
          </p:nvPr>
        </p:nvSpPr>
        <p:spPr/>
        <p:txBody>
          <a:bodyPr/>
          <a:lstStyle/>
          <a:p>
            <a:fld id="{82F48868-F27C-4556-B217-0710A3D2E472}" type="datetimeFigureOut">
              <a:rPr lang="es-MX" smtClean="0"/>
              <a:t>05/03/2024</a:t>
            </a:fld>
            <a:endParaRPr lang="es-MX"/>
          </a:p>
        </p:txBody>
      </p:sp>
      <p:sp>
        <p:nvSpPr>
          <p:cNvPr id="6" name="Marcador de pie de página 5">
            <a:extLst>
              <a:ext uri="{FF2B5EF4-FFF2-40B4-BE49-F238E27FC236}">
                <a16:creationId xmlns:a16="http://schemas.microsoft.com/office/drawing/2014/main" id="{27A57783-16E4-12B1-7A4E-2ECB58A69E4B}"/>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A21AF675-D6C9-6D6E-A19D-300E8BDE874E}"/>
              </a:ext>
            </a:extLst>
          </p:cNvPr>
          <p:cNvSpPr>
            <a:spLocks noGrp="1"/>
          </p:cNvSpPr>
          <p:nvPr>
            <p:ph type="sldNum" sz="quarter" idx="12"/>
          </p:nvPr>
        </p:nvSpPr>
        <p:spPr/>
        <p:txBody>
          <a:bodyPr/>
          <a:lstStyle/>
          <a:p>
            <a:fld id="{DD392423-F124-4310-9CAD-F4C07C9A054A}" type="slidenum">
              <a:rPr lang="es-MX" smtClean="0"/>
              <a:t>‹Nº›</a:t>
            </a:fld>
            <a:endParaRPr lang="es-MX"/>
          </a:p>
        </p:txBody>
      </p:sp>
    </p:spTree>
    <p:extLst>
      <p:ext uri="{BB962C8B-B14F-4D97-AF65-F5344CB8AC3E}">
        <p14:creationId xmlns:p14="http://schemas.microsoft.com/office/powerpoint/2010/main" val="2819618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2E87BE-9EFC-028B-9B67-BCC691C6257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7648DBC3-E063-99BC-186A-603B1DA87A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CF7F241-5543-8F27-A4DB-7A4704E7C07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DEA636D4-30FB-E445-9DF5-5FF2C7A210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5841611-F69D-D5E3-A329-B97F5DD3D87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2020D78D-8A21-08D4-0AD4-3369A0258E0A}"/>
              </a:ext>
            </a:extLst>
          </p:cNvPr>
          <p:cNvSpPr>
            <a:spLocks noGrp="1"/>
          </p:cNvSpPr>
          <p:nvPr>
            <p:ph type="dt" sz="half" idx="10"/>
          </p:nvPr>
        </p:nvSpPr>
        <p:spPr/>
        <p:txBody>
          <a:bodyPr/>
          <a:lstStyle/>
          <a:p>
            <a:fld id="{82F48868-F27C-4556-B217-0710A3D2E472}" type="datetimeFigureOut">
              <a:rPr lang="es-MX" smtClean="0"/>
              <a:t>05/03/2024</a:t>
            </a:fld>
            <a:endParaRPr lang="es-MX"/>
          </a:p>
        </p:txBody>
      </p:sp>
      <p:sp>
        <p:nvSpPr>
          <p:cNvPr id="8" name="Marcador de pie de página 7">
            <a:extLst>
              <a:ext uri="{FF2B5EF4-FFF2-40B4-BE49-F238E27FC236}">
                <a16:creationId xmlns:a16="http://schemas.microsoft.com/office/drawing/2014/main" id="{0B1E14BB-C22F-0BB8-B457-BBC1D985DDAD}"/>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D518C3E8-FB0E-11B8-9EF1-46E5FACBC0E7}"/>
              </a:ext>
            </a:extLst>
          </p:cNvPr>
          <p:cNvSpPr>
            <a:spLocks noGrp="1"/>
          </p:cNvSpPr>
          <p:nvPr>
            <p:ph type="sldNum" sz="quarter" idx="12"/>
          </p:nvPr>
        </p:nvSpPr>
        <p:spPr/>
        <p:txBody>
          <a:bodyPr/>
          <a:lstStyle/>
          <a:p>
            <a:fld id="{DD392423-F124-4310-9CAD-F4C07C9A054A}" type="slidenum">
              <a:rPr lang="es-MX" smtClean="0"/>
              <a:t>‹Nº›</a:t>
            </a:fld>
            <a:endParaRPr lang="es-MX"/>
          </a:p>
        </p:txBody>
      </p:sp>
    </p:spTree>
    <p:extLst>
      <p:ext uri="{BB962C8B-B14F-4D97-AF65-F5344CB8AC3E}">
        <p14:creationId xmlns:p14="http://schemas.microsoft.com/office/powerpoint/2010/main" val="3123061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6220CD-B923-E8F5-F633-310287F2A42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6833D242-D01F-0167-CA82-17415C67C43D}"/>
              </a:ext>
            </a:extLst>
          </p:cNvPr>
          <p:cNvSpPr>
            <a:spLocks noGrp="1"/>
          </p:cNvSpPr>
          <p:nvPr>
            <p:ph type="dt" sz="half" idx="10"/>
          </p:nvPr>
        </p:nvSpPr>
        <p:spPr/>
        <p:txBody>
          <a:bodyPr/>
          <a:lstStyle/>
          <a:p>
            <a:fld id="{82F48868-F27C-4556-B217-0710A3D2E472}" type="datetimeFigureOut">
              <a:rPr lang="es-MX" smtClean="0"/>
              <a:t>05/03/2024</a:t>
            </a:fld>
            <a:endParaRPr lang="es-MX"/>
          </a:p>
        </p:txBody>
      </p:sp>
      <p:sp>
        <p:nvSpPr>
          <p:cNvPr id="4" name="Marcador de pie de página 3">
            <a:extLst>
              <a:ext uri="{FF2B5EF4-FFF2-40B4-BE49-F238E27FC236}">
                <a16:creationId xmlns:a16="http://schemas.microsoft.com/office/drawing/2014/main" id="{21C04383-34C3-741D-138B-577504BFF895}"/>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50A281AA-843D-39B8-7C07-BEC7D78FEAE3}"/>
              </a:ext>
            </a:extLst>
          </p:cNvPr>
          <p:cNvSpPr>
            <a:spLocks noGrp="1"/>
          </p:cNvSpPr>
          <p:nvPr>
            <p:ph type="sldNum" sz="quarter" idx="12"/>
          </p:nvPr>
        </p:nvSpPr>
        <p:spPr/>
        <p:txBody>
          <a:bodyPr/>
          <a:lstStyle/>
          <a:p>
            <a:fld id="{DD392423-F124-4310-9CAD-F4C07C9A054A}" type="slidenum">
              <a:rPr lang="es-MX" smtClean="0"/>
              <a:t>‹Nº›</a:t>
            </a:fld>
            <a:endParaRPr lang="es-MX"/>
          </a:p>
        </p:txBody>
      </p:sp>
    </p:spTree>
    <p:extLst>
      <p:ext uri="{BB962C8B-B14F-4D97-AF65-F5344CB8AC3E}">
        <p14:creationId xmlns:p14="http://schemas.microsoft.com/office/powerpoint/2010/main" val="4197442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8E62A9E-C3C1-6F95-15D7-A3CD129A0F05}"/>
              </a:ext>
            </a:extLst>
          </p:cNvPr>
          <p:cNvSpPr>
            <a:spLocks noGrp="1"/>
          </p:cNvSpPr>
          <p:nvPr>
            <p:ph type="dt" sz="half" idx="10"/>
          </p:nvPr>
        </p:nvSpPr>
        <p:spPr/>
        <p:txBody>
          <a:bodyPr/>
          <a:lstStyle/>
          <a:p>
            <a:fld id="{82F48868-F27C-4556-B217-0710A3D2E472}" type="datetimeFigureOut">
              <a:rPr lang="es-MX" smtClean="0"/>
              <a:t>05/03/2024</a:t>
            </a:fld>
            <a:endParaRPr lang="es-MX"/>
          </a:p>
        </p:txBody>
      </p:sp>
      <p:sp>
        <p:nvSpPr>
          <p:cNvPr id="3" name="Marcador de pie de página 2">
            <a:extLst>
              <a:ext uri="{FF2B5EF4-FFF2-40B4-BE49-F238E27FC236}">
                <a16:creationId xmlns:a16="http://schemas.microsoft.com/office/drawing/2014/main" id="{50459F1C-9AE0-4AFE-5B53-C7A371D9A20D}"/>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43F194E3-7543-58A7-70BB-2F4E0F7BE1F1}"/>
              </a:ext>
            </a:extLst>
          </p:cNvPr>
          <p:cNvSpPr>
            <a:spLocks noGrp="1"/>
          </p:cNvSpPr>
          <p:nvPr>
            <p:ph type="sldNum" sz="quarter" idx="12"/>
          </p:nvPr>
        </p:nvSpPr>
        <p:spPr/>
        <p:txBody>
          <a:bodyPr/>
          <a:lstStyle/>
          <a:p>
            <a:fld id="{DD392423-F124-4310-9CAD-F4C07C9A054A}" type="slidenum">
              <a:rPr lang="es-MX" smtClean="0"/>
              <a:t>‹Nº›</a:t>
            </a:fld>
            <a:endParaRPr lang="es-MX"/>
          </a:p>
        </p:txBody>
      </p:sp>
    </p:spTree>
    <p:extLst>
      <p:ext uri="{BB962C8B-B14F-4D97-AF65-F5344CB8AC3E}">
        <p14:creationId xmlns:p14="http://schemas.microsoft.com/office/powerpoint/2010/main" val="1071425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821C79-6BF1-9291-B852-DCAC6DE4181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008A2C3B-B108-929B-8E4B-C8B40369E4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960C8E0F-9061-91F2-0544-E09D61B0A9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16A7FED-68F8-9E8D-BDE8-9B42207BF30E}"/>
              </a:ext>
            </a:extLst>
          </p:cNvPr>
          <p:cNvSpPr>
            <a:spLocks noGrp="1"/>
          </p:cNvSpPr>
          <p:nvPr>
            <p:ph type="dt" sz="half" idx="10"/>
          </p:nvPr>
        </p:nvSpPr>
        <p:spPr/>
        <p:txBody>
          <a:bodyPr/>
          <a:lstStyle/>
          <a:p>
            <a:fld id="{82F48868-F27C-4556-B217-0710A3D2E472}" type="datetimeFigureOut">
              <a:rPr lang="es-MX" smtClean="0"/>
              <a:t>05/03/2024</a:t>
            </a:fld>
            <a:endParaRPr lang="es-MX"/>
          </a:p>
        </p:txBody>
      </p:sp>
      <p:sp>
        <p:nvSpPr>
          <p:cNvPr id="6" name="Marcador de pie de página 5">
            <a:extLst>
              <a:ext uri="{FF2B5EF4-FFF2-40B4-BE49-F238E27FC236}">
                <a16:creationId xmlns:a16="http://schemas.microsoft.com/office/drawing/2014/main" id="{69726BB1-5985-85DE-DF30-1A23E19A1541}"/>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04A33DEB-D054-7148-DA8A-011A339EC2E2}"/>
              </a:ext>
            </a:extLst>
          </p:cNvPr>
          <p:cNvSpPr>
            <a:spLocks noGrp="1"/>
          </p:cNvSpPr>
          <p:nvPr>
            <p:ph type="sldNum" sz="quarter" idx="12"/>
          </p:nvPr>
        </p:nvSpPr>
        <p:spPr/>
        <p:txBody>
          <a:bodyPr/>
          <a:lstStyle/>
          <a:p>
            <a:fld id="{DD392423-F124-4310-9CAD-F4C07C9A054A}" type="slidenum">
              <a:rPr lang="es-MX" smtClean="0"/>
              <a:t>‹Nº›</a:t>
            </a:fld>
            <a:endParaRPr lang="es-MX"/>
          </a:p>
        </p:txBody>
      </p:sp>
    </p:spTree>
    <p:extLst>
      <p:ext uri="{BB962C8B-B14F-4D97-AF65-F5344CB8AC3E}">
        <p14:creationId xmlns:p14="http://schemas.microsoft.com/office/powerpoint/2010/main" val="1848129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5AA06-21A0-B5B6-F131-680E2A15E0A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070DF8BB-FEEB-687E-8CF8-0A60003A03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40828DA6-AC05-794C-0FD9-6C8A2ECAD9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A54BDC-4BBE-57C5-CC5D-F633BD8D873A}"/>
              </a:ext>
            </a:extLst>
          </p:cNvPr>
          <p:cNvSpPr>
            <a:spLocks noGrp="1"/>
          </p:cNvSpPr>
          <p:nvPr>
            <p:ph type="dt" sz="half" idx="10"/>
          </p:nvPr>
        </p:nvSpPr>
        <p:spPr/>
        <p:txBody>
          <a:bodyPr/>
          <a:lstStyle/>
          <a:p>
            <a:fld id="{82F48868-F27C-4556-B217-0710A3D2E472}" type="datetimeFigureOut">
              <a:rPr lang="es-MX" smtClean="0"/>
              <a:t>05/03/2024</a:t>
            </a:fld>
            <a:endParaRPr lang="es-MX"/>
          </a:p>
        </p:txBody>
      </p:sp>
      <p:sp>
        <p:nvSpPr>
          <p:cNvPr id="6" name="Marcador de pie de página 5">
            <a:extLst>
              <a:ext uri="{FF2B5EF4-FFF2-40B4-BE49-F238E27FC236}">
                <a16:creationId xmlns:a16="http://schemas.microsoft.com/office/drawing/2014/main" id="{7DC99F84-EC37-3FAB-5B70-7861DFFC702B}"/>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C6BEDC3-BCD7-330B-DD6E-DC1FF5D9BA42}"/>
              </a:ext>
            </a:extLst>
          </p:cNvPr>
          <p:cNvSpPr>
            <a:spLocks noGrp="1"/>
          </p:cNvSpPr>
          <p:nvPr>
            <p:ph type="sldNum" sz="quarter" idx="12"/>
          </p:nvPr>
        </p:nvSpPr>
        <p:spPr/>
        <p:txBody>
          <a:bodyPr/>
          <a:lstStyle/>
          <a:p>
            <a:fld id="{DD392423-F124-4310-9CAD-F4C07C9A054A}" type="slidenum">
              <a:rPr lang="es-MX" smtClean="0"/>
              <a:t>‹Nº›</a:t>
            </a:fld>
            <a:endParaRPr lang="es-MX"/>
          </a:p>
        </p:txBody>
      </p:sp>
    </p:spTree>
    <p:extLst>
      <p:ext uri="{BB962C8B-B14F-4D97-AF65-F5344CB8AC3E}">
        <p14:creationId xmlns:p14="http://schemas.microsoft.com/office/powerpoint/2010/main" val="3217978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E88D30B-37E3-43E3-3753-3DBD81A530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AB8800B3-71B5-E39B-38FF-C880A13A92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BC5CEF2-10F8-5E3E-7927-AFE5BA4500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2F48868-F27C-4556-B217-0710A3D2E472}" type="datetimeFigureOut">
              <a:rPr lang="es-MX" smtClean="0"/>
              <a:t>05/03/2024</a:t>
            </a:fld>
            <a:endParaRPr lang="es-MX"/>
          </a:p>
        </p:txBody>
      </p:sp>
      <p:sp>
        <p:nvSpPr>
          <p:cNvPr id="5" name="Marcador de pie de página 4">
            <a:extLst>
              <a:ext uri="{FF2B5EF4-FFF2-40B4-BE49-F238E27FC236}">
                <a16:creationId xmlns:a16="http://schemas.microsoft.com/office/drawing/2014/main" id="{3C4E7BCE-E59C-340B-F771-0E42A55FF2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MX"/>
          </a:p>
        </p:txBody>
      </p:sp>
      <p:sp>
        <p:nvSpPr>
          <p:cNvPr id="6" name="Marcador de número de diapositiva 5">
            <a:extLst>
              <a:ext uri="{FF2B5EF4-FFF2-40B4-BE49-F238E27FC236}">
                <a16:creationId xmlns:a16="http://schemas.microsoft.com/office/drawing/2014/main" id="{0D27449E-BD74-E679-E6F2-9AE93BE41B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D392423-F124-4310-9CAD-F4C07C9A054A}" type="slidenum">
              <a:rPr lang="es-MX" smtClean="0"/>
              <a:t>‹Nº›</a:t>
            </a:fld>
            <a:endParaRPr lang="es-MX"/>
          </a:p>
        </p:txBody>
      </p:sp>
    </p:spTree>
    <p:extLst>
      <p:ext uri="{BB962C8B-B14F-4D97-AF65-F5344CB8AC3E}">
        <p14:creationId xmlns:p14="http://schemas.microsoft.com/office/powerpoint/2010/main" val="3373106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8B8F71-34C9-40CD-2BA9-0C39F8054188}"/>
              </a:ext>
            </a:extLst>
          </p:cNvPr>
          <p:cNvSpPr>
            <a:spLocks noGrp="1"/>
          </p:cNvSpPr>
          <p:nvPr>
            <p:ph type="title"/>
          </p:nvPr>
        </p:nvSpPr>
        <p:spPr>
          <a:xfrm>
            <a:off x="838200" y="656035"/>
            <a:ext cx="10515600" cy="1325563"/>
          </a:xfrm>
        </p:spPr>
        <p:txBody>
          <a:bodyPr>
            <a:normAutofit/>
          </a:bodyPr>
          <a:lstStyle/>
          <a:p>
            <a:pPr algn="ctr"/>
            <a:r>
              <a:rPr lang="en-US" sz="3200" b="0" i="0" u="none" strike="noStrike" baseline="0" dirty="0">
                <a:solidFill>
                  <a:srgbClr val="00373E"/>
                </a:solidFill>
                <a:latin typeface="ArialMT"/>
              </a:rPr>
              <a:t>BA interview process: </a:t>
            </a:r>
            <a:br>
              <a:rPr lang="en-US" sz="3200" b="0" i="0" u="none" strike="noStrike" baseline="0" dirty="0">
                <a:solidFill>
                  <a:srgbClr val="00373E"/>
                </a:solidFill>
                <a:latin typeface="ArialMT"/>
              </a:rPr>
            </a:br>
            <a:r>
              <a:rPr lang="en-US" sz="3200" b="1" i="0" u="none" strike="noStrike" baseline="0" dirty="0">
                <a:solidFill>
                  <a:srgbClr val="00373E"/>
                </a:solidFill>
                <a:latin typeface="Arial-BoldMT"/>
              </a:rPr>
              <a:t>Home test</a:t>
            </a:r>
            <a:endParaRPr lang="es-MX" sz="6600" dirty="0">
              <a:solidFill>
                <a:srgbClr val="00373E"/>
              </a:solidFill>
            </a:endParaRPr>
          </a:p>
        </p:txBody>
      </p:sp>
      <p:sp>
        <p:nvSpPr>
          <p:cNvPr id="3" name="Marcador de contenido 2">
            <a:extLst>
              <a:ext uri="{FF2B5EF4-FFF2-40B4-BE49-F238E27FC236}">
                <a16:creationId xmlns:a16="http://schemas.microsoft.com/office/drawing/2014/main" id="{2188D983-19F8-68E1-30E7-FBE37DA47398}"/>
              </a:ext>
            </a:extLst>
          </p:cNvPr>
          <p:cNvSpPr>
            <a:spLocks noGrp="1"/>
          </p:cNvSpPr>
          <p:nvPr>
            <p:ph idx="1"/>
          </p:nvPr>
        </p:nvSpPr>
        <p:spPr>
          <a:xfrm>
            <a:off x="8488680" y="5834617"/>
            <a:ext cx="3378200" cy="734695"/>
          </a:xfrm>
        </p:spPr>
        <p:txBody>
          <a:bodyPr>
            <a:normAutofit/>
          </a:bodyPr>
          <a:lstStyle/>
          <a:p>
            <a:pPr marL="0" indent="0">
              <a:buNone/>
            </a:pPr>
            <a:r>
              <a:rPr lang="es-ES" sz="1600" dirty="0"/>
              <a:t>Ing. José de Jesús Bernal Mercado</a:t>
            </a:r>
          </a:p>
          <a:p>
            <a:pPr marL="0" indent="0">
              <a:buNone/>
            </a:pPr>
            <a:r>
              <a:rPr lang="es-ES" sz="1600" dirty="0"/>
              <a:t>Data </a:t>
            </a:r>
            <a:r>
              <a:rPr lang="es-ES" sz="1600" dirty="0" err="1"/>
              <a:t>Analyst</a:t>
            </a:r>
            <a:endParaRPr lang="es-MX" sz="1600" dirty="0"/>
          </a:p>
        </p:txBody>
      </p:sp>
      <p:pic>
        <p:nvPicPr>
          <p:cNvPr id="2050" name="Picture 2" descr="Stori – Tarjeta de crédito APK - Descargar app gratis para Android">
            <a:extLst>
              <a:ext uri="{FF2B5EF4-FFF2-40B4-BE49-F238E27FC236}">
                <a16:creationId xmlns:a16="http://schemas.microsoft.com/office/drawing/2014/main" id="{058F25A8-71DF-5B51-0D07-FAF714180E6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752" b="27360"/>
          <a:stretch/>
        </p:blipFill>
        <p:spPr bwMode="auto">
          <a:xfrm>
            <a:off x="0" y="0"/>
            <a:ext cx="1566153" cy="656035"/>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87DF8F41-AB4A-B902-FB6A-7D0EE062B8E1}"/>
              </a:ext>
            </a:extLst>
          </p:cNvPr>
          <p:cNvSpPr/>
          <p:nvPr/>
        </p:nvSpPr>
        <p:spPr>
          <a:xfrm>
            <a:off x="1566153" y="0"/>
            <a:ext cx="10625847" cy="656035"/>
          </a:xfrm>
          <a:prstGeom prst="rect">
            <a:avLst/>
          </a:prstGeom>
          <a:solidFill>
            <a:srgbClr val="0037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CuadroTexto 4">
            <a:extLst>
              <a:ext uri="{FF2B5EF4-FFF2-40B4-BE49-F238E27FC236}">
                <a16:creationId xmlns:a16="http://schemas.microsoft.com/office/drawing/2014/main" id="{D17AC479-D793-E5D3-E214-DA98338C8224}"/>
              </a:ext>
            </a:extLst>
          </p:cNvPr>
          <p:cNvSpPr txBox="1"/>
          <p:nvPr/>
        </p:nvSpPr>
        <p:spPr>
          <a:xfrm>
            <a:off x="783076" y="2237185"/>
            <a:ext cx="6624320" cy="3754874"/>
          </a:xfrm>
          <a:prstGeom prst="rect">
            <a:avLst/>
          </a:prstGeom>
          <a:noFill/>
        </p:spPr>
        <p:txBody>
          <a:bodyPr wrap="square" rtlCol="0">
            <a:spAutoFit/>
          </a:bodyPr>
          <a:lstStyle/>
          <a:p>
            <a:pPr marL="285750" indent="-285750">
              <a:buFont typeface="Arial" panose="020B0604020202020204" pitchFamily="34" charset="0"/>
              <a:buChar char="•"/>
            </a:pPr>
            <a:r>
              <a:rPr lang="en-US" sz="1800" b="0" i="1" u="none" strike="noStrike" baseline="0" dirty="0">
                <a:solidFill>
                  <a:srgbClr val="353744"/>
                </a:solidFill>
                <a:latin typeface="Arial-ItalicMT"/>
              </a:rPr>
              <a:t>Part 1: Analysis of the state of the business</a:t>
            </a:r>
          </a:p>
          <a:p>
            <a:endParaRPr lang="en-US" sz="1800" b="0" i="1" u="none" strike="noStrike" baseline="0" dirty="0">
              <a:solidFill>
                <a:srgbClr val="353744"/>
              </a:solidFill>
              <a:latin typeface="Arial-ItalicMT"/>
            </a:endParaRPr>
          </a:p>
          <a:p>
            <a:pPr marL="742950" lvl="1" indent="-285750">
              <a:buFont typeface="Arial" panose="020B0604020202020204" pitchFamily="34" charset="0"/>
              <a:buChar char="•"/>
            </a:pPr>
            <a:r>
              <a:rPr lang="en-US" sz="1600" dirty="0">
                <a:solidFill>
                  <a:srgbClr val="353744"/>
                </a:solidFill>
                <a:latin typeface="ArialMT"/>
              </a:rPr>
              <a:t>F</a:t>
            </a:r>
            <a:r>
              <a:rPr lang="en-US" sz="1600" b="0" i="0" u="none" strike="noStrike" baseline="0" dirty="0">
                <a:solidFill>
                  <a:srgbClr val="353744"/>
                </a:solidFill>
                <a:latin typeface="ArialMT"/>
              </a:rPr>
              <a:t>actors against the profitability of the startup</a:t>
            </a:r>
          </a:p>
          <a:p>
            <a:pPr marL="742950" lvl="1" indent="-285750">
              <a:buFont typeface="Arial" panose="020B0604020202020204" pitchFamily="34" charset="0"/>
              <a:buChar char="•"/>
            </a:pPr>
            <a:r>
              <a:rPr lang="en-US" sz="1600" dirty="0">
                <a:solidFill>
                  <a:srgbClr val="353744"/>
                </a:solidFill>
                <a:latin typeface="ArialMT"/>
              </a:rPr>
              <a:t>P</a:t>
            </a:r>
            <a:r>
              <a:rPr lang="en-US" sz="1600" b="0" i="0" u="none" strike="noStrike" baseline="0" dirty="0">
                <a:solidFill>
                  <a:srgbClr val="353744"/>
                </a:solidFill>
                <a:latin typeface="ArialMT"/>
              </a:rPr>
              <a:t>rofitability during the next 12 months</a:t>
            </a:r>
          </a:p>
          <a:p>
            <a:pPr marL="742950" lvl="1" indent="-285750">
              <a:buFont typeface="Arial" panose="020B0604020202020204" pitchFamily="34" charset="0"/>
              <a:buChar char="•"/>
            </a:pPr>
            <a:r>
              <a:rPr lang="en-US" sz="1600" dirty="0">
                <a:solidFill>
                  <a:srgbClr val="353744"/>
                </a:solidFill>
                <a:latin typeface="ArialMT"/>
              </a:rPr>
              <a:t>C</a:t>
            </a:r>
            <a:r>
              <a:rPr lang="en-US" sz="1600" b="0" i="0" u="none" strike="noStrike" baseline="0" dirty="0">
                <a:solidFill>
                  <a:srgbClr val="353744"/>
                </a:solidFill>
                <a:latin typeface="ArialMT"/>
              </a:rPr>
              <a:t>hanges required to sustain the business</a:t>
            </a:r>
            <a:endParaRPr lang="en-US" sz="1600" i="1" dirty="0">
              <a:solidFill>
                <a:srgbClr val="353744"/>
              </a:solidFill>
              <a:latin typeface="Arial-ItalicMT"/>
            </a:endParaRPr>
          </a:p>
          <a:p>
            <a:pPr marL="742950" lvl="1" indent="-285750">
              <a:buFont typeface="Arial" panose="020B0604020202020204" pitchFamily="34" charset="0"/>
              <a:buChar char="•"/>
            </a:pPr>
            <a:endParaRPr lang="en-US" b="0" i="1" u="none" strike="noStrike" baseline="0" dirty="0">
              <a:solidFill>
                <a:srgbClr val="353744"/>
              </a:solidFill>
              <a:latin typeface="Arial-ItalicMT"/>
            </a:endParaRPr>
          </a:p>
          <a:p>
            <a:pPr marL="285750" indent="-285750">
              <a:buFont typeface="Arial" panose="020B0604020202020204" pitchFamily="34" charset="0"/>
              <a:buChar char="•"/>
            </a:pPr>
            <a:r>
              <a:rPr lang="en-US" sz="1800" b="0" i="1" u="none" strike="noStrike" baseline="0" dirty="0">
                <a:solidFill>
                  <a:srgbClr val="353744"/>
                </a:solidFill>
                <a:latin typeface="Arial-ItalicMT"/>
              </a:rPr>
              <a:t>Part 2: Analysis of a collection strategy</a:t>
            </a:r>
          </a:p>
          <a:p>
            <a:pPr marL="285750" indent="-285750">
              <a:buFont typeface="Arial" panose="020B0604020202020204" pitchFamily="34" charset="0"/>
              <a:buChar char="•"/>
            </a:pPr>
            <a:endParaRPr lang="en-US" sz="1800" b="0" i="1" u="none" strike="noStrike" baseline="0" dirty="0">
              <a:solidFill>
                <a:srgbClr val="353744"/>
              </a:solidFill>
              <a:latin typeface="Arial-ItalicMT"/>
            </a:endParaRPr>
          </a:p>
          <a:p>
            <a:pPr marL="742950" lvl="1" indent="-285750">
              <a:buFont typeface="Arial" panose="020B0604020202020204" pitchFamily="34" charset="0"/>
              <a:buChar char="•"/>
            </a:pPr>
            <a:r>
              <a:rPr lang="es-MX" sz="1600" b="0" i="0" u="none" strike="noStrike" baseline="0" dirty="0" err="1">
                <a:solidFill>
                  <a:srgbClr val="353744"/>
                </a:solidFill>
                <a:latin typeface="ArialMT"/>
              </a:rPr>
              <a:t>KPIs</a:t>
            </a:r>
            <a:endParaRPr lang="es-MX" sz="1600" b="0" i="0" u="none" strike="noStrike" baseline="0" dirty="0">
              <a:solidFill>
                <a:srgbClr val="353744"/>
              </a:solidFill>
              <a:latin typeface="ArialMT"/>
            </a:endParaRPr>
          </a:p>
          <a:p>
            <a:pPr marL="742950" lvl="1" indent="-285750">
              <a:buFont typeface="Arial" panose="020B0604020202020204" pitchFamily="34" charset="0"/>
              <a:buChar char="•"/>
            </a:pPr>
            <a:r>
              <a:rPr lang="en-US" sz="1600" dirty="0">
                <a:solidFill>
                  <a:srgbClr val="353744"/>
                </a:solidFill>
                <a:latin typeface="ArialMT"/>
              </a:rPr>
              <a:t>I</a:t>
            </a:r>
            <a:r>
              <a:rPr lang="en-US" sz="1600" b="0" i="0" u="none" strike="noStrike" baseline="0" dirty="0">
                <a:solidFill>
                  <a:srgbClr val="353744"/>
                </a:solidFill>
                <a:latin typeface="ArialMT"/>
              </a:rPr>
              <a:t>mpact delivered on overall business performance by this campaign</a:t>
            </a:r>
          </a:p>
          <a:p>
            <a:pPr marL="742950" lvl="1" indent="-285750">
              <a:buFont typeface="Arial" panose="020B0604020202020204" pitchFamily="34" charset="0"/>
              <a:buChar char="•"/>
            </a:pPr>
            <a:r>
              <a:rPr lang="es-MX" sz="1600" dirty="0" err="1">
                <a:solidFill>
                  <a:srgbClr val="353744"/>
                </a:solidFill>
                <a:latin typeface="ArialMT"/>
              </a:rPr>
              <a:t>I</a:t>
            </a:r>
            <a:r>
              <a:rPr lang="es-MX" sz="1600" b="0" i="0" u="none" strike="noStrike" baseline="0" dirty="0" err="1">
                <a:solidFill>
                  <a:srgbClr val="353744"/>
                </a:solidFill>
                <a:latin typeface="ArialMT"/>
              </a:rPr>
              <a:t>mprovements</a:t>
            </a:r>
            <a:r>
              <a:rPr lang="es-MX" sz="1600" b="0" i="0" u="none" strike="noStrike" baseline="0" dirty="0">
                <a:solidFill>
                  <a:srgbClr val="353744"/>
                </a:solidFill>
                <a:latin typeface="ArialMT"/>
              </a:rPr>
              <a:t> </a:t>
            </a:r>
            <a:r>
              <a:rPr lang="es-MX" sz="1600" b="0" i="0" u="none" strike="noStrike" baseline="0" dirty="0" err="1">
                <a:solidFill>
                  <a:srgbClr val="353744"/>
                </a:solidFill>
                <a:latin typeface="ArialMT"/>
              </a:rPr>
              <a:t>to</a:t>
            </a:r>
            <a:r>
              <a:rPr lang="es-MX" sz="1600" b="0" i="0" u="none" strike="noStrike" baseline="0" dirty="0">
                <a:solidFill>
                  <a:srgbClr val="353744"/>
                </a:solidFill>
                <a:latin typeface="ArialMT"/>
              </a:rPr>
              <a:t> </a:t>
            </a:r>
            <a:r>
              <a:rPr lang="es-MX" sz="1600" b="0" i="0" u="none" strike="noStrike" baseline="0" dirty="0" err="1">
                <a:solidFill>
                  <a:srgbClr val="353744"/>
                </a:solidFill>
                <a:latin typeface="ArialMT"/>
              </a:rPr>
              <a:t>this</a:t>
            </a:r>
            <a:r>
              <a:rPr lang="es-MX" sz="1600" b="0" i="0" u="none" strike="noStrike" baseline="0" dirty="0">
                <a:solidFill>
                  <a:srgbClr val="353744"/>
                </a:solidFill>
                <a:latin typeface="ArialMT"/>
              </a:rPr>
              <a:t> campaign</a:t>
            </a:r>
            <a:endParaRPr lang="en-US" sz="1600" b="0" i="1" u="none" strike="noStrike" baseline="0" dirty="0">
              <a:solidFill>
                <a:srgbClr val="353744"/>
              </a:solidFill>
              <a:latin typeface="Arial-ItalicMT"/>
            </a:endParaRPr>
          </a:p>
          <a:p>
            <a:pPr marL="742950" lvl="1" indent="-285750">
              <a:buFont typeface="Arial" panose="020B0604020202020204" pitchFamily="34" charset="0"/>
              <a:buChar char="•"/>
            </a:pPr>
            <a:endParaRPr lang="en-US" i="1" dirty="0">
              <a:solidFill>
                <a:srgbClr val="353744"/>
              </a:solidFill>
              <a:latin typeface="Arial-ItalicMT"/>
            </a:endParaRPr>
          </a:p>
          <a:p>
            <a:endParaRPr lang="es-MX" dirty="0"/>
          </a:p>
        </p:txBody>
      </p:sp>
      <p:pic>
        <p:nvPicPr>
          <p:cNvPr id="2052" name="Picture 4" descr="Storicard - La tarjeta de credito sin buró">
            <a:extLst>
              <a:ext uri="{FF2B5EF4-FFF2-40B4-BE49-F238E27FC236}">
                <a16:creationId xmlns:a16="http://schemas.microsoft.com/office/drawing/2014/main" id="{31CCA257-BA49-601E-34F8-19F1912E30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7959" y="1834832"/>
            <a:ext cx="3188335" cy="3188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1906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E187EF-8C24-2DDF-5EBD-C8F3472F5E36}"/>
            </a:ext>
          </a:extLst>
        </p:cNvPr>
        <p:cNvGrpSpPr/>
        <p:nvPr/>
      </p:nvGrpSpPr>
      <p:grpSpPr>
        <a:xfrm>
          <a:off x="0" y="0"/>
          <a:ext cx="0" cy="0"/>
          <a:chOff x="0" y="0"/>
          <a:chExt cx="0" cy="0"/>
        </a:xfrm>
      </p:grpSpPr>
      <p:pic>
        <p:nvPicPr>
          <p:cNvPr id="2050" name="Picture 2" descr="Stori – Tarjeta de crédito APK - Descargar app gratis para Android">
            <a:extLst>
              <a:ext uri="{FF2B5EF4-FFF2-40B4-BE49-F238E27FC236}">
                <a16:creationId xmlns:a16="http://schemas.microsoft.com/office/drawing/2014/main" id="{2503C499-EB6F-ED70-BE88-F8CAA99DA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752" b="27360"/>
          <a:stretch/>
        </p:blipFill>
        <p:spPr bwMode="auto">
          <a:xfrm>
            <a:off x="0" y="0"/>
            <a:ext cx="1566153" cy="656035"/>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DCB76DF2-0884-FCF1-68E3-F37C33D34984}"/>
              </a:ext>
            </a:extLst>
          </p:cNvPr>
          <p:cNvSpPr/>
          <p:nvPr/>
        </p:nvSpPr>
        <p:spPr>
          <a:xfrm>
            <a:off x="1566153" y="0"/>
            <a:ext cx="10625847" cy="656035"/>
          </a:xfrm>
          <a:prstGeom prst="rect">
            <a:avLst/>
          </a:prstGeom>
          <a:solidFill>
            <a:srgbClr val="0037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CuadroTexto 8">
            <a:extLst>
              <a:ext uri="{FF2B5EF4-FFF2-40B4-BE49-F238E27FC236}">
                <a16:creationId xmlns:a16="http://schemas.microsoft.com/office/drawing/2014/main" id="{2B18BB13-A830-68C5-629E-FA895606DBD7}"/>
              </a:ext>
            </a:extLst>
          </p:cNvPr>
          <p:cNvSpPr txBox="1"/>
          <p:nvPr/>
        </p:nvSpPr>
        <p:spPr>
          <a:xfrm>
            <a:off x="1645920" y="143351"/>
            <a:ext cx="3865161" cy="369332"/>
          </a:xfrm>
          <a:prstGeom prst="rect">
            <a:avLst/>
          </a:prstGeom>
          <a:noFill/>
        </p:spPr>
        <p:txBody>
          <a:bodyPr wrap="none" rtlCol="0">
            <a:spAutoFit/>
          </a:bodyPr>
          <a:lstStyle/>
          <a:p>
            <a:r>
              <a:rPr lang="en-US" sz="1800" b="0" u="none" strike="noStrike" baseline="0" dirty="0">
                <a:solidFill>
                  <a:schemeClr val="bg1"/>
                </a:solidFill>
                <a:latin typeface="Arial-ItalicMT"/>
              </a:rPr>
              <a:t>Analysis of the state of the business</a:t>
            </a:r>
          </a:p>
        </p:txBody>
      </p:sp>
      <p:sp>
        <p:nvSpPr>
          <p:cNvPr id="11" name="CuadroTexto 10">
            <a:extLst>
              <a:ext uri="{FF2B5EF4-FFF2-40B4-BE49-F238E27FC236}">
                <a16:creationId xmlns:a16="http://schemas.microsoft.com/office/drawing/2014/main" id="{F77D9FDC-0AF7-19CE-E8C4-112721681F42}"/>
              </a:ext>
            </a:extLst>
          </p:cNvPr>
          <p:cNvSpPr txBox="1"/>
          <p:nvPr/>
        </p:nvSpPr>
        <p:spPr>
          <a:xfrm>
            <a:off x="386080" y="1028343"/>
            <a:ext cx="6400800" cy="369332"/>
          </a:xfrm>
          <a:prstGeom prst="rect">
            <a:avLst/>
          </a:prstGeom>
          <a:noFill/>
        </p:spPr>
        <p:txBody>
          <a:bodyPr wrap="square">
            <a:spAutoFit/>
          </a:bodyPr>
          <a:lstStyle/>
          <a:p>
            <a:pPr algn="l"/>
            <a:r>
              <a:rPr lang="en-US" b="1" dirty="0">
                <a:solidFill>
                  <a:srgbClr val="353744"/>
                </a:solidFill>
                <a:latin typeface="ArialMT"/>
              </a:rPr>
              <a:t>F</a:t>
            </a:r>
            <a:r>
              <a:rPr lang="en-US" sz="1800" b="1" i="0" u="none" strike="noStrike" baseline="0" dirty="0">
                <a:solidFill>
                  <a:srgbClr val="353744"/>
                </a:solidFill>
                <a:latin typeface="ArialMT"/>
              </a:rPr>
              <a:t>actors against the profitability of the startup</a:t>
            </a:r>
          </a:p>
        </p:txBody>
      </p:sp>
      <p:sp>
        <p:nvSpPr>
          <p:cNvPr id="12" name="CuadroTexto 11">
            <a:extLst>
              <a:ext uri="{FF2B5EF4-FFF2-40B4-BE49-F238E27FC236}">
                <a16:creationId xmlns:a16="http://schemas.microsoft.com/office/drawing/2014/main" id="{CCE9C221-8984-9407-5402-1E953982F66E}"/>
              </a:ext>
            </a:extLst>
          </p:cNvPr>
          <p:cNvSpPr txBox="1"/>
          <p:nvPr/>
        </p:nvSpPr>
        <p:spPr>
          <a:xfrm>
            <a:off x="386080" y="1644970"/>
            <a:ext cx="5709920" cy="1345048"/>
          </a:xfrm>
          <a:prstGeom prst="rect">
            <a:avLst/>
          </a:prstGeom>
          <a:noFill/>
        </p:spPr>
        <p:txBody>
          <a:bodyPr wrap="square" rtlCol="0">
            <a:spAutoFit/>
          </a:bodyPr>
          <a:lstStyle/>
          <a:p>
            <a:pPr>
              <a:lnSpc>
                <a:spcPct val="150000"/>
              </a:lnSpc>
            </a:pPr>
            <a:r>
              <a:rPr lang="en-US" sz="1400" b="0" i="0" dirty="0">
                <a:effectLst/>
                <a:latin typeface="ArialMT"/>
              </a:rPr>
              <a:t>The accelerated growth of the company and the fixed DQ rate are two variables that can significantly impact the profitability of the startup. Operational costs directly influence net income, necessitating a search for avenues to reduce them effectively. </a:t>
            </a:r>
            <a:endParaRPr lang="en-US" sz="1400" dirty="0">
              <a:latin typeface="ArialMT"/>
            </a:endParaRPr>
          </a:p>
        </p:txBody>
      </p:sp>
      <p:sp>
        <p:nvSpPr>
          <p:cNvPr id="15" name="CuadroTexto 14">
            <a:extLst>
              <a:ext uri="{FF2B5EF4-FFF2-40B4-BE49-F238E27FC236}">
                <a16:creationId xmlns:a16="http://schemas.microsoft.com/office/drawing/2014/main" id="{B0003EB1-230A-CC2F-C342-25E5FC0720A1}"/>
              </a:ext>
            </a:extLst>
          </p:cNvPr>
          <p:cNvSpPr txBox="1"/>
          <p:nvPr/>
        </p:nvSpPr>
        <p:spPr>
          <a:xfrm>
            <a:off x="11195479" y="803628"/>
            <a:ext cx="996521" cy="738664"/>
          </a:xfrm>
          <a:prstGeom prst="rect">
            <a:avLst/>
          </a:prstGeom>
          <a:noFill/>
        </p:spPr>
        <p:txBody>
          <a:bodyPr wrap="square" rtlCol="0">
            <a:spAutoFit/>
          </a:bodyPr>
          <a:lstStyle/>
          <a:p>
            <a:r>
              <a:rPr lang="es-ES" sz="1050" i="1" dirty="0">
                <a:solidFill>
                  <a:schemeClr val="bg2">
                    <a:lumMod val="75000"/>
                  </a:schemeClr>
                </a:solidFill>
              </a:rPr>
              <a:t>Contigo B </a:t>
            </a:r>
            <a:r>
              <a:rPr lang="es-ES" sz="1050" i="1" dirty="0" err="1">
                <a:solidFill>
                  <a:schemeClr val="bg2">
                    <a:lumMod val="75000"/>
                  </a:schemeClr>
                </a:solidFill>
              </a:rPr>
              <a:t>Analysis</a:t>
            </a:r>
            <a:r>
              <a:rPr lang="es-ES" sz="1050" i="1" dirty="0">
                <a:solidFill>
                  <a:schemeClr val="bg2">
                    <a:lumMod val="75000"/>
                  </a:schemeClr>
                </a:solidFill>
              </a:rPr>
              <a:t>, DQ </a:t>
            </a:r>
            <a:r>
              <a:rPr lang="es-ES" sz="1050" i="1" dirty="0" err="1">
                <a:solidFill>
                  <a:schemeClr val="bg2">
                    <a:lumMod val="75000"/>
                  </a:schemeClr>
                </a:solidFill>
              </a:rPr>
              <a:t>Losses</a:t>
            </a:r>
            <a:r>
              <a:rPr lang="es-ES" sz="1050" i="1" dirty="0">
                <a:solidFill>
                  <a:schemeClr val="bg2">
                    <a:lumMod val="75000"/>
                  </a:schemeClr>
                </a:solidFill>
              </a:rPr>
              <a:t> Vs Net </a:t>
            </a:r>
            <a:r>
              <a:rPr lang="es-ES" sz="1050" i="1" dirty="0" err="1">
                <a:solidFill>
                  <a:schemeClr val="bg2">
                    <a:lumMod val="75000"/>
                  </a:schemeClr>
                </a:solidFill>
              </a:rPr>
              <a:t>Income</a:t>
            </a:r>
            <a:endParaRPr lang="es-MX" sz="1050" i="1" dirty="0">
              <a:solidFill>
                <a:schemeClr val="bg2">
                  <a:lumMod val="75000"/>
                </a:schemeClr>
              </a:solidFill>
            </a:endParaRPr>
          </a:p>
        </p:txBody>
      </p:sp>
      <p:pic>
        <p:nvPicPr>
          <p:cNvPr id="18" name="Imagen 17">
            <a:extLst>
              <a:ext uri="{FF2B5EF4-FFF2-40B4-BE49-F238E27FC236}">
                <a16:creationId xmlns:a16="http://schemas.microsoft.com/office/drawing/2014/main" id="{93EED35E-AFD5-655D-3088-5FF2E7D5A457}"/>
              </a:ext>
            </a:extLst>
          </p:cNvPr>
          <p:cNvPicPr>
            <a:picLocks noChangeAspect="1"/>
          </p:cNvPicPr>
          <p:nvPr/>
        </p:nvPicPr>
        <p:blipFill>
          <a:blip r:embed="rId3"/>
          <a:stretch>
            <a:fillRect/>
          </a:stretch>
        </p:blipFill>
        <p:spPr>
          <a:xfrm>
            <a:off x="6321554" y="788589"/>
            <a:ext cx="4856699" cy="2922310"/>
          </a:xfrm>
          <a:prstGeom prst="rect">
            <a:avLst/>
          </a:prstGeom>
          <a:ln>
            <a:noFill/>
          </a:ln>
        </p:spPr>
      </p:pic>
      <p:sp>
        <p:nvSpPr>
          <p:cNvPr id="20" name="CuadroTexto 19">
            <a:extLst>
              <a:ext uri="{FF2B5EF4-FFF2-40B4-BE49-F238E27FC236}">
                <a16:creationId xmlns:a16="http://schemas.microsoft.com/office/drawing/2014/main" id="{7ED34EBC-F4C3-C6B0-9635-418188BA562D}"/>
              </a:ext>
            </a:extLst>
          </p:cNvPr>
          <p:cNvSpPr txBox="1"/>
          <p:nvPr/>
        </p:nvSpPr>
        <p:spPr>
          <a:xfrm>
            <a:off x="386080" y="3619459"/>
            <a:ext cx="5709920" cy="646331"/>
          </a:xfrm>
          <a:prstGeom prst="rect">
            <a:avLst/>
          </a:prstGeom>
          <a:noFill/>
        </p:spPr>
        <p:txBody>
          <a:bodyPr wrap="square">
            <a:spAutoFit/>
          </a:bodyPr>
          <a:lstStyle/>
          <a:p>
            <a:pPr algn="l"/>
            <a:r>
              <a:rPr lang="en-US" sz="1800" b="1" i="0" u="none" strike="noStrike" baseline="0" dirty="0">
                <a:solidFill>
                  <a:srgbClr val="353744"/>
                </a:solidFill>
                <a:latin typeface="ArialMT"/>
              </a:rPr>
              <a:t>Major trends driving changes in net income</a:t>
            </a:r>
            <a:r>
              <a:rPr lang="en-US" b="1" dirty="0">
                <a:solidFill>
                  <a:srgbClr val="353744"/>
                </a:solidFill>
                <a:latin typeface="ArialMT"/>
              </a:rPr>
              <a:t> the next 12 months</a:t>
            </a:r>
            <a:endParaRPr lang="en-US" sz="1800" b="1" i="0" u="none" strike="noStrike" baseline="0" dirty="0">
              <a:solidFill>
                <a:srgbClr val="353744"/>
              </a:solidFill>
              <a:latin typeface="ArialMT"/>
            </a:endParaRPr>
          </a:p>
        </p:txBody>
      </p:sp>
      <p:sp>
        <p:nvSpPr>
          <p:cNvPr id="22" name="CuadroTexto 21">
            <a:extLst>
              <a:ext uri="{FF2B5EF4-FFF2-40B4-BE49-F238E27FC236}">
                <a16:creationId xmlns:a16="http://schemas.microsoft.com/office/drawing/2014/main" id="{5B20C261-BB2F-E2DD-83EE-1171DCC36D01}"/>
              </a:ext>
            </a:extLst>
          </p:cNvPr>
          <p:cNvSpPr txBox="1"/>
          <p:nvPr/>
        </p:nvSpPr>
        <p:spPr>
          <a:xfrm>
            <a:off x="386080" y="4540506"/>
            <a:ext cx="5709920" cy="1668214"/>
          </a:xfrm>
          <a:prstGeom prst="rect">
            <a:avLst/>
          </a:prstGeom>
          <a:noFill/>
        </p:spPr>
        <p:txBody>
          <a:bodyPr wrap="square" rtlCol="0">
            <a:spAutoFit/>
          </a:bodyPr>
          <a:lstStyle/>
          <a:p>
            <a:pPr>
              <a:lnSpc>
                <a:spcPct val="150000"/>
              </a:lnSpc>
            </a:pPr>
            <a:r>
              <a:rPr lang="en-US" sz="1400" b="0" i="0" dirty="0">
                <a:effectLst/>
                <a:latin typeface="ArialMT"/>
              </a:rPr>
              <a:t>Major trends impacting net income could include fluctuations in loan recovery rates, changes in market conditions affecting default rates, and adjustments in operational efficiency impacting costs. Regular monitoring and adaptation to these trends will be crucial in forecasting profitability accurately.</a:t>
            </a:r>
            <a:endParaRPr lang="es-MX" sz="1400" dirty="0">
              <a:latin typeface="ArialMT"/>
            </a:endParaRPr>
          </a:p>
        </p:txBody>
      </p:sp>
      <p:pic>
        <p:nvPicPr>
          <p:cNvPr id="23" name="Imagen 22">
            <a:extLst>
              <a:ext uri="{FF2B5EF4-FFF2-40B4-BE49-F238E27FC236}">
                <a16:creationId xmlns:a16="http://schemas.microsoft.com/office/drawing/2014/main" id="{4DF97861-06F3-BEB7-FACC-1E387AAE4440}"/>
              </a:ext>
            </a:extLst>
          </p:cNvPr>
          <p:cNvPicPr>
            <a:picLocks noChangeAspect="1"/>
          </p:cNvPicPr>
          <p:nvPr/>
        </p:nvPicPr>
        <p:blipFill rotWithShape="1">
          <a:blip r:embed="rId4"/>
          <a:srcRect l="923" t="978" r="1051" b="1683"/>
          <a:stretch/>
        </p:blipFill>
        <p:spPr>
          <a:xfrm>
            <a:off x="6366511" y="4034063"/>
            <a:ext cx="4777740" cy="2644867"/>
          </a:xfrm>
          <a:prstGeom prst="rect">
            <a:avLst/>
          </a:prstGeom>
          <a:ln>
            <a:noFill/>
          </a:ln>
        </p:spPr>
      </p:pic>
      <p:sp>
        <p:nvSpPr>
          <p:cNvPr id="24" name="CuadroTexto 23">
            <a:extLst>
              <a:ext uri="{FF2B5EF4-FFF2-40B4-BE49-F238E27FC236}">
                <a16:creationId xmlns:a16="http://schemas.microsoft.com/office/drawing/2014/main" id="{D7D2EF8E-587C-FB89-0A55-516ED2756AC8}"/>
              </a:ext>
            </a:extLst>
          </p:cNvPr>
          <p:cNvSpPr txBox="1"/>
          <p:nvPr/>
        </p:nvSpPr>
        <p:spPr>
          <a:xfrm>
            <a:off x="11178253" y="4034064"/>
            <a:ext cx="871507" cy="1061829"/>
          </a:xfrm>
          <a:prstGeom prst="rect">
            <a:avLst/>
          </a:prstGeom>
          <a:noFill/>
        </p:spPr>
        <p:txBody>
          <a:bodyPr wrap="square" rtlCol="0">
            <a:spAutoFit/>
          </a:bodyPr>
          <a:lstStyle/>
          <a:p>
            <a:r>
              <a:rPr lang="es-ES" sz="1050" i="1" dirty="0">
                <a:solidFill>
                  <a:schemeClr val="bg2">
                    <a:lumMod val="75000"/>
                  </a:schemeClr>
                </a:solidFill>
              </a:rPr>
              <a:t>Contigo A </a:t>
            </a:r>
            <a:r>
              <a:rPr lang="es-ES" sz="1050" i="1" dirty="0" err="1">
                <a:solidFill>
                  <a:schemeClr val="bg2">
                    <a:lumMod val="75000"/>
                  </a:schemeClr>
                </a:solidFill>
              </a:rPr>
              <a:t>Analysis</a:t>
            </a:r>
            <a:r>
              <a:rPr lang="es-ES" sz="1050" i="1" dirty="0">
                <a:solidFill>
                  <a:schemeClr val="bg2">
                    <a:lumMod val="75000"/>
                  </a:schemeClr>
                </a:solidFill>
              </a:rPr>
              <a:t>, </a:t>
            </a:r>
            <a:r>
              <a:rPr lang="es-ES" sz="1050" i="1" dirty="0" err="1">
                <a:solidFill>
                  <a:schemeClr val="bg2">
                    <a:lumMod val="75000"/>
                  </a:schemeClr>
                </a:solidFill>
              </a:rPr>
              <a:t>Investment</a:t>
            </a:r>
            <a:r>
              <a:rPr lang="es-ES" sz="1050" i="1" dirty="0">
                <a:solidFill>
                  <a:schemeClr val="bg2">
                    <a:lumMod val="75000"/>
                  </a:schemeClr>
                </a:solidFill>
              </a:rPr>
              <a:t>, total capital and </a:t>
            </a:r>
            <a:r>
              <a:rPr lang="es-ES" sz="1050" i="1" dirty="0" err="1">
                <a:solidFill>
                  <a:schemeClr val="bg2">
                    <a:lumMod val="75000"/>
                  </a:schemeClr>
                </a:solidFill>
              </a:rPr>
              <a:t>funding</a:t>
            </a:r>
            <a:r>
              <a:rPr lang="es-ES" sz="1050" i="1" dirty="0">
                <a:solidFill>
                  <a:schemeClr val="bg2">
                    <a:lumMod val="75000"/>
                  </a:schemeClr>
                </a:solidFill>
              </a:rPr>
              <a:t> </a:t>
            </a:r>
            <a:r>
              <a:rPr lang="es-ES" sz="1050" i="1" dirty="0" err="1">
                <a:solidFill>
                  <a:schemeClr val="bg2">
                    <a:lumMod val="75000"/>
                  </a:schemeClr>
                </a:solidFill>
              </a:rPr>
              <a:t>by</a:t>
            </a:r>
            <a:r>
              <a:rPr lang="es-ES" sz="1050" i="1" dirty="0">
                <a:solidFill>
                  <a:schemeClr val="bg2">
                    <a:lumMod val="75000"/>
                  </a:schemeClr>
                </a:solidFill>
              </a:rPr>
              <a:t> </a:t>
            </a:r>
            <a:r>
              <a:rPr lang="es-ES" sz="1050" i="1" dirty="0" err="1">
                <a:solidFill>
                  <a:schemeClr val="bg2">
                    <a:lumMod val="75000"/>
                  </a:schemeClr>
                </a:solidFill>
              </a:rPr>
              <a:t>month</a:t>
            </a:r>
            <a:endParaRPr lang="es-MX" sz="1050" i="1" dirty="0">
              <a:solidFill>
                <a:schemeClr val="bg2">
                  <a:lumMod val="75000"/>
                </a:schemeClr>
              </a:solidFill>
            </a:endParaRPr>
          </a:p>
        </p:txBody>
      </p:sp>
    </p:spTree>
    <p:extLst>
      <p:ext uri="{BB962C8B-B14F-4D97-AF65-F5344CB8AC3E}">
        <p14:creationId xmlns:p14="http://schemas.microsoft.com/office/powerpoint/2010/main" val="2797686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2310F-76F6-3A33-C5B0-35CD58891E8D}"/>
            </a:ext>
          </a:extLst>
        </p:cNvPr>
        <p:cNvGrpSpPr/>
        <p:nvPr/>
      </p:nvGrpSpPr>
      <p:grpSpPr>
        <a:xfrm>
          <a:off x="0" y="0"/>
          <a:ext cx="0" cy="0"/>
          <a:chOff x="0" y="0"/>
          <a:chExt cx="0" cy="0"/>
        </a:xfrm>
      </p:grpSpPr>
      <p:pic>
        <p:nvPicPr>
          <p:cNvPr id="2050" name="Picture 2" descr="Stori – Tarjeta de crédito APK - Descargar app gratis para Android">
            <a:extLst>
              <a:ext uri="{FF2B5EF4-FFF2-40B4-BE49-F238E27FC236}">
                <a16:creationId xmlns:a16="http://schemas.microsoft.com/office/drawing/2014/main" id="{DF4F15F5-C62C-F8DB-795E-0EA1A024F2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752" b="27360"/>
          <a:stretch/>
        </p:blipFill>
        <p:spPr bwMode="auto">
          <a:xfrm>
            <a:off x="0" y="0"/>
            <a:ext cx="1566153" cy="656035"/>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3FA89F4A-884A-9AB0-2AC8-ED968367CF7B}"/>
              </a:ext>
            </a:extLst>
          </p:cNvPr>
          <p:cNvSpPr/>
          <p:nvPr/>
        </p:nvSpPr>
        <p:spPr>
          <a:xfrm>
            <a:off x="1566153" y="0"/>
            <a:ext cx="10625847" cy="656035"/>
          </a:xfrm>
          <a:prstGeom prst="rect">
            <a:avLst/>
          </a:prstGeom>
          <a:solidFill>
            <a:srgbClr val="0037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CuadroTexto 8">
            <a:extLst>
              <a:ext uri="{FF2B5EF4-FFF2-40B4-BE49-F238E27FC236}">
                <a16:creationId xmlns:a16="http://schemas.microsoft.com/office/drawing/2014/main" id="{E8ED5A52-899D-2553-63DB-E4D0DC2451B1}"/>
              </a:ext>
            </a:extLst>
          </p:cNvPr>
          <p:cNvSpPr txBox="1"/>
          <p:nvPr/>
        </p:nvSpPr>
        <p:spPr>
          <a:xfrm>
            <a:off x="1645920" y="143351"/>
            <a:ext cx="3865161" cy="369332"/>
          </a:xfrm>
          <a:prstGeom prst="rect">
            <a:avLst/>
          </a:prstGeom>
          <a:noFill/>
        </p:spPr>
        <p:txBody>
          <a:bodyPr wrap="none" rtlCol="0">
            <a:spAutoFit/>
          </a:bodyPr>
          <a:lstStyle/>
          <a:p>
            <a:r>
              <a:rPr lang="en-US" sz="1800" b="0" u="none" strike="noStrike" baseline="0" dirty="0">
                <a:solidFill>
                  <a:schemeClr val="bg1"/>
                </a:solidFill>
                <a:latin typeface="Arial-ItalicMT"/>
              </a:rPr>
              <a:t>Analysis of the state of the business</a:t>
            </a:r>
          </a:p>
        </p:txBody>
      </p:sp>
      <p:sp>
        <p:nvSpPr>
          <p:cNvPr id="3" name="CuadroTexto 2">
            <a:extLst>
              <a:ext uri="{FF2B5EF4-FFF2-40B4-BE49-F238E27FC236}">
                <a16:creationId xmlns:a16="http://schemas.microsoft.com/office/drawing/2014/main" id="{3156F460-9B48-8413-C89C-34283F50C11C}"/>
              </a:ext>
            </a:extLst>
          </p:cNvPr>
          <p:cNvSpPr txBox="1"/>
          <p:nvPr/>
        </p:nvSpPr>
        <p:spPr>
          <a:xfrm>
            <a:off x="111760" y="799386"/>
            <a:ext cx="6096000" cy="369332"/>
          </a:xfrm>
          <a:prstGeom prst="rect">
            <a:avLst/>
          </a:prstGeom>
          <a:noFill/>
        </p:spPr>
        <p:txBody>
          <a:bodyPr wrap="square">
            <a:spAutoFit/>
          </a:bodyPr>
          <a:lstStyle/>
          <a:p>
            <a:pPr algn="l"/>
            <a:r>
              <a:rPr lang="en-US" b="1" dirty="0">
                <a:solidFill>
                  <a:srgbClr val="353744"/>
                </a:solidFill>
                <a:latin typeface="ArialMT"/>
              </a:rPr>
              <a:t>C</a:t>
            </a:r>
            <a:r>
              <a:rPr lang="en-US" sz="1800" b="1" i="0" u="none" strike="noStrike" baseline="0" dirty="0">
                <a:solidFill>
                  <a:srgbClr val="353744"/>
                </a:solidFill>
                <a:latin typeface="ArialMT"/>
              </a:rPr>
              <a:t>hanges to sustain the business in the long run </a:t>
            </a:r>
            <a:endParaRPr lang="es-MX" b="1" dirty="0"/>
          </a:p>
        </p:txBody>
      </p:sp>
      <p:sp>
        <p:nvSpPr>
          <p:cNvPr id="5" name="CuadroTexto 4">
            <a:extLst>
              <a:ext uri="{FF2B5EF4-FFF2-40B4-BE49-F238E27FC236}">
                <a16:creationId xmlns:a16="http://schemas.microsoft.com/office/drawing/2014/main" id="{7BCBE3A4-34E3-8C8E-7C79-5DCBAB4032ED}"/>
              </a:ext>
            </a:extLst>
          </p:cNvPr>
          <p:cNvSpPr txBox="1"/>
          <p:nvPr/>
        </p:nvSpPr>
        <p:spPr>
          <a:xfrm>
            <a:off x="436880" y="1464469"/>
            <a:ext cx="6725920" cy="4684424"/>
          </a:xfrm>
          <a:prstGeom prst="rect">
            <a:avLst/>
          </a:prstGeom>
          <a:noFill/>
        </p:spPr>
        <p:txBody>
          <a:bodyPr wrap="square" rtlCol="0">
            <a:spAutoFit/>
          </a:bodyPr>
          <a:lstStyle/>
          <a:p>
            <a:pPr marL="285750" indent="-285750">
              <a:buFont typeface="Arial" panose="020B0604020202020204" pitchFamily="34" charset="0"/>
              <a:buChar char="•"/>
            </a:pPr>
            <a:r>
              <a:rPr lang="en-US" sz="1400" b="1" i="0" dirty="0">
                <a:effectLst/>
                <a:latin typeface="ArialMT"/>
              </a:rPr>
              <a:t>Mitigate DQ Rates</a:t>
            </a:r>
          </a:p>
          <a:p>
            <a:pPr marL="285750" indent="-285750">
              <a:buFont typeface="Arial" panose="020B0604020202020204" pitchFamily="34" charset="0"/>
              <a:buChar char="•"/>
            </a:pPr>
            <a:endParaRPr lang="en-US" sz="1400" b="0" i="0" dirty="0">
              <a:effectLst/>
              <a:latin typeface="ArialMT"/>
            </a:endParaRPr>
          </a:p>
          <a:p>
            <a:pPr marL="742950" lvl="1" indent="-285750">
              <a:lnSpc>
                <a:spcPct val="150000"/>
              </a:lnSpc>
              <a:buFont typeface="Arial" panose="020B0604020202020204" pitchFamily="34" charset="0"/>
              <a:buChar char="•"/>
            </a:pPr>
            <a:r>
              <a:rPr lang="en-US" sz="1400" b="0" i="0" dirty="0">
                <a:effectLst/>
                <a:latin typeface="ArialMT"/>
              </a:rPr>
              <a:t>In dynamic business environments, such as the financial sector, a fixed DQ rate indicates a lack of responsiveness to evolving risk factors. Implement measures to reduce the DQ rate, which stands at 13.50% consistently across months. This could involve refining risk assessment processes, enhancing customer screening procedures, and offering financial education programs to clients to reduce default risk.</a:t>
            </a:r>
          </a:p>
          <a:p>
            <a:pPr marL="742950" lvl="1" indent="-285750">
              <a:buFont typeface="Arial" panose="020B0604020202020204" pitchFamily="34" charset="0"/>
              <a:buChar char="•"/>
            </a:pPr>
            <a:endParaRPr lang="en-US" sz="1400" b="0" i="0" dirty="0">
              <a:effectLst/>
              <a:latin typeface="ArialMT"/>
            </a:endParaRPr>
          </a:p>
          <a:p>
            <a:pPr marL="285750" indent="-285750">
              <a:buFont typeface="Arial" panose="020B0604020202020204" pitchFamily="34" charset="0"/>
              <a:buChar char="•"/>
            </a:pPr>
            <a:r>
              <a:rPr lang="en-US" sz="1400" b="1" dirty="0">
                <a:latin typeface="ArialMT"/>
              </a:rPr>
              <a:t>Operational Efficiency</a:t>
            </a:r>
          </a:p>
          <a:p>
            <a:pPr marL="285750" indent="-285750">
              <a:buFont typeface="Arial" panose="020B0604020202020204" pitchFamily="34" charset="0"/>
              <a:buChar char="•"/>
            </a:pPr>
            <a:endParaRPr lang="en-US" sz="1400" b="0" i="0" dirty="0">
              <a:effectLst/>
              <a:latin typeface="ArialMT"/>
            </a:endParaRPr>
          </a:p>
          <a:p>
            <a:pPr marL="742950" lvl="1" indent="-285750">
              <a:lnSpc>
                <a:spcPct val="150000"/>
              </a:lnSpc>
              <a:buFont typeface="Arial" panose="020B0604020202020204" pitchFamily="34" charset="0"/>
              <a:buChar char="•"/>
            </a:pPr>
            <a:r>
              <a:rPr lang="en-US" sz="1400" b="0" i="0" dirty="0">
                <a:effectLst/>
                <a:latin typeface="ArialMT"/>
              </a:rPr>
              <a:t>While the profitability of the startup shows an increasing trend over the months, operational costs per client remain constant at $30.00. There's an opportunity to optimize operational efficiency to reduce these costs, potentially through automation, renegotiating vendor contracts, or streamlining processes.</a:t>
            </a:r>
            <a:endParaRPr lang="es-MX" sz="1400" dirty="0">
              <a:latin typeface="ArialMT"/>
            </a:endParaRPr>
          </a:p>
        </p:txBody>
      </p:sp>
      <p:pic>
        <p:nvPicPr>
          <p:cNvPr id="7" name="Imagen 6">
            <a:extLst>
              <a:ext uri="{FF2B5EF4-FFF2-40B4-BE49-F238E27FC236}">
                <a16:creationId xmlns:a16="http://schemas.microsoft.com/office/drawing/2014/main" id="{31DE55B4-A010-FC43-354D-B627191044EE}"/>
              </a:ext>
            </a:extLst>
          </p:cNvPr>
          <p:cNvPicPr>
            <a:picLocks noChangeAspect="1"/>
          </p:cNvPicPr>
          <p:nvPr/>
        </p:nvPicPr>
        <p:blipFill>
          <a:blip r:embed="rId3"/>
          <a:stretch>
            <a:fillRect/>
          </a:stretch>
        </p:blipFill>
        <p:spPr>
          <a:xfrm>
            <a:off x="7712208" y="1714500"/>
            <a:ext cx="4042912" cy="3429000"/>
          </a:xfrm>
          <a:prstGeom prst="rect">
            <a:avLst/>
          </a:prstGeom>
        </p:spPr>
      </p:pic>
    </p:spTree>
    <p:extLst>
      <p:ext uri="{BB962C8B-B14F-4D97-AF65-F5344CB8AC3E}">
        <p14:creationId xmlns:p14="http://schemas.microsoft.com/office/powerpoint/2010/main" val="2052120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EBDBC-661C-1B1B-3715-2EB52361D8D7}"/>
            </a:ext>
          </a:extLst>
        </p:cNvPr>
        <p:cNvGrpSpPr/>
        <p:nvPr/>
      </p:nvGrpSpPr>
      <p:grpSpPr>
        <a:xfrm>
          <a:off x="0" y="0"/>
          <a:ext cx="0" cy="0"/>
          <a:chOff x="0" y="0"/>
          <a:chExt cx="0" cy="0"/>
        </a:xfrm>
      </p:grpSpPr>
      <p:pic>
        <p:nvPicPr>
          <p:cNvPr id="2050" name="Picture 2" descr="Stori – Tarjeta de crédito APK - Descargar app gratis para Android">
            <a:extLst>
              <a:ext uri="{FF2B5EF4-FFF2-40B4-BE49-F238E27FC236}">
                <a16:creationId xmlns:a16="http://schemas.microsoft.com/office/drawing/2014/main" id="{42B8A065-C982-1AB3-7306-0B044CCF032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752" b="27360"/>
          <a:stretch/>
        </p:blipFill>
        <p:spPr bwMode="auto">
          <a:xfrm>
            <a:off x="0" y="0"/>
            <a:ext cx="1566153" cy="656035"/>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07FC1EED-78A0-88A2-D10E-E06C43E48D65}"/>
              </a:ext>
            </a:extLst>
          </p:cNvPr>
          <p:cNvSpPr/>
          <p:nvPr/>
        </p:nvSpPr>
        <p:spPr>
          <a:xfrm>
            <a:off x="1566153" y="0"/>
            <a:ext cx="10625847" cy="656035"/>
          </a:xfrm>
          <a:prstGeom prst="rect">
            <a:avLst/>
          </a:prstGeom>
          <a:solidFill>
            <a:srgbClr val="0037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CuadroTexto 1">
            <a:extLst>
              <a:ext uri="{FF2B5EF4-FFF2-40B4-BE49-F238E27FC236}">
                <a16:creationId xmlns:a16="http://schemas.microsoft.com/office/drawing/2014/main" id="{0BFA0E37-A99D-955F-25B0-AB6C82280578}"/>
              </a:ext>
            </a:extLst>
          </p:cNvPr>
          <p:cNvSpPr txBox="1"/>
          <p:nvPr/>
        </p:nvSpPr>
        <p:spPr>
          <a:xfrm>
            <a:off x="1645920" y="143351"/>
            <a:ext cx="3518912" cy="369332"/>
          </a:xfrm>
          <a:prstGeom prst="rect">
            <a:avLst/>
          </a:prstGeom>
          <a:noFill/>
        </p:spPr>
        <p:txBody>
          <a:bodyPr wrap="none" rtlCol="0">
            <a:spAutoFit/>
          </a:bodyPr>
          <a:lstStyle/>
          <a:p>
            <a:r>
              <a:rPr lang="en-US" sz="1800" b="1" u="none" strike="noStrike" baseline="0" dirty="0">
                <a:solidFill>
                  <a:schemeClr val="bg1"/>
                </a:solidFill>
                <a:latin typeface="Arial-ItalicMT"/>
              </a:rPr>
              <a:t>Analysis of strategy collection</a:t>
            </a:r>
          </a:p>
        </p:txBody>
      </p:sp>
      <p:graphicFrame>
        <p:nvGraphicFramePr>
          <p:cNvPr id="9" name="Tabla 8">
            <a:extLst>
              <a:ext uri="{FF2B5EF4-FFF2-40B4-BE49-F238E27FC236}">
                <a16:creationId xmlns:a16="http://schemas.microsoft.com/office/drawing/2014/main" id="{EF31A045-413A-FA8B-AF37-37EB47A1123D}"/>
              </a:ext>
            </a:extLst>
          </p:cNvPr>
          <p:cNvGraphicFramePr>
            <a:graphicFrameLocks noGrp="1"/>
          </p:cNvGraphicFramePr>
          <p:nvPr>
            <p:extLst>
              <p:ext uri="{D42A27DB-BD31-4B8C-83A1-F6EECF244321}">
                <p14:modId xmlns:p14="http://schemas.microsoft.com/office/powerpoint/2010/main" val="417977290"/>
              </p:ext>
            </p:extLst>
          </p:nvPr>
        </p:nvGraphicFramePr>
        <p:xfrm>
          <a:off x="409368" y="927016"/>
          <a:ext cx="5080000" cy="2496274"/>
        </p:xfrm>
        <a:graphic>
          <a:graphicData uri="http://schemas.openxmlformats.org/drawingml/2006/table">
            <a:tbl>
              <a:tblPr firstRow="1" bandRow="1">
                <a:tableStyleId>{5C22544A-7EE6-4342-B048-85BDC9FD1C3A}</a:tableStyleId>
              </a:tblPr>
              <a:tblGrid>
                <a:gridCol w="3724096">
                  <a:extLst>
                    <a:ext uri="{9D8B030D-6E8A-4147-A177-3AD203B41FA5}">
                      <a16:colId xmlns:a16="http://schemas.microsoft.com/office/drawing/2014/main" val="1151045363"/>
                    </a:ext>
                  </a:extLst>
                </a:gridCol>
                <a:gridCol w="1355904">
                  <a:extLst>
                    <a:ext uri="{9D8B030D-6E8A-4147-A177-3AD203B41FA5}">
                      <a16:colId xmlns:a16="http://schemas.microsoft.com/office/drawing/2014/main" val="3761208847"/>
                    </a:ext>
                  </a:extLst>
                </a:gridCol>
              </a:tblGrid>
              <a:tr h="273868">
                <a:tc>
                  <a:txBody>
                    <a:bodyPr/>
                    <a:lstStyle/>
                    <a:p>
                      <a:pPr algn="ctr"/>
                      <a:r>
                        <a:rPr lang="es-ES" dirty="0" err="1"/>
                        <a:t>KPIs</a:t>
                      </a:r>
                      <a:endParaRPr lang="es-MX" dirty="0"/>
                    </a:p>
                  </a:txBody>
                  <a:tcPr/>
                </a:tc>
                <a:tc>
                  <a:txBody>
                    <a:bodyPr/>
                    <a:lstStyle/>
                    <a:p>
                      <a:pPr algn="ctr"/>
                      <a:r>
                        <a:rPr lang="es-ES" dirty="0"/>
                        <a:t>Results</a:t>
                      </a:r>
                      <a:endParaRPr lang="es-MX" dirty="0"/>
                    </a:p>
                  </a:txBody>
                  <a:tcPr/>
                </a:tc>
                <a:extLst>
                  <a:ext uri="{0D108BD9-81ED-4DB2-BD59-A6C34878D82A}">
                    <a16:rowId xmlns:a16="http://schemas.microsoft.com/office/drawing/2014/main" val="1530510826"/>
                  </a:ext>
                </a:extLst>
              </a:tr>
              <a:tr h="348977">
                <a:tc>
                  <a:txBody>
                    <a:bodyPr/>
                    <a:lstStyle/>
                    <a:p>
                      <a:pPr marL="0" indent="0" algn="ctr">
                        <a:buFont typeface="Arial" panose="020B0604020202020204" pitchFamily="34" charset="0"/>
                        <a:buNone/>
                      </a:pPr>
                      <a:r>
                        <a:rPr lang="en-US" sz="1400" b="0" i="0" u="none" strike="noStrike" baseline="0" dirty="0">
                          <a:solidFill>
                            <a:srgbClr val="353744"/>
                          </a:solidFill>
                          <a:latin typeface="ArialMT"/>
                        </a:rPr>
                        <a:t>Recovered accounts</a:t>
                      </a:r>
                    </a:p>
                  </a:txBody>
                  <a:tcPr/>
                </a:tc>
                <a:tc>
                  <a:txBody>
                    <a:bodyPr/>
                    <a:lstStyle/>
                    <a:p>
                      <a:pPr algn="ctr"/>
                      <a:r>
                        <a:rPr lang="es-ES" sz="1400" dirty="0"/>
                        <a:t>341 Accounts</a:t>
                      </a:r>
                      <a:endParaRPr lang="es-MX" sz="1400" dirty="0"/>
                    </a:p>
                  </a:txBody>
                  <a:tcPr/>
                </a:tc>
                <a:extLst>
                  <a:ext uri="{0D108BD9-81ED-4DB2-BD59-A6C34878D82A}">
                    <a16:rowId xmlns:a16="http://schemas.microsoft.com/office/drawing/2014/main" val="2263591191"/>
                  </a:ext>
                </a:extLst>
              </a:tr>
              <a:tr h="228223">
                <a:tc>
                  <a:txBody>
                    <a:bodyPr/>
                    <a:lstStyle/>
                    <a:p>
                      <a:pPr marL="0" indent="0" algn="ctr">
                        <a:buFont typeface="Arial" panose="020B0604020202020204" pitchFamily="34" charset="0"/>
                        <a:buNone/>
                      </a:pPr>
                      <a:r>
                        <a:rPr lang="es-MX" sz="1400" b="0" i="0" u="none" strike="noStrike" baseline="0" dirty="0">
                          <a:solidFill>
                            <a:srgbClr val="353744"/>
                          </a:solidFill>
                          <a:latin typeface="ArialMT"/>
                        </a:rPr>
                        <a:t>Recovered total debt.</a:t>
                      </a:r>
                    </a:p>
                  </a:txBody>
                  <a:tcPr/>
                </a:tc>
                <a:tc>
                  <a:txBody>
                    <a:bodyPr/>
                    <a:lstStyle/>
                    <a:p>
                      <a:pPr algn="ctr"/>
                      <a:r>
                        <a:rPr lang="es-ES" sz="1400" dirty="0"/>
                        <a:t>$341,000</a:t>
                      </a:r>
                      <a:endParaRPr lang="es-MX" sz="1400" dirty="0"/>
                    </a:p>
                  </a:txBody>
                  <a:tcPr/>
                </a:tc>
                <a:extLst>
                  <a:ext uri="{0D108BD9-81ED-4DB2-BD59-A6C34878D82A}">
                    <a16:rowId xmlns:a16="http://schemas.microsoft.com/office/drawing/2014/main" val="1028114226"/>
                  </a:ext>
                </a:extLst>
              </a:tr>
              <a:tr h="348977">
                <a:tc>
                  <a:txBody>
                    <a:bodyPr/>
                    <a:lstStyle/>
                    <a:p>
                      <a:pPr marL="0" indent="0" algn="ctr">
                        <a:buFont typeface="Arial" panose="020B0604020202020204" pitchFamily="34" charset="0"/>
                        <a:buNone/>
                      </a:pPr>
                      <a:r>
                        <a:rPr lang="en-US" sz="1400" b="0" i="0" u="none" strike="noStrike" baseline="0" dirty="0">
                          <a:solidFill>
                            <a:srgbClr val="353744"/>
                          </a:solidFill>
                          <a:latin typeface="ArialMT"/>
                        </a:rPr>
                        <a:t>Revenue coming from collected interest.</a:t>
                      </a:r>
                    </a:p>
                  </a:txBody>
                  <a:tcPr/>
                </a:tc>
                <a:tc>
                  <a:txBody>
                    <a:bodyPr/>
                    <a:lstStyle/>
                    <a:p>
                      <a:pPr algn="ctr"/>
                      <a:r>
                        <a:rPr lang="es-ES" sz="1400" dirty="0"/>
                        <a:t>$</a:t>
                      </a:r>
                      <a:r>
                        <a:rPr lang="es-MX" sz="1400" b="0" i="0" kern="1200" dirty="0">
                          <a:solidFill>
                            <a:schemeClr val="dk1"/>
                          </a:solidFill>
                          <a:effectLst/>
                          <a:latin typeface="+mn-lt"/>
                          <a:ea typeface="+mn-ea"/>
                          <a:cs typeface="+mn-cs"/>
                        </a:rPr>
                        <a:t>51,150</a:t>
                      </a:r>
                      <a:endParaRPr lang="es-MX" sz="1400" dirty="0"/>
                    </a:p>
                  </a:txBody>
                  <a:tcPr/>
                </a:tc>
                <a:extLst>
                  <a:ext uri="{0D108BD9-81ED-4DB2-BD59-A6C34878D82A}">
                    <a16:rowId xmlns:a16="http://schemas.microsoft.com/office/drawing/2014/main" val="2419074439"/>
                  </a:ext>
                </a:extLst>
              </a:tr>
              <a:tr h="228223">
                <a:tc>
                  <a:txBody>
                    <a:bodyPr/>
                    <a:lstStyle/>
                    <a:p>
                      <a:pPr marL="0" indent="0" algn="ctr">
                        <a:buFont typeface="Arial" panose="020B0604020202020204" pitchFamily="34" charset="0"/>
                        <a:buNone/>
                      </a:pPr>
                      <a:r>
                        <a:rPr lang="es-MX" sz="1400" b="0" i="0" u="none" strike="noStrike" baseline="0" dirty="0">
                          <a:solidFill>
                            <a:srgbClr val="353744"/>
                          </a:solidFill>
                          <a:latin typeface="ArialMT"/>
                        </a:rPr>
                        <a:t>Total campaign cost.</a:t>
                      </a:r>
                    </a:p>
                  </a:txBody>
                  <a:tcPr/>
                </a:tc>
                <a:tc>
                  <a:txBody>
                    <a:bodyPr/>
                    <a:lstStyle/>
                    <a:p>
                      <a:pPr algn="ctr"/>
                      <a:r>
                        <a:rPr lang="es-ES" sz="1400" dirty="0"/>
                        <a:t>$</a:t>
                      </a:r>
                      <a:r>
                        <a:rPr lang="es-MX" sz="1400" b="0" i="0" kern="1200" dirty="0">
                          <a:solidFill>
                            <a:schemeClr val="dk1"/>
                          </a:solidFill>
                          <a:effectLst/>
                          <a:latin typeface="+mn-lt"/>
                          <a:ea typeface="+mn-ea"/>
                          <a:cs typeface="+mn-cs"/>
                        </a:rPr>
                        <a:t>20,250</a:t>
                      </a:r>
                      <a:endParaRPr lang="es-MX" sz="1400" dirty="0"/>
                    </a:p>
                  </a:txBody>
                  <a:tcPr/>
                </a:tc>
                <a:extLst>
                  <a:ext uri="{0D108BD9-81ED-4DB2-BD59-A6C34878D82A}">
                    <a16:rowId xmlns:a16="http://schemas.microsoft.com/office/drawing/2014/main" val="3374359571"/>
                  </a:ext>
                </a:extLst>
              </a:tr>
              <a:tr h="387980">
                <a:tc>
                  <a:txBody>
                    <a:bodyPr/>
                    <a:lstStyle/>
                    <a:p>
                      <a:pPr marL="0" indent="0" algn="ctr">
                        <a:buFont typeface="Arial" panose="020B0604020202020204" pitchFamily="34" charset="0"/>
                        <a:buNone/>
                      </a:pPr>
                      <a:r>
                        <a:rPr lang="en-US" sz="1400" b="0" i="0" u="none" strike="noStrike" baseline="0" dirty="0">
                          <a:solidFill>
                            <a:srgbClr val="353744"/>
                          </a:solidFill>
                          <a:latin typeface="ArialMT"/>
                        </a:rPr>
                        <a:t>DQ losses coming from uncollected total debt.</a:t>
                      </a:r>
                    </a:p>
                  </a:txBody>
                  <a:tcPr/>
                </a:tc>
                <a:tc>
                  <a:txBody>
                    <a:bodyPr/>
                    <a:lstStyle/>
                    <a:p>
                      <a:pPr algn="ctr"/>
                      <a:r>
                        <a:rPr lang="es-ES" sz="1400" dirty="0"/>
                        <a:t>$</a:t>
                      </a:r>
                      <a:r>
                        <a:rPr lang="es-MX" sz="1400" dirty="0"/>
                        <a:t>334,000</a:t>
                      </a:r>
                    </a:p>
                  </a:txBody>
                  <a:tcPr/>
                </a:tc>
                <a:extLst>
                  <a:ext uri="{0D108BD9-81ED-4DB2-BD59-A6C34878D82A}">
                    <a16:rowId xmlns:a16="http://schemas.microsoft.com/office/drawing/2014/main" val="1863183023"/>
                  </a:ext>
                </a:extLst>
              </a:tr>
              <a:tr h="2282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b="0" i="0" u="none" strike="noStrike" baseline="0" dirty="0">
                          <a:solidFill>
                            <a:srgbClr val="353744"/>
                          </a:solidFill>
                          <a:latin typeface="ArialMT"/>
                        </a:rPr>
                        <a:t>Collections income.</a:t>
                      </a:r>
                      <a:endParaRPr lang="es-MX" sz="1400" dirty="0"/>
                    </a:p>
                  </a:txBody>
                  <a:tcPr/>
                </a:tc>
                <a:tc>
                  <a:txBody>
                    <a:bodyPr/>
                    <a:lstStyle/>
                    <a:p>
                      <a:pPr algn="ctr"/>
                      <a:r>
                        <a:rPr lang="es-MX" sz="1400" dirty="0"/>
                        <a:t>$371,900</a:t>
                      </a:r>
                    </a:p>
                  </a:txBody>
                  <a:tcPr/>
                </a:tc>
                <a:extLst>
                  <a:ext uri="{0D108BD9-81ED-4DB2-BD59-A6C34878D82A}">
                    <a16:rowId xmlns:a16="http://schemas.microsoft.com/office/drawing/2014/main" val="4045693375"/>
                  </a:ext>
                </a:extLst>
              </a:tr>
            </a:tbl>
          </a:graphicData>
        </a:graphic>
      </p:graphicFrame>
      <p:pic>
        <p:nvPicPr>
          <p:cNvPr id="15" name="Imagen 14">
            <a:extLst>
              <a:ext uri="{FF2B5EF4-FFF2-40B4-BE49-F238E27FC236}">
                <a16:creationId xmlns:a16="http://schemas.microsoft.com/office/drawing/2014/main" id="{2301D920-55CC-3320-D3FC-2D9627AE3BB9}"/>
              </a:ext>
            </a:extLst>
          </p:cNvPr>
          <p:cNvPicPr>
            <a:picLocks noChangeAspect="1"/>
          </p:cNvPicPr>
          <p:nvPr/>
        </p:nvPicPr>
        <p:blipFill>
          <a:blip r:embed="rId3"/>
          <a:stretch>
            <a:fillRect/>
          </a:stretch>
        </p:blipFill>
        <p:spPr>
          <a:xfrm>
            <a:off x="7397835" y="3753974"/>
            <a:ext cx="3930144" cy="2852334"/>
          </a:xfrm>
          <a:prstGeom prst="rect">
            <a:avLst/>
          </a:prstGeom>
        </p:spPr>
      </p:pic>
      <p:sp>
        <p:nvSpPr>
          <p:cNvPr id="21" name="CuadroTexto 20">
            <a:extLst>
              <a:ext uri="{FF2B5EF4-FFF2-40B4-BE49-F238E27FC236}">
                <a16:creationId xmlns:a16="http://schemas.microsoft.com/office/drawing/2014/main" id="{7BB9062B-E401-D853-7DE6-4D2980B537D7}"/>
              </a:ext>
            </a:extLst>
          </p:cNvPr>
          <p:cNvSpPr txBox="1"/>
          <p:nvPr/>
        </p:nvSpPr>
        <p:spPr>
          <a:xfrm>
            <a:off x="328274" y="4614929"/>
            <a:ext cx="6390640" cy="1991379"/>
          </a:xfrm>
          <a:prstGeom prst="rect">
            <a:avLst/>
          </a:prstGeom>
          <a:noFill/>
        </p:spPr>
        <p:txBody>
          <a:bodyPr wrap="square" rtlCol="0">
            <a:spAutoFit/>
          </a:bodyPr>
          <a:lstStyle/>
          <a:p>
            <a:pPr>
              <a:lnSpc>
                <a:spcPct val="150000"/>
              </a:lnSpc>
            </a:pPr>
            <a:r>
              <a:rPr lang="en-US" sz="1400" dirty="0">
                <a:latin typeface="ArialMT"/>
              </a:rPr>
              <a:t>Despite having recovery in the first month and the company continuing to be profitable, making the comparison with the data without a campaign we realize that because we always have a fixed DQ rate the campaign strategy provides us with less net income, since new debtor clients would always be added to reach 13.5%. Our focus should be on reducing the DQ rate or seeking its dynamism.</a:t>
            </a:r>
            <a:endParaRPr lang="es-MX" sz="1400" dirty="0">
              <a:latin typeface="ArialMT"/>
            </a:endParaRPr>
          </a:p>
        </p:txBody>
      </p:sp>
      <p:sp>
        <p:nvSpPr>
          <p:cNvPr id="22" name="CuadroTexto 21">
            <a:extLst>
              <a:ext uri="{FF2B5EF4-FFF2-40B4-BE49-F238E27FC236}">
                <a16:creationId xmlns:a16="http://schemas.microsoft.com/office/drawing/2014/main" id="{3AFD2E40-64B9-C29B-C362-EA211C0A4EB6}"/>
              </a:ext>
            </a:extLst>
          </p:cNvPr>
          <p:cNvSpPr txBox="1"/>
          <p:nvPr/>
        </p:nvSpPr>
        <p:spPr>
          <a:xfrm>
            <a:off x="286256" y="3920463"/>
            <a:ext cx="6238240" cy="923330"/>
          </a:xfrm>
          <a:prstGeom prst="rect">
            <a:avLst/>
          </a:prstGeom>
          <a:noFill/>
        </p:spPr>
        <p:txBody>
          <a:bodyPr wrap="square" rtlCol="0">
            <a:spAutoFit/>
          </a:bodyPr>
          <a:lstStyle/>
          <a:p>
            <a:r>
              <a:rPr lang="en-US" sz="1800" b="1" dirty="0">
                <a:solidFill>
                  <a:srgbClr val="353744"/>
                </a:solidFill>
                <a:latin typeface="ArialMT"/>
              </a:rPr>
              <a:t>I</a:t>
            </a:r>
            <a:r>
              <a:rPr lang="en-US" sz="1800" b="1" i="0" u="none" strike="noStrike" baseline="0" dirty="0">
                <a:solidFill>
                  <a:srgbClr val="353744"/>
                </a:solidFill>
                <a:latin typeface="ArialMT"/>
              </a:rPr>
              <a:t>mpact delivered on overall business performance by this campaign</a:t>
            </a:r>
          </a:p>
          <a:p>
            <a:endParaRPr lang="es-MX" dirty="0"/>
          </a:p>
        </p:txBody>
      </p:sp>
      <p:pic>
        <p:nvPicPr>
          <p:cNvPr id="26" name="Imagen 25">
            <a:extLst>
              <a:ext uri="{FF2B5EF4-FFF2-40B4-BE49-F238E27FC236}">
                <a16:creationId xmlns:a16="http://schemas.microsoft.com/office/drawing/2014/main" id="{77C319D8-257D-C902-D867-95FA5D56789E}"/>
              </a:ext>
            </a:extLst>
          </p:cNvPr>
          <p:cNvPicPr>
            <a:picLocks noChangeAspect="1"/>
          </p:cNvPicPr>
          <p:nvPr/>
        </p:nvPicPr>
        <p:blipFill rotWithShape="1">
          <a:blip r:embed="rId4"/>
          <a:srcRect l="763" t="699" r="445" b="2283"/>
          <a:stretch/>
        </p:blipFill>
        <p:spPr>
          <a:xfrm>
            <a:off x="6524496" y="749549"/>
            <a:ext cx="4912909" cy="2899933"/>
          </a:xfrm>
          <a:prstGeom prst="rect">
            <a:avLst/>
          </a:prstGeom>
        </p:spPr>
      </p:pic>
      <p:sp>
        <p:nvSpPr>
          <p:cNvPr id="27" name="CuadroTexto 26">
            <a:extLst>
              <a:ext uri="{FF2B5EF4-FFF2-40B4-BE49-F238E27FC236}">
                <a16:creationId xmlns:a16="http://schemas.microsoft.com/office/drawing/2014/main" id="{F0D9FCCD-C17D-32E2-E0D6-66E8AC3A14BD}"/>
              </a:ext>
            </a:extLst>
          </p:cNvPr>
          <p:cNvSpPr txBox="1"/>
          <p:nvPr/>
        </p:nvSpPr>
        <p:spPr>
          <a:xfrm>
            <a:off x="11195479" y="803628"/>
            <a:ext cx="996521" cy="900246"/>
          </a:xfrm>
          <a:prstGeom prst="rect">
            <a:avLst/>
          </a:prstGeom>
          <a:noFill/>
        </p:spPr>
        <p:txBody>
          <a:bodyPr wrap="square" rtlCol="0">
            <a:spAutoFit/>
          </a:bodyPr>
          <a:lstStyle/>
          <a:p>
            <a:r>
              <a:rPr lang="es-ES" sz="1050" i="1" dirty="0">
                <a:solidFill>
                  <a:schemeClr val="bg2">
                    <a:lumMod val="75000"/>
                  </a:schemeClr>
                </a:solidFill>
              </a:rPr>
              <a:t>Contigo A </a:t>
            </a:r>
            <a:r>
              <a:rPr lang="es-ES" sz="1050" i="1" dirty="0" err="1">
                <a:solidFill>
                  <a:schemeClr val="bg2">
                    <a:lumMod val="75000"/>
                  </a:schemeClr>
                </a:solidFill>
              </a:rPr>
              <a:t>Analysis</a:t>
            </a:r>
            <a:r>
              <a:rPr lang="es-ES" sz="1050" i="1" dirty="0">
                <a:solidFill>
                  <a:schemeClr val="bg2">
                    <a:lumMod val="75000"/>
                  </a:schemeClr>
                </a:solidFill>
              </a:rPr>
              <a:t>, Net </a:t>
            </a:r>
            <a:r>
              <a:rPr lang="es-ES" sz="1050" i="1" dirty="0" err="1">
                <a:solidFill>
                  <a:schemeClr val="bg2">
                    <a:lumMod val="75000"/>
                  </a:schemeClr>
                </a:solidFill>
              </a:rPr>
              <a:t>Income</a:t>
            </a:r>
            <a:r>
              <a:rPr lang="es-ES" sz="1050" i="1" dirty="0">
                <a:solidFill>
                  <a:schemeClr val="bg2">
                    <a:lumMod val="75000"/>
                  </a:schemeClr>
                </a:solidFill>
              </a:rPr>
              <a:t> </a:t>
            </a:r>
            <a:r>
              <a:rPr lang="es-ES" sz="1050" i="1" dirty="0" err="1">
                <a:solidFill>
                  <a:schemeClr val="bg2">
                    <a:lumMod val="75000"/>
                  </a:schemeClr>
                </a:solidFill>
              </a:rPr>
              <a:t>with</a:t>
            </a:r>
            <a:r>
              <a:rPr lang="es-ES" sz="1050" i="1" dirty="0">
                <a:solidFill>
                  <a:schemeClr val="bg2">
                    <a:lumMod val="75000"/>
                  </a:schemeClr>
                </a:solidFill>
              </a:rPr>
              <a:t>/</a:t>
            </a:r>
            <a:r>
              <a:rPr lang="es-ES" sz="1050" i="1" dirty="0" err="1">
                <a:solidFill>
                  <a:schemeClr val="bg2">
                    <a:lumMod val="75000"/>
                  </a:schemeClr>
                </a:solidFill>
              </a:rPr>
              <a:t>out</a:t>
            </a:r>
            <a:r>
              <a:rPr lang="es-ES" sz="1050" i="1" dirty="0">
                <a:solidFill>
                  <a:schemeClr val="bg2">
                    <a:lumMod val="75000"/>
                  </a:schemeClr>
                </a:solidFill>
              </a:rPr>
              <a:t> </a:t>
            </a:r>
            <a:r>
              <a:rPr lang="es-ES" sz="1050" i="1" dirty="0" err="1">
                <a:solidFill>
                  <a:schemeClr val="bg2">
                    <a:lumMod val="75000"/>
                  </a:schemeClr>
                </a:solidFill>
              </a:rPr>
              <a:t>Campaign</a:t>
            </a:r>
            <a:endParaRPr lang="es-MX" sz="1050" i="1" dirty="0">
              <a:solidFill>
                <a:schemeClr val="bg2">
                  <a:lumMod val="75000"/>
                </a:schemeClr>
              </a:solidFill>
            </a:endParaRPr>
          </a:p>
        </p:txBody>
      </p:sp>
      <p:sp>
        <p:nvSpPr>
          <p:cNvPr id="28" name="CuadroTexto 27">
            <a:extLst>
              <a:ext uri="{FF2B5EF4-FFF2-40B4-BE49-F238E27FC236}">
                <a16:creationId xmlns:a16="http://schemas.microsoft.com/office/drawing/2014/main" id="{3C7BC436-1552-2360-93F6-140CDB72425D}"/>
              </a:ext>
            </a:extLst>
          </p:cNvPr>
          <p:cNvSpPr txBox="1"/>
          <p:nvPr/>
        </p:nvSpPr>
        <p:spPr>
          <a:xfrm>
            <a:off x="10829719" y="5739119"/>
            <a:ext cx="996521" cy="738664"/>
          </a:xfrm>
          <a:prstGeom prst="rect">
            <a:avLst/>
          </a:prstGeom>
          <a:noFill/>
        </p:spPr>
        <p:txBody>
          <a:bodyPr wrap="square" rtlCol="0">
            <a:spAutoFit/>
          </a:bodyPr>
          <a:lstStyle/>
          <a:p>
            <a:r>
              <a:rPr lang="es-ES" sz="1050" i="1" dirty="0" err="1">
                <a:solidFill>
                  <a:schemeClr val="bg2">
                    <a:lumMod val="75000"/>
                  </a:schemeClr>
                </a:solidFill>
              </a:rPr>
              <a:t>Contactability</a:t>
            </a:r>
            <a:r>
              <a:rPr lang="es-ES" sz="1050" i="1" dirty="0">
                <a:solidFill>
                  <a:schemeClr val="bg2">
                    <a:lumMod val="75000"/>
                  </a:schemeClr>
                </a:solidFill>
              </a:rPr>
              <a:t> Score per </a:t>
            </a:r>
            <a:r>
              <a:rPr lang="es-ES" sz="1050" i="1" dirty="0" err="1">
                <a:solidFill>
                  <a:schemeClr val="bg2">
                    <a:lumMod val="75000"/>
                  </a:schemeClr>
                </a:solidFill>
              </a:rPr>
              <a:t>client</a:t>
            </a:r>
            <a:r>
              <a:rPr lang="es-ES" sz="1050" i="1" dirty="0">
                <a:solidFill>
                  <a:schemeClr val="bg2">
                    <a:lumMod val="75000"/>
                  </a:schemeClr>
                </a:solidFill>
              </a:rPr>
              <a:t> and </a:t>
            </a:r>
            <a:r>
              <a:rPr lang="es-ES" sz="1050" i="1" dirty="0" err="1">
                <a:solidFill>
                  <a:schemeClr val="bg2">
                    <a:lumMod val="75000"/>
                  </a:schemeClr>
                </a:solidFill>
              </a:rPr>
              <a:t>its</a:t>
            </a:r>
            <a:r>
              <a:rPr lang="es-ES" sz="1050" i="1" dirty="0">
                <a:solidFill>
                  <a:schemeClr val="bg2">
                    <a:lumMod val="75000"/>
                  </a:schemeClr>
                </a:solidFill>
              </a:rPr>
              <a:t> </a:t>
            </a:r>
            <a:r>
              <a:rPr lang="es-ES" sz="1050" i="1" dirty="0" err="1">
                <a:solidFill>
                  <a:schemeClr val="bg2">
                    <a:lumMod val="75000"/>
                  </a:schemeClr>
                </a:solidFill>
              </a:rPr>
              <a:t>classification</a:t>
            </a:r>
            <a:endParaRPr lang="es-MX" sz="1050" i="1" dirty="0">
              <a:solidFill>
                <a:schemeClr val="bg2">
                  <a:lumMod val="75000"/>
                </a:schemeClr>
              </a:solidFill>
            </a:endParaRPr>
          </a:p>
        </p:txBody>
      </p:sp>
      <p:sp>
        <p:nvSpPr>
          <p:cNvPr id="29" name="CuadroTexto 28">
            <a:extLst>
              <a:ext uri="{FF2B5EF4-FFF2-40B4-BE49-F238E27FC236}">
                <a16:creationId xmlns:a16="http://schemas.microsoft.com/office/drawing/2014/main" id="{143A1A37-9705-6E2D-46C5-B6B4C5C6622E}"/>
              </a:ext>
            </a:extLst>
          </p:cNvPr>
          <p:cNvSpPr txBox="1"/>
          <p:nvPr/>
        </p:nvSpPr>
        <p:spPr>
          <a:xfrm>
            <a:off x="2949368" y="3499689"/>
            <a:ext cx="2612409" cy="253916"/>
          </a:xfrm>
          <a:prstGeom prst="rect">
            <a:avLst/>
          </a:prstGeom>
          <a:noFill/>
        </p:spPr>
        <p:txBody>
          <a:bodyPr wrap="square" rtlCol="0">
            <a:spAutoFit/>
          </a:bodyPr>
          <a:lstStyle/>
          <a:p>
            <a:r>
              <a:rPr lang="es-ES" sz="1050" i="1" dirty="0" err="1">
                <a:solidFill>
                  <a:schemeClr val="bg2">
                    <a:lumMod val="75000"/>
                  </a:schemeClr>
                </a:solidFill>
              </a:rPr>
              <a:t>KPIs</a:t>
            </a:r>
            <a:r>
              <a:rPr lang="es-ES" sz="1050" i="1" dirty="0">
                <a:solidFill>
                  <a:schemeClr val="bg2">
                    <a:lumMod val="75000"/>
                  </a:schemeClr>
                </a:solidFill>
              </a:rPr>
              <a:t> </a:t>
            </a:r>
            <a:r>
              <a:rPr lang="es-ES" sz="1050" i="1" dirty="0" err="1">
                <a:solidFill>
                  <a:schemeClr val="bg2">
                    <a:lumMod val="75000"/>
                  </a:schemeClr>
                </a:solidFill>
              </a:rPr>
              <a:t>Month</a:t>
            </a:r>
            <a:r>
              <a:rPr lang="es-ES" sz="1050" i="1" dirty="0">
                <a:solidFill>
                  <a:schemeClr val="bg2">
                    <a:lumMod val="75000"/>
                  </a:schemeClr>
                </a:solidFill>
              </a:rPr>
              <a:t> 1 </a:t>
            </a:r>
            <a:r>
              <a:rPr lang="es-ES" sz="1050" i="1" dirty="0" err="1">
                <a:solidFill>
                  <a:schemeClr val="bg2">
                    <a:lumMod val="75000"/>
                  </a:schemeClr>
                </a:solidFill>
              </a:rPr>
              <a:t>of</a:t>
            </a:r>
            <a:r>
              <a:rPr lang="es-ES" sz="1050" i="1" dirty="0">
                <a:solidFill>
                  <a:schemeClr val="bg2">
                    <a:lumMod val="75000"/>
                  </a:schemeClr>
                </a:solidFill>
              </a:rPr>
              <a:t> </a:t>
            </a:r>
            <a:r>
              <a:rPr lang="es-ES" sz="1050" i="1" dirty="0" err="1">
                <a:solidFill>
                  <a:schemeClr val="bg2">
                    <a:lumMod val="75000"/>
                  </a:schemeClr>
                </a:solidFill>
              </a:rPr>
              <a:t>Campaign</a:t>
            </a:r>
            <a:r>
              <a:rPr lang="es-ES" sz="1050" i="1" dirty="0">
                <a:solidFill>
                  <a:schemeClr val="bg2">
                    <a:lumMod val="75000"/>
                  </a:schemeClr>
                </a:solidFill>
              </a:rPr>
              <a:t> </a:t>
            </a:r>
            <a:r>
              <a:rPr lang="es-ES" sz="1050" i="1" dirty="0" err="1">
                <a:solidFill>
                  <a:schemeClr val="bg2">
                    <a:lumMod val="75000"/>
                  </a:schemeClr>
                </a:solidFill>
              </a:rPr>
              <a:t>with</a:t>
            </a:r>
            <a:r>
              <a:rPr lang="es-ES" sz="1050" i="1" dirty="0">
                <a:solidFill>
                  <a:schemeClr val="bg2">
                    <a:lumMod val="75000"/>
                  </a:schemeClr>
                </a:solidFill>
              </a:rPr>
              <a:t> Contigo A</a:t>
            </a:r>
            <a:endParaRPr lang="es-MX" sz="1050" i="1" dirty="0">
              <a:solidFill>
                <a:schemeClr val="bg2">
                  <a:lumMod val="75000"/>
                </a:schemeClr>
              </a:solidFill>
            </a:endParaRPr>
          </a:p>
        </p:txBody>
      </p:sp>
    </p:spTree>
    <p:extLst>
      <p:ext uri="{BB962C8B-B14F-4D97-AF65-F5344CB8AC3E}">
        <p14:creationId xmlns:p14="http://schemas.microsoft.com/office/powerpoint/2010/main" val="3813648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9E359E-B30E-BDF9-05DF-72472B454C81}"/>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DAB1A56E-8E69-0C84-AD02-DAB1A07AC9D6}"/>
              </a:ext>
            </a:extLst>
          </p:cNvPr>
          <p:cNvSpPr/>
          <p:nvPr/>
        </p:nvSpPr>
        <p:spPr>
          <a:xfrm>
            <a:off x="1566153" y="1"/>
            <a:ext cx="10625847" cy="1237984"/>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4102" name="Picture 6" descr="Stori (Tarjeta de crédito) - Wikipedia, la enciclopedia libre">
            <a:extLst>
              <a:ext uri="{FF2B5EF4-FFF2-40B4-BE49-F238E27FC236}">
                <a16:creationId xmlns:a16="http://schemas.microsoft.com/office/drawing/2014/main" id="{47CF6532-B99B-CB10-D317-F0DE15EAFA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629" y="1423525"/>
            <a:ext cx="2523281" cy="1237985"/>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2">
            <a:extLst>
              <a:ext uri="{FF2B5EF4-FFF2-40B4-BE49-F238E27FC236}">
                <a16:creationId xmlns:a16="http://schemas.microsoft.com/office/drawing/2014/main" id="{189B8AAF-9D3B-6761-D1DF-FF8D70A82E81}"/>
              </a:ext>
            </a:extLst>
          </p:cNvPr>
          <p:cNvSpPr/>
          <p:nvPr/>
        </p:nvSpPr>
        <p:spPr>
          <a:xfrm>
            <a:off x="1" y="0"/>
            <a:ext cx="12192000" cy="656035"/>
          </a:xfrm>
          <a:prstGeom prst="rect">
            <a:avLst/>
          </a:prstGeom>
          <a:solidFill>
            <a:srgbClr val="0037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4" name="Picture 2" descr="Stori – Tarjeta de crédito APK - Descargar app gratis para Android">
            <a:extLst>
              <a:ext uri="{FF2B5EF4-FFF2-40B4-BE49-F238E27FC236}">
                <a16:creationId xmlns:a16="http://schemas.microsoft.com/office/drawing/2014/main" id="{15C04F1A-B769-54FC-2C33-041B0371A02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752" b="27360"/>
          <a:stretch/>
        </p:blipFill>
        <p:spPr bwMode="auto">
          <a:xfrm>
            <a:off x="0" y="0"/>
            <a:ext cx="1566153" cy="656035"/>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n 15">
            <a:extLst>
              <a:ext uri="{FF2B5EF4-FFF2-40B4-BE49-F238E27FC236}">
                <a16:creationId xmlns:a16="http://schemas.microsoft.com/office/drawing/2014/main" id="{A7194DC0-74A1-7E4C-DA7F-8B4F0793E59C}"/>
              </a:ext>
            </a:extLst>
          </p:cNvPr>
          <p:cNvPicPr>
            <a:picLocks noChangeAspect="1"/>
          </p:cNvPicPr>
          <p:nvPr/>
        </p:nvPicPr>
        <p:blipFill rotWithShape="1">
          <a:blip r:embed="rId4"/>
          <a:srcRect r="1383"/>
          <a:stretch/>
        </p:blipFill>
        <p:spPr>
          <a:xfrm>
            <a:off x="5324354" y="2516566"/>
            <a:ext cx="6867646" cy="4341434"/>
          </a:xfrm>
          <a:prstGeom prst="rect">
            <a:avLst/>
          </a:prstGeom>
        </p:spPr>
      </p:pic>
      <p:sp>
        <p:nvSpPr>
          <p:cNvPr id="18" name="CuadroTexto 17">
            <a:extLst>
              <a:ext uri="{FF2B5EF4-FFF2-40B4-BE49-F238E27FC236}">
                <a16:creationId xmlns:a16="http://schemas.microsoft.com/office/drawing/2014/main" id="{F8C54DD8-3783-50CE-A102-A532DA18784B}"/>
              </a:ext>
            </a:extLst>
          </p:cNvPr>
          <p:cNvSpPr txBox="1"/>
          <p:nvPr/>
        </p:nvSpPr>
        <p:spPr>
          <a:xfrm>
            <a:off x="581629" y="3429000"/>
            <a:ext cx="6094070" cy="1754326"/>
          </a:xfrm>
          <a:prstGeom prst="rect">
            <a:avLst/>
          </a:prstGeom>
          <a:noFill/>
        </p:spPr>
        <p:txBody>
          <a:bodyPr wrap="square">
            <a:spAutoFit/>
          </a:bodyPr>
          <a:lstStyle/>
          <a:p>
            <a:r>
              <a:rPr lang="en-US" sz="1800" b="0" i="0" u="none" strike="noStrike" baseline="0" dirty="0">
                <a:solidFill>
                  <a:srgbClr val="00373E"/>
                </a:solidFill>
                <a:latin typeface="ArialMT"/>
              </a:rPr>
              <a:t>BA interview process: </a:t>
            </a:r>
            <a:br>
              <a:rPr lang="en-US" sz="1800" b="0" i="0" u="none" strike="noStrike" baseline="0" dirty="0">
                <a:solidFill>
                  <a:srgbClr val="00373E"/>
                </a:solidFill>
                <a:latin typeface="ArialMT"/>
              </a:rPr>
            </a:br>
            <a:r>
              <a:rPr lang="en-US" sz="1800" b="1" i="0" u="none" strike="noStrike" baseline="0" dirty="0">
                <a:solidFill>
                  <a:srgbClr val="00373E"/>
                </a:solidFill>
                <a:latin typeface="Arial-BoldMT"/>
              </a:rPr>
              <a:t>Home test</a:t>
            </a:r>
          </a:p>
          <a:p>
            <a:endParaRPr lang="en-US" b="1" dirty="0">
              <a:solidFill>
                <a:srgbClr val="00373E"/>
              </a:solidFill>
              <a:latin typeface="Arial-BoldMT"/>
            </a:endParaRPr>
          </a:p>
          <a:p>
            <a:r>
              <a:rPr lang="en-US" b="1" dirty="0">
                <a:solidFill>
                  <a:srgbClr val="00373E"/>
                </a:solidFill>
                <a:latin typeface="Arial-BoldMT"/>
              </a:rPr>
              <a:t>Ing. José de Jesús Bernal Mercado</a:t>
            </a:r>
          </a:p>
          <a:p>
            <a:r>
              <a:rPr lang="en-US" b="1" dirty="0">
                <a:solidFill>
                  <a:srgbClr val="00373E"/>
                </a:solidFill>
                <a:latin typeface="Arial-BoldMT"/>
              </a:rPr>
              <a:t>Data Analyst</a:t>
            </a:r>
          </a:p>
          <a:p>
            <a:r>
              <a:rPr lang="en-US" b="1" dirty="0">
                <a:solidFill>
                  <a:srgbClr val="00373E"/>
                </a:solidFill>
                <a:latin typeface="Arial-BoldMT"/>
              </a:rPr>
              <a:t>bernal.mercado.josedejesus@gmail.com</a:t>
            </a:r>
            <a:endParaRPr lang="es-MX" dirty="0"/>
          </a:p>
        </p:txBody>
      </p:sp>
    </p:spTree>
    <p:extLst>
      <p:ext uri="{BB962C8B-B14F-4D97-AF65-F5344CB8AC3E}">
        <p14:creationId xmlns:p14="http://schemas.microsoft.com/office/powerpoint/2010/main" val="280451448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270</TotalTime>
  <Words>509</Words>
  <Application>Microsoft Office PowerPoint</Application>
  <PresentationFormat>Panorámica</PresentationFormat>
  <Paragraphs>55</Paragraphs>
  <Slides>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vt:i4>
      </vt:variant>
    </vt:vector>
  </HeadingPairs>
  <TitlesOfParts>
    <vt:vector size="12" baseType="lpstr">
      <vt:lpstr>Aptos</vt:lpstr>
      <vt:lpstr>Aptos Display</vt:lpstr>
      <vt:lpstr>Arial</vt:lpstr>
      <vt:lpstr>Arial-BoldMT</vt:lpstr>
      <vt:lpstr>Arial-ItalicMT</vt:lpstr>
      <vt:lpstr>ArialMT</vt:lpstr>
      <vt:lpstr>Tema de Office</vt:lpstr>
      <vt:lpstr>BA interview process:  Home test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 interview process:  Home test</dc:title>
  <dc:creator>José de Jesús Bernal Mercado</dc:creator>
  <cp:lastModifiedBy>José de Jesús Bernal Mercado</cp:lastModifiedBy>
  <cp:revision>2</cp:revision>
  <dcterms:created xsi:type="dcterms:W3CDTF">2024-03-05T19:18:52Z</dcterms:created>
  <dcterms:modified xsi:type="dcterms:W3CDTF">2024-03-05T23:49:32Z</dcterms:modified>
</cp:coreProperties>
</file>