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42"/>
  </p:notesMasterIdLst>
  <p:sldIdLst>
    <p:sldId id="256" r:id="rId2"/>
    <p:sldId id="266" r:id="rId3"/>
    <p:sldId id="260" r:id="rId4"/>
    <p:sldId id="292" r:id="rId5"/>
    <p:sldId id="384" r:id="rId6"/>
    <p:sldId id="385" r:id="rId7"/>
    <p:sldId id="281" r:id="rId8"/>
    <p:sldId id="358" r:id="rId9"/>
    <p:sldId id="290" r:id="rId10"/>
    <p:sldId id="272" r:id="rId11"/>
    <p:sldId id="273" r:id="rId12"/>
    <p:sldId id="299" r:id="rId13"/>
    <p:sldId id="359" r:id="rId14"/>
    <p:sldId id="300" r:id="rId15"/>
    <p:sldId id="302" r:id="rId16"/>
    <p:sldId id="303" r:id="rId17"/>
    <p:sldId id="304" r:id="rId18"/>
    <p:sldId id="319" r:id="rId19"/>
    <p:sldId id="320" r:id="rId20"/>
    <p:sldId id="321" r:id="rId21"/>
    <p:sldId id="322" r:id="rId22"/>
    <p:sldId id="323" r:id="rId23"/>
    <p:sldId id="309" r:id="rId24"/>
    <p:sldId id="310" r:id="rId25"/>
    <p:sldId id="364" r:id="rId26"/>
    <p:sldId id="307" r:id="rId27"/>
    <p:sldId id="373" r:id="rId28"/>
    <p:sldId id="305" r:id="rId29"/>
    <p:sldId id="334" r:id="rId30"/>
    <p:sldId id="335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ACA"/>
    <a:srgbClr val="0000FF"/>
    <a:srgbClr val="2A00FF"/>
    <a:srgbClr val="812E9C"/>
    <a:srgbClr val="C31F42"/>
    <a:srgbClr val="7F0055"/>
    <a:srgbClr val="7F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1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0934-F75D-4119-9A4B-C46A47B2C903}" type="datetimeFigureOut">
              <a:rPr lang="es-ES_tradnl" smtClean="0"/>
              <a:pPr/>
              <a:t>15/09/2017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1CC2-41F6-4C8B-ABAC-412A863B67C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3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Read-only</a:t>
            </a:r>
            <a:r>
              <a:rPr lang="es-ES_tradnl" dirty="0" smtClean="0"/>
              <a:t>: </a:t>
            </a:r>
            <a:r>
              <a:rPr lang="en-US" dirty="0" smtClean="0"/>
              <a:t>they can only be navigated,</a:t>
            </a:r>
            <a:r>
              <a:rPr lang="en-US" baseline="0" dirty="0" smtClean="0"/>
              <a:t> </a:t>
            </a:r>
            <a:r>
              <a:rPr lang="en-US" dirty="0" smtClean="0"/>
              <a:t>not modified</a:t>
            </a:r>
          </a:p>
          <a:p>
            <a:r>
              <a:rPr lang="en-US" dirty="0" smtClean="0"/>
              <a:t>Write-only: they cannot be navigated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94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44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extensible. New </a:t>
            </a:r>
            <a:r>
              <a:rPr lang="es-ES_tradnl" baseline="0" dirty="0" err="1" smtClean="0"/>
              <a:t>compilers</a:t>
            </a:r>
            <a:r>
              <a:rPr lang="es-ES_tradnl" baseline="0" dirty="0" smtClean="0"/>
              <a:t> can </a:t>
            </a:r>
            <a:r>
              <a:rPr lang="es-ES_tradnl" baseline="0" dirty="0" err="1" smtClean="0"/>
              <a:t>be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created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: org.eclipse.m2m.atl.engine.atlcompiler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055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624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Disclaimer:</a:t>
            </a:r>
            <a:r>
              <a:rPr lang="en-GB" baseline="0" dirty="0" smtClean="0"/>
              <a:t> in the ATL guide helpers are “operations”, an attributes are not classified as helpers. This is different from the abstract syntax.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48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</a:t>
            </a:r>
            <a:r>
              <a:rPr lang="en-GB" baseline="0" dirty="0" smtClean="0"/>
              <a:t> aware that you don’t need the input pattern filters any more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890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Important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notice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no meta-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involved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compilation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. 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200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8ACE-644D-4AA3-A572-2660FD3F3859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FDF-0F94-4BCB-BAC0-BA9286736446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65D3-B563-43D2-8ED6-DC17EF74498C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82A8-CBB9-4D58-93DC-32566757AF75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D21-A776-4998-A11E-20230C1498BE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722-10BE-4792-B715-BB242E765FDA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02E7-0D26-4506-926C-CB6E6BD8B599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1AF-0329-40A6-ABF2-F7D0E4FF5134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CE01-99A2-4F04-B145-8E971CBDDC64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145D-0687-493F-A802-9EE6849D7495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0867-A366-4EF7-961E-9CA6C59CD444}" type="datetime1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xxxx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Haga</a:t>
            </a:r>
            <a:r>
              <a:rPr lang="en-GB" noProof="0" dirty="0" smtClean="0"/>
              <a:t> </a:t>
            </a:r>
            <a:r>
              <a:rPr lang="en-GB" noProof="0" dirty="0" err="1" smtClean="0"/>
              <a:t>clic</a:t>
            </a:r>
            <a:r>
              <a:rPr lang="en-GB" noProof="0" dirty="0" smtClean="0"/>
              <a:t> </a:t>
            </a:r>
            <a:r>
              <a:rPr lang="en-GB" noProof="0" dirty="0" err="1" smtClean="0"/>
              <a:t>para</a:t>
            </a:r>
            <a:r>
              <a:rPr lang="en-GB" noProof="0" dirty="0" smtClean="0"/>
              <a:t> </a:t>
            </a:r>
            <a:r>
              <a:rPr lang="en-GB" noProof="0" dirty="0" err="1" smtClean="0"/>
              <a:t>modificar</a:t>
            </a:r>
            <a:r>
              <a:rPr lang="en-GB" noProof="0" dirty="0" smtClean="0"/>
              <a:t> el </a:t>
            </a:r>
            <a:r>
              <a:rPr lang="en-GB" noProof="0" dirty="0" err="1" smtClean="0"/>
              <a:t>estilo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del </a:t>
            </a:r>
            <a:r>
              <a:rPr lang="en-GB" noProof="0" dirty="0" err="1" smtClean="0"/>
              <a:t>patrón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Tercer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3"/>
            <a:r>
              <a:rPr lang="en-GB" noProof="0" dirty="0" smtClean="0"/>
              <a:t>Cuarto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Quinto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09E1-3109-4B2B-B593-AE6DCD0F3A97}" type="datetime1">
              <a:rPr lang="es-ES" smtClean="0"/>
              <a:pPr/>
              <a:t>15/09/2017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err="1" smtClean="0"/>
              <a:t>xxxx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at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eclipse.org/ATL/User_Guide_-_The_ATL_Langu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eclipse.org/ATL/User_Guide_-_The_ATL_Tool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Name</a:t>
            </a:r>
            <a:endParaRPr lang="es-ES_tradnl" dirty="0" smtClean="0"/>
          </a:p>
          <a:p>
            <a:pPr lvl="1"/>
            <a:r>
              <a:rPr lang="es-ES_tradnl" dirty="0" smtClean="0"/>
              <a:t>No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coincide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(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EMFTVM)</a:t>
            </a:r>
          </a:p>
          <a:p>
            <a:pPr lvl="1"/>
            <a:r>
              <a:rPr lang="es-ES_tradnl" dirty="0" err="1" smtClean="0"/>
              <a:t>Dots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allowed</a:t>
            </a:r>
            <a:r>
              <a:rPr lang="es-ES_tradnl" dirty="0" smtClean="0"/>
              <a:t>.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words</a:t>
            </a:r>
            <a:r>
              <a:rPr lang="es-ES_tradnl" dirty="0" smtClean="0"/>
              <a:t>, </a:t>
            </a:r>
            <a:r>
              <a:rPr lang="es-ES_tradnl" dirty="0" err="1" smtClean="0"/>
              <a:t>with</a:t>
            </a:r>
            <a:r>
              <a:rPr lang="es-ES_tradnl" dirty="0" smtClean="0"/>
              <a:t> “ “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71600" y="4759984"/>
            <a:ext cx="77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CD=http://www.eclipse.org/uml2/5.0.0/UML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GUI=/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gui.ecore</a:t>
            </a:r>
            <a:endParaRPr lang="es-ES_tradnl" dirty="0">
              <a:latin typeface="Consolas" pitchFamily="49" charset="0"/>
            </a:endParaRPr>
          </a:p>
          <a:p>
            <a:endParaRPr lang="es-ES_tradnl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>
                <a:latin typeface="Consolas" pitchFamily="49" charset="0"/>
              </a:rPr>
              <a:t> “uml2gui”;</a:t>
            </a: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CD;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references</a:t>
            </a:r>
            <a:endParaRPr lang="es-ES_tradnl" dirty="0" smtClean="0"/>
          </a:p>
          <a:p>
            <a:pPr lvl="1"/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recommended</a:t>
            </a:r>
            <a:endParaRPr lang="es-ES_tradnl" dirty="0" smtClean="0"/>
          </a:p>
          <a:p>
            <a:pPr lvl="1"/>
            <a:r>
              <a:rPr lang="es-ES_tradnl" dirty="0" err="1" smtClean="0"/>
              <a:t>Enables</a:t>
            </a:r>
            <a:r>
              <a:rPr lang="es-ES_tradnl" dirty="0" smtClean="0"/>
              <a:t> auto-</a:t>
            </a:r>
            <a:r>
              <a:rPr lang="es-ES_tradnl" dirty="0" err="1" smtClean="0"/>
              <a:t>completion</a:t>
            </a:r>
            <a:r>
              <a:rPr lang="es-ES_tradnl" dirty="0" smtClean="0"/>
              <a:t> (+ </a:t>
            </a:r>
            <a:r>
              <a:rPr lang="es-ES_tradnl" dirty="0" err="1" smtClean="0"/>
              <a:t>anATLyzer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nsURI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registered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path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workspace</a:t>
            </a:r>
            <a:r>
              <a:rPr lang="es-ES_tradnl" dirty="0" smtClean="0"/>
              <a:t> files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971600" y="4759984"/>
            <a:ext cx="77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CD=http://www.eclipse.org/uml2/5.0.0/UML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GUI=/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gui.ecore</a:t>
            </a:r>
            <a:endParaRPr lang="es-ES_tradnl" dirty="0">
              <a:latin typeface="Consolas" pitchFamily="49" charset="0"/>
            </a:endParaRPr>
          </a:p>
          <a:p>
            <a:endParaRPr lang="es-ES_tradnl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>
                <a:latin typeface="Consolas" pitchFamily="49" charset="0"/>
              </a:rPr>
              <a:t> “uml2gui”;</a:t>
            </a: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CD;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Compiler</a:t>
            </a:r>
            <a:r>
              <a:rPr lang="es-ES_tradnl" dirty="0" smtClean="0"/>
              <a:t> </a:t>
            </a:r>
            <a:r>
              <a:rPr lang="es-ES_tradnl" dirty="0" err="1" smtClean="0"/>
              <a:t>directive</a:t>
            </a:r>
            <a:endParaRPr lang="es-ES_tradnl" dirty="0" smtClean="0"/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atl2004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atl2006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atl2010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</a:t>
            </a:r>
            <a:r>
              <a:rPr lang="es-ES_tradnl" dirty="0" err="1" smtClean="0"/>
              <a:t>emftvm</a:t>
            </a: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sp>
        <p:nvSpPr>
          <p:cNvPr id="6" name="6 Rectángulo"/>
          <p:cNvSpPr/>
          <p:nvPr/>
        </p:nvSpPr>
        <p:spPr>
          <a:xfrm>
            <a:off x="971600" y="4759984"/>
            <a:ext cx="77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CD=http://www.eclipse.org/uml2/5.0.0/UML</a:t>
            </a:r>
          </a:p>
          <a:p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GUI=/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gui.ecore</a:t>
            </a:r>
            <a:endParaRPr lang="es-ES_tradnl" dirty="0">
              <a:latin typeface="Consolas" pitchFamily="49" charset="0"/>
            </a:endParaRPr>
          </a:p>
          <a:p>
            <a:endParaRPr lang="es-ES_tradnl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>
                <a:latin typeface="Consolas" pitchFamily="49" charset="0"/>
              </a:rPr>
              <a:t> “uml2gui”;</a:t>
            </a: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CD;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Matched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Unique</a:t>
            </a:r>
            <a:r>
              <a:rPr lang="es-ES_tradnl" dirty="0" smtClean="0"/>
              <a:t> </a:t>
            </a:r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Called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Entry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Endpoint</a:t>
            </a:r>
            <a:r>
              <a:rPr lang="es-ES_tradnl" dirty="0" smtClean="0"/>
              <a:t> rule</a:t>
            </a:r>
            <a:endParaRPr lang="es-ES_tradnl" dirty="0"/>
          </a:p>
        </p:txBody>
      </p:sp>
      <p:sp>
        <p:nvSpPr>
          <p:cNvPr id="5" name="4 Cerrar llave"/>
          <p:cNvSpPr/>
          <p:nvPr/>
        </p:nvSpPr>
        <p:spPr>
          <a:xfrm>
            <a:off x="3707904" y="1628800"/>
            <a:ext cx="432048" cy="165618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5 Rectángulo"/>
          <p:cNvSpPr/>
          <p:nvPr/>
        </p:nvSpPr>
        <p:spPr>
          <a:xfrm>
            <a:off x="4427984" y="2564904"/>
            <a:ext cx="1656184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 this part</a:t>
            </a:r>
            <a:endParaRPr lang="en-AU" dirty="0"/>
          </a:p>
        </p:txBody>
      </p:sp>
      <p:sp>
        <p:nvSpPr>
          <p:cNvPr id="7" name="6 Cerrar llave"/>
          <p:cNvSpPr/>
          <p:nvPr/>
        </p:nvSpPr>
        <p:spPr>
          <a:xfrm>
            <a:off x="3707904" y="3467546"/>
            <a:ext cx="432048" cy="16176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7 Rectángulo"/>
          <p:cNvSpPr/>
          <p:nvPr/>
        </p:nvSpPr>
        <p:spPr>
          <a:xfrm>
            <a:off x="4427984" y="4005064"/>
            <a:ext cx="1656184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Not covered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Matched</a:t>
            </a:r>
            <a:r>
              <a:rPr lang="es-ES_tradnl" dirty="0" smtClean="0"/>
              <a:t> 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330824" cy="4525963"/>
          </a:xfrm>
        </p:spPr>
        <p:txBody>
          <a:bodyPr/>
          <a:lstStyle/>
          <a:p>
            <a:r>
              <a:rPr lang="es-ES_tradnl" dirty="0" err="1" smtClean="0"/>
              <a:t>Structure</a:t>
            </a:r>
            <a:endParaRPr lang="es-ES_tradnl" dirty="0" smtClean="0"/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pattern</a:t>
            </a:r>
            <a:r>
              <a:rPr lang="es-ES_tradnl" dirty="0" smtClean="0"/>
              <a:t> (</a:t>
            </a:r>
            <a:r>
              <a:rPr lang="es-ES_tradnl" dirty="0" err="1" smtClean="0">
                <a:solidFill>
                  <a:srgbClr val="C00000"/>
                </a:solidFill>
              </a:rPr>
              <a:t>from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Optional</a:t>
            </a:r>
            <a:r>
              <a:rPr lang="es-ES_tradnl" dirty="0" smtClean="0"/>
              <a:t> </a:t>
            </a:r>
            <a:r>
              <a:rPr lang="es-ES_tradnl" dirty="0" err="1" smtClean="0"/>
              <a:t>filter</a:t>
            </a:r>
            <a:r>
              <a:rPr lang="es-ES_tradnl" dirty="0" smtClean="0"/>
              <a:t>/</a:t>
            </a:r>
            <a:r>
              <a:rPr lang="es-ES_tradnl" dirty="0" err="1" smtClean="0"/>
              <a:t>guard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pattern</a:t>
            </a:r>
            <a:r>
              <a:rPr lang="es-ES_tradnl" dirty="0" smtClean="0"/>
              <a:t> (</a:t>
            </a:r>
            <a:r>
              <a:rPr lang="es-ES_tradnl" dirty="0" err="1" smtClean="0">
                <a:solidFill>
                  <a:srgbClr val="C00000"/>
                </a:solidFill>
              </a:rPr>
              <a:t>to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Contains</a:t>
            </a:r>
            <a:r>
              <a:rPr lang="es-ES_tradnl" dirty="0" smtClean="0"/>
              <a:t> </a:t>
            </a:r>
            <a:r>
              <a:rPr lang="es-ES_tradnl" dirty="0" err="1" smtClean="0"/>
              <a:t>bindings</a:t>
            </a:r>
            <a:r>
              <a:rPr lang="es-ES_tradnl" dirty="0" smtClean="0"/>
              <a:t> (</a:t>
            </a:r>
            <a:r>
              <a:rPr lang="es-ES_tradnl" sz="1800" b="1" dirty="0" smtClean="0">
                <a:latin typeface="Consolas" pitchFamily="49" charset="0"/>
              </a:rPr>
              <a:t>&lt;-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Imperative</a:t>
            </a:r>
            <a:r>
              <a:rPr lang="es-ES_tradnl" dirty="0" smtClean="0"/>
              <a:t> block (</a:t>
            </a:r>
            <a:r>
              <a:rPr lang="es-ES_tradnl" dirty="0" smtClean="0">
                <a:solidFill>
                  <a:srgbClr val="C00000"/>
                </a:solidFill>
              </a:rPr>
              <a:t>do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Optional</a:t>
            </a:r>
            <a:r>
              <a:rPr lang="es-ES_tradnl" dirty="0" smtClean="0"/>
              <a:t>. </a:t>
            </a:r>
            <a:r>
              <a:rPr lang="es-ES_tradnl" dirty="0" err="1" smtClean="0"/>
              <a:t>Discouraged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525963"/>
          </a:xfrm>
        </p:spPr>
        <p:txBody>
          <a:bodyPr/>
          <a:lstStyle/>
          <a:p>
            <a:r>
              <a:rPr lang="es-ES_tradnl" dirty="0" err="1" smtClean="0"/>
              <a:t>Behaviour</a:t>
            </a:r>
            <a:endParaRPr lang="es-ES_tradnl" dirty="0" smtClean="0"/>
          </a:p>
          <a:p>
            <a:pPr lvl="1"/>
            <a:r>
              <a:rPr lang="es-ES_tradnl" dirty="0" err="1" smtClean="0"/>
              <a:t>Executed</a:t>
            </a:r>
            <a:r>
              <a:rPr lang="es-ES_tradnl" dirty="0" smtClean="0"/>
              <a:t> </a:t>
            </a:r>
            <a:r>
              <a:rPr lang="es-ES_tradnl" dirty="0" err="1" smtClean="0"/>
              <a:t>implicitly</a:t>
            </a:r>
            <a:r>
              <a:rPr lang="es-ES_tradnl" dirty="0" smtClean="0"/>
              <a:t>, at </a:t>
            </a:r>
            <a:r>
              <a:rPr lang="es-ES_tradnl" dirty="0" err="1" smtClean="0"/>
              <a:t>the</a:t>
            </a:r>
            <a:r>
              <a:rPr lang="es-ES_tradnl" dirty="0" smtClean="0"/>
              <a:t> top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elements</a:t>
            </a:r>
            <a:r>
              <a:rPr lang="es-ES_tradnl" dirty="0" smtClean="0"/>
              <a:t>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automatically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features</a:t>
            </a:r>
            <a:r>
              <a:rPr lang="es-ES_tradnl" dirty="0" smtClean="0"/>
              <a:t> </a:t>
            </a:r>
            <a:r>
              <a:rPr lang="es-ES_tradnl" dirty="0" err="1" smtClean="0"/>
              <a:t>initialized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i="1" dirty="0" err="1" smtClean="0"/>
              <a:t>bindings</a:t>
            </a: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123728" y="4577060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r>
              <a:rPr lang="es-ES_tradnl" dirty="0" smtClean="0">
                <a:latin typeface="Consolas" pitchFamily="49" charset="0"/>
              </a:rPr>
              <a:t> { ... }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Bindings</a:t>
            </a:r>
            <a:endParaRPr lang="en-GB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Left part</a:t>
            </a:r>
          </a:p>
          <a:p>
            <a:pPr lvl="2"/>
            <a:r>
              <a:rPr lang="en-GB" dirty="0" smtClean="0"/>
              <a:t>Target feature</a:t>
            </a:r>
          </a:p>
          <a:p>
            <a:pPr lvl="1"/>
            <a:r>
              <a:rPr lang="en-GB" dirty="0" smtClean="0"/>
              <a:t>Right part</a:t>
            </a:r>
          </a:p>
          <a:p>
            <a:pPr lvl="2"/>
            <a:r>
              <a:rPr lang="en-GB" dirty="0" smtClean="0"/>
              <a:t>OCL expression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Behaviour</a:t>
            </a:r>
          </a:p>
          <a:p>
            <a:pPr lvl="1"/>
            <a:r>
              <a:rPr lang="en-GB" dirty="0" smtClean="0"/>
              <a:t>Right part is flattened</a:t>
            </a:r>
          </a:p>
          <a:p>
            <a:pPr lvl="1"/>
            <a:r>
              <a:rPr lang="en-GB" dirty="0" smtClean="0"/>
              <a:t>Primitive bindings</a:t>
            </a:r>
          </a:p>
          <a:p>
            <a:pPr lvl="2"/>
            <a:r>
              <a:rPr lang="en-GB" dirty="0" smtClean="0"/>
              <a:t>Left is primitive type</a:t>
            </a:r>
          </a:p>
          <a:p>
            <a:pPr lvl="2"/>
            <a:r>
              <a:rPr lang="en-GB" dirty="0" smtClean="0"/>
              <a:t>Right is primitive value</a:t>
            </a:r>
          </a:p>
          <a:p>
            <a:pPr lvl="2"/>
            <a:r>
              <a:rPr lang="en-GB" dirty="0" smtClean="0"/>
              <a:t>Direct assignment</a:t>
            </a:r>
          </a:p>
          <a:p>
            <a:pPr lvl="1"/>
            <a:r>
              <a:rPr lang="en-GB" dirty="0" smtClean="0"/>
              <a:t>Object bindings</a:t>
            </a:r>
          </a:p>
          <a:p>
            <a:pPr lvl="2"/>
            <a:r>
              <a:rPr lang="en-GB" dirty="0" smtClean="0"/>
              <a:t>Left type is meta-class</a:t>
            </a:r>
          </a:p>
          <a:p>
            <a:pPr lvl="2"/>
            <a:r>
              <a:rPr lang="en-GB" dirty="0" smtClean="0"/>
              <a:t>Right value is object</a:t>
            </a:r>
          </a:p>
          <a:p>
            <a:pPr lvl="2"/>
            <a:endParaRPr lang="en-GB" dirty="0"/>
          </a:p>
        </p:txBody>
      </p:sp>
      <p:grpSp>
        <p:nvGrpSpPr>
          <p:cNvPr id="11" name="10 Grupo"/>
          <p:cNvGrpSpPr/>
          <p:nvPr/>
        </p:nvGrpSpPr>
        <p:grpSpPr>
          <a:xfrm>
            <a:off x="755576" y="4797152"/>
            <a:ext cx="4248472" cy="1512168"/>
            <a:chOff x="323528" y="4271030"/>
            <a:chExt cx="4248472" cy="1512168"/>
          </a:xfrm>
        </p:grpSpPr>
        <p:sp>
          <p:nvSpPr>
            <p:cNvPr id="6" name="5 Rectángulo"/>
            <p:cNvSpPr/>
            <p:nvPr/>
          </p:nvSpPr>
          <p:spPr>
            <a:xfrm>
              <a:off x="899592" y="4582869"/>
              <a:ext cx="36724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dirty="0" err="1" smtClean="0">
                  <a:latin typeface="Consolas" pitchFamily="49" charset="0"/>
                </a:rPr>
                <a:t>title</a:t>
              </a:r>
              <a:r>
                <a:rPr lang="es-ES_tradnl" dirty="0" smtClean="0">
                  <a:latin typeface="Consolas" pitchFamily="49" charset="0"/>
                </a:rPr>
                <a:t> &lt;- c.name,</a:t>
              </a:r>
            </a:p>
            <a:p>
              <a:endParaRPr lang="es-ES_tradnl" dirty="0" smtClean="0">
                <a:latin typeface="Consolas" pitchFamily="49" charset="0"/>
              </a:endParaRPr>
            </a:p>
            <a:p>
              <a:endParaRPr lang="es-ES_tradnl" dirty="0" smtClean="0">
                <a:latin typeface="Consolas" pitchFamily="49" charset="0"/>
              </a:endParaRPr>
            </a:p>
            <a:p>
              <a:r>
                <a:rPr lang="es-ES_tradnl" dirty="0" err="1" smtClean="0">
                  <a:latin typeface="Consolas" pitchFamily="49" charset="0"/>
                </a:rPr>
                <a:t>widgets</a:t>
              </a:r>
              <a:r>
                <a:rPr lang="es-ES_tradnl" dirty="0" smtClean="0">
                  <a:latin typeface="Consolas" pitchFamily="49" charset="0"/>
                </a:rPr>
                <a:t> &lt;- </a:t>
              </a:r>
              <a:r>
                <a:rPr lang="es-ES_tradnl" dirty="0" err="1" smtClean="0">
                  <a:latin typeface="Consolas" pitchFamily="49" charset="0"/>
                </a:rPr>
                <a:t>c.ownedAttribute</a:t>
              </a:r>
              <a:endParaRPr lang="es-ES_tradnl" dirty="0" smtClean="0">
                <a:latin typeface="Consolas" pitchFamily="49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23528" y="4271030"/>
              <a:ext cx="1816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</a:rPr>
                <a:t>Primitive binding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23528" y="5075892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</a:rPr>
                <a:t>Object binding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resolution</a:t>
            </a:r>
            <a:endParaRPr lang="en-GB" dirty="0"/>
          </a:p>
        </p:txBody>
      </p:sp>
      <p:sp>
        <p:nvSpPr>
          <p:cNvPr id="7" name="6 Rectángulo"/>
          <p:cNvSpPr/>
          <p:nvPr/>
        </p:nvSpPr>
        <p:spPr>
          <a:xfrm>
            <a:off x="3779912" y="3913892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9" name="8 Forma"/>
          <p:cNvCxnSpPr>
            <a:stCxn id="39" idx="0"/>
            <a:endCxn id="37" idx="2"/>
          </p:cNvCxnSpPr>
          <p:nvPr/>
        </p:nvCxnSpPr>
        <p:spPr>
          <a:xfrm rot="16200000" flipH="1">
            <a:off x="2159726" y="2905774"/>
            <a:ext cx="1980228" cy="1548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 flipV="1">
            <a:off x="971600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25 Elipse"/>
          <p:cNvSpPr/>
          <p:nvPr/>
        </p:nvSpPr>
        <p:spPr>
          <a:xfrm flipV="1">
            <a:off x="3923928" y="49220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27 Conector angular"/>
          <p:cNvCxnSpPr>
            <a:stCxn id="26" idx="2"/>
            <a:endCxn id="25" idx="0"/>
          </p:cNvCxnSpPr>
          <p:nvPr/>
        </p:nvCxnSpPr>
        <p:spPr>
          <a:xfrm rot="10800000">
            <a:off x="1007600" y="2689748"/>
            <a:ext cx="2916328" cy="2268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 flipV="1">
            <a:off x="3923928" y="46339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38 Elipse"/>
          <p:cNvSpPr/>
          <p:nvPr/>
        </p:nvSpPr>
        <p:spPr>
          <a:xfrm flipV="1">
            <a:off x="2339752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40 CuadroTexto"/>
          <p:cNvSpPr txBox="1"/>
          <p:nvPr/>
        </p:nvSpPr>
        <p:spPr>
          <a:xfrm>
            <a:off x="2411760" y="3822139"/>
            <a:ext cx="274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p1</a:t>
            </a:r>
            <a:r>
              <a:rPr lang="en-GB" sz="1400" dirty="0" smtClean="0"/>
              <a:t> matched by the input pattern?</a:t>
            </a:r>
            <a:endParaRPr lang="en-GB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043608" y="4994012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  <p:sp>
        <p:nvSpPr>
          <p:cNvPr id="14" name="13 Rectángulo"/>
          <p:cNvSpPr/>
          <p:nvPr/>
        </p:nvSpPr>
        <p:spPr>
          <a:xfrm>
            <a:off x="4499992" y="1916832"/>
            <a:ext cx="122413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p1:Property</a:t>
            </a:r>
            <a:endParaRPr lang="en-AU" sz="1600" dirty="0"/>
          </a:p>
        </p:txBody>
      </p:sp>
      <p:sp>
        <p:nvSpPr>
          <p:cNvPr id="15" name="14 Rectángulo"/>
          <p:cNvSpPr/>
          <p:nvPr/>
        </p:nvSpPr>
        <p:spPr>
          <a:xfrm>
            <a:off x="6444208" y="177281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16" name="15 Rectángulo"/>
          <p:cNvSpPr/>
          <p:nvPr/>
        </p:nvSpPr>
        <p:spPr>
          <a:xfrm>
            <a:off x="6444208" y="2060848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‘String’</a:t>
            </a:r>
            <a:endParaRPr lang="en-AU" sz="1600" dirty="0"/>
          </a:p>
        </p:txBody>
      </p:sp>
      <p:sp>
        <p:nvSpPr>
          <p:cNvPr id="23" name="22 Rectángulo"/>
          <p:cNvSpPr/>
          <p:nvPr/>
        </p:nvSpPr>
        <p:spPr>
          <a:xfrm>
            <a:off x="4499992" y="2564904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p2:Property</a:t>
            </a:r>
            <a:endParaRPr lang="en-AU" sz="1600" dirty="0"/>
          </a:p>
        </p:txBody>
      </p:sp>
      <p:sp>
        <p:nvSpPr>
          <p:cNvPr id="24" name="23 Rectángulo"/>
          <p:cNvSpPr/>
          <p:nvPr/>
        </p:nvSpPr>
        <p:spPr>
          <a:xfrm>
            <a:off x="6444208" y="249289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27" name="26 Rectángulo"/>
          <p:cNvSpPr/>
          <p:nvPr/>
        </p:nvSpPr>
        <p:spPr>
          <a:xfrm>
            <a:off x="6444208" y="2780928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‘Date’</a:t>
            </a:r>
            <a:endParaRPr lang="en-AU" sz="1600" dirty="0"/>
          </a:p>
        </p:txBody>
      </p:sp>
      <p:cxnSp>
        <p:nvCxnSpPr>
          <p:cNvPr id="30" name="29 Conector recto de flecha"/>
          <p:cNvCxnSpPr>
            <a:stCxn id="14" idx="3"/>
          </p:cNvCxnSpPr>
          <p:nvPr/>
        </p:nvCxnSpPr>
        <p:spPr>
          <a:xfrm>
            <a:off x="5724128" y="206084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724128" y="27809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868144" y="278092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868144" y="206084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8" name="37 Abrir llave"/>
          <p:cNvSpPr/>
          <p:nvPr/>
        </p:nvSpPr>
        <p:spPr>
          <a:xfrm>
            <a:off x="4067944" y="1700808"/>
            <a:ext cx="288032" cy="1440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ángulo 2"/>
          <p:cNvSpPr/>
          <p:nvPr/>
        </p:nvSpPr>
        <p:spPr>
          <a:xfrm>
            <a:off x="89751" y="13793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>
                <a:latin typeface="Consolas" pitchFamily="49" charset="0"/>
              </a:rPr>
              <a:t> class2frame {</a:t>
            </a: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>
                <a:latin typeface="Consolas" pitchFamily="49" charset="0"/>
              </a:rPr>
              <a:t>   f : </a:t>
            </a:r>
            <a:r>
              <a:rPr lang="es-ES_tradnl" dirty="0" err="1">
                <a:latin typeface="Consolas" pitchFamily="49" charset="0"/>
              </a:rPr>
              <a:t>GUI!Frame</a:t>
            </a:r>
            <a:r>
              <a:rPr lang="es-ES_tradnl" dirty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>
                <a:latin typeface="Consolas" pitchFamily="49" charset="0"/>
              </a:rPr>
              <a:t>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r>
              <a:rPr lang="es-ES_tradnl" dirty="0" smtClean="0">
                <a:latin typeface="Consolas" pitchFamily="49" charset="0"/>
              </a:rPr>
              <a:t> 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 ) 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resolution</a:t>
            </a:r>
            <a:endParaRPr lang="en-GB" dirty="0"/>
          </a:p>
        </p:txBody>
      </p:sp>
      <p:sp>
        <p:nvSpPr>
          <p:cNvPr id="15" name="14 Rectángulo"/>
          <p:cNvSpPr/>
          <p:nvPr/>
        </p:nvSpPr>
        <p:spPr>
          <a:xfrm>
            <a:off x="3779912" y="3913892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property2int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p.isDate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GUI!DatePicker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16" name="15 Forma"/>
          <p:cNvCxnSpPr>
            <a:stCxn id="21" idx="0"/>
            <a:endCxn id="20" idx="2"/>
          </p:cNvCxnSpPr>
          <p:nvPr/>
        </p:nvCxnSpPr>
        <p:spPr>
          <a:xfrm rot="16200000" flipH="1">
            <a:off x="2159726" y="2905774"/>
            <a:ext cx="1980228" cy="1548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 flipV="1">
            <a:off x="971600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17 Elipse"/>
          <p:cNvSpPr/>
          <p:nvPr/>
        </p:nvSpPr>
        <p:spPr>
          <a:xfrm flipV="1">
            <a:off x="3923928" y="49220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27 Conector angular"/>
          <p:cNvCxnSpPr>
            <a:stCxn id="18" idx="2"/>
            <a:endCxn id="17" idx="0"/>
          </p:cNvCxnSpPr>
          <p:nvPr/>
        </p:nvCxnSpPr>
        <p:spPr>
          <a:xfrm rot="10800000">
            <a:off x="1007600" y="2689748"/>
            <a:ext cx="2916328" cy="2268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 flipV="1">
            <a:off x="3923928" y="46339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20 Elipse"/>
          <p:cNvSpPr/>
          <p:nvPr/>
        </p:nvSpPr>
        <p:spPr>
          <a:xfrm flipV="1">
            <a:off x="2339752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21 CuadroTexto"/>
          <p:cNvSpPr txBox="1"/>
          <p:nvPr/>
        </p:nvSpPr>
        <p:spPr>
          <a:xfrm>
            <a:off x="2411760" y="3822139"/>
            <a:ext cx="263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p2</a:t>
            </a:r>
            <a:r>
              <a:rPr lang="en-GB" sz="1400" dirty="0" smtClean="0"/>
              <a:t> matched by the input pattern?</a:t>
            </a:r>
            <a:endParaRPr lang="en-GB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043608" y="4994012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  <p:sp>
        <p:nvSpPr>
          <p:cNvPr id="25" name="Rectángulo 24"/>
          <p:cNvSpPr/>
          <p:nvPr/>
        </p:nvSpPr>
        <p:spPr>
          <a:xfrm>
            <a:off x="89751" y="13793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>
                <a:latin typeface="Consolas" pitchFamily="49" charset="0"/>
              </a:rPr>
              <a:t> class2frame {</a:t>
            </a: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>
                <a:latin typeface="Consolas" pitchFamily="49" charset="0"/>
              </a:rPr>
              <a:t>   f : </a:t>
            </a:r>
            <a:r>
              <a:rPr lang="es-ES_tradnl" dirty="0" err="1">
                <a:latin typeface="Consolas" pitchFamily="49" charset="0"/>
              </a:rPr>
              <a:t>GUI!Frame</a:t>
            </a:r>
            <a:r>
              <a:rPr lang="es-ES_tradnl" dirty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>
                <a:latin typeface="Consolas" pitchFamily="49" charset="0"/>
              </a:rPr>
              <a:t>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r>
              <a:rPr lang="es-ES_tradnl" dirty="0" smtClean="0">
                <a:latin typeface="Consolas" pitchFamily="49" charset="0"/>
              </a:rPr>
              <a:t> 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 ) 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</p:txBody>
      </p:sp>
      <p:sp>
        <p:nvSpPr>
          <p:cNvPr id="46" name="37 Abrir llave"/>
          <p:cNvSpPr/>
          <p:nvPr/>
        </p:nvSpPr>
        <p:spPr>
          <a:xfrm>
            <a:off x="4067944" y="1700808"/>
            <a:ext cx="288032" cy="1440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13 Rectángulo"/>
          <p:cNvSpPr/>
          <p:nvPr/>
        </p:nvSpPr>
        <p:spPr>
          <a:xfrm>
            <a:off x="4499992" y="1916832"/>
            <a:ext cx="122413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p1:Property</a:t>
            </a:r>
            <a:endParaRPr lang="en-AU" sz="1600" dirty="0"/>
          </a:p>
        </p:txBody>
      </p:sp>
      <p:sp>
        <p:nvSpPr>
          <p:cNvPr id="29" name="14 Rectángulo"/>
          <p:cNvSpPr/>
          <p:nvPr/>
        </p:nvSpPr>
        <p:spPr>
          <a:xfrm>
            <a:off x="6444208" y="177281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30" name="15 Rectángulo"/>
          <p:cNvSpPr/>
          <p:nvPr/>
        </p:nvSpPr>
        <p:spPr>
          <a:xfrm>
            <a:off x="6444208" y="2060848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‘String’</a:t>
            </a:r>
            <a:endParaRPr lang="en-AU" sz="1600" dirty="0"/>
          </a:p>
        </p:txBody>
      </p:sp>
      <p:sp>
        <p:nvSpPr>
          <p:cNvPr id="31" name="22 Rectángulo"/>
          <p:cNvSpPr/>
          <p:nvPr/>
        </p:nvSpPr>
        <p:spPr>
          <a:xfrm>
            <a:off x="4499992" y="2564904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p2:Property</a:t>
            </a:r>
            <a:endParaRPr lang="en-AU" sz="1600" dirty="0"/>
          </a:p>
        </p:txBody>
      </p:sp>
      <p:sp>
        <p:nvSpPr>
          <p:cNvPr id="32" name="23 Rectángulo"/>
          <p:cNvSpPr/>
          <p:nvPr/>
        </p:nvSpPr>
        <p:spPr>
          <a:xfrm>
            <a:off x="6444208" y="249289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33" name="26 Rectángulo"/>
          <p:cNvSpPr/>
          <p:nvPr/>
        </p:nvSpPr>
        <p:spPr>
          <a:xfrm>
            <a:off x="6444208" y="2780928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‘Date’</a:t>
            </a:r>
            <a:endParaRPr lang="en-AU" sz="1600" dirty="0"/>
          </a:p>
        </p:txBody>
      </p:sp>
      <p:cxnSp>
        <p:nvCxnSpPr>
          <p:cNvPr id="34" name="29 Conector recto de flecha"/>
          <p:cNvCxnSpPr>
            <a:stCxn id="27" idx="3"/>
          </p:cNvCxnSpPr>
          <p:nvPr/>
        </p:nvCxnSpPr>
        <p:spPr>
          <a:xfrm>
            <a:off x="5724128" y="206084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0 Conector recto de flecha"/>
          <p:cNvCxnSpPr/>
          <p:nvPr/>
        </p:nvCxnSpPr>
        <p:spPr>
          <a:xfrm>
            <a:off x="5724128" y="27809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4 CuadroTexto"/>
          <p:cNvSpPr txBox="1"/>
          <p:nvPr/>
        </p:nvSpPr>
        <p:spPr>
          <a:xfrm>
            <a:off x="5868144" y="278092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8" name="35 CuadroTexto"/>
          <p:cNvSpPr txBox="1"/>
          <p:nvPr/>
        </p:nvSpPr>
        <p:spPr>
          <a:xfrm>
            <a:off x="5868144" y="206084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We want to attach a label to each widget.</a:t>
            </a:r>
          </a:p>
          <a:p>
            <a:pPr lvl="1"/>
            <a:r>
              <a:rPr lang="en-GB" dirty="0" smtClean="0"/>
              <a:t>Solution: add an additional </a:t>
            </a:r>
            <a:r>
              <a:rPr lang="en-GB" i="1" dirty="0" smtClean="0"/>
              <a:t>out pattern element</a:t>
            </a:r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1907704" y="3391832"/>
            <a:ext cx="5472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mtClean="0">
                <a:latin typeface="Consolas" pitchFamily="49" charset="0"/>
              </a:rPr>
              <a:t> property2text </a:t>
            </a:r>
            <a:r>
              <a:rPr lang="es-ES_tradnl" dirty="0" smtClean="0">
                <a:latin typeface="Consolas" pitchFamily="49" charset="0"/>
              </a:rPr>
              <a:t>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dirty="0" smtClean="0">
                <a:latin typeface="Consolas" pitchFamily="49" charset="0"/>
              </a:rPr>
              <a:t>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r>
              <a:rPr lang="es-ES_tradnl" dirty="0" smtClean="0">
                <a:latin typeface="Consolas" pitchFamily="49" charset="0"/>
              </a:rPr>
              <a:t> ( ... ),</a:t>
            </a:r>
          </a:p>
          <a:p>
            <a:r>
              <a:rPr lang="es-ES_tradnl" dirty="0" smtClean="0">
                <a:latin typeface="Consolas" pitchFamily="49" charset="0"/>
              </a:rPr>
              <a:t>       l : </a:t>
            </a:r>
            <a:r>
              <a:rPr lang="es-ES_tradnl" dirty="0" err="1" smtClean="0">
                <a:latin typeface="Consolas" pitchFamily="49" charset="0"/>
              </a:rPr>
              <a:t>GUI!Label</a:t>
            </a:r>
            <a:r>
              <a:rPr lang="es-ES_tradnl" dirty="0" smtClean="0">
                <a:latin typeface="Consolas" pitchFamily="49" charset="0"/>
              </a:rPr>
              <a:t> ( ... )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804248" y="116632"/>
            <a:ext cx="22825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uml2gui_intro_02.atl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Next problem, we need to link the label to its container</a:t>
            </a:r>
          </a:p>
          <a:p>
            <a:pPr lvl="1"/>
            <a:r>
              <a:rPr lang="en-GB" dirty="0" smtClean="0"/>
              <a:t>Remember, ATL only resolves the first element</a:t>
            </a:r>
          </a:p>
          <a:p>
            <a:pPr lvl="1"/>
            <a:r>
              <a:rPr lang="en-GB" dirty="0" smtClean="0"/>
              <a:t>Solution: </a:t>
            </a:r>
            <a:r>
              <a:rPr lang="en-GB" dirty="0" err="1" smtClean="0">
                <a:latin typeface="Consolas" pitchFamily="49" charset="0"/>
              </a:rPr>
              <a:t>resolveTemp</a:t>
            </a:r>
            <a:endParaRPr lang="en-GB" dirty="0" smtClean="0">
              <a:latin typeface="Consolas" pitchFamily="49" charset="0"/>
            </a:endParaRPr>
          </a:p>
          <a:p>
            <a:pPr lvl="1"/>
            <a:endParaRPr lang="en-GB" dirty="0" smtClean="0"/>
          </a:p>
          <a:p>
            <a:r>
              <a:rPr lang="en-GB" sz="2400" b="1" dirty="0" err="1" smtClean="0">
                <a:latin typeface="Consolas" pitchFamily="49" charset="0"/>
              </a:rPr>
              <a:t>thisModule</a:t>
            </a:r>
            <a:r>
              <a:rPr lang="en-GB" sz="2400" dirty="0" err="1" smtClean="0">
                <a:latin typeface="Consolas" pitchFamily="49" charset="0"/>
              </a:rPr>
              <a:t>.resolveTemp</a:t>
            </a:r>
            <a:r>
              <a:rPr lang="en-GB" sz="2400" dirty="0" smtClean="0">
                <a:latin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</a:rPr>
              <a:t>obj</a:t>
            </a:r>
            <a:r>
              <a:rPr lang="en-GB" sz="2400" dirty="0" smtClean="0">
                <a:latin typeface="Consolas" pitchFamily="49" charset="0"/>
              </a:rPr>
              <a:t>,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‘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</a:rPr>
              <a:t>varName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’</a:t>
            </a:r>
            <a:r>
              <a:rPr lang="en-GB" sz="2400" dirty="0" smtClean="0">
                <a:latin typeface="Consolas" pitchFamily="49" charset="0"/>
              </a:rPr>
              <a:t>)</a:t>
            </a:r>
          </a:p>
          <a:p>
            <a:pPr lvl="1"/>
            <a:r>
              <a:rPr lang="en-GB" dirty="0" smtClean="0"/>
              <a:t>Performs the trace lookup for </a:t>
            </a:r>
            <a:r>
              <a:rPr lang="en-GB" dirty="0" err="1" smtClean="0">
                <a:latin typeface="Consolas" pitchFamily="49" charset="0"/>
              </a:rPr>
              <a:t>obj</a:t>
            </a:r>
            <a:r>
              <a:rPr lang="en-GB" dirty="0" smtClean="0"/>
              <a:t> explicitly</a:t>
            </a:r>
          </a:p>
          <a:p>
            <a:pPr lvl="1"/>
            <a:r>
              <a:rPr lang="en-GB" dirty="0" smtClean="0"/>
              <a:t>Retrieves the element created with the output pattern element whose variable name is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‘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</a:rPr>
              <a:t>varName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’</a:t>
            </a:r>
            <a:endParaRPr lang="en-GB" sz="2400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Language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ATL: ATLAS </a:t>
            </a:r>
            <a:r>
              <a:rPr lang="en-US" dirty="0"/>
              <a:t>Transformation Language</a:t>
            </a:r>
          </a:p>
          <a:p>
            <a:pPr lvl="1"/>
            <a:r>
              <a:rPr lang="en-US" dirty="0"/>
              <a:t>Mature transformation infrastructure (&gt;10 years)</a:t>
            </a:r>
          </a:p>
          <a:p>
            <a:pPr lvl="1"/>
            <a:r>
              <a:rPr lang="en-US" dirty="0"/>
              <a:t>Widely used </a:t>
            </a:r>
            <a:r>
              <a:rPr lang="en-US" dirty="0" smtClean="0"/>
              <a:t>language</a:t>
            </a:r>
          </a:p>
          <a:p>
            <a:pPr lvl="1"/>
            <a:r>
              <a:rPr lang="es-ES" dirty="0">
                <a:hlinkClick r:id="rId3"/>
              </a:rPr>
              <a:t>https://eclipse.org/atl/</a:t>
            </a:r>
            <a:endParaRPr lang="es-ES" dirty="0"/>
          </a:p>
          <a:p>
            <a:r>
              <a:rPr lang="es-ES_tradnl" dirty="0" smtClean="0"/>
              <a:t>ATL </a:t>
            </a:r>
            <a:r>
              <a:rPr lang="es-ES_tradnl" dirty="0" err="1" smtClean="0"/>
              <a:t>characteristics</a:t>
            </a:r>
            <a:endParaRPr lang="es-ES_tradnl" dirty="0" smtClean="0"/>
          </a:p>
          <a:p>
            <a:pPr lvl="1"/>
            <a:r>
              <a:rPr lang="es-ES_tradnl" dirty="0" err="1" smtClean="0"/>
              <a:t>Designed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model-to-model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endParaRPr lang="es-ES_tradnl" dirty="0" smtClean="0"/>
          </a:p>
          <a:p>
            <a:pPr lvl="1"/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models</a:t>
            </a:r>
            <a:r>
              <a:rPr lang="es-ES_tradnl" dirty="0" smtClean="0"/>
              <a:t> are </a:t>
            </a:r>
            <a:r>
              <a:rPr lang="es-ES_tradnl" dirty="0" err="1" smtClean="0"/>
              <a:t>read-only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models</a:t>
            </a:r>
            <a:r>
              <a:rPr lang="es-ES_tradnl" dirty="0" smtClean="0"/>
              <a:t> are </a:t>
            </a:r>
            <a:r>
              <a:rPr lang="es-ES_tradnl" dirty="0" err="1" smtClean="0"/>
              <a:t>write-only</a:t>
            </a:r>
            <a:endParaRPr lang="es-ES_tradnl" dirty="0" smtClean="0"/>
          </a:p>
          <a:p>
            <a:pPr lvl="1"/>
            <a:r>
              <a:rPr lang="es-ES_tradnl" dirty="0" smtClean="0"/>
              <a:t>Rule-</a:t>
            </a:r>
            <a:r>
              <a:rPr lang="es-ES_tradnl" dirty="0" err="1" smtClean="0"/>
              <a:t>based</a:t>
            </a:r>
            <a:r>
              <a:rPr lang="es-ES_tradnl" dirty="0" smtClean="0"/>
              <a:t> + </a:t>
            </a:r>
            <a:r>
              <a:rPr lang="es-ES_tradnl" dirty="0" err="1" smtClean="0"/>
              <a:t>implicit</a:t>
            </a:r>
            <a:r>
              <a:rPr lang="es-ES_tradnl" dirty="0" smtClean="0"/>
              <a:t> </a:t>
            </a:r>
            <a:r>
              <a:rPr lang="es-ES_tradnl" dirty="0" err="1" smtClean="0"/>
              <a:t>reference</a:t>
            </a:r>
            <a:r>
              <a:rPr lang="es-ES_tradnl" dirty="0" smtClean="0"/>
              <a:t> </a:t>
            </a:r>
            <a:r>
              <a:rPr lang="es-ES_tradnl" dirty="0" err="1" smtClean="0"/>
              <a:t>resolution</a:t>
            </a:r>
            <a:endParaRPr lang="es-ES_tradnl" dirty="0" smtClean="0"/>
          </a:p>
          <a:p>
            <a:pPr lvl="1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navigation</a:t>
            </a:r>
            <a:r>
              <a:rPr lang="es-ES_tradnl" dirty="0" smtClean="0"/>
              <a:t> in OCL</a:t>
            </a:r>
          </a:p>
          <a:p>
            <a:pPr lvl="1"/>
            <a:r>
              <a:rPr lang="es-ES_tradnl" dirty="0" err="1" smtClean="0"/>
              <a:t>Limited</a:t>
            </a:r>
            <a:r>
              <a:rPr lang="es-ES_tradnl" dirty="0" smtClean="0"/>
              <a:t> </a:t>
            </a:r>
            <a:r>
              <a:rPr lang="es-ES_tradnl" dirty="0" err="1" smtClean="0"/>
              <a:t>imperative</a:t>
            </a:r>
            <a:r>
              <a:rPr lang="es-ES_tradnl" dirty="0" smtClean="0"/>
              <a:t> </a:t>
            </a:r>
            <a:r>
              <a:rPr lang="es-ES_tradnl" dirty="0" err="1" smtClean="0"/>
              <a:t>constructs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>
              <a:buNone/>
            </a:pPr>
            <a:endParaRPr lang="es-ES_tradnl" baseline="30000" dirty="0" smtClean="0"/>
          </a:p>
          <a:p>
            <a:pPr lvl="1">
              <a:buNone/>
            </a:pPr>
            <a:endParaRPr lang="es-ES_tradnl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1700808"/>
            <a:ext cx="92890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class2frame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c : </a:t>
            </a:r>
            <a:r>
              <a:rPr lang="es-ES_tradnl" sz="1600" dirty="0" err="1" smtClean="0">
                <a:latin typeface="Consolas" pitchFamily="49" charset="0"/>
              </a:rPr>
              <a:t>CD!Class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not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c.isAbstract</a:t>
            </a:r>
            <a:r>
              <a:rPr lang="es-ES_tradnl" sz="1600" dirty="0" smtClean="0">
                <a:latin typeface="Consolas" pitchFamily="49" charset="0"/>
              </a:rPr>
              <a:t>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  f : </a:t>
            </a:r>
            <a:r>
              <a:rPr lang="es-ES_tradnl" sz="1600" dirty="0" err="1" smtClean="0">
                <a:latin typeface="Consolas" pitchFamily="49" charset="0"/>
              </a:rPr>
              <a:t>GUI!Frame</a:t>
            </a:r>
            <a:r>
              <a:rPr lang="es-ES_tradnl" sz="1600" dirty="0" smtClean="0">
                <a:latin typeface="Consolas" pitchFamily="49" charset="0"/>
              </a:rPr>
              <a:t> (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title</a:t>
            </a:r>
            <a:r>
              <a:rPr lang="es-ES_tradnl" sz="1600" dirty="0" smtClean="0">
                <a:latin typeface="Consolas" pitchFamily="49" charset="0"/>
              </a:rPr>
              <a:t> &lt;- c.name,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c.ownedAttribute</a:t>
            </a:r>
            <a:r>
              <a:rPr lang="es-ES_tradnl" sz="1600" dirty="0" smtClean="0">
                <a:latin typeface="Consolas" pitchFamily="49" charset="0"/>
              </a:rPr>
              <a:t>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>
                <a:latin typeface="Consolas" pitchFamily="49" charset="0"/>
              </a:rPr>
              <a:t>c.ownedAttribute</a:t>
            </a:r>
            <a:r>
              <a:rPr lang="es-ES_tradnl" sz="1600" dirty="0">
                <a:latin typeface="Consolas" pitchFamily="49" charset="0"/>
              </a:rPr>
              <a:t>-</a:t>
            </a:r>
            <a:r>
              <a:rPr lang="es-ES_tradnl" sz="1600" dirty="0" smtClean="0">
                <a:latin typeface="Consolas" pitchFamily="49" charset="0"/>
              </a:rPr>
              <a:t>&gt;</a:t>
            </a:r>
            <a:r>
              <a:rPr lang="es-ES_tradnl" sz="1600" dirty="0" err="1" smtClean="0">
                <a:latin typeface="Consolas" pitchFamily="49" charset="0"/>
              </a:rPr>
              <a:t>collect</a:t>
            </a:r>
            <a:r>
              <a:rPr lang="es-ES_tradnl" sz="1600" dirty="0" smtClean="0">
                <a:latin typeface="Consolas" pitchFamily="49" charset="0"/>
              </a:rPr>
              <a:t>(a | </a:t>
            </a:r>
            <a:r>
              <a:rPr lang="es-ES_tradnl" sz="1600" b="1" dirty="0" err="1" smtClean="0">
                <a:latin typeface="Consolas" pitchFamily="49" charset="0"/>
              </a:rPr>
              <a:t>thisModule</a:t>
            </a:r>
            <a:r>
              <a:rPr lang="es-ES_tradnl" sz="1600" dirty="0" err="1" smtClean="0">
                <a:latin typeface="Consolas" pitchFamily="49" charset="0"/>
              </a:rPr>
              <a:t>.resolveTemp</a:t>
            </a:r>
            <a:r>
              <a:rPr lang="es-ES_tradnl" sz="1600" dirty="0" smtClean="0">
                <a:latin typeface="Consolas" pitchFamily="49" charset="0"/>
              </a:rPr>
              <a:t>(a, </a:t>
            </a:r>
            <a:r>
              <a:rPr lang="es-ES_tradnl" sz="1600" dirty="0" smtClean="0">
                <a:solidFill>
                  <a:srgbClr val="0000FF"/>
                </a:solidFill>
                <a:latin typeface="Consolas" pitchFamily="49" charset="0"/>
              </a:rPr>
              <a:t>‘l’</a:t>
            </a:r>
            <a:r>
              <a:rPr lang="es-ES_tradnl" sz="1600" dirty="0" smtClean="0">
                <a:latin typeface="Consolas" pitchFamily="49" charset="0"/>
              </a:rPr>
              <a:t>)) </a:t>
            </a:r>
          </a:p>
          <a:p>
            <a:r>
              <a:rPr lang="es-ES_tradnl" sz="1600" dirty="0" smtClean="0">
                <a:latin typeface="Consolas" pitchFamily="49" charset="0"/>
              </a:rPr>
              <a:t>  )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4221088"/>
            <a:ext cx="547260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property2text </a:t>
            </a:r>
            <a:r>
              <a:rPr lang="es-ES_tradnl" sz="1600" dirty="0" smtClean="0">
                <a:latin typeface="Consolas" pitchFamily="49" charset="0"/>
              </a:rPr>
              <a:t>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p : </a:t>
            </a:r>
            <a:r>
              <a:rPr lang="es-ES_tradnl" sz="1600" dirty="0" err="1" smtClean="0">
                <a:latin typeface="Consolas" pitchFamily="49" charset="0"/>
              </a:rPr>
              <a:t>CD!Property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p.isText</a:t>
            </a:r>
            <a:r>
              <a:rPr lang="es-ES_tradnl" sz="1600" dirty="0" smtClean="0">
                <a:latin typeface="Consolas" pitchFamily="49" charset="0"/>
              </a:rPr>
              <a:t>()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sz="1600" dirty="0" smtClean="0">
                <a:latin typeface="Consolas" pitchFamily="49" charset="0"/>
              </a:rPr>
              <a:t>t : </a:t>
            </a:r>
            <a:r>
              <a:rPr lang="es-ES_tradnl" sz="1600" dirty="0" err="1" smtClean="0">
                <a:latin typeface="Consolas" pitchFamily="49" charset="0"/>
              </a:rPr>
              <a:t>GUI!Text</a:t>
            </a:r>
            <a:r>
              <a:rPr lang="es-ES_tradnl" sz="1600" dirty="0" smtClean="0">
                <a:latin typeface="Consolas" pitchFamily="49" charset="0"/>
              </a:rPr>
              <a:t> ( ... ),</a:t>
            </a:r>
          </a:p>
          <a:p>
            <a:r>
              <a:rPr lang="es-ES_tradnl" sz="1600" dirty="0" smtClean="0">
                <a:latin typeface="Consolas" pitchFamily="49" charset="0"/>
              </a:rPr>
              <a:t>       l : </a:t>
            </a:r>
            <a:r>
              <a:rPr lang="es-ES_tradnl" sz="1600" dirty="0" err="1" smtClean="0">
                <a:latin typeface="Consolas" pitchFamily="49" charset="0"/>
              </a:rPr>
              <a:t>GUI!Label</a:t>
            </a:r>
            <a:r>
              <a:rPr lang="es-ES_tradnl" sz="1600" dirty="0" smtClean="0">
                <a:latin typeface="Consolas" pitchFamily="49" charset="0"/>
              </a:rPr>
              <a:t> ( ... )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444208" y="371703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Attribute</a:t>
            </a:r>
            <a:endParaRPr lang="es-ES_tradnl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6444208" y="407707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44208" y="5085184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TraceLink</a:t>
            </a:r>
            <a:endParaRPr lang="es-ES_tradnl" u="sng" dirty="0" smtClean="0"/>
          </a:p>
        </p:txBody>
      </p:sp>
      <p:sp>
        <p:nvSpPr>
          <p:cNvPr id="11" name="10 Rectángulo"/>
          <p:cNvSpPr/>
          <p:nvPr/>
        </p:nvSpPr>
        <p:spPr>
          <a:xfrm>
            <a:off x="6300192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Text</a:t>
            </a:r>
            <a:endParaRPr lang="es-ES_tradnl" u="sng" dirty="0" smtClean="0"/>
          </a:p>
        </p:txBody>
      </p:sp>
      <p:cxnSp>
        <p:nvCxnSpPr>
          <p:cNvPr id="12" name="11 Conector recto de flecha"/>
          <p:cNvCxnSpPr>
            <a:stCxn id="10" idx="0"/>
          </p:cNvCxnSpPr>
          <p:nvPr/>
        </p:nvCxnSpPr>
        <p:spPr>
          <a:xfrm flipV="1">
            <a:off x="7272300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0" idx="2"/>
            <a:endCxn id="11" idx="0"/>
          </p:cNvCxnSpPr>
          <p:nvPr/>
        </p:nvCxnSpPr>
        <p:spPr>
          <a:xfrm flipH="1">
            <a:off x="6732240" y="5445224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55079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</a:t>
            </a:r>
            <a:endParaRPr lang="es-ES_tradn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308304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452320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Label</a:t>
            </a:r>
            <a:endParaRPr lang="es-ES_tradnl" u="sng" dirty="0" smtClean="0"/>
          </a:p>
        </p:txBody>
      </p:sp>
      <p:cxnSp>
        <p:nvCxnSpPr>
          <p:cNvPr id="18" name="17 Conector recto de flecha"/>
          <p:cNvCxnSpPr>
            <a:stCxn id="10" idx="2"/>
            <a:endCxn id="17" idx="0"/>
          </p:cNvCxnSpPr>
          <p:nvPr/>
        </p:nvCxnSpPr>
        <p:spPr>
          <a:xfrm>
            <a:off x="7272300" y="544522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40352" y="55172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</a:t>
            </a:r>
            <a:endParaRPr lang="es-ES_tradnl" dirty="0"/>
          </a:p>
        </p:txBody>
      </p:sp>
      <p:sp>
        <p:nvSpPr>
          <p:cNvPr id="22" name="21 Flecha derecha"/>
          <p:cNvSpPr/>
          <p:nvPr/>
        </p:nvSpPr>
        <p:spPr>
          <a:xfrm>
            <a:off x="4644008" y="4869160"/>
            <a:ext cx="122413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4572000" y="5229200"/>
            <a:ext cx="11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runtime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1700808"/>
            <a:ext cx="92890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class2frame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c : </a:t>
            </a:r>
            <a:r>
              <a:rPr lang="es-ES_tradnl" sz="1600" dirty="0" err="1" smtClean="0">
                <a:latin typeface="Consolas" pitchFamily="49" charset="0"/>
              </a:rPr>
              <a:t>CD!Class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not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c.isAbstract</a:t>
            </a:r>
            <a:r>
              <a:rPr lang="es-ES_tradnl" sz="1600" dirty="0" smtClean="0">
                <a:latin typeface="Consolas" pitchFamily="49" charset="0"/>
              </a:rPr>
              <a:t>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  f : </a:t>
            </a:r>
            <a:r>
              <a:rPr lang="es-ES_tradnl" sz="1600" dirty="0" err="1" smtClean="0">
                <a:latin typeface="Consolas" pitchFamily="49" charset="0"/>
              </a:rPr>
              <a:t>GUI!Frame</a:t>
            </a:r>
            <a:r>
              <a:rPr lang="es-ES_tradnl" sz="1600" dirty="0" smtClean="0">
                <a:latin typeface="Consolas" pitchFamily="49" charset="0"/>
              </a:rPr>
              <a:t> (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title</a:t>
            </a:r>
            <a:r>
              <a:rPr lang="es-ES_tradnl" sz="1600" dirty="0" smtClean="0">
                <a:latin typeface="Consolas" pitchFamily="49" charset="0"/>
              </a:rPr>
              <a:t> &lt;- c.name,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c.ownedAttribute</a:t>
            </a:r>
            <a:r>
              <a:rPr lang="es-ES_tradnl" sz="1600" dirty="0" smtClean="0">
                <a:latin typeface="Consolas" pitchFamily="49" charset="0"/>
              </a:rPr>
              <a:t>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>
                <a:latin typeface="Consolas" pitchFamily="49" charset="0"/>
              </a:rPr>
              <a:t>c.ownedAttribute</a:t>
            </a:r>
            <a:r>
              <a:rPr lang="es-ES_tradnl" sz="1600" dirty="0">
                <a:latin typeface="Consolas" pitchFamily="49" charset="0"/>
              </a:rPr>
              <a:t>-</a:t>
            </a:r>
            <a:r>
              <a:rPr lang="es-ES_tradnl" sz="1600" dirty="0" smtClean="0">
                <a:latin typeface="Consolas" pitchFamily="49" charset="0"/>
              </a:rPr>
              <a:t>&gt;</a:t>
            </a:r>
            <a:r>
              <a:rPr lang="es-ES_tradnl" sz="1600" dirty="0" err="1" smtClean="0">
                <a:latin typeface="Consolas" pitchFamily="49" charset="0"/>
              </a:rPr>
              <a:t>collect</a:t>
            </a:r>
            <a:r>
              <a:rPr lang="es-ES_tradnl" sz="1600" dirty="0" smtClean="0">
                <a:latin typeface="Consolas" pitchFamily="49" charset="0"/>
              </a:rPr>
              <a:t>(a | </a:t>
            </a:r>
            <a:r>
              <a:rPr lang="es-ES_tradnl" sz="1600" b="1" dirty="0" err="1" smtClean="0">
                <a:latin typeface="Consolas" pitchFamily="49" charset="0"/>
              </a:rPr>
              <a:t>thisModule</a:t>
            </a:r>
            <a:r>
              <a:rPr lang="es-ES_tradnl" sz="1600" dirty="0" err="1" smtClean="0">
                <a:latin typeface="Consolas" pitchFamily="49" charset="0"/>
              </a:rPr>
              <a:t>.resolveTemp</a:t>
            </a:r>
            <a:r>
              <a:rPr lang="es-ES_tradnl" sz="1600" dirty="0" smtClean="0">
                <a:latin typeface="Consolas" pitchFamily="49" charset="0"/>
              </a:rPr>
              <a:t>(a, </a:t>
            </a:r>
            <a:r>
              <a:rPr lang="es-ES_tradnl" sz="1600" dirty="0" smtClean="0">
                <a:solidFill>
                  <a:srgbClr val="0000FF"/>
                </a:solidFill>
                <a:latin typeface="Consolas" pitchFamily="49" charset="0"/>
              </a:rPr>
              <a:t>‘l’</a:t>
            </a:r>
            <a:r>
              <a:rPr lang="es-ES_tradnl" sz="1600" dirty="0" smtClean="0">
                <a:latin typeface="Consolas" pitchFamily="49" charset="0"/>
              </a:rPr>
              <a:t>)) </a:t>
            </a:r>
          </a:p>
          <a:p>
            <a:r>
              <a:rPr lang="es-ES_tradnl" sz="1600" dirty="0" smtClean="0">
                <a:latin typeface="Consolas" pitchFamily="49" charset="0"/>
              </a:rPr>
              <a:t>  )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4221088"/>
            <a:ext cx="547260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property2text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p : </a:t>
            </a:r>
            <a:r>
              <a:rPr lang="es-ES_tradnl" sz="1600" dirty="0" err="1" smtClean="0">
                <a:latin typeface="Consolas" pitchFamily="49" charset="0"/>
              </a:rPr>
              <a:t>CD!Property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p.isText</a:t>
            </a:r>
            <a:r>
              <a:rPr lang="es-ES_tradnl" sz="1600" dirty="0" smtClean="0">
                <a:latin typeface="Consolas" pitchFamily="49" charset="0"/>
              </a:rPr>
              <a:t>()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sz="1600" dirty="0" smtClean="0">
                <a:latin typeface="Consolas" pitchFamily="49" charset="0"/>
              </a:rPr>
              <a:t>t : </a:t>
            </a:r>
            <a:r>
              <a:rPr lang="es-ES_tradnl" sz="1600" dirty="0" err="1" smtClean="0">
                <a:latin typeface="Consolas" pitchFamily="49" charset="0"/>
              </a:rPr>
              <a:t>GUI!Text</a:t>
            </a:r>
            <a:r>
              <a:rPr lang="es-ES_tradnl" sz="1600" dirty="0" smtClean="0">
                <a:latin typeface="Consolas" pitchFamily="49" charset="0"/>
              </a:rPr>
              <a:t> ( ... ),</a:t>
            </a:r>
          </a:p>
          <a:p>
            <a:r>
              <a:rPr lang="es-ES_tradnl" sz="1600" dirty="0" smtClean="0">
                <a:latin typeface="Consolas" pitchFamily="49" charset="0"/>
              </a:rPr>
              <a:t>       l : </a:t>
            </a:r>
            <a:r>
              <a:rPr lang="es-ES_tradnl" sz="1600" dirty="0" err="1" smtClean="0">
                <a:latin typeface="Consolas" pitchFamily="49" charset="0"/>
              </a:rPr>
              <a:t>GUI!Label</a:t>
            </a:r>
            <a:r>
              <a:rPr lang="es-ES_tradnl" sz="1600" dirty="0" smtClean="0">
                <a:latin typeface="Consolas" pitchFamily="49" charset="0"/>
              </a:rPr>
              <a:t> ( ... )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444208" y="371703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Attribute</a:t>
            </a:r>
            <a:endParaRPr lang="es-ES_tradnl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6444208" y="407707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44208" y="5085184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TraceLink</a:t>
            </a:r>
            <a:endParaRPr lang="es-ES_tradnl" u="sng" dirty="0" smtClean="0"/>
          </a:p>
        </p:txBody>
      </p:sp>
      <p:sp>
        <p:nvSpPr>
          <p:cNvPr id="11" name="10 Rectángulo"/>
          <p:cNvSpPr/>
          <p:nvPr/>
        </p:nvSpPr>
        <p:spPr>
          <a:xfrm>
            <a:off x="6300192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Text</a:t>
            </a:r>
            <a:endParaRPr lang="es-ES_tradnl" u="sng" dirty="0" smtClean="0"/>
          </a:p>
        </p:txBody>
      </p:sp>
      <p:cxnSp>
        <p:nvCxnSpPr>
          <p:cNvPr id="12" name="11 Conector recto de flecha"/>
          <p:cNvCxnSpPr>
            <a:stCxn id="10" idx="0"/>
          </p:cNvCxnSpPr>
          <p:nvPr/>
        </p:nvCxnSpPr>
        <p:spPr>
          <a:xfrm flipV="1">
            <a:off x="7272300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0" idx="2"/>
            <a:endCxn id="11" idx="0"/>
          </p:cNvCxnSpPr>
          <p:nvPr/>
        </p:nvCxnSpPr>
        <p:spPr>
          <a:xfrm flipH="1">
            <a:off x="6732240" y="5445224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55079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</a:t>
            </a:r>
            <a:endParaRPr lang="es-ES_tradn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308304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452320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Label</a:t>
            </a:r>
            <a:endParaRPr lang="es-ES_tradnl" u="sng" dirty="0" smtClean="0"/>
          </a:p>
        </p:txBody>
      </p:sp>
      <p:cxnSp>
        <p:nvCxnSpPr>
          <p:cNvPr id="18" name="17 Conector recto de flecha"/>
          <p:cNvCxnSpPr>
            <a:stCxn id="10" idx="2"/>
            <a:endCxn id="17" idx="0"/>
          </p:cNvCxnSpPr>
          <p:nvPr/>
        </p:nvCxnSpPr>
        <p:spPr>
          <a:xfrm>
            <a:off x="7272300" y="544522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40352" y="55172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</a:t>
            </a:r>
            <a:endParaRPr lang="es-ES_tradnl" dirty="0"/>
          </a:p>
        </p:txBody>
      </p:sp>
      <p:sp>
        <p:nvSpPr>
          <p:cNvPr id="22" name="21 Flecha derecha"/>
          <p:cNvSpPr/>
          <p:nvPr/>
        </p:nvSpPr>
        <p:spPr>
          <a:xfrm>
            <a:off x="4644008" y="4869160"/>
            <a:ext cx="122413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4572000" y="5229200"/>
            <a:ext cx="11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runtime</a:t>
            </a:r>
            <a:endParaRPr lang="en-GB" dirty="0"/>
          </a:p>
        </p:txBody>
      </p:sp>
      <p:cxnSp>
        <p:nvCxnSpPr>
          <p:cNvPr id="20" name="19 Conector recto de flecha"/>
          <p:cNvCxnSpPr>
            <a:endCxn id="8" idx="0"/>
          </p:cNvCxnSpPr>
          <p:nvPr/>
        </p:nvCxnSpPr>
        <p:spPr>
          <a:xfrm flipH="1">
            <a:off x="7272300" y="3212976"/>
            <a:ext cx="6840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6588224" y="328498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 up</a:t>
            </a:r>
            <a:endParaRPr lang="en-GB" dirty="0"/>
          </a:p>
        </p:txBody>
      </p:sp>
      <p:sp>
        <p:nvSpPr>
          <p:cNvPr id="33" name="32 Forma libre"/>
          <p:cNvSpPr/>
          <p:nvPr/>
        </p:nvSpPr>
        <p:spPr>
          <a:xfrm>
            <a:off x="8262959" y="3218213"/>
            <a:ext cx="485506" cy="2933205"/>
          </a:xfrm>
          <a:custGeom>
            <a:avLst/>
            <a:gdLst>
              <a:gd name="connsiteX0" fmla="*/ 47501 w 637309"/>
              <a:gd name="connsiteY0" fmla="*/ 2933205 h 2933205"/>
              <a:gd name="connsiteX1" fmla="*/ 629392 w 637309"/>
              <a:gd name="connsiteY1" fmla="*/ 1674421 h 2933205"/>
              <a:gd name="connsiteX2" fmla="*/ 0 w 637309"/>
              <a:gd name="connsiteY2" fmla="*/ 0 h 293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309" h="2933205">
                <a:moveTo>
                  <a:pt x="47501" y="2933205"/>
                </a:moveTo>
                <a:cubicBezTo>
                  <a:pt x="342405" y="2548246"/>
                  <a:pt x="637309" y="2163288"/>
                  <a:pt x="629392" y="1674421"/>
                </a:cubicBezTo>
                <a:cubicBezTo>
                  <a:pt x="621475" y="1185554"/>
                  <a:pt x="310737" y="592777"/>
                  <a:pt x="0" y="0"/>
                </a:cubicBezTo>
              </a:path>
            </a:pathLst>
          </a:custGeom>
          <a:ln>
            <a:head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if the source element cannot be resolved?</a:t>
            </a:r>
          </a:p>
          <a:p>
            <a:pPr lvl="1"/>
            <a:r>
              <a:rPr lang="en-GB" dirty="0" smtClean="0"/>
              <a:t>It returns </a:t>
            </a:r>
            <a:r>
              <a:rPr lang="en-GB" dirty="0" err="1" smtClean="0"/>
              <a:t>OclUndefined</a:t>
            </a:r>
            <a:endParaRPr lang="en-GB" dirty="0" smtClean="0"/>
          </a:p>
          <a:p>
            <a:r>
              <a:rPr lang="en-GB" dirty="0" smtClean="0"/>
              <a:t>What if the output pattern element name (e.g., </a:t>
            </a:r>
            <a:r>
              <a:rPr lang="en-GB" dirty="0" smtClean="0">
                <a:solidFill>
                  <a:srgbClr val="0000FF"/>
                </a:solidFill>
              </a:rPr>
              <a:t>‘l’</a:t>
            </a:r>
            <a:r>
              <a:rPr lang="en-GB" dirty="0" smtClean="0"/>
              <a:t>) does not exist?</a:t>
            </a:r>
          </a:p>
          <a:p>
            <a:pPr lvl="1"/>
            <a:r>
              <a:rPr lang="en-GB" dirty="0" smtClean="0"/>
              <a:t>It returns </a:t>
            </a:r>
            <a:r>
              <a:rPr lang="en-GB" dirty="0" err="1" smtClean="0"/>
              <a:t>OclUndefined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Model</a:t>
            </a:r>
            <a:r>
              <a:rPr lang="es-ES_tradnl" dirty="0"/>
              <a:t> </a:t>
            </a:r>
            <a:r>
              <a:rPr lang="es-ES_tradnl" dirty="0" err="1"/>
              <a:t>navigation</a:t>
            </a:r>
            <a:r>
              <a:rPr lang="es-ES_tradnl" dirty="0"/>
              <a:t> – 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implements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variant</a:t>
            </a:r>
            <a:endParaRPr lang="es-ES_tradnl" dirty="0" smtClean="0"/>
          </a:p>
          <a:p>
            <a:pPr lvl="1"/>
            <a:r>
              <a:rPr lang="en-GB" dirty="0" smtClean="0"/>
              <a:t>Somewhat out of date with respect to newer versions</a:t>
            </a:r>
          </a:p>
          <a:p>
            <a:pPr lvl="2"/>
            <a:r>
              <a:rPr lang="en-GB" dirty="0" smtClean="0"/>
              <a:t>e.g., lack of closure operation</a:t>
            </a:r>
          </a:p>
          <a:p>
            <a:pPr lvl="1"/>
            <a:r>
              <a:rPr lang="en-GB" dirty="0" smtClean="0"/>
              <a:t>OCL is statically typed, ATL/OCL is not!</a:t>
            </a:r>
          </a:p>
          <a:p>
            <a:pPr lvl="1"/>
            <a:r>
              <a:rPr lang="en-GB" dirty="0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r>
              <a:rPr lang="es-ES_tradnl" dirty="0" smtClean="0"/>
              <a:t> </a:t>
            </a:r>
            <a:r>
              <a:rPr lang="es-ES_tradnl" dirty="0" err="1" smtClean="0"/>
              <a:t>named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MM!Type</a:t>
            </a:r>
            <a:endParaRPr lang="es-ES_tradnl" dirty="0" smtClean="0">
              <a:latin typeface="Consolas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get all attributes of type String in a class diagram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3014950"/>
            <a:ext cx="9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</a:rPr>
              <a:t>aModel.classifiers</a:t>
            </a:r>
            <a:r>
              <a:rPr lang="en-GB" dirty="0" smtClean="0">
                <a:latin typeface="Consolas" pitchFamily="49" charset="0"/>
              </a:rPr>
              <a:t>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(c | </a:t>
            </a:r>
            <a:r>
              <a:rPr lang="en-GB" dirty="0" err="1" smtClean="0">
                <a:latin typeface="Consolas" pitchFamily="49" charset="0"/>
              </a:rPr>
              <a:t>c.oclIsKindOf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</a:rPr>
              <a:t>CD!Class</a:t>
            </a:r>
            <a:r>
              <a:rPr lang="en-GB" dirty="0" smtClean="0">
                <a:latin typeface="Consolas" pitchFamily="49" charset="0"/>
              </a:rPr>
              <a:t>))-&gt;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collect</a:t>
            </a:r>
            <a:r>
              <a:rPr lang="en-GB" dirty="0" smtClean="0">
                <a:latin typeface="Consolas" pitchFamily="49" charset="0"/>
              </a:rPr>
              <a:t>(c | </a:t>
            </a:r>
            <a:r>
              <a:rPr lang="en-GB" dirty="0" err="1" smtClean="0">
                <a:latin typeface="Consolas" pitchFamily="49" charset="0"/>
              </a:rPr>
              <a:t>c.features</a:t>
            </a:r>
            <a:r>
              <a:rPr lang="en-GB" dirty="0" smtClean="0">
                <a:latin typeface="Consolas" pitchFamily="49" charset="0"/>
              </a:rPr>
              <a:t>-&gt;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(f | </a:t>
            </a:r>
            <a:r>
              <a:rPr lang="en-GB" dirty="0" err="1" smtClean="0">
                <a:latin typeface="Consolas" pitchFamily="49" charset="0"/>
              </a:rPr>
              <a:t>f.oclIsKindOf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</a:rPr>
              <a:t>CD!Attribute</a:t>
            </a:r>
            <a:r>
              <a:rPr lang="en-GB" dirty="0" smtClean="0">
                <a:latin typeface="Consolas" pitchFamily="49" charset="0"/>
              </a:rPr>
              <a:t>) 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</a:rPr>
              <a:t>()-&gt;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(a |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</a:rPr>
              <a:t>a.type.oclIsUndefined</a:t>
            </a:r>
            <a:r>
              <a:rPr lang="en-GB" dirty="0" smtClean="0">
                <a:latin typeface="Consolas" pitchFamily="49" charset="0"/>
              </a:rPr>
              <a:t>()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</a:p>
          <a:p>
            <a:r>
              <a:rPr lang="en-GB" dirty="0" smtClean="0">
                <a:latin typeface="Consolas" pitchFamily="49" charset="0"/>
              </a:rPr>
              <a:t>                  a.type.name = </a:t>
            </a:r>
            <a:r>
              <a:rPr lang="en-GB" dirty="0" smtClean="0">
                <a:solidFill>
                  <a:srgbClr val="2A00FF"/>
                </a:solidFill>
                <a:latin typeface="Consolas" pitchFamily="49" charset="0"/>
              </a:rPr>
              <a:t>‘String’</a:t>
            </a:r>
          </a:p>
          <a:p>
            <a:r>
              <a:rPr lang="en-GB" dirty="0" smtClean="0">
                <a:latin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r>
              <a:rPr lang="en-GB" dirty="0" smtClean="0">
                <a:latin typeface="Consolas" pitchFamily="49" charset="0"/>
              </a:rPr>
              <a:t>                  false</a:t>
            </a:r>
          </a:p>
          <a:p>
            <a:r>
              <a:rPr lang="en-GB" dirty="0" smtClean="0">
                <a:latin typeface="Consolas" pitchFamily="49" charset="0"/>
              </a:rPr>
              <a:t>              </a:t>
            </a:r>
            <a:r>
              <a:rPr lang="en-GB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r>
              <a:rPr lang="en-GB" dirty="0" smtClean="0">
                <a:latin typeface="Consolas" pitchFamily="49" charset="0"/>
              </a:rPr>
              <a:t>                  </a:t>
            </a:r>
            <a:endParaRPr lang="en-GB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OCL</a:t>
            </a:r>
            <a:endParaRPr lang="en-AU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525963"/>
          </a:xfrm>
        </p:spPr>
        <p:txBody>
          <a:bodyPr/>
          <a:lstStyle/>
          <a:p>
            <a:r>
              <a:rPr lang="en-AU" dirty="0" smtClean="0"/>
              <a:t>Details about the supported operations in the ATL guide</a:t>
            </a:r>
          </a:p>
          <a:p>
            <a:r>
              <a:rPr lang="en-AU" dirty="0" smtClean="0">
                <a:hlinkClick r:id="rId2"/>
              </a:rPr>
              <a:t>https://wiki.eclipse.org/ATL/User_Guide_-_The_ATL_Language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7" name="3 Marcador de contenido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340768"/>
            <a:ext cx="3168352" cy="540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“</a:t>
            </a:r>
            <a:r>
              <a:rPr lang="es-ES_tradnl" dirty="0" err="1" smtClean="0"/>
              <a:t>Methods</a:t>
            </a:r>
            <a:r>
              <a:rPr lang="es-ES_tradnl" dirty="0" smtClean="0"/>
              <a:t>” </a:t>
            </a:r>
            <a:r>
              <a:rPr lang="es-ES_tradnl" dirty="0" err="1" smtClean="0"/>
              <a:t>attached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(meta-</a:t>
            </a:r>
            <a:r>
              <a:rPr lang="es-ES_tradnl" dirty="0" err="1" smtClean="0"/>
              <a:t>model</a:t>
            </a:r>
            <a:r>
              <a:rPr lang="es-ES_tradnl" dirty="0" smtClean="0"/>
              <a:t>) </a:t>
            </a:r>
            <a:r>
              <a:rPr lang="es-ES_tradnl" dirty="0" err="1" smtClean="0"/>
              <a:t>types</a:t>
            </a:r>
            <a:r>
              <a:rPr lang="es-ES_tradnl" dirty="0" smtClean="0"/>
              <a:t> at </a:t>
            </a:r>
            <a:r>
              <a:rPr lang="es-ES_tradnl" dirty="0" err="1" smtClean="0"/>
              <a:t>runtime</a:t>
            </a:r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endParaRPr lang="es-ES_tradnl" dirty="0" smtClean="0"/>
          </a:p>
          <a:p>
            <a:pPr lvl="1"/>
            <a:r>
              <a:rPr lang="es-ES_tradnl" dirty="0" smtClean="0"/>
              <a:t>Module </a:t>
            </a:r>
            <a:r>
              <a:rPr lang="es-ES_tradnl" dirty="0" err="1" smtClean="0"/>
              <a:t>helpers</a:t>
            </a:r>
            <a:endParaRPr lang="es-ES_tradnl" dirty="0" smtClean="0"/>
          </a:p>
          <a:p>
            <a:pPr lvl="1"/>
            <a:r>
              <a:rPr lang="es-ES_tradnl" dirty="0" err="1" smtClean="0"/>
              <a:t>Context</a:t>
            </a:r>
            <a:r>
              <a:rPr lang="es-ES_tradnl" dirty="0" smtClean="0"/>
              <a:t> </a:t>
            </a:r>
            <a:r>
              <a:rPr lang="es-ES_tradnl" dirty="0" err="1" smtClean="0"/>
              <a:t>helpers</a:t>
            </a:r>
            <a:endParaRPr lang="es-ES_tradnl" dirty="0" smtClean="0"/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modes</a:t>
            </a:r>
            <a:endParaRPr lang="es-ES_tradnl" dirty="0" smtClean="0"/>
          </a:p>
          <a:p>
            <a:pPr lvl="1"/>
            <a:r>
              <a:rPr lang="es-ES_tradnl" dirty="0" err="1" smtClean="0"/>
              <a:t>Operation</a:t>
            </a:r>
            <a:endParaRPr lang="es-ES_tradnl" dirty="0" smtClean="0"/>
          </a:p>
          <a:p>
            <a:pPr lvl="1"/>
            <a:r>
              <a:rPr lang="es-ES_tradnl" dirty="0" err="1" smtClean="0"/>
              <a:t>Attribute</a:t>
            </a:r>
            <a:endParaRPr lang="es-ES_tradnl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</a:t>
            </a:r>
            <a:endParaRPr lang="en-AU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412777"/>
            <a:ext cx="8507288" cy="4536504"/>
          </a:xfrm>
        </p:spPr>
        <p:txBody>
          <a:bodyPr/>
          <a:lstStyle/>
          <a:p>
            <a:r>
              <a:rPr lang="en-AU" sz="2800" b="1" dirty="0" smtClean="0"/>
              <a:t>Module helpers</a:t>
            </a:r>
          </a:p>
          <a:p>
            <a:pPr lvl="1"/>
            <a:r>
              <a:rPr lang="en-AU" dirty="0" smtClean="0"/>
              <a:t>Global helpers</a:t>
            </a:r>
          </a:p>
          <a:p>
            <a:pPr lvl="1"/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attached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module”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sz="2000" b="1" dirty="0" smtClean="0"/>
          </a:p>
          <a:p>
            <a:r>
              <a:rPr lang="en-AU" sz="2800" b="1" dirty="0" smtClean="0"/>
              <a:t>Context helpers</a:t>
            </a:r>
          </a:p>
          <a:p>
            <a:pPr lvl="1"/>
            <a:r>
              <a:rPr lang="en-GB" dirty="0" smtClean="0"/>
              <a:t>Methods attached at runtime to a meta-class</a:t>
            </a:r>
          </a:p>
          <a:p>
            <a:pPr lvl="1"/>
            <a:endParaRPr lang="en-AU" dirty="0"/>
          </a:p>
        </p:txBody>
      </p:sp>
      <p:sp>
        <p:nvSpPr>
          <p:cNvPr id="9" name="8 Rectángulo"/>
          <p:cNvSpPr/>
          <p:nvPr/>
        </p:nvSpPr>
        <p:spPr>
          <a:xfrm>
            <a:off x="1259633" y="3573016"/>
            <a:ext cx="7596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propsByName</a:t>
            </a:r>
            <a:r>
              <a:rPr lang="en-US" sz="1600" dirty="0" smtClean="0">
                <a:latin typeface="Consolas" pitchFamily="49" charset="0"/>
              </a:rPr>
              <a:t>(name : String) :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Set(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</a:rPr>
              <a:t>CD!Property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</a:rPr>
              <a:t> 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CD!Attribute.allInstances</a:t>
            </a:r>
            <a:r>
              <a:rPr lang="en-US" sz="1600" dirty="0" smtClean="0">
                <a:latin typeface="Consolas" pitchFamily="49" charset="0"/>
              </a:rPr>
              <a:t>()-&gt;select(p | p.name = name);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259632" y="3140968"/>
            <a:ext cx="4218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US" sz="1600" dirty="0" err="1" smtClean="0">
                <a:latin typeface="Consolas" pitchFamily="49" charset="0"/>
              </a:rPr>
              <a:t>.propsByName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  <p:sp>
        <p:nvSpPr>
          <p:cNvPr id="11" name="10 Rectángulo"/>
          <p:cNvSpPr/>
          <p:nvPr/>
        </p:nvSpPr>
        <p:spPr>
          <a:xfrm>
            <a:off x="1187624" y="5877272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hasProperty</a:t>
            </a:r>
            <a:r>
              <a:rPr lang="en-US" sz="1600" dirty="0" smtClean="0">
                <a:latin typeface="Consolas" pitchFamily="49" charset="0"/>
              </a:rPr>
              <a:t>(name : String):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Boolean </a:t>
            </a:r>
            <a:r>
              <a:rPr lang="en-US" sz="1600" dirty="0" smtClean="0">
                <a:latin typeface="Consolas" pitchFamily="49" charset="0"/>
              </a:rPr>
              <a:t>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n-US" sz="1600" dirty="0" err="1" smtClean="0">
                <a:latin typeface="Consolas" pitchFamily="49" charset="0"/>
              </a:rPr>
              <a:t>.ownedAttribute</a:t>
            </a:r>
            <a:r>
              <a:rPr lang="en-US" sz="1600" dirty="0" smtClean="0">
                <a:latin typeface="Consolas" pitchFamily="49" charset="0"/>
              </a:rPr>
              <a:t>-&gt;exists(p | p.name = name);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87624" y="5517232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itchFamily="49" charset="0"/>
              </a:rPr>
              <a:t>aClass.hasProperty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Rules which are explicitly invoked</a:t>
            </a:r>
          </a:p>
          <a:p>
            <a:pPr lvl="1"/>
            <a:r>
              <a:rPr lang="en-GB" dirty="0" smtClean="0"/>
              <a:t>Same structure as matched rules</a:t>
            </a:r>
          </a:p>
          <a:p>
            <a:pPr lvl="1"/>
            <a:r>
              <a:rPr lang="en-GB" dirty="0" smtClean="0"/>
              <a:t>No trace links are generated</a:t>
            </a:r>
          </a:p>
          <a:p>
            <a:r>
              <a:rPr lang="en-GB" dirty="0" smtClean="0"/>
              <a:t>Can be invoked many times over the same source element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28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446257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err="1" smtClean="0">
                <a:solidFill>
                  <a:srgbClr val="7030A0"/>
                </a:solidFill>
                <a:latin typeface="Consolas" pitchFamily="49" charset="0"/>
              </a:rPr>
              <a:t>thisModule</a:t>
            </a:r>
            <a:r>
              <a:rPr lang="es-ES_tradnl" dirty="0" err="1" smtClean="0">
                <a:latin typeface="Consolas" pitchFamily="49" charset="0"/>
              </a:rPr>
              <a:t>.createText</a:t>
            </a:r>
            <a:r>
              <a:rPr lang="es-ES_tradnl" dirty="0" smtClean="0">
                <a:latin typeface="Consolas" pitchFamily="49" charset="0"/>
              </a:rPr>
              <a:t>(obj1</a:t>
            </a:r>
            <a:r>
              <a:rPr lang="es-ES_tradnl" dirty="0" smtClean="0">
                <a:latin typeface="Consolas" pitchFamily="49" charset="0"/>
              </a:rPr>
              <a:t>, obj2)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355976" y="5254660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createText</a:t>
            </a:r>
            <a:r>
              <a:rPr lang="es-ES_tradnl" dirty="0" smtClean="0">
                <a:latin typeface="Consolas" pitchFamily="49" charset="0"/>
              </a:rPr>
              <a:t> {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,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r>
              <a:rPr lang="es-ES_tradnl" dirty="0" smtClean="0">
                <a:latin typeface="Consolas" pitchFamily="49" charset="0"/>
              </a:rPr>
              <a:t> ( ... )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7" name="6 Forma"/>
          <p:cNvCxnSpPr>
            <a:endCxn id="11" idx="2"/>
          </p:cNvCxnSpPr>
          <p:nvPr/>
        </p:nvCxnSpPr>
        <p:spPr>
          <a:xfrm rot="16200000" flipH="1">
            <a:off x="3617894" y="5128646"/>
            <a:ext cx="1188132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 flipV="1">
            <a:off x="1547664" y="48226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Elipse"/>
          <p:cNvSpPr/>
          <p:nvPr/>
        </p:nvSpPr>
        <p:spPr>
          <a:xfrm flipV="1">
            <a:off x="4499992" y="62627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27 Conector angular"/>
          <p:cNvCxnSpPr>
            <a:stCxn id="9" idx="2"/>
            <a:endCxn id="8" idx="0"/>
          </p:cNvCxnSpPr>
          <p:nvPr/>
        </p:nvCxnSpPr>
        <p:spPr>
          <a:xfrm rot="10800000">
            <a:off x="1583664" y="4894612"/>
            <a:ext cx="2916328" cy="1404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 flipV="1">
            <a:off x="4499992" y="597474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Elipse"/>
          <p:cNvSpPr/>
          <p:nvPr/>
        </p:nvSpPr>
        <p:spPr>
          <a:xfrm flipV="1">
            <a:off x="3923936" y="48226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CuadroTexto"/>
          <p:cNvSpPr txBox="1"/>
          <p:nvPr/>
        </p:nvSpPr>
        <p:spPr>
          <a:xfrm>
            <a:off x="4211960" y="489462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pattern elements are passed as parameters</a:t>
            </a:r>
            <a:endParaRPr lang="en-GB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19672" y="6334780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395536" y="141277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c.ownedAttributes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dirty="0" err="1" smtClean="0">
                <a:latin typeface="Consolas" pitchFamily="49" charset="0"/>
              </a:rPr>
              <a:t>collect</a:t>
            </a:r>
            <a:r>
              <a:rPr lang="es-ES_tradnl" dirty="0" smtClean="0">
                <a:latin typeface="Consolas" pitchFamily="49" charset="0"/>
              </a:rPr>
              <a:t>(f |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f.isText</a:t>
            </a:r>
            <a:r>
              <a:rPr lang="es-ES_tradnl" dirty="0" smtClean="0">
                <a:latin typeface="Consolas" pitchFamily="49" charset="0"/>
              </a:rPr>
              <a:t>()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s-ES_tradnl" dirty="0" smtClean="0">
                <a:latin typeface="Consolas" pitchFamily="49" charset="0"/>
              </a:rPr>
              <a:t>.property2text(f)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f.isDate</a:t>
            </a:r>
            <a:r>
              <a:rPr lang="es-ES_tradnl" dirty="0" smtClean="0">
                <a:latin typeface="Consolas" pitchFamily="49" charset="0"/>
              </a:rPr>
              <a:t>()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s-ES_tradnl" dirty="0">
                <a:latin typeface="Consolas" pitchFamily="49" charset="0"/>
              </a:rPr>
              <a:t>. property2date(f</a:t>
            </a:r>
            <a:r>
              <a:rPr lang="es-ES_tradnl" dirty="0" smtClean="0">
                <a:latin typeface="Consolas" pitchFamily="49" charset="0"/>
              </a:rPr>
              <a:t>)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s-ES_tradnl" dirty="0" smtClean="0">
                <a:latin typeface="Consolas" pitchFamily="49" charset="0"/>
              </a:rPr>
              <a:t>               </a:t>
            </a:r>
            <a:r>
              <a:rPr lang="es-ES_tradnl" dirty="0" err="1" smtClean="0">
                <a:latin typeface="Consolas" pitchFamily="49" charset="0"/>
              </a:rPr>
              <a:t>OclUndefined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s-ES_tradnl" dirty="0" smtClean="0">
                <a:latin typeface="Consolas" pitchFamily="49" charset="0"/>
              </a:rPr>
              <a:t>)</a:t>
            </a:r>
          </a:p>
          <a:p>
            <a:r>
              <a:rPr lang="es-ES_tradnl" dirty="0" smtClean="0">
                <a:latin typeface="Consolas" pitchFamily="49" charset="0"/>
              </a:rPr>
              <a:t>  ) 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51520" y="5085184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716016" y="5157192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>
                <a:latin typeface="Consolas" pitchFamily="49" charset="0"/>
              </a:rPr>
              <a:t>property2date </a:t>
            </a:r>
            <a:r>
              <a:rPr lang="es-ES_tradnl" dirty="0" smtClean="0">
                <a:latin typeface="Consolas" pitchFamily="49" charset="0"/>
              </a:rPr>
              <a:t>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GUI!DatePicker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339752" y="4149080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You need to “pattern match” explicitly unless you use rule inheritance</a:t>
            </a:r>
            <a:endParaRPr lang="en-GB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1979712" y="3717032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s-ES_tradnl" dirty="0" smtClean="0"/>
              <a:t>UML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GUI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2339752" y="2492896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Client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2339752" y="2852936"/>
            <a:ext cx="151216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smtClean="0"/>
              <a:t>ID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4644008" y="2492896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Pet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4644008" y="2852936"/>
            <a:ext cx="151216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  <a:p>
            <a:r>
              <a:rPr lang="es-ES_tradnl" dirty="0" err="1" smtClean="0"/>
              <a:t>type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cxnSp>
        <p:nvCxnSpPr>
          <p:cNvPr id="9" name="8 Conector recto de flecha"/>
          <p:cNvCxnSpPr>
            <a:stCxn id="5" idx="3"/>
            <a:endCxn id="7" idx="1"/>
          </p:cNvCxnSpPr>
          <p:nvPr/>
        </p:nvCxnSpPr>
        <p:spPr>
          <a:xfrm>
            <a:off x="3851920" y="3320988"/>
            <a:ext cx="792088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987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1259632" y="4725144"/>
            <a:ext cx="3024336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1691680" y="48691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ID : </a:t>
            </a:r>
            <a:endParaRPr lang="es-ES_tradnl" dirty="0"/>
          </a:p>
        </p:txBody>
      </p:sp>
      <p:sp>
        <p:nvSpPr>
          <p:cNvPr id="13" name="12 Rectángulo"/>
          <p:cNvSpPr/>
          <p:nvPr/>
        </p:nvSpPr>
        <p:spPr>
          <a:xfrm>
            <a:off x="2195736" y="486916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CuadroTexto"/>
          <p:cNvSpPr txBox="1"/>
          <p:nvPr/>
        </p:nvSpPr>
        <p:spPr>
          <a:xfrm>
            <a:off x="1331640" y="530120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2195736" y="5301208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15 CuadroTexto"/>
          <p:cNvSpPr txBox="1"/>
          <p:nvPr/>
        </p:nvSpPr>
        <p:spPr>
          <a:xfrm>
            <a:off x="1438798" y="573325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2195736" y="5733256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3779912" y="5733256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Triángulo isósceles"/>
          <p:cNvSpPr/>
          <p:nvPr/>
        </p:nvSpPr>
        <p:spPr>
          <a:xfrm flipV="1">
            <a:off x="3828877" y="5877272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Rectángulo redondeado"/>
          <p:cNvSpPr/>
          <p:nvPr/>
        </p:nvSpPr>
        <p:spPr>
          <a:xfrm>
            <a:off x="2843808" y="6259016"/>
            <a:ext cx="1224136" cy="338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Pet</a:t>
            </a:r>
            <a:endParaRPr lang="es-ES_tradn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60032" y="515628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5" name="24 Rectángulo"/>
          <p:cNvSpPr/>
          <p:nvPr/>
        </p:nvSpPr>
        <p:spPr>
          <a:xfrm>
            <a:off x="5724128" y="515628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25 CuadroTexto"/>
          <p:cNvSpPr txBox="1"/>
          <p:nvPr/>
        </p:nvSpPr>
        <p:spPr>
          <a:xfrm>
            <a:off x="4967190" y="55883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5724128" y="558833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7308304" y="5588332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8 Triángulo isósceles"/>
          <p:cNvSpPr/>
          <p:nvPr/>
        </p:nvSpPr>
        <p:spPr>
          <a:xfrm flipV="1">
            <a:off x="7357269" y="572396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4980848" y="6011996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31" name="30 Rectángulo"/>
          <p:cNvSpPr/>
          <p:nvPr/>
        </p:nvSpPr>
        <p:spPr>
          <a:xfrm>
            <a:off x="5724128" y="601199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Flecha abajo"/>
          <p:cNvSpPr/>
          <p:nvPr/>
        </p:nvSpPr>
        <p:spPr>
          <a:xfrm>
            <a:off x="4067944" y="4005064"/>
            <a:ext cx="288032" cy="36004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10 Rectángulo"/>
          <p:cNvSpPr/>
          <p:nvPr/>
        </p:nvSpPr>
        <p:spPr>
          <a:xfrm>
            <a:off x="1259632" y="4437111"/>
            <a:ext cx="3024336" cy="280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Clients</a:t>
            </a:r>
            <a:endParaRPr lang="es-ES_tradnl" dirty="0"/>
          </a:p>
        </p:txBody>
      </p:sp>
      <p:sp>
        <p:nvSpPr>
          <p:cNvPr id="34" name="10 Rectángulo"/>
          <p:cNvSpPr/>
          <p:nvPr/>
        </p:nvSpPr>
        <p:spPr>
          <a:xfrm>
            <a:off x="4572000" y="4717572"/>
            <a:ext cx="3367143" cy="20237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10 Rectángulo"/>
          <p:cNvSpPr/>
          <p:nvPr/>
        </p:nvSpPr>
        <p:spPr>
          <a:xfrm>
            <a:off x="4571999" y="4444683"/>
            <a:ext cx="3367143" cy="280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Pets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lazy rules, but they keep trace links</a:t>
            </a:r>
          </a:p>
          <a:p>
            <a:pPr lvl="1"/>
            <a:r>
              <a:rPr lang="en-GB" dirty="0" smtClean="0"/>
              <a:t>Useful if a matched rule is subordinated to the execution of others</a:t>
            </a:r>
          </a:p>
          <a:p>
            <a:pPr lvl="1"/>
            <a:r>
              <a:rPr lang="en-GB" dirty="0" smtClean="0"/>
              <a:t>Required if the target element of a lazy rule must be reused</a:t>
            </a:r>
          </a:p>
          <a:p>
            <a:pPr lvl="2"/>
            <a:r>
              <a:rPr lang="en-GB" dirty="0" smtClean="0"/>
              <a:t>For example, the previous modification did not considered the layout...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Tooling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32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Plug-in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Features</a:t>
            </a:r>
            <a:endParaRPr lang="es-ES_tradnl" dirty="0" smtClean="0"/>
          </a:p>
          <a:p>
            <a:pPr lvl="1"/>
            <a:r>
              <a:rPr lang="es-ES_tradnl" dirty="0" smtClean="0"/>
              <a:t>ATL </a:t>
            </a:r>
            <a:r>
              <a:rPr lang="es-ES_tradnl" dirty="0" err="1" smtClean="0"/>
              <a:t>perspective</a:t>
            </a:r>
            <a:endParaRPr lang="es-ES_tradnl" dirty="0" smtClean="0"/>
          </a:p>
          <a:p>
            <a:pPr lvl="2"/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endParaRPr lang="es-ES_tradnl" dirty="0" smtClean="0"/>
          </a:p>
          <a:p>
            <a:pPr lvl="1"/>
            <a:r>
              <a:rPr lang="es-ES_tradnl" dirty="0" smtClean="0"/>
              <a:t>Editor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highlighting</a:t>
            </a:r>
            <a:endParaRPr lang="es-ES_tradnl" dirty="0" smtClean="0"/>
          </a:p>
          <a:p>
            <a:pPr lvl="1"/>
            <a:r>
              <a:rPr lang="es-ES_tradnl" dirty="0" err="1" smtClean="0"/>
              <a:t>Automatic</a:t>
            </a:r>
            <a:r>
              <a:rPr lang="es-ES_tradnl" dirty="0" smtClean="0"/>
              <a:t> </a:t>
            </a:r>
            <a:r>
              <a:rPr lang="es-ES_tradnl" dirty="0" err="1" smtClean="0"/>
              <a:t>compilation</a:t>
            </a:r>
            <a:endParaRPr lang="es-ES_tradnl" dirty="0" smtClean="0"/>
          </a:p>
          <a:p>
            <a:pPr lvl="1"/>
            <a:r>
              <a:rPr lang="es-ES_tradnl" dirty="0" err="1" smtClean="0"/>
              <a:t>Autocompletion</a:t>
            </a:r>
            <a:r>
              <a:rPr lang="es-ES_tradnl" dirty="0" smtClean="0"/>
              <a:t> +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templates</a:t>
            </a:r>
            <a:endParaRPr lang="es-ES_tradnl" dirty="0" smtClean="0"/>
          </a:p>
          <a:p>
            <a:pPr lvl="2"/>
            <a:r>
              <a:rPr lang="es-ES_tradnl" dirty="0" smtClean="0"/>
              <a:t>CTRL + SPACE</a:t>
            </a:r>
          </a:p>
          <a:p>
            <a:pPr lvl="1"/>
            <a:r>
              <a:rPr lang="es-ES_tradnl" dirty="0" err="1" smtClean="0"/>
              <a:t>Outline</a:t>
            </a:r>
            <a:r>
              <a:rPr lang="es-ES_tradnl" dirty="0" smtClean="0"/>
              <a:t> </a:t>
            </a:r>
            <a:r>
              <a:rPr lang="es-ES_tradnl" dirty="0" err="1" smtClean="0"/>
              <a:t>view</a:t>
            </a:r>
            <a:endParaRPr lang="es-ES_tradnl" dirty="0" smtClean="0"/>
          </a:p>
          <a:p>
            <a:pPr lvl="1"/>
            <a:r>
              <a:rPr lang="es-ES_tradnl" dirty="0" smtClean="0"/>
              <a:t>ATL </a:t>
            </a:r>
            <a:r>
              <a:rPr lang="es-ES_tradnl" dirty="0" err="1" smtClean="0"/>
              <a:t>Console</a:t>
            </a:r>
            <a:endParaRPr lang="es-ES_tradnl" dirty="0" smtClean="0"/>
          </a:p>
          <a:p>
            <a:pPr lvl="1"/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35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Editor</a:t>
            </a:r>
            <a:endParaRPr lang="es-ES_tradnl" dirty="0"/>
          </a:p>
        </p:txBody>
      </p:sp>
      <p:pic>
        <p:nvPicPr>
          <p:cNvPr id="4" name="3 Marcador de contenido" descr="atl-plugin-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0459" y="1600200"/>
            <a:ext cx="6183081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107331" y="3717032"/>
            <a:ext cx="129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Automated</a:t>
            </a:r>
            <a:endParaRPr lang="es-ES_tradnl" dirty="0" smtClean="0"/>
          </a:p>
          <a:p>
            <a:r>
              <a:rPr lang="es-ES_tradnl" dirty="0" err="1" smtClean="0"/>
              <a:t>compilation</a:t>
            </a:r>
            <a:endParaRPr lang="es-ES_tradnl" dirty="0"/>
          </a:p>
        </p:txBody>
      </p:sp>
      <p:cxnSp>
        <p:nvCxnSpPr>
          <p:cNvPr id="7" name="6 Conector recto de flecha"/>
          <p:cNvCxnSpPr>
            <a:stCxn id="5" idx="3"/>
            <a:endCxn id="8" idx="1"/>
          </p:cNvCxnSpPr>
          <p:nvPr/>
        </p:nvCxnSpPr>
        <p:spPr>
          <a:xfrm flipV="1">
            <a:off x="1403648" y="3933056"/>
            <a:ext cx="360040" cy="10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63688" y="3789040"/>
            <a:ext cx="792088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7164288" y="5517232"/>
            <a:ext cx="9361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 smtClean="0"/>
              <a:t>Content</a:t>
            </a:r>
          </a:p>
          <a:p>
            <a:r>
              <a:rPr lang="es-ES_tradnl" dirty="0" err="1" smtClean="0"/>
              <a:t>assist</a:t>
            </a:r>
            <a:r>
              <a:rPr lang="es-ES_tradnl" dirty="0" smtClean="0"/>
              <a:t> </a:t>
            </a:r>
            <a:endParaRPr lang="es-ES_tradnl" dirty="0"/>
          </a:p>
        </p:txBody>
      </p:sp>
      <p:cxnSp>
        <p:nvCxnSpPr>
          <p:cNvPr id="12" name="11 Conector recto de flecha"/>
          <p:cNvCxnSpPr>
            <a:stCxn id="11" idx="0"/>
          </p:cNvCxnSpPr>
          <p:nvPr/>
        </p:nvCxnSpPr>
        <p:spPr>
          <a:xfrm flipH="1" flipV="1">
            <a:off x="6228185" y="5013176"/>
            <a:ext cx="14041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691680" y="6167045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Syntax</a:t>
            </a:r>
            <a:r>
              <a:rPr lang="es-ES_tradnl" dirty="0" smtClean="0"/>
              <a:t> error </a:t>
            </a:r>
            <a:r>
              <a:rPr lang="es-ES_tradnl" dirty="0" err="1" smtClean="0"/>
              <a:t>highlighting</a:t>
            </a:r>
            <a:endParaRPr lang="es-ES_tradn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923928" y="6165304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Dedicated</a:t>
            </a:r>
            <a:endParaRPr lang="es-ES_tradnl" dirty="0" smtClean="0"/>
          </a:p>
          <a:p>
            <a:r>
              <a:rPr lang="es-ES_tradnl" dirty="0" err="1" smtClean="0"/>
              <a:t>launcher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86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251520" y="2636912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Compilation</a:t>
            </a:r>
            <a:r>
              <a:rPr lang="es-ES_tradnl" dirty="0" smtClean="0"/>
              <a:t> &amp;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pic>
        <p:nvPicPr>
          <p:cNvPr id="5" name="4 Marcador de contenido" descr="Atl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2708920"/>
            <a:ext cx="499890" cy="504056"/>
          </a:xfrm>
        </p:spPr>
      </p:pic>
      <p:sp>
        <p:nvSpPr>
          <p:cNvPr id="6" name="5 CuadroTexto"/>
          <p:cNvSpPr txBox="1"/>
          <p:nvPr/>
        </p:nvSpPr>
        <p:spPr>
          <a:xfrm>
            <a:off x="107504" y="3861048"/>
            <a:ext cx="12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ATL Module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179512" y="6011996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ATL Library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7544" y="3203684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.</a:t>
            </a:r>
            <a:r>
              <a:rPr lang="es-ES_tradnl" dirty="0" err="1" smtClean="0"/>
              <a:t>atl</a:t>
            </a:r>
            <a:endParaRPr lang="es-ES_tradnl" dirty="0"/>
          </a:p>
        </p:txBody>
      </p:sp>
      <p:sp>
        <p:nvSpPr>
          <p:cNvPr id="11" name="10 Documento"/>
          <p:cNvSpPr/>
          <p:nvPr/>
        </p:nvSpPr>
        <p:spPr>
          <a:xfrm>
            <a:off x="251520" y="4787860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4 Marcador de contenido" descr="Atl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859868"/>
            <a:ext cx="499890" cy="50405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467544" y="5354632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.</a:t>
            </a:r>
            <a:r>
              <a:rPr lang="es-ES_tradnl" dirty="0" err="1" smtClean="0"/>
              <a:t>atl</a:t>
            </a:r>
            <a:endParaRPr lang="es-ES_tradn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761103" y="299695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Compiler</a:t>
            </a:r>
            <a:endParaRPr lang="es-ES_tradn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833111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Compiler</a:t>
            </a:r>
            <a:endParaRPr lang="es-ES_tradnl" dirty="0"/>
          </a:p>
        </p:txBody>
      </p:sp>
      <p:cxnSp>
        <p:nvCxnSpPr>
          <p:cNvPr id="17" name="16 Conector recto de flecha"/>
          <p:cNvCxnSpPr>
            <a:stCxn id="4" idx="3"/>
            <a:endCxn id="14" idx="1"/>
          </p:cNvCxnSpPr>
          <p:nvPr/>
        </p:nvCxnSpPr>
        <p:spPr>
          <a:xfrm flipV="1">
            <a:off x="1187624" y="3212976"/>
            <a:ext cx="573479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1" idx="3"/>
            <a:endCxn id="15" idx="1"/>
          </p:cNvCxnSpPr>
          <p:nvPr/>
        </p:nvCxnSpPr>
        <p:spPr>
          <a:xfrm flipV="1">
            <a:off x="1187624" y="5373216"/>
            <a:ext cx="645487" cy="2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Documento"/>
          <p:cNvSpPr/>
          <p:nvPr/>
        </p:nvSpPr>
        <p:spPr>
          <a:xfrm>
            <a:off x="4137367" y="2627620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push</a:t>
            </a:r>
            <a:r>
              <a:rPr lang="es-ES_tradnl" sz="1200" dirty="0" smtClean="0"/>
              <a:t>&gt;</a:t>
            </a:r>
          </a:p>
          <a:p>
            <a:pPr algn="ctr"/>
            <a:r>
              <a:rPr lang="es-ES_tradnl" sz="1200" dirty="0" smtClean="0"/>
              <a:t>&lt;load&gt;</a:t>
            </a:r>
          </a:p>
          <a:p>
            <a:pPr algn="ctr"/>
            <a:r>
              <a:rPr lang="es-ES_tradnl" sz="1200" dirty="0" smtClean="0"/>
              <a:t>&lt;pop&gt;</a:t>
            </a:r>
          </a:p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invoke</a:t>
            </a:r>
            <a:r>
              <a:rPr lang="es-ES_tradnl" sz="1200" dirty="0" smtClean="0"/>
              <a:t>&gt;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10259" y="385175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ASM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sp>
        <p:nvSpPr>
          <p:cNvPr id="24" name="23 Documento"/>
          <p:cNvSpPr/>
          <p:nvPr/>
        </p:nvSpPr>
        <p:spPr>
          <a:xfrm>
            <a:off x="4092467" y="4725144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push</a:t>
            </a:r>
            <a:r>
              <a:rPr lang="es-ES_tradnl" sz="1200" dirty="0" smtClean="0"/>
              <a:t>&gt;</a:t>
            </a:r>
          </a:p>
          <a:p>
            <a:pPr algn="ctr"/>
            <a:r>
              <a:rPr lang="es-ES_tradnl" sz="1200" dirty="0" smtClean="0"/>
              <a:t>&lt;load&gt;</a:t>
            </a:r>
          </a:p>
          <a:p>
            <a:pPr algn="ctr"/>
            <a:r>
              <a:rPr lang="es-ES_tradnl" sz="1200" dirty="0" smtClean="0"/>
              <a:t>&lt;pop&gt;</a:t>
            </a:r>
          </a:p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invoke</a:t>
            </a:r>
            <a:r>
              <a:rPr lang="es-ES_tradnl" sz="1200" dirty="0" smtClean="0"/>
              <a:t>&gt;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65359" y="594928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ASM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cxnSp>
        <p:nvCxnSpPr>
          <p:cNvPr id="27" name="26 Conector recto de flecha"/>
          <p:cNvCxnSpPr>
            <a:stCxn id="14" idx="3"/>
            <a:endCxn id="21" idx="1"/>
          </p:cNvCxnSpPr>
          <p:nvPr/>
        </p:nvCxnSpPr>
        <p:spPr>
          <a:xfrm>
            <a:off x="3489295" y="3212976"/>
            <a:ext cx="648072" cy="2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5" idx="3"/>
            <a:endCxn id="24" idx="1"/>
          </p:cNvCxnSpPr>
          <p:nvPr/>
        </p:nvCxnSpPr>
        <p:spPr>
          <a:xfrm flipV="1">
            <a:off x="3561303" y="5337212"/>
            <a:ext cx="5311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505519" y="4005064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Engine</a:t>
            </a:r>
            <a:endParaRPr lang="es-ES_tradnl" dirty="0" smtClean="0"/>
          </a:p>
          <a:p>
            <a:pPr algn="ctr"/>
            <a:r>
              <a:rPr lang="es-ES_tradnl" dirty="0" smtClean="0"/>
              <a:t>(VM)</a:t>
            </a:r>
            <a:endParaRPr lang="es-ES_tradnl" dirty="0"/>
          </a:p>
        </p:txBody>
      </p:sp>
      <p:cxnSp>
        <p:nvCxnSpPr>
          <p:cNvPr id="33" name="32 Forma"/>
          <p:cNvCxnSpPr>
            <a:stCxn id="21" idx="3"/>
            <a:endCxn id="31" idx="0"/>
          </p:cNvCxnSpPr>
          <p:nvPr/>
        </p:nvCxnSpPr>
        <p:spPr>
          <a:xfrm>
            <a:off x="5073471" y="3239688"/>
            <a:ext cx="1296144" cy="7653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Forma"/>
          <p:cNvCxnSpPr>
            <a:stCxn id="24" idx="3"/>
            <a:endCxn id="31" idx="2"/>
          </p:cNvCxnSpPr>
          <p:nvPr/>
        </p:nvCxnSpPr>
        <p:spPr>
          <a:xfrm flipV="1">
            <a:off x="5028571" y="4869160"/>
            <a:ext cx="1341044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6156176" y="1844824"/>
            <a:ext cx="100811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Source</a:t>
            </a:r>
            <a:endParaRPr lang="es-ES_tradnl" dirty="0" smtClean="0"/>
          </a:p>
          <a:p>
            <a:pPr algn="ctr"/>
            <a:r>
              <a:rPr lang="es-ES_tradnl" dirty="0" smtClean="0"/>
              <a:t>MM(s)</a:t>
            </a:r>
            <a:endParaRPr lang="es-ES_tradnl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6300192" y="5589240"/>
            <a:ext cx="100811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Target</a:t>
            </a:r>
          </a:p>
          <a:p>
            <a:pPr algn="ctr"/>
            <a:r>
              <a:rPr lang="es-ES_tradnl" dirty="0" smtClean="0"/>
              <a:t>MM(s)</a:t>
            </a:r>
            <a:endParaRPr lang="es-ES_tradnl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380312" y="1844824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Source</a:t>
            </a:r>
            <a:endParaRPr lang="es-ES_tradnl" dirty="0" smtClean="0"/>
          </a:p>
          <a:p>
            <a:pPr algn="ctr"/>
            <a:r>
              <a:rPr lang="es-ES_tradnl" dirty="0" err="1" smtClean="0"/>
              <a:t>Model</a:t>
            </a:r>
            <a:r>
              <a:rPr lang="es-ES_tradnl" dirty="0" smtClean="0"/>
              <a:t>(s)</a:t>
            </a:r>
            <a:endParaRPr lang="es-ES_tradnl" dirty="0"/>
          </a:p>
        </p:txBody>
      </p:sp>
      <p:cxnSp>
        <p:nvCxnSpPr>
          <p:cNvPr id="43" name="42 Conector recto de flecha"/>
          <p:cNvCxnSpPr>
            <a:stCxn id="39" idx="2"/>
          </p:cNvCxnSpPr>
          <p:nvPr/>
        </p:nvCxnSpPr>
        <p:spPr>
          <a:xfrm>
            <a:off x="6660232" y="2759224"/>
            <a:ext cx="0" cy="124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40" idx="0"/>
          </p:cNvCxnSpPr>
          <p:nvPr/>
        </p:nvCxnSpPr>
        <p:spPr>
          <a:xfrm flipV="1">
            <a:off x="6804248" y="48691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1" idx="2"/>
          </p:cNvCxnSpPr>
          <p:nvPr/>
        </p:nvCxnSpPr>
        <p:spPr>
          <a:xfrm flipH="1">
            <a:off x="6948264" y="2759224"/>
            <a:ext cx="1008112" cy="124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60 Rectángulo redondeado"/>
          <p:cNvSpPr/>
          <p:nvPr/>
        </p:nvSpPr>
        <p:spPr>
          <a:xfrm>
            <a:off x="7905942" y="3981036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Target</a:t>
            </a:r>
          </a:p>
          <a:p>
            <a:pPr algn="ctr"/>
            <a:r>
              <a:rPr lang="es-ES_tradnl" dirty="0" err="1" smtClean="0"/>
              <a:t>Model</a:t>
            </a:r>
            <a:r>
              <a:rPr lang="es-ES_tradnl" dirty="0" smtClean="0"/>
              <a:t>(s)</a:t>
            </a:r>
            <a:endParaRPr lang="es-ES_tradnl" dirty="0"/>
          </a:p>
        </p:txBody>
      </p:sp>
      <p:cxnSp>
        <p:nvCxnSpPr>
          <p:cNvPr id="62" name="61 Conector recto de flecha"/>
          <p:cNvCxnSpPr>
            <a:stCxn id="31" idx="3"/>
            <a:endCxn id="61" idx="1"/>
          </p:cNvCxnSpPr>
          <p:nvPr/>
        </p:nvCxnSpPr>
        <p:spPr>
          <a:xfrm>
            <a:off x="7233711" y="4437112"/>
            <a:ext cx="672231" cy="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Project </a:t>
            </a:r>
            <a:r>
              <a:rPr lang="es-ES_tradnl" dirty="0" err="1" smtClean="0"/>
              <a:t>structure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File</a:t>
            </a:r>
            <a:r>
              <a:rPr lang="es-ES_tradnl" dirty="0" smtClean="0"/>
              <a:t> -&gt; Project .. -&gt; ATL Project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projects</a:t>
            </a:r>
            <a:r>
              <a:rPr lang="es-ES_tradnl" dirty="0" smtClean="0"/>
              <a:t> are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no </a:t>
            </a:r>
            <a:r>
              <a:rPr lang="es-ES_tradnl" dirty="0" err="1" smtClean="0"/>
              <a:t>structure</a:t>
            </a:r>
            <a:endParaRPr lang="es-ES_tradnl" dirty="0" smtClean="0"/>
          </a:p>
          <a:p>
            <a:pPr lvl="1"/>
            <a:r>
              <a:rPr lang="es-ES_tradnl" dirty="0" err="1" smtClean="0"/>
              <a:t>Possible</a:t>
            </a:r>
            <a:r>
              <a:rPr lang="es-ES_tradnl" dirty="0" smtClean="0"/>
              <a:t> </a:t>
            </a:r>
            <a:r>
              <a:rPr lang="es-ES_tradnl" dirty="0" err="1" smtClean="0"/>
              <a:t>structure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195736" y="3356992"/>
            <a:ext cx="3420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>
                <a:latin typeface="Consolas" pitchFamily="49" charset="0"/>
              </a:rPr>
              <a:t>myProject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launching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metamodels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models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output</a:t>
            </a: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transformations</a:t>
            </a:r>
            <a:endParaRPr lang="es-ES_tradnl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New ATL </a:t>
            </a:r>
            <a:r>
              <a:rPr lang="es-ES_tradnl" dirty="0" err="1" smtClean="0"/>
              <a:t>transformation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s-ES_tradnl" dirty="0" err="1" smtClean="0"/>
              <a:t>File</a:t>
            </a:r>
            <a:r>
              <a:rPr lang="es-ES_tradnl" dirty="0" smtClean="0"/>
              <a:t> -&gt; New … -&gt; ATL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pic>
        <p:nvPicPr>
          <p:cNvPr id="5" name="4 Imagen" descr="conf-meta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4220" y="3284984"/>
            <a:ext cx="4839780" cy="2423787"/>
          </a:xfrm>
          <a:prstGeom prst="rect">
            <a:avLst/>
          </a:prstGeom>
        </p:spPr>
      </p:pic>
      <p:pic>
        <p:nvPicPr>
          <p:cNvPr id="7" name="6 Imagen" descr="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968126"/>
            <a:ext cx="3992512" cy="48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dirty="0" err="1" smtClean="0"/>
              <a:t>Dedicated</a:t>
            </a:r>
            <a:r>
              <a:rPr lang="es-ES_tradnl" dirty="0" smtClean="0"/>
              <a:t> </a:t>
            </a:r>
            <a:r>
              <a:rPr lang="es-ES_tradnl" dirty="0" err="1" smtClean="0"/>
              <a:t>launcher</a:t>
            </a:r>
            <a:endParaRPr lang="es-ES_tradnl" dirty="0" smtClean="0"/>
          </a:p>
          <a:p>
            <a:r>
              <a:rPr lang="es-ES_tradnl" dirty="0" smtClean="0"/>
              <a:t>ANT </a:t>
            </a:r>
            <a:r>
              <a:rPr lang="es-ES_tradnl" dirty="0" err="1" smtClean="0"/>
              <a:t>Tasks</a:t>
            </a:r>
            <a:endParaRPr lang="es-ES_tradnl" dirty="0" smtClean="0"/>
          </a:p>
          <a:p>
            <a:pPr lvl="1"/>
            <a:r>
              <a:rPr lang="es-ES_tradnl" dirty="0" smtClean="0">
                <a:hlinkClick r:id="rId2"/>
              </a:rPr>
              <a:t>http://wiki.eclipse.org/ATL/User_Guide_-_The_ATL_Tools#ATL_ant_tasks</a:t>
            </a:r>
            <a:endParaRPr lang="es-ES_tradnl" dirty="0" smtClean="0"/>
          </a:p>
          <a:p>
            <a:r>
              <a:rPr lang="en-AU" dirty="0" err="1" smtClean="0"/>
              <a:t>Programatically</a:t>
            </a:r>
            <a:endParaRPr lang="en-AU" dirty="0" smtClean="0"/>
          </a:p>
          <a:p>
            <a:pPr lvl="1"/>
            <a:r>
              <a:rPr lang="en-AU" dirty="0" smtClean="0"/>
              <a:t>ATL Plug-in project</a:t>
            </a:r>
          </a:p>
          <a:p>
            <a:pPr lvl="1"/>
            <a:r>
              <a:rPr lang="en-AU" dirty="0" smtClean="0"/>
              <a:t>We will see this later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8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Dedicated</a:t>
            </a:r>
            <a:r>
              <a:rPr lang="es-ES_tradnl" dirty="0" smtClean="0"/>
              <a:t> </a:t>
            </a:r>
            <a:r>
              <a:rPr lang="es-ES_tradnl" dirty="0" err="1" smtClean="0"/>
              <a:t>launcher</a:t>
            </a:r>
            <a:endParaRPr lang="es-ES_tradnl" dirty="0" smtClean="0"/>
          </a:p>
          <a:p>
            <a:pPr lvl="1"/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Eclipse </a:t>
            </a:r>
            <a:r>
              <a:rPr lang="es-ES_tradnl" dirty="0" err="1" smtClean="0"/>
              <a:t>infrastructure</a:t>
            </a:r>
            <a:endParaRPr lang="es-ES_tradnl" dirty="0" smtClean="0"/>
          </a:p>
          <a:p>
            <a:pPr lvl="1"/>
            <a:r>
              <a:rPr lang="es-ES_tradnl" dirty="0" err="1" smtClean="0"/>
              <a:t>Accessible</a:t>
            </a:r>
            <a:r>
              <a:rPr lang="es-ES_tradnl" dirty="0" smtClean="0"/>
              <a:t> </a:t>
            </a:r>
            <a:r>
              <a:rPr lang="es-ES_tradnl" dirty="0" err="1" smtClean="0"/>
              <a:t>via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play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r>
              <a:rPr lang="es-ES_tradnl" dirty="0" smtClean="0"/>
              <a:t>”</a:t>
            </a:r>
          </a:p>
          <a:p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file</a:t>
            </a:r>
            <a:endParaRPr lang="es-ES_tradnl" dirty="0" smtClean="0"/>
          </a:p>
          <a:p>
            <a:pPr lvl="1"/>
            <a:r>
              <a:rPr lang="es-ES_tradnl" dirty="0" err="1" smtClean="0"/>
              <a:t>Run</a:t>
            </a:r>
            <a:r>
              <a:rPr lang="es-ES_tradnl" dirty="0" smtClean="0"/>
              <a:t> as… -&gt; ATL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automatically</a:t>
            </a:r>
            <a:r>
              <a:rPr lang="es-ES_tradnl" dirty="0" smtClean="0"/>
              <a:t> </a:t>
            </a:r>
            <a:r>
              <a:rPr lang="es-ES_tradnl" dirty="0" err="1" smtClean="0"/>
              <a:t>filled</a:t>
            </a:r>
            <a:r>
              <a:rPr lang="es-ES_tradnl" dirty="0" smtClean="0"/>
              <a:t> in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proper</a:t>
            </a:r>
            <a:r>
              <a:rPr lang="es-ES_tradnl" dirty="0" smtClean="0"/>
              <a:t> </a:t>
            </a:r>
            <a:r>
              <a:rPr lang="es-ES_tradnl" dirty="0" err="1" smtClean="0"/>
              <a:t>annotations</a:t>
            </a: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pic>
        <p:nvPicPr>
          <p:cNvPr id="8" name="7 Imagen" descr="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1772816"/>
            <a:ext cx="2577778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5372013" y="6552071"/>
            <a:ext cx="87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8 Imagen" descr="caputr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268760"/>
            <a:ext cx="4104456" cy="5470174"/>
          </a:xfrm>
          <a:prstGeom prst="rect">
            <a:avLst/>
          </a:prstGeom>
        </p:spPr>
      </p:pic>
      <p:pic>
        <p:nvPicPr>
          <p:cNvPr id="6" name="5 Imagen" descr="bbb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333716" cy="58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Mapping</a:t>
            </a:r>
            <a:r>
              <a:rPr lang="es-ES_tradnl" dirty="0" smtClean="0"/>
              <a:t> at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high-level</a:t>
            </a:r>
            <a:endParaRPr lang="es-ES_tradnl" dirty="0" smtClean="0"/>
          </a:p>
          <a:p>
            <a:pPr lvl="1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be a GUI</a:t>
            </a:r>
          </a:p>
          <a:p>
            <a:pPr lvl="1"/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be </a:t>
            </a:r>
            <a:r>
              <a:rPr lang="es-ES_tradnl" dirty="0" err="1" smtClean="0"/>
              <a:t>Frame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a </a:t>
            </a:r>
            <a:r>
              <a:rPr lang="es-ES_tradnl" dirty="0" err="1" smtClean="0"/>
              <a:t>Window</a:t>
            </a:r>
            <a:endParaRPr lang="es-ES_tradnl" dirty="0" smtClean="0"/>
          </a:p>
          <a:p>
            <a:pPr lvl="1"/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property</a:t>
            </a:r>
            <a:r>
              <a:rPr lang="es-ES_tradnl" dirty="0" smtClean="0"/>
              <a:t> a UI </a:t>
            </a:r>
            <a:r>
              <a:rPr lang="es-ES_tradnl" dirty="0" err="1" smtClean="0"/>
              <a:t>element</a:t>
            </a:r>
            <a:endParaRPr lang="es-ES_tradnl" dirty="0" smtClean="0"/>
          </a:p>
          <a:p>
            <a:pPr lvl="2"/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properties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widgets</a:t>
            </a:r>
            <a:endParaRPr lang="es-ES_tradnl" dirty="0" smtClean="0"/>
          </a:p>
          <a:p>
            <a:pPr lvl="2"/>
            <a:r>
              <a:rPr lang="es-ES_tradnl" dirty="0" smtClean="0"/>
              <a:t>Date </a:t>
            </a:r>
            <a:r>
              <a:rPr lang="es-ES_tradnl" dirty="0" err="1" smtClean="0"/>
              <a:t>properties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a date </a:t>
            </a:r>
            <a:r>
              <a:rPr lang="es-ES_tradnl" dirty="0" err="1" smtClean="0"/>
              <a:t>picker</a:t>
            </a:r>
            <a:endParaRPr lang="es-ES_tradnl" dirty="0" smtClean="0"/>
          </a:p>
          <a:p>
            <a:pPr lvl="2"/>
            <a:r>
              <a:rPr lang="es-ES_tradnl" dirty="0" err="1" smtClean="0"/>
              <a:t>References</a:t>
            </a:r>
            <a:r>
              <a:rPr lang="es-ES_tradnl" dirty="0" smtClean="0"/>
              <a:t> can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converted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buttons</a:t>
            </a:r>
            <a:r>
              <a:rPr lang="es-ES_tradnl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s-ES_tradnl" dirty="0" err="1" smtClean="0"/>
              <a:t>Opening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output 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easy</a:t>
            </a:r>
            <a:r>
              <a:rPr lang="es-ES_tradnl" dirty="0" smtClean="0"/>
              <a:t>…</a:t>
            </a:r>
          </a:p>
          <a:p>
            <a:r>
              <a:rPr lang="es-ES_tradnl" dirty="0" smtClean="0"/>
              <a:t>XMI files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</a:t>
            </a:r>
            <a:r>
              <a:rPr lang="es-ES_tradnl" dirty="0" smtClean="0"/>
              <a:t> </a:t>
            </a:r>
            <a:r>
              <a:rPr lang="es-ES_tradnl" dirty="0" err="1" smtClean="0"/>
              <a:t>schemaLocation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endParaRPr lang="es-ES_tradnl" dirty="0" smtClean="0"/>
          </a:p>
          <a:p>
            <a:r>
              <a:rPr lang="es-ES_tradnl" dirty="0" err="1" smtClean="0"/>
              <a:t>Registering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must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perspective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active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access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endParaRPr lang="es-ES_tradnl" dirty="0" smtClean="0"/>
          </a:p>
          <a:p>
            <a:pPr lvl="1"/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target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endParaRPr lang="es-ES_tradnl" dirty="0" smtClean="0"/>
          </a:p>
          <a:p>
            <a:pPr lvl="2"/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995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UML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488466" y="208187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13" name="12 Documento"/>
          <p:cNvSpPr/>
          <p:nvPr/>
        </p:nvSpPr>
        <p:spPr>
          <a:xfrm>
            <a:off x="6485818" y="1964790"/>
            <a:ext cx="2232248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Everything</a:t>
            </a:r>
            <a:r>
              <a:rPr lang="es-ES_tradnl" dirty="0" smtClean="0"/>
              <a:t> </a:t>
            </a:r>
            <a:r>
              <a:rPr lang="es-ES_tradnl" dirty="0" err="1" smtClean="0"/>
              <a:t>inherits</a:t>
            </a:r>
            <a:endParaRPr lang="es-ES_tradnl" dirty="0" smtClean="0"/>
          </a:p>
          <a:p>
            <a:pPr algn="ctr"/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NamedElement</a:t>
            </a:r>
            <a:endParaRPr lang="es-ES_tradnl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2915816" y="3157353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sp>
        <p:nvSpPr>
          <p:cNvPr id="16" name="15 Rectángulo"/>
          <p:cNvSpPr/>
          <p:nvPr/>
        </p:nvSpPr>
        <p:spPr>
          <a:xfrm>
            <a:off x="1681072" y="4309481"/>
            <a:ext cx="11627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3059832" y="4309481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3059832" y="4669521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isAbstract</a:t>
            </a:r>
            <a:r>
              <a:rPr lang="es-ES_tradnl" dirty="0" smtClean="0"/>
              <a:t> : </a:t>
            </a:r>
            <a:r>
              <a:rPr lang="es-ES_tradnl" dirty="0" err="1" smtClean="0"/>
              <a:t>Boolean</a:t>
            </a:r>
            <a:endParaRPr lang="es-ES_tradnl" dirty="0" smtClean="0"/>
          </a:p>
        </p:txBody>
      </p:sp>
      <p:sp>
        <p:nvSpPr>
          <p:cNvPr id="20" name="19 Triángulo isósceles"/>
          <p:cNvSpPr/>
          <p:nvPr/>
        </p:nvSpPr>
        <p:spPr>
          <a:xfrm>
            <a:off x="3203848" y="366140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angular"/>
          <p:cNvCxnSpPr>
            <a:stCxn id="16" idx="0"/>
            <a:endCxn id="20" idx="3"/>
          </p:cNvCxnSpPr>
          <p:nvPr/>
        </p:nvCxnSpPr>
        <p:spPr>
          <a:xfrm rot="5400000" flipH="1" flipV="1">
            <a:off x="2571126" y="3568747"/>
            <a:ext cx="432048" cy="10494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8" idx="0"/>
            <a:endCxn id="20" idx="3"/>
          </p:cNvCxnSpPr>
          <p:nvPr/>
        </p:nvCxnSpPr>
        <p:spPr>
          <a:xfrm rot="16200000" flipV="1">
            <a:off x="3491880" y="3697413"/>
            <a:ext cx="432048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3"/>
            <a:endCxn id="33" idx="1"/>
          </p:cNvCxnSpPr>
          <p:nvPr/>
        </p:nvCxnSpPr>
        <p:spPr>
          <a:xfrm>
            <a:off x="1496578" y="2333906"/>
            <a:ext cx="1407163" cy="8884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519801" y="1972671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ownedType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6937656" y="4309481"/>
            <a:ext cx="13787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</a:t>
            </a:r>
            <a:endParaRPr lang="es-ES_tradnl" dirty="0"/>
          </a:p>
        </p:txBody>
      </p:sp>
      <p:cxnSp>
        <p:nvCxnSpPr>
          <p:cNvPr id="31" name="30 Conector recto de flecha"/>
          <p:cNvCxnSpPr>
            <a:stCxn id="18" idx="3"/>
            <a:endCxn id="28" idx="1"/>
          </p:cNvCxnSpPr>
          <p:nvPr/>
        </p:nvCxnSpPr>
        <p:spPr>
          <a:xfrm>
            <a:off x="5148064" y="4489501"/>
            <a:ext cx="1789592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48064" y="4093457"/>
            <a:ext cx="178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ownedAttribute</a:t>
            </a:r>
            <a:r>
              <a:rPr lang="es-ES_tradnl" dirty="0" smtClean="0"/>
              <a:t>*</a:t>
            </a:r>
            <a:endParaRPr lang="es-ES_tradnl" dirty="0"/>
          </a:p>
        </p:txBody>
      </p:sp>
      <p:cxnSp>
        <p:nvCxnSpPr>
          <p:cNvPr id="52" name="51 Forma"/>
          <p:cNvCxnSpPr>
            <a:stCxn id="28" idx="0"/>
            <a:endCxn id="14" idx="3"/>
          </p:cNvCxnSpPr>
          <p:nvPr/>
        </p:nvCxnSpPr>
        <p:spPr>
          <a:xfrm rot="16200000" flipV="1">
            <a:off x="5361436" y="2043881"/>
            <a:ext cx="900100" cy="3631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067944" y="30133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type</a:t>
            </a:r>
            <a:endParaRPr lang="es-ES_tradnl" dirty="0"/>
          </a:p>
        </p:txBody>
      </p:sp>
      <p:sp>
        <p:nvSpPr>
          <p:cNvPr id="29" name="17 Rectángulo"/>
          <p:cNvSpPr/>
          <p:nvPr/>
        </p:nvSpPr>
        <p:spPr>
          <a:xfrm>
            <a:off x="6937656" y="5733256"/>
            <a:ext cx="13787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Association</a:t>
            </a:r>
            <a:endParaRPr lang="es-ES_tradnl" dirty="0"/>
          </a:p>
        </p:txBody>
      </p:sp>
      <p:cxnSp>
        <p:nvCxnSpPr>
          <p:cNvPr id="6" name="Conector recto 5"/>
          <p:cNvCxnSpPr>
            <a:stCxn id="28" idx="2"/>
            <a:endCxn id="29" idx="0"/>
          </p:cNvCxnSpPr>
          <p:nvPr/>
        </p:nvCxnSpPr>
        <p:spPr>
          <a:xfrm>
            <a:off x="7627036" y="4669521"/>
            <a:ext cx="0" cy="106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35 CuadroTexto"/>
          <p:cNvSpPr txBox="1"/>
          <p:nvPr/>
        </p:nvSpPr>
        <p:spPr>
          <a:xfrm>
            <a:off x="5837444" y="5326242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association</a:t>
            </a:r>
            <a:r>
              <a:rPr lang="es-ES_tradnl" dirty="0" smtClean="0"/>
              <a:t> 0..1</a:t>
            </a:r>
            <a:endParaRPr lang="es-ES_tradnl" dirty="0"/>
          </a:p>
        </p:txBody>
      </p:sp>
      <p:sp>
        <p:nvSpPr>
          <p:cNvPr id="32" name="35 CuadroTexto"/>
          <p:cNvSpPr txBox="1"/>
          <p:nvPr/>
        </p:nvSpPr>
        <p:spPr>
          <a:xfrm>
            <a:off x="5837444" y="474742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memberEnd</a:t>
            </a:r>
            <a:r>
              <a:rPr lang="es-ES_tradnl" dirty="0" smtClean="0"/>
              <a:t> 2..*</a:t>
            </a:r>
            <a:endParaRPr lang="es-ES_tradnl" dirty="0"/>
          </a:p>
        </p:txBody>
      </p:sp>
      <p:sp>
        <p:nvSpPr>
          <p:cNvPr id="33" name="13 Rectángulo"/>
          <p:cNvSpPr/>
          <p:nvPr/>
        </p:nvSpPr>
        <p:spPr>
          <a:xfrm>
            <a:off x="2903741" y="2090762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Type</a:t>
            </a:r>
            <a:endParaRPr lang="es-ES_tradnl" i="1" dirty="0"/>
          </a:p>
        </p:txBody>
      </p:sp>
      <p:sp>
        <p:nvSpPr>
          <p:cNvPr id="34" name="19 Triángulo isósceles"/>
          <p:cNvSpPr/>
          <p:nvPr/>
        </p:nvSpPr>
        <p:spPr>
          <a:xfrm>
            <a:off x="3347864" y="258805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Conector recto 34"/>
          <p:cNvCxnSpPr>
            <a:stCxn id="34" idx="3"/>
            <a:endCxn id="14" idx="0"/>
          </p:cNvCxnSpPr>
          <p:nvPr/>
        </p:nvCxnSpPr>
        <p:spPr>
          <a:xfrm>
            <a:off x="3455876" y="2804077"/>
            <a:ext cx="0" cy="3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19 Triángulo isósceles"/>
          <p:cNvSpPr/>
          <p:nvPr/>
        </p:nvSpPr>
        <p:spPr>
          <a:xfrm>
            <a:off x="2097770" y="468471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6" name="20 Conector angular"/>
          <p:cNvCxnSpPr>
            <a:endCxn id="45" idx="3"/>
          </p:cNvCxnSpPr>
          <p:nvPr/>
        </p:nvCxnSpPr>
        <p:spPr>
          <a:xfrm rot="5400000" flipH="1" flipV="1">
            <a:off x="1465048" y="4592048"/>
            <a:ext cx="432048" cy="10494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21 Conector angular"/>
          <p:cNvCxnSpPr>
            <a:endCxn id="45" idx="3"/>
          </p:cNvCxnSpPr>
          <p:nvPr/>
        </p:nvCxnSpPr>
        <p:spPr>
          <a:xfrm rot="16200000" flipV="1">
            <a:off x="2385802" y="4720714"/>
            <a:ext cx="432048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15 Rectángulo"/>
          <p:cNvSpPr/>
          <p:nvPr/>
        </p:nvSpPr>
        <p:spPr>
          <a:xfrm>
            <a:off x="698356" y="5326242"/>
            <a:ext cx="1162736" cy="535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Primitive</a:t>
            </a:r>
            <a:endParaRPr lang="es-ES_tradnl" dirty="0" smtClean="0"/>
          </a:p>
          <a:p>
            <a:pPr algn="ctr"/>
            <a:r>
              <a:rPr lang="es-ES_tradnl" dirty="0" err="1" smtClean="0"/>
              <a:t>Type</a:t>
            </a:r>
            <a:endParaRPr lang="es-ES_tradnl" dirty="0"/>
          </a:p>
        </p:txBody>
      </p:sp>
      <p:sp>
        <p:nvSpPr>
          <p:cNvPr id="55" name="15 Rectángulo"/>
          <p:cNvSpPr/>
          <p:nvPr/>
        </p:nvSpPr>
        <p:spPr>
          <a:xfrm>
            <a:off x="2097770" y="5335534"/>
            <a:ext cx="146611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Enumeration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119 Rectángulo"/>
          <p:cNvSpPr/>
          <p:nvPr/>
        </p:nvSpPr>
        <p:spPr>
          <a:xfrm>
            <a:off x="3347864" y="5836623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cols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</p:txBody>
      </p:sp>
      <p:sp>
        <p:nvSpPr>
          <p:cNvPr id="68" name="67 Rectángulo"/>
          <p:cNvSpPr/>
          <p:nvPr/>
        </p:nvSpPr>
        <p:spPr>
          <a:xfrm>
            <a:off x="5389853" y="1986884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34" name="33 Rectángulo"/>
          <p:cNvSpPr/>
          <p:nvPr/>
        </p:nvSpPr>
        <p:spPr>
          <a:xfrm>
            <a:off x="2568291" y="1564553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Container</a:t>
            </a:r>
            <a:endParaRPr lang="es-ES_tradnl" i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GUI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179512" y="2620669"/>
            <a:ext cx="720080" cy="44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GUI</a:t>
            </a:r>
            <a:endParaRPr lang="es-ES_tradnl" dirty="0"/>
          </a:p>
        </p:txBody>
      </p:sp>
      <p:sp>
        <p:nvSpPr>
          <p:cNvPr id="14" name="13 Rectángulo"/>
          <p:cNvSpPr/>
          <p:nvPr/>
        </p:nvSpPr>
        <p:spPr>
          <a:xfrm>
            <a:off x="1835233" y="2589598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Window</a:t>
            </a:r>
            <a:endParaRPr lang="es-ES_tradnl" dirty="0"/>
          </a:p>
        </p:txBody>
      </p:sp>
      <p:sp>
        <p:nvSpPr>
          <p:cNvPr id="20" name="19 Triángulo isósceles"/>
          <p:cNvSpPr/>
          <p:nvPr/>
        </p:nvSpPr>
        <p:spPr>
          <a:xfrm>
            <a:off x="6152166" y="23109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angular"/>
          <p:cNvCxnSpPr>
            <a:stCxn id="48" idx="0"/>
            <a:endCxn id="20" idx="3"/>
          </p:cNvCxnSpPr>
          <p:nvPr/>
        </p:nvCxnSpPr>
        <p:spPr>
          <a:xfrm rot="5400000" flipH="1" flipV="1">
            <a:off x="5055071" y="2295901"/>
            <a:ext cx="974064" cy="14361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49" idx="0"/>
            <a:endCxn id="20" idx="3"/>
          </p:cNvCxnSpPr>
          <p:nvPr/>
        </p:nvCxnSpPr>
        <p:spPr>
          <a:xfrm rot="16200000" flipV="1">
            <a:off x="5775151" y="3011971"/>
            <a:ext cx="974064" cy="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3"/>
            <a:endCxn id="14" idx="1"/>
          </p:cNvCxnSpPr>
          <p:nvPr/>
        </p:nvCxnSpPr>
        <p:spPr>
          <a:xfrm>
            <a:off x="899592" y="2841626"/>
            <a:ext cx="935641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10411" y="2972473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windows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5389853" y="1626844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cxnSp>
        <p:nvCxnSpPr>
          <p:cNvPr id="31" name="30 Conector recto de flecha"/>
          <p:cNvCxnSpPr>
            <a:stCxn id="34" idx="3"/>
            <a:endCxn id="28" idx="1"/>
          </p:cNvCxnSpPr>
          <p:nvPr/>
        </p:nvCxnSpPr>
        <p:spPr>
          <a:xfrm flipV="1">
            <a:off x="3792427" y="1806864"/>
            <a:ext cx="1597426" cy="9717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1835233" y="3075030"/>
            <a:ext cx="1224136" cy="37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title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067944" y="2060848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48" name="47 Rectángulo"/>
          <p:cNvSpPr/>
          <p:nvPr/>
        </p:nvSpPr>
        <p:spPr>
          <a:xfrm>
            <a:off x="4211960" y="3501008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Frame</a:t>
            </a:r>
            <a:endParaRPr lang="es-ES_tradnl" dirty="0"/>
          </a:p>
        </p:txBody>
      </p:sp>
      <p:sp>
        <p:nvSpPr>
          <p:cNvPr id="49" name="48 Rectángulo"/>
          <p:cNvSpPr/>
          <p:nvPr/>
        </p:nvSpPr>
        <p:spPr>
          <a:xfrm>
            <a:off x="5580112" y="3501008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Label</a:t>
            </a:r>
            <a:endParaRPr lang="es-ES_tradnl" dirty="0"/>
          </a:p>
        </p:txBody>
      </p:sp>
      <p:sp>
        <p:nvSpPr>
          <p:cNvPr id="50" name="49 Rectángulo"/>
          <p:cNvSpPr/>
          <p:nvPr/>
        </p:nvSpPr>
        <p:spPr>
          <a:xfrm>
            <a:off x="7020272" y="3501008"/>
            <a:ext cx="6480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Text</a:t>
            </a:r>
            <a:endParaRPr lang="es-ES_tradnl" dirty="0"/>
          </a:p>
        </p:txBody>
      </p:sp>
      <p:sp>
        <p:nvSpPr>
          <p:cNvPr id="51" name="50 Rectángulo"/>
          <p:cNvSpPr/>
          <p:nvPr/>
        </p:nvSpPr>
        <p:spPr>
          <a:xfrm>
            <a:off x="7812360" y="3501008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DatePicker</a:t>
            </a:r>
            <a:endParaRPr lang="es-ES_tradnl" dirty="0"/>
          </a:p>
        </p:txBody>
      </p:sp>
      <p:cxnSp>
        <p:nvCxnSpPr>
          <p:cNvPr id="62" name="61 Conector angular"/>
          <p:cNvCxnSpPr>
            <a:stCxn id="50" idx="0"/>
            <a:endCxn id="20" idx="3"/>
          </p:cNvCxnSpPr>
          <p:nvPr/>
        </p:nvCxnSpPr>
        <p:spPr>
          <a:xfrm rot="16200000" flipV="1">
            <a:off x="6315211" y="2471911"/>
            <a:ext cx="974064" cy="1084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51" idx="0"/>
            <a:endCxn id="20" idx="3"/>
          </p:cNvCxnSpPr>
          <p:nvPr/>
        </p:nvCxnSpPr>
        <p:spPr>
          <a:xfrm rot="16200000" flipV="1">
            <a:off x="6855271" y="1931851"/>
            <a:ext cx="974064" cy="2164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2555776" y="4612487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Layout</a:t>
            </a:r>
            <a:endParaRPr lang="es-ES_tradnl" i="1" dirty="0"/>
          </a:p>
        </p:txBody>
      </p:sp>
      <p:sp>
        <p:nvSpPr>
          <p:cNvPr id="92" name="91 Triángulo isósceles"/>
          <p:cNvSpPr/>
          <p:nvPr/>
        </p:nvSpPr>
        <p:spPr>
          <a:xfrm>
            <a:off x="3131840" y="4972527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" name="93 Rectángulo"/>
          <p:cNvSpPr/>
          <p:nvPr/>
        </p:nvSpPr>
        <p:spPr>
          <a:xfrm>
            <a:off x="1835696" y="5476583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FlowLayout</a:t>
            </a:r>
            <a:endParaRPr lang="es-ES_tradnl" dirty="0"/>
          </a:p>
        </p:txBody>
      </p:sp>
      <p:sp>
        <p:nvSpPr>
          <p:cNvPr id="96" name="95 Rectángulo"/>
          <p:cNvSpPr/>
          <p:nvPr/>
        </p:nvSpPr>
        <p:spPr>
          <a:xfrm>
            <a:off x="3347864" y="5476583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GridLayout</a:t>
            </a:r>
            <a:endParaRPr lang="es-ES_tradnl" dirty="0"/>
          </a:p>
        </p:txBody>
      </p:sp>
      <p:cxnSp>
        <p:nvCxnSpPr>
          <p:cNvPr id="97" name="96 Conector angular"/>
          <p:cNvCxnSpPr>
            <a:stCxn id="94" idx="0"/>
            <a:endCxn id="92" idx="3"/>
          </p:cNvCxnSpPr>
          <p:nvPr/>
        </p:nvCxnSpPr>
        <p:spPr>
          <a:xfrm rot="5400000" flipH="1" flipV="1">
            <a:off x="2717794" y="4954525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96" idx="0"/>
            <a:endCxn id="92" idx="3"/>
          </p:cNvCxnSpPr>
          <p:nvPr/>
        </p:nvCxnSpPr>
        <p:spPr>
          <a:xfrm rot="16200000" flipV="1">
            <a:off x="3473878" y="4954525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>
            <a:stCxn id="116" idx="3"/>
            <a:endCxn id="91" idx="1"/>
          </p:cNvCxnSpPr>
          <p:nvPr/>
        </p:nvCxnSpPr>
        <p:spPr>
          <a:xfrm>
            <a:off x="1403648" y="4792507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1403648" y="4423175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layout</a:t>
            </a:r>
            <a:r>
              <a:rPr lang="es-ES_tradnl" dirty="0"/>
              <a:t> 0..1 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5224082" y="5692607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GridInfo</a:t>
            </a:r>
            <a:endParaRPr lang="es-ES_tradnl" dirty="0"/>
          </a:p>
        </p:txBody>
      </p:sp>
      <p:sp>
        <p:nvSpPr>
          <p:cNvPr id="107" name="106 Rectángulo"/>
          <p:cNvSpPr/>
          <p:nvPr/>
        </p:nvSpPr>
        <p:spPr>
          <a:xfrm>
            <a:off x="5580112" y="3851331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value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112" name="111 Rectángulo"/>
          <p:cNvSpPr/>
          <p:nvPr/>
        </p:nvSpPr>
        <p:spPr>
          <a:xfrm>
            <a:off x="5224082" y="6052647"/>
            <a:ext cx="1296144" cy="58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row</a:t>
            </a:r>
            <a:r>
              <a:rPr lang="es-ES_tradnl" dirty="0" smtClean="0"/>
              <a:t>: </a:t>
            </a:r>
            <a:r>
              <a:rPr lang="es-ES_tradnl" dirty="0" err="1" smtClean="0"/>
              <a:t>int</a:t>
            </a:r>
            <a:endParaRPr lang="es-ES_tradnl" dirty="0" smtClean="0"/>
          </a:p>
          <a:p>
            <a:r>
              <a:rPr lang="es-ES_tradnl" dirty="0" err="1" smtClean="0"/>
              <a:t>column</a:t>
            </a:r>
            <a:r>
              <a:rPr lang="es-ES_tradnl" dirty="0" smtClean="0"/>
              <a:t>: </a:t>
            </a:r>
            <a:r>
              <a:rPr lang="es-ES_tradnl" dirty="0" err="1" smtClean="0"/>
              <a:t>int</a:t>
            </a:r>
            <a:endParaRPr lang="es-ES_tradnl" dirty="0"/>
          </a:p>
        </p:txBody>
      </p:sp>
      <p:cxnSp>
        <p:nvCxnSpPr>
          <p:cNvPr id="113" name="112 Conector recto de flecha"/>
          <p:cNvCxnSpPr>
            <a:endCxn id="53" idx="1"/>
          </p:cNvCxnSpPr>
          <p:nvPr/>
        </p:nvCxnSpPr>
        <p:spPr>
          <a:xfrm flipV="1">
            <a:off x="6520226" y="6201308"/>
            <a:ext cx="1076110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116 Forma"/>
          <p:cNvCxnSpPr>
            <a:stCxn id="120" idx="2"/>
            <a:endCxn id="112" idx="1"/>
          </p:cNvCxnSpPr>
          <p:nvPr/>
        </p:nvCxnSpPr>
        <p:spPr>
          <a:xfrm rot="16200000" flipH="1">
            <a:off x="4535678" y="5656921"/>
            <a:ext cx="148662" cy="1228146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4175716" y="637203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gridInfo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6604551" y="6201308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</a:t>
            </a:r>
            <a:r>
              <a:rPr lang="es-ES_tradnl" dirty="0" smtClean="0"/>
              <a:t> 1</a:t>
            </a:r>
            <a:endParaRPr lang="es-ES_tradnl" dirty="0"/>
          </a:p>
        </p:txBody>
      </p:sp>
      <p:sp>
        <p:nvSpPr>
          <p:cNvPr id="42" name="91 Triángulo isósceles"/>
          <p:cNvSpPr/>
          <p:nvPr/>
        </p:nvSpPr>
        <p:spPr>
          <a:xfrm>
            <a:off x="3163349" y="206860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27 Rectángulo"/>
          <p:cNvSpPr/>
          <p:nvPr/>
        </p:nvSpPr>
        <p:spPr>
          <a:xfrm>
            <a:off x="7596336" y="602128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cxnSp>
        <p:nvCxnSpPr>
          <p:cNvPr id="25" name="Conector angular 24"/>
          <p:cNvCxnSpPr/>
          <p:nvPr/>
        </p:nvCxnSpPr>
        <p:spPr>
          <a:xfrm rot="5400000" flipH="1" flipV="1">
            <a:off x="2706850" y="2025086"/>
            <a:ext cx="304965" cy="8240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endCxn id="42" idx="3"/>
          </p:cNvCxnSpPr>
          <p:nvPr/>
        </p:nvCxnSpPr>
        <p:spPr>
          <a:xfrm rot="16200000" flipV="1">
            <a:off x="3261034" y="2294961"/>
            <a:ext cx="1214601" cy="1193945"/>
          </a:xfrm>
          <a:prstGeom prst="bentConnector3">
            <a:avLst>
              <a:gd name="adj1" fmla="val 39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33 Rectángulo"/>
          <p:cNvSpPr/>
          <p:nvPr/>
        </p:nvSpPr>
        <p:spPr>
          <a:xfrm>
            <a:off x="179512" y="4540479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Container</a:t>
            </a:r>
            <a:endParaRPr lang="es-ES_tradn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34076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</a:rPr>
              <a:t> “uml2gui";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n-US" dirty="0" smtClean="0">
                <a:latin typeface="Consolas" pitchFamily="49" charset="0"/>
              </a:rPr>
              <a:t> OUT: GUI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IN: CD;</a:t>
            </a:r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isText</a:t>
            </a:r>
            <a:r>
              <a:rPr lang="es-ES_tradnl" dirty="0" smtClean="0">
                <a:latin typeface="Consolas" pitchFamily="49" charset="0"/>
              </a:rPr>
              <a:t>() : </a:t>
            </a:r>
            <a:r>
              <a:rPr lang="es-ES_tradnl" dirty="0" err="1" smtClean="0">
                <a:latin typeface="Consolas" pitchFamily="49" charset="0"/>
              </a:rPr>
              <a:t>Boolean</a:t>
            </a:r>
            <a:r>
              <a:rPr lang="es-ES_tradnl" dirty="0" smtClean="0">
                <a:latin typeface="Consolas" pitchFamily="49" charset="0"/>
              </a:rPr>
              <a:t> = 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s-ES_tradnl" dirty="0" smtClean="0">
                <a:latin typeface="Consolas" pitchFamily="49" charset="0"/>
              </a:rPr>
              <a:t>.type.name = 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‘</a:t>
            </a:r>
            <a:r>
              <a:rPr lang="es-ES_tradnl" dirty="0" err="1" smtClean="0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’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transformation</a:t>
            </a:r>
            <a:endParaRPr lang="es-ES_tradnl" dirty="0"/>
          </a:p>
        </p:txBody>
      </p:sp>
      <p:sp>
        <p:nvSpPr>
          <p:cNvPr id="6" name="5 Abrir llave"/>
          <p:cNvSpPr/>
          <p:nvPr/>
        </p:nvSpPr>
        <p:spPr>
          <a:xfrm flipH="1">
            <a:off x="4139952" y="1428463"/>
            <a:ext cx="216024" cy="50405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355976" y="1500471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Module </a:t>
            </a:r>
            <a:r>
              <a:rPr lang="es-ES_tradnl" b="1" dirty="0" err="1" smtClean="0"/>
              <a:t>declaration</a:t>
            </a:r>
            <a:endParaRPr lang="es-ES_tradnl" b="1" dirty="0"/>
          </a:p>
        </p:txBody>
      </p:sp>
      <p:sp>
        <p:nvSpPr>
          <p:cNvPr id="8" name="7 Abrir llave"/>
          <p:cNvSpPr/>
          <p:nvPr/>
        </p:nvSpPr>
        <p:spPr>
          <a:xfrm flipH="1">
            <a:off x="7500946" y="3300671"/>
            <a:ext cx="216024" cy="1800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7716970" y="4011459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Matched</a:t>
            </a:r>
            <a:r>
              <a:rPr lang="es-ES_tradnl" b="1" dirty="0" smtClean="0"/>
              <a:t> rule</a:t>
            </a:r>
            <a:endParaRPr lang="es-ES_tradnl" b="1" dirty="0"/>
          </a:p>
        </p:txBody>
      </p:sp>
      <p:sp>
        <p:nvSpPr>
          <p:cNvPr id="10" name="9 Abrir llave"/>
          <p:cNvSpPr/>
          <p:nvPr/>
        </p:nvSpPr>
        <p:spPr>
          <a:xfrm flipH="1">
            <a:off x="4716016" y="4164767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942763" y="430878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Bindings</a:t>
            </a:r>
            <a:endParaRPr lang="es-ES_tradnl" b="1" dirty="0"/>
          </a:p>
        </p:txBody>
      </p:sp>
      <p:sp>
        <p:nvSpPr>
          <p:cNvPr id="12" name="11 Abrir llave"/>
          <p:cNvSpPr/>
          <p:nvPr/>
        </p:nvSpPr>
        <p:spPr>
          <a:xfrm flipH="1">
            <a:off x="6012160" y="3948743"/>
            <a:ext cx="216024" cy="100811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CuadroTexto"/>
          <p:cNvSpPr txBox="1"/>
          <p:nvPr/>
        </p:nvSpPr>
        <p:spPr>
          <a:xfrm>
            <a:off x="6300192" y="4308783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Out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4" name="13 Abrir llave"/>
          <p:cNvSpPr/>
          <p:nvPr/>
        </p:nvSpPr>
        <p:spPr>
          <a:xfrm flipH="1">
            <a:off x="6012160" y="3588703"/>
            <a:ext cx="144016" cy="2880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CuadroTexto"/>
          <p:cNvSpPr txBox="1"/>
          <p:nvPr/>
        </p:nvSpPr>
        <p:spPr>
          <a:xfrm>
            <a:off x="6175878" y="351669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In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6" name="15 Abrir llave"/>
          <p:cNvSpPr/>
          <p:nvPr/>
        </p:nvSpPr>
        <p:spPr>
          <a:xfrm flipH="1">
            <a:off x="7236296" y="2148543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7524328" y="229255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Helper</a:t>
            </a:r>
            <a:endParaRPr lang="es-ES_tradnl" b="1" dirty="0"/>
          </a:p>
        </p:txBody>
      </p:sp>
      <p:sp>
        <p:nvSpPr>
          <p:cNvPr id="19" name="6 Rectángulo redondeado"/>
          <p:cNvSpPr/>
          <p:nvPr/>
        </p:nvSpPr>
        <p:spPr>
          <a:xfrm>
            <a:off x="6804248" y="116632"/>
            <a:ext cx="22825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uml2gui_intro_01.atl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Transformation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transformation:</a:t>
            </a:r>
          </a:p>
          <a:p>
            <a:pPr lvl="1"/>
            <a:r>
              <a:rPr lang="en-GB" dirty="0" smtClean="0"/>
              <a:t>Creates a </a:t>
            </a:r>
            <a:r>
              <a:rPr lang="en-GB" dirty="0" smtClean="0">
                <a:latin typeface="Consolas" pitchFamily="49" charset="0"/>
              </a:rPr>
              <a:t>Frame</a:t>
            </a:r>
            <a:r>
              <a:rPr lang="en-GB" dirty="0" smtClean="0"/>
              <a:t> widget for each class</a:t>
            </a:r>
          </a:p>
          <a:p>
            <a:pPr lvl="1"/>
            <a:r>
              <a:rPr lang="en-GB" dirty="0" smtClean="0"/>
              <a:t>Creates a </a:t>
            </a:r>
            <a:r>
              <a:rPr lang="en-GB" dirty="0" smtClean="0">
                <a:latin typeface="Consolas" pitchFamily="49" charset="0"/>
              </a:rPr>
              <a:t>Text</a:t>
            </a:r>
            <a:r>
              <a:rPr lang="en-GB" dirty="0" smtClean="0"/>
              <a:t> widget for each attribute whose type is </a:t>
            </a:r>
            <a:r>
              <a:rPr lang="en-GB" dirty="0" smtClean="0">
                <a:latin typeface="Consolas" pitchFamily="49" charset="0"/>
              </a:rPr>
              <a:t>String</a:t>
            </a:r>
          </a:p>
          <a:p>
            <a:pPr lvl="1"/>
            <a:r>
              <a:rPr lang="en-GB" dirty="0" smtClean="0"/>
              <a:t>Links </a:t>
            </a:r>
            <a:r>
              <a:rPr lang="en-GB" dirty="0" smtClean="0">
                <a:latin typeface="Consolas" pitchFamily="49" charset="0"/>
              </a:rPr>
              <a:t>Text</a:t>
            </a:r>
            <a:r>
              <a:rPr lang="en-GB" dirty="0" smtClean="0"/>
              <a:t> widgets to the frame (via the </a:t>
            </a:r>
            <a:r>
              <a:rPr lang="en-GB" dirty="0" smtClean="0">
                <a:latin typeface="Consolas" pitchFamily="49" charset="0"/>
              </a:rPr>
              <a:t>widget</a:t>
            </a:r>
            <a:r>
              <a:rPr lang="en-GB" dirty="0" smtClean="0"/>
              <a:t> reference)</a:t>
            </a:r>
          </a:p>
          <a:p>
            <a:r>
              <a:rPr lang="en-GB" dirty="0" smtClean="0"/>
              <a:t>This is the basic schema of any ATL transformation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Basic</a:t>
            </a:r>
            <a:r>
              <a:rPr lang="es-ES_tradnl" dirty="0" smtClean="0"/>
              <a:t> </a:t>
            </a:r>
            <a:r>
              <a:rPr lang="es-ES_tradnl" dirty="0" err="1" smtClean="0"/>
              <a:t>constructs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1912</Words>
  <Application>Microsoft Office PowerPoint</Application>
  <PresentationFormat>Presentación en pantalla (4:3)</PresentationFormat>
  <Paragraphs>516</Paragraphs>
  <Slides>40</Slides>
  <Notes>7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Tema de Office</vt:lpstr>
      <vt:lpstr>Introduction to ATL</vt:lpstr>
      <vt:lpstr>ATL Language</vt:lpstr>
      <vt:lpstr>Transformation example</vt:lpstr>
      <vt:lpstr>Transformation example</vt:lpstr>
      <vt:lpstr>UML class diagram meta-model</vt:lpstr>
      <vt:lpstr>GUI meta-model</vt:lpstr>
      <vt:lpstr>ATL transformation</vt:lpstr>
      <vt:lpstr>ATL Transformation</vt:lpstr>
      <vt:lpstr>Introduction to ATL</vt:lpstr>
      <vt:lpstr>Module definition</vt:lpstr>
      <vt:lpstr>Module definition</vt:lpstr>
      <vt:lpstr>Module definition</vt:lpstr>
      <vt:lpstr>Rules</vt:lpstr>
      <vt:lpstr>Matched rules</vt:lpstr>
      <vt:lpstr>Bindings</vt:lpstr>
      <vt:lpstr>Binding resolution</vt:lpstr>
      <vt:lpstr>Binding resolution</vt:lpstr>
      <vt:lpstr>Resolving elements explicitly</vt:lpstr>
      <vt:lpstr>Resolving elements explicitly</vt:lpstr>
      <vt:lpstr>Resolving elements explicitly</vt:lpstr>
      <vt:lpstr>Resolving elements explicitly</vt:lpstr>
      <vt:lpstr>Resolving elements explicitly</vt:lpstr>
      <vt:lpstr>Model navigation – OCL</vt:lpstr>
      <vt:lpstr>OCL</vt:lpstr>
      <vt:lpstr>OCL</vt:lpstr>
      <vt:lpstr>Helpers</vt:lpstr>
      <vt:lpstr>Helpers</vt:lpstr>
      <vt:lpstr>Lazy rules</vt:lpstr>
      <vt:lpstr>Lazy rules</vt:lpstr>
      <vt:lpstr>Unique lazy rules</vt:lpstr>
      <vt:lpstr>Introduction to ATL</vt:lpstr>
      <vt:lpstr>ATL Plug-in</vt:lpstr>
      <vt:lpstr>ATL Editor</vt:lpstr>
      <vt:lpstr>Compilation &amp; Execution</vt:lpstr>
      <vt:lpstr>Project structure</vt:lpstr>
      <vt:lpstr>New ATL transformation</vt:lpstr>
      <vt:lpstr>Launching</vt:lpstr>
      <vt:lpstr>Launching</vt:lpstr>
      <vt:lpstr>Launching</vt:lpstr>
      <vt:lpstr>Launching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ATL</dc:title>
  <cp:lastModifiedBy>jesus</cp:lastModifiedBy>
  <cp:revision>1223</cp:revision>
  <dcterms:modified xsi:type="dcterms:W3CDTF">2017-09-15T10:41:38Z</dcterms:modified>
</cp:coreProperties>
</file>