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0"/>
  </p:notesMasterIdLst>
  <p:sldIdLst>
    <p:sldId id="256" r:id="rId2"/>
    <p:sldId id="275" r:id="rId3"/>
    <p:sldId id="374" r:id="rId4"/>
    <p:sldId id="340" r:id="rId5"/>
    <p:sldId id="368" r:id="rId6"/>
    <p:sldId id="369" r:id="rId7"/>
    <p:sldId id="392" r:id="rId8"/>
    <p:sldId id="393" r:id="rId9"/>
    <p:sldId id="371" r:id="rId10"/>
    <p:sldId id="372" r:id="rId11"/>
    <p:sldId id="327" r:id="rId12"/>
    <p:sldId id="394" r:id="rId13"/>
    <p:sldId id="346" r:id="rId14"/>
    <p:sldId id="367" r:id="rId15"/>
    <p:sldId id="395" r:id="rId16"/>
    <p:sldId id="290" r:id="rId17"/>
    <p:sldId id="342" r:id="rId18"/>
    <p:sldId id="307" r:id="rId19"/>
    <p:sldId id="291" r:id="rId20"/>
    <p:sldId id="305" r:id="rId21"/>
    <p:sldId id="306" r:id="rId22"/>
    <p:sldId id="293" r:id="rId23"/>
    <p:sldId id="292" r:id="rId24"/>
    <p:sldId id="295" r:id="rId25"/>
    <p:sldId id="324" r:id="rId26"/>
    <p:sldId id="308" r:id="rId27"/>
    <p:sldId id="309" r:id="rId28"/>
    <p:sldId id="325" r:id="rId29"/>
    <p:sldId id="326" r:id="rId30"/>
    <p:sldId id="344" r:id="rId31"/>
    <p:sldId id="334" r:id="rId32"/>
    <p:sldId id="282" r:id="rId33"/>
    <p:sldId id="294" r:id="rId34"/>
    <p:sldId id="312" r:id="rId35"/>
    <p:sldId id="339" r:id="rId36"/>
    <p:sldId id="352" r:id="rId37"/>
    <p:sldId id="353" r:id="rId38"/>
    <p:sldId id="354" r:id="rId39"/>
    <p:sldId id="355" r:id="rId40"/>
    <p:sldId id="356" r:id="rId41"/>
    <p:sldId id="319" r:id="rId42"/>
    <p:sldId id="261" r:id="rId43"/>
    <p:sldId id="302" r:id="rId44"/>
    <p:sldId id="378" r:id="rId45"/>
    <p:sldId id="377" r:id="rId46"/>
    <p:sldId id="297" r:id="rId47"/>
    <p:sldId id="315" r:id="rId48"/>
    <p:sldId id="316" r:id="rId49"/>
    <p:sldId id="358" r:id="rId50"/>
    <p:sldId id="260" r:id="rId51"/>
    <p:sldId id="365" r:id="rId52"/>
    <p:sldId id="318" r:id="rId53"/>
    <p:sldId id="298" r:id="rId54"/>
    <p:sldId id="379" r:id="rId55"/>
    <p:sldId id="343" r:id="rId56"/>
    <p:sldId id="396" r:id="rId57"/>
    <p:sldId id="380" r:id="rId58"/>
    <p:sldId id="357" r:id="rId59"/>
    <p:sldId id="382" r:id="rId60"/>
    <p:sldId id="381" r:id="rId61"/>
    <p:sldId id="383" r:id="rId62"/>
    <p:sldId id="384" r:id="rId63"/>
    <p:sldId id="385" r:id="rId64"/>
    <p:sldId id="388" r:id="rId65"/>
    <p:sldId id="386" r:id="rId66"/>
    <p:sldId id="387" r:id="rId67"/>
    <p:sldId id="361" r:id="rId68"/>
    <p:sldId id="363" r:id="rId69"/>
    <p:sldId id="329" r:id="rId70"/>
    <p:sldId id="330" r:id="rId71"/>
    <p:sldId id="336" r:id="rId72"/>
    <p:sldId id="335" r:id="rId73"/>
    <p:sldId id="331" r:id="rId74"/>
    <p:sldId id="332" r:id="rId75"/>
    <p:sldId id="389" r:id="rId76"/>
    <p:sldId id="347" r:id="rId77"/>
    <p:sldId id="348" r:id="rId78"/>
    <p:sldId id="349" r:id="rId79"/>
    <p:sldId id="350" r:id="rId80"/>
    <p:sldId id="390" r:id="rId81"/>
    <p:sldId id="391" r:id="rId82"/>
    <p:sldId id="366" r:id="rId83"/>
    <p:sldId id="333" r:id="rId84"/>
    <p:sldId id="375" r:id="rId85"/>
    <p:sldId id="364" r:id="rId86"/>
    <p:sldId id="299" r:id="rId87"/>
    <p:sldId id="270" r:id="rId88"/>
    <p:sldId id="321" r:id="rId8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sus" initials="j" lastIdx="2" clrIdx="0">
    <p:extLst>
      <p:ext uri="{19B8F6BF-5375-455C-9EA6-DF929625EA0E}">
        <p15:presenceInfo xmlns:p15="http://schemas.microsoft.com/office/powerpoint/2012/main" userId="je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05" autoAdjust="0"/>
  </p:normalViewPr>
  <p:slideViewPr>
    <p:cSldViewPr>
      <p:cViewPr varScale="1">
        <p:scale>
          <a:sx n="92" d="100"/>
          <a:sy n="92" d="100"/>
        </p:scale>
        <p:origin x="215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D26A9-E0FD-47B6-9068-CCD7E126FD74}" type="datetimeFigureOut">
              <a:rPr lang="en-GB" smtClean="0"/>
              <a:pPr/>
              <a:t>15/09/2017</a:t>
            </a:fld>
            <a:endParaRPr lang="en-GB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2A6F3-004E-4323-9BA5-B4D1FC153349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84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2A6F3-004E-4323-9BA5-B4D1FC153349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929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CTRL + SHIFT + V</a:t>
            </a:r>
          </a:p>
          <a:p>
            <a:pPr lvl="1"/>
            <a:r>
              <a:rPr lang="en-GB" dirty="0" smtClean="0"/>
              <a:t>Show analysis view</a:t>
            </a:r>
          </a:p>
          <a:p>
            <a:r>
              <a:rPr lang="en-GB" dirty="0" smtClean="0"/>
              <a:t>CTRL+R</a:t>
            </a:r>
          </a:p>
          <a:p>
            <a:pPr lvl="1"/>
            <a:r>
              <a:rPr lang="en-GB" dirty="0" smtClean="0"/>
              <a:t>Reload analysis</a:t>
            </a:r>
          </a:p>
          <a:p>
            <a:endParaRPr lang="en-AU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2A6F3-004E-4323-9BA5-B4D1FC153349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78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Understanding the problems that </a:t>
            </a:r>
            <a:r>
              <a:rPr lang="en-GB" dirty="0" err="1" smtClean="0"/>
              <a:t>anATLyzer</a:t>
            </a:r>
            <a:r>
              <a:rPr lang="en-GB" dirty="0" smtClean="0"/>
              <a:t> detects helps</a:t>
            </a:r>
            <a:r>
              <a:rPr lang="en-GB" baseline="0" dirty="0" smtClean="0"/>
              <a:t> understanding how ATL works at runtime</a:t>
            </a:r>
          </a:p>
          <a:p>
            <a:pPr>
              <a:buFont typeface="Arial" pitchFamily="34" charset="0"/>
              <a:buChar char="•"/>
            </a:pPr>
            <a:r>
              <a:rPr lang="en-GB" baseline="0" dirty="0" smtClean="0"/>
              <a:t> Typing and navigation typically runtime errors or warnings</a:t>
            </a:r>
          </a:p>
          <a:p>
            <a:pPr>
              <a:buFont typeface="Arial" pitchFamily="34" charset="0"/>
              <a:buChar char="•"/>
            </a:pPr>
            <a:r>
              <a:rPr lang="en-GB" baseline="0" dirty="0" smtClean="0"/>
              <a:t> Transformation integrity typically load-errors</a:t>
            </a:r>
          </a:p>
          <a:p>
            <a:pPr>
              <a:buFont typeface="Arial" pitchFamily="34" charset="0"/>
              <a:buChar char="•"/>
            </a:pPr>
            <a:r>
              <a:rPr lang="en-GB" baseline="0" dirty="0" smtClean="0"/>
              <a:t> Target meta-model conformance do not have visible effect. They are the hardest to debug.</a:t>
            </a:r>
          </a:p>
          <a:p>
            <a:pPr>
              <a:buFont typeface="Arial" pitchFamily="34" charset="0"/>
              <a:buChar char="•"/>
            </a:pPr>
            <a:r>
              <a:rPr lang="en-GB" baseline="0" dirty="0" smtClean="0"/>
              <a:t> Transformation rules may lead to runtime errors or just warnings.</a:t>
            </a:r>
            <a:endParaRPr lang="en-GB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2A6F3-004E-4323-9BA5-B4D1FC153349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177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2A6F3-004E-4323-9BA5-B4D1FC153349}" type="slidenum">
              <a:rPr lang="en-GB" smtClean="0"/>
              <a:pPr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261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2A6F3-004E-4323-9BA5-B4D1FC153349}" type="slidenum">
              <a:rPr lang="en-GB" smtClean="0"/>
              <a:pPr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140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This is a common misunderstanding. There is no pattern match for lazy rules.</a:t>
            </a:r>
            <a:endParaRPr lang="en-AU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2A6F3-004E-4323-9BA5-B4D1FC153349}" type="slidenum">
              <a:rPr lang="en-GB" smtClean="0"/>
              <a:pPr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391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2A6F3-004E-4323-9BA5-B4D1FC153349}" type="slidenum">
              <a:rPr lang="en-GB" smtClean="0"/>
              <a:pPr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055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2A6F3-004E-4323-9BA5-B4D1FC153349}" type="slidenum">
              <a:rPr lang="en-GB" smtClean="0"/>
              <a:pPr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992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2A6F3-004E-4323-9BA5-B4D1FC153349}" type="slidenum">
              <a:rPr lang="en-GB" smtClean="0"/>
              <a:pPr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853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15/09/2017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15/09/2017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15/09/2017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15/09/2017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15/09/2017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15/09/2017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15/09/2017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anchezcuadrado.es/projects/anatlyzer/sites/anatlyzer.updatesite/" TargetMode="External"/><Relationship Id="rId2" Type="http://schemas.openxmlformats.org/officeDocument/2006/relationships/hyperlink" Target="https://github.com/jesusc/anatlyzer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jpeg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miso.e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anchezcuadrado.es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jesusc/anatlyzer-models17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susc/anatlyze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AnATLyzer</a:t>
            </a:r>
            <a:endParaRPr lang="es-ES_tradnl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 smtClean="0"/>
              <a:t>Part</a:t>
            </a:r>
            <a:r>
              <a:rPr lang="es-ES_tradnl" dirty="0" smtClean="0"/>
              <a:t> II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Questions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err="1" smtClean="0"/>
              <a:t>AnATLyzer</a:t>
            </a:r>
            <a:r>
              <a:rPr lang="es-ES_tradnl" dirty="0" smtClean="0"/>
              <a:t> </a:t>
            </a:r>
            <a:r>
              <a:rPr lang="es-ES_tradnl" dirty="0" err="1" smtClean="0"/>
              <a:t>helps</a:t>
            </a:r>
            <a:r>
              <a:rPr lang="es-ES_tradnl" dirty="0" smtClean="0"/>
              <a:t> </a:t>
            </a:r>
            <a:r>
              <a:rPr lang="es-ES_tradnl" dirty="0" err="1" smtClean="0"/>
              <a:t>you</a:t>
            </a:r>
            <a:r>
              <a:rPr lang="es-ES_tradnl" dirty="0" smtClean="0"/>
              <a:t> </a:t>
            </a:r>
            <a:r>
              <a:rPr lang="es-ES_tradnl" dirty="0" err="1" smtClean="0"/>
              <a:t>ask</a:t>
            </a:r>
            <a:r>
              <a:rPr lang="es-ES_tradnl" dirty="0" smtClean="0"/>
              <a:t> </a:t>
            </a:r>
          </a:p>
          <a:p>
            <a:pPr lvl="1"/>
            <a:r>
              <a:rPr lang="es-ES_tradnl" dirty="0" smtClean="0"/>
              <a:t>Q1: </a:t>
            </a:r>
            <a:r>
              <a:rPr lang="es-ES_tradnl" dirty="0" err="1" smtClean="0"/>
              <a:t>typing</a:t>
            </a:r>
            <a:endParaRPr lang="es-ES_tradnl" dirty="0" smtClean="0"/>
          </a:p>
          <a:p>
            <a:pPr lvl="1"/>
            <a:r>
              <a:rPr lang="es-ES_tradnl" dirty="0" smtClean="0"/>
              <a:t>Q2: target </a:t>
            </a:r>
            <a:r>
              <a:rPr lang="es-ES_tradnl" dirty="0" err="1" smtClean="0"/>
              <a:t>conformance</a:t>
            </a:r>
            <a:endParaRPr lang="es-ES_tradnl" dirty="0" smtClean="0"/>
          </a:p>
          <a:p>
            <a:pPr lvl="1"/>
            <a:r>
              <a:rPr lang="es-ES_tradnl" dirty="0" smtClean="0"/>
              <a:t>Q3: rule </a:t>
            </a:r>
            <a:r>
              <a:rPr lang="es-ES_tradnl" dirty="0" err="1" smtClean="0"/>
              <a:t>coverage</a:t>
            </a:r>
            <a:endParaRPr lang="es-ES_tradnl" dirty="0" smtClean="0"/>
          </a:p>
          <a:p>
            <a:pPr lvl="1"/>
            <a:endParaRPr lang="es-ES_tradnl" dirty="0"/>
          </a:p>
          <a:p>
            <a:r>
              <a:rPr lang="es-ES_tradnl" dirty="0" err="1" smtClean="0"/>
              <a:t>For</a:t>
            </a:r>
            <a:r>
              <a:rPr lang="es-ES_tradnl" dirty="0" smtClean="0"/>
              <a:t> Q4 (</a:t>
            </a:r>
            <a:r>
              <a:rPr lang="es-ES_tradnl" dirty="0" err="1" smtClean="0"/>
              <a:t>semantic</a:t>
            </a:r>
            <a:r>
              <a:rPr lang="es-ES_tradnl" dirty="0" smtClean="0"/>
              <a:t> </a:t>
            </a:r>
            <a:r>
              <a:rPr lang="es-ES_tradnl" dirty="0" err="1" smtClean="0"/>
              <a:t>correctness</a:t>
            </a:r>
            <a:r>
              <a:rPr lang="es-ES_tradnl" dirty="0" smtClean="0"/>
              <a:t>)</a:t>
            </a:r>
          </a:p>
          <a:p>
            <a:pPr lvl="1"/>
            <a:r>
              <a:rPr lang="es-ES_tradnl" dirty="0" err="1" smtClean="0"/>
              <a:t>Testing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typically</a:t>
            </a:r>
            <a:r>
              <a:rPr lang="es-ES_tradnl" dirty="0" smtClean="0"/>
              <a:t> </a:t>
            </a:r>
            <a:r>
              <a:rPr lang="es-ES_tradnl" dirty="0" err="1" smtClean="0"/>
              <a:t>used</a:t>
            </a:r>
            <a:endParaRPr lang="es-ES_tradnl" dirty="0" smtClean="0"/>
          </a:p>
          <a:p>
            <a:pPr lvl="1"/>
            <a:r>
              <a:rPr lang="es-ES_tradnl" dirty="0" err="1" smtClean="0"/>
              <a:t>Code</a:t>
            </a:r>
            <a:r>
              <a:rPr lang="es-ES_tradnl" dirty="0" smtClean="0"/>
              <a:t> </a:t>
            </a:r>
            <a:r>
              <a:rPr lang="es-ES_tradnl" dirty="0" err="1" smtClean="0"/>
              <a:t>reviews</a:t>
            </a:r>
            <a:r>
              <a:rPr lang="es-ES_tradnl" dirty="0" smtClean="0"/>
              <a:t>, etc</a:t>
            </a:r>
            <a:r>
              <a:rPr lang="es-ES_tradnl" dirty="0" smtClean="0"/>
              <a:t>.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What</a:t>
            </a:r>
            <a:r>
              <a:rPr lang="es-ES_tradnl" dirty="0" smtClean="0"/>
              <a:t> </a:t>
            </a:r>
            <a:r>
              <a:rPr lang="es-ES_tradnl" dirty="0" err="1" smtClean="0"/>
              <a:t>AnATLyzer</a:t>
            </a:r>
            <a:r>
              <a:rPr lang="es-ES_tradnl" dirty="0" smtClean="0"/>
              <a:t> do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you</a:t>
            </a:r>
            <a:r>
              <a:rPr lang="es-ES_tradnl" dirty="0" smtClean="0"/>
              <a:t>?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 fontScale="85000" lnSpcReduction="10000"/>
          </a:bodyPr>
          <a:lstStyle/>
          <a:p>
            <a:r>
              <a:rPr lang="en-GB" dirty="0" err="1" smtClean="0"/>
              <a:t>AnATLyzer</a:t>
            </a:r>
            <a:r>
              <a:rPr lang="en-GB" dirty="0" smtClean="0"/>
              <a:t> detects more that 50 types of problems</a:t>
            </a:r>
          </a:p>
          <a:p>
            <a:r>
              <a:rPr lang="es-ES_tradnl" dirty="0" err="1" smtClean="0"/>
              <a:t>Additional</a:t>
            </a:r>
            <a:r>
              <a:rPr lang="es-ES_tradnl" dirty="0" smtClean="0"/>
              <a:t> </a:t>
            </a:r>
            <a:r>
              <a:rPr lang="es-ES_tradnl" dirty="0" err="1" smtClean="0"/>
              <a:t>features</a:t>
            </a:r>
            <a:endParaRPr lang="es-ES_tradnl" dirty="0" smtClean="0"/>
          </a:p>
          <a:p>
            <a:pPr lvl="1"/>
            <a:r>
              <a:rPr lang="es-ES_tradnl" dirty="0" smtClean="0"/>
              <a:t>IDE </a:t>
            </a:r>
            <a:r>
              <a:rPr lang="es-ES_tradnl" dirty="0" err="1" smtClean="0"/>
              <a:t>Integration</a:t>
            </a:r>
            <a:r>
              <a:rPr lang="es-ES_tradnl" dirty="0" smtClean="0"/>
              <a:t> (+ </a:t>
            </a:r>
            <a:r>
              <a:rPr lang="es-ES_tradnl" dirty="0" err="1" smtClean="0"/>
              <a:t>quick</a:t>
            </a:r>
            <a:r>
              <a:rPr lang="es-ES_tradnl" dirty="0" smtClean="0"/>
              <a:t> </a:t>
            </a:r>
            <a:r>
              <a:rPr lang="es-ES_tradnl" dirty="0" err="1" smtClean="0"/>
              <a:t>fixes</a:t>
            </a:r>
            <a:r>
              <a:rPr lang="es-ES_tradnl" dirty="0" smtClean="0"/>
              <a:t>, </a:t>
            </a:r>
            <a:r>
              <a:rPr lang="es-ES_tradnl" dirty="0" err="1" smtClean="0"/>
              <a:t>quick</a:t>
            </a:r>
            <a:r>
              <a:rPr lang="es-ES_tradnl" dirty="0" smtClean="0"/>
              <a:t> </a:t>
            </a:r>
            <a:r>
              <a:rPr lang="es-ES_tradnl" dirty="0" err="1" smtClean="0"/>
              <a:t>assist</a:t>
            </a:r>
            <a:r>
              <a:rPr lang="es-ES_tradnl" dirty="0" smtClean="0"/>
              <a:t>, </a:t>
            </a:r>
            <a:r>
              <a:rPr lang="es-ES_tradnl" dirty="0" err="1" smtClean="0"/>
              <a:t>explanations</a:t>
            </a:r>
            <a:r>
              <a:rPr lang="es-ES_tradnl" dirty="0" smtClean="0"/>
              <a:t>)</a:t>
            </a:r>
            <a:endParaRPr lang="es-ES_tradnl" dirty="0" smtClean="0"/>
          </a:p>
          <a:p>
            <a:pPr lvl="1"/>
            <a:r>
              <a:rPr lang="es-ES_tradnl" dirty="0" err="1"/>
              <a:t>Source</a:t>
            </a:r>
            <a:r>
              <a:rPr lang="es-ES_tradnl" dirty="0"/>
              <a:t> and target </a:t>
            </a:r>
            <a:r>
              <a:rPr lang="es-ES_tradnl" dirty="0" err="1"/>
              <a:t>constraint</a:t>
            </a:r>
            <a:r>
              <a:rPr lang="es-ES_tradnl" dirty="0"/>
              <a:t> </a:t>
            </a:r>
            <a:r>
              <a:rPr lang="es-ES_tradnl" dirty="0" err="1"/>
              <a:t>handling</a:t>
            </a:r>
            <a:endParaRPr lang="es-ES_tradnl" dirty="0"/>
          </a:p>
          <a:p>
            <a:pPr lvl="1"/>
            <a:r>
              <a:rPr lang="es-ES_tradnl" dirty="0" err="1" smtClean="0"/>
              <a:t>Visualizations</a:t>
            </a:r>
            <a:endParaRPr lang="es-ES_tradnl" dirty="0" smtClean="0"/>
          </a:p>
          <a:p>
            <a:pPr lvl="1"/>
            <a:r>
              <a:rPr lang="es-ES_tradnl" dirty="0" err="1" smtClean="0"/>
              <a:t>Support</a:t>
            </a:r>
            <a:r>
              <a:rPr lang="es-ES_tradnl" dirty="0" smtClean="0"/>
              <a:t> </a:t>
            </a:r>
            <a:r>
              <a:rPr lang="es-ES_tradnl" dirty="0" err="1"/>
              <a:t>for</a:t>
            </a:r>
            <a:r>
              <a:rPr lang="es-ES_tradnl" dirty="0"/>
              <a:t> UML </a:t>
            </a:r>
            <a:r>
              <a:rPr lang="es-ES_tradnl" dirty="0" err="1" smtClean="0"/>
              <a:t>profiles</a:t>
            </a:r>
            <a:endParaRPr lang="es-ES_tradnl" dirty="0" smtClean="0"/>
          </a:p>
          <a:p>
            <a:r>
              <a:rPr lang="es-ES_tradnl" dirty="0" err="1" smtClean="0"/>
              <a:t>Utilities</a:t>
            </a:r>
            <a:r>
              <a:rPr lang="es-ES_tradnl" dirty="0" smtClean="0"/>
              <a:t> </a:t>
            </a:r>
            <a:r>
              <a:rPr lang="es-ES_tradnl" dirty="0" err="1" smtClean="0"/>
              <a:t>around</a:t>
            </a:r>
            <a:r>
              <a:rPr lang="es-ES_tradnl" dirty="0" smtClean="0"/>
              <a:t> </a:t>
            </a:r>
            <a:r>
              <a:rPr lang="es-ES_tradnl" dirty="0" err="1" smtClean="0"/>
              <a:t>AnATLyzer</a:t>
            </a:r>
            <a:endParaRPr lang="es-ES_tradnl" dirty="0" smtClean="0"/>
          </a:p>
          <a:p>
            <a:pPr lvl="1"/>
            <a:r>
              <a:rPr lang="es-ES_tradnl" dirty="0" smtClean="0"/>
              <a:t>Meta-</a:t>
            </a:r>
            <a:r>
              <a:rPr lang="es-ES_tradnl" dirty="0" err="1" smtClean="0"/>
              <a:t>model</a:t>
            </a:r>
            <a:r>
              <a:rPr lang="es-ES_tradnl" dirty="0" smtClean="0"/>
              <a:t> </a:t>
            </a:r>
            <a:r>
              <a:rPr lang="es-ES_tradnl" dirty="0" err="1" smtClean="0"/>
              <a:t>slicing</a:t>
            </a:r>
            <a:endParaRPr lang="es-ES_tradnl" dirty="0" smtClean="0"/>
          </a:p>
          <a:p>
            <a:pPr lvl="1"/>
            <a:r>
              <a:rPr lang="es-ES_tradnl" dirty="0" err="1" smtClean="0"/>
              <a:t>Constraint</a:t>
            </a:r>
            <a:r>
              <a:rPr lang="es-ES_tradnl" dirty="0" smtClean="0"/>
              <a:t> </a:t>
            </a:r>
            <a:r>
              <a:rPr lang="es-ES_tradnl" dirty="0" err="1" smtClean="0"/>
              <a:t>satisfaction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OCL</a:t>
            </a:r>
            <a:endParaRPr lang="es-ES_tradnl" dirty="0" smtClean="0"/>
          </a:p>
          <a:p>
            <a:r>
              <a:rPr lang="es-ES_tradnl" dirty="0" err="1" smtClean="0"/>
              <a:t>Programmatic</a:t>
            </a:r>
            <a:r>
              <a:rPr lang="es-ES_tradnl" dirty="0" smtClean="0"/>
              <a:t> API</a:t>
            </a:r>
          </a:p>
          <a:p>
            <a:pPr lvl="1"/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What</a:t>
            </a:r>
            <a:r>
              <a:rPr lang="es-ES_tradnl" dirty="0"/>
              <a:t> </a:t>
            </a:r>
            <a:r>
              <a:rPr lang="es-ES_tradnl" dirty="0" err="1"/>
              <a:t>AnATLyzer</a:t>
            </a:r>
            <a:r>
              <a:rPr lang="es-ES_tradnl" dirty="0"/>
              <a:t> do </a:t>
            </a:r>
            <a:r>
              <a:rPr lang="es-ES_tradnl" dirty="0" err="1"/>
              <a:t>for</a:t>
            </a:r>
            <a:r>
              <a:rPr lang="es-ES_tradnl" dirty="0"/>
              <a:t> </a:t>
            </a:r>
            <a:r>
              <a:rPr lang="es-ES_tradnl" dirty="0" err="1"/>
              <a:t>you</a:t>
            </a:r>
            <a:r>
              <a:rPr lang="es-ES_tradnl" dirty="0"/>
              <a:t>?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err="1" smtClean="0"/>
              <a:t>Useful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developing</a:t>
            </a:r>
            <a:r>
              <a:rPr lang="es-ES" dirty="0" smtClean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 smtClean="0"/>
              <a:t>scratch</a:t>
            </a:r>
            <a:endParaRPr lang="es-ES" dirty="0" smtClean="0"/>
          </a:p>
          <a:p>
            <a:pPr lvl="1"/>
            <a:r>
              <a:rPr lang="es-ES" dirty="0" err="1" smtClean="0"/>
              <a:t>Improved</a:t>
            </a:r>
            <a:r>
              <a:rPr lang="es-ES" dirty="0" smtClean="0"/>
              <a:t> ATL editor</a:t>
            </a:r>
          </a:p>
          <a:p>
            <a:pPr lvl="1"/>
            <a:r>
              <a:rPr lang="es-ES" dirty="0" smtClean="0"/>
              <a:t>Quick </a:t>
            </a:r>
            <a:r>
              <a:rPr lang="es-ES" dirty="0" err="1" smtClean="0"/>
              <a:t>fixes</a:t>
            </a:r>
            <a:endParaRPr lang="es-ES" dirty="0"/>
          </a:p>
          <a:p>
            <a:r>
              <a:rPr lang="es-ES" dirty="0" err="1"/>
              <a:t>Useful</a:t>
            </a:r>
            <a:r>
              <a:rPr lang="es-ES" dirty="0"/>
              <a:t> </a:t>
            </a:r>
            <a:r>
              <a:rPr lang="es-ES" dirty="0" err="1"/>
              <a:t>during</a:t>
            </a:r>
            <a:r>
              <a:rPr lang="es-ES" dirty="0"/>
              <a:t> </a:t>
            </a:r>
            <a:r>
              <a:rPr lang="es-ES" dirty="0" err="1"/>
              <a:t>maintenance</a:t>
            </a:r>
            <a:r>
              <a:rPr lang="es-ES" dirty="0"/>
              <a:t> </a:t>
            </a:r>
          </a:p>
          <a:p>
            <a:pPr lvl="1"/>
            <a:r>
              <a:rPr lang="es-ES" dirty="0"/>
              <a:t>A </a:t>
            </a:r>
            <a:r>
              <a:rPr lang="es-ES" dirty="0" err="1"/>
              <a:t>transformation</a:t>
            </a:r>
            <a:r>
              <a:rPr lang="es-ES" dirty="0"/>
              <a:t> has </a:t>
            </a:r>
            <a:r>
              <a:rPr lang="es-ES" dirty="0" err="1"/>
              <a:t>may</a:t>
            </a:r>
            <a:r>
              <a:rPr lang="es-ES" dirty="0"/>
              <a:t> </a:t>
            </a:r>
            <a:r>
              <a:rPr lang="es-ES" dirty="0" err="1"/>
              <a:t>implicit</a:t>
            </a:r>
            <a:r>
              <a:rPr lang="es-ES" dirty="0"/>
              <a:t> </a:t>
            </a:r>
            <a:r>
              <a:rPr lang="es-ES" dirty="0" err="1"/>
              <a:t>relationships</a:t>
            </a:r>
            <a:r>
              <a:rPr lang="es-ES" dirty="0"/>
              <a:t> </a:t>
            </a:r>
            <a:r>
              <a:rPr lang="es-ES" dirty="0" err="1"/>
              <a:t>among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rules</a:t>
            </a:r>
          </a:p>
          <a:p>
            <a:pPr lvl="1"/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static</a:t>
            </a:r>
            <a:r>
              <a:rPr lang="es-ES" dirty="0"/>
              <a:t> </a:t>
            </a:r>
            <a:r>
              <a:rPr lang="es-ES" dirty="0" err="1"/>
              <a:t>analysis</a:t>
            </a:r>
            <a:r>
              <a:rPr lang="es-ES" dirty="0"/>
              <a:t> </a:t>
            </a:r>
            <a:r>
              <a:rPr lang="es-ES" dirty="0" err="1"/>
              <a:t>may</a:t>
            </a:r>
            <a:r>
              <a:rPr lang="es-ES" dirty="0"/>
              <a:t> spot </a:t>
            </a:r>
            <a:r>
              <a:rPr lang="es-ES" dirty="0" err="1"/>
              <a:t>problems</a:t>
            </a:r>
            <a:r>
              <a:rPr lang="es-ES" dirty="0"/>
              <a:t> in a </a:t>
            </a:r>
            <a:r>
              <a:rPr lang="es-ES" dirty="0" err="1"/>
              <a:t>given</a:t>
            </a:r>
            <a:r>
              <a:rPr lang="es-ES" dirty="0"/>
              <a:t> </a:t>
            </a:r>
            <a:r>
              <a:rPr lang="es-ES" dirty="0" err="1" smtClean="0"/>
              <a:t>change</a:t>
            </a:r>
            <a:endParaRPr lang="es-ES" dirty="0" smtClean="0"/>
          </a:p>
          <a:p>
            <a:pPr lvl="1"/>
            <a:r>
              <a:rPr lang="es-ES" dirty="0" err="1" smtClean="0"/>
              <a:t>Visualizations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understand</a:t>
            </a:r>
            <a:r>
              <a:rPr lang="es-ES" dirty="0" smtClean="0"/>
              <a:t> rule </a:t>
            </a:r>
            <a:r>
              <a:rPr lang="es-ES" dirty="0" err="1" smtClean="0"/>
              <a:t>relationships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22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Technical information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 lnSpcReduction="10000"/>
          </a:bodyPr>
          <a:lstStyle/>
          <a:p>
            <a:pPr>
              <a:spcAft>
                <a:spcPct val="0"/>
              </a:spcAft>
            </a:pPr>
            <a:r>
              <a:rPr lang="es-ES_tradnl" dirty="0" err="1" smtClean="0"/>
              <a:t>Installation</a:t>
            </a:r>
            <a:endParaRPr lang="es-ES_tradnl" dirty="0" smtClean="0"/>
          </a:p>
          <a:p>
            <a:pPr lvl="1"/>
            <a:r>
              <a:rPr lang="es-ES_tradnl" dirty="0" err="1" smtClean="0"/>
              <a:t>Requirements</a:t>
            </a:r>
            <a:r>
              <a:rPr lang="es-ES_tradnl" dirty="0" smtClean="0"/>
              <a:t>: </a:t>
            </a:r>
          </a:p>
          <a:p>
            <a:pPr lvl="2"/>
            <a:r>
              <a:rPr lang="es-ES_tradnl" sz="1600" dirty="0" smtClean="0"/>
              <a:t>Java 8</a:t>
            </a:r>
          </a:p>
          <a:p>
            <a:pPr lvl="2"/>
            <a:r>
              <a:rPr lang="es-ES_tradnl" sz="1600" dirty="0" smtClean="0"/>
              <a:t>ATL 3.x</a:t>
            </a:r>
          </a:p>
          <a:p>
            <a:pPr lvl="2"/>
            <a:r>
              <a:rPr lang="es-ES_tradnl" sz="1600" dirty="0" smtClean="0"/>
              <a:t>UML  </a:t>
            </a:r>
            <a:r>
              <a:rPr lang="es-ES_tradnl" sz="1600" dirty="0" err="1" smtClean="0"/>
              <a:t>support</a:t>
            </a:r>
            <a:r>
              <a:rPr lang="es-ES_tradnl" sz="1600" dirty="0" smtClean="0"/>
              <a:t> (</a:t>
            </a:r>
            <a:r>
              <a:rPr lang="es-ES_tradnl" sz="1600" dirty="0" err="1" smtClean="0"/>
              <a:t>optional</a:t>
            </a:r>
            <a:r>
              <a:rPr lang="es-ES_tradnl" sz="1600" dirty="0" smtClean="0"/>
              <a:t>)</a:t>
            </a:r>
          </a:p>
          <a:p>
            <a:pPr lvl="2"/>
            <a:r>
              <a:rPr lang="es-ES_tradnl" sz="1600" dirty="0" err="1" smtClean="0"/>
              <a:t>Visualization</a:t>
            </a:r>
            <a:r>
              <a:rPr lang="es-ES_tradnl" sz="1600" dirty="0" smtClean="0"/>
              <a:t> </a:t>
            </a:r>
            <a:r>
              <a:rPr lang="es-ES_tradnl" sz="1600" dirty="0" err="1" smtClean="0"/>
              <a:t>support</a:t>
            </a:r>
            <a:r>
              <a:rPr lang="es-ES_tradnl" sz="1600" dirty="0" smtClean="0"/>
              <a:t> (</a:t>
            </a:r>
            <a:r>
              <a:rPr lang="es-ES_tradnl" sz="1600" dirty="0" err="1" smtClean="0"/>
              <a:t>optional</a:t>
            </a:r>
            <a:r>
              <a:rPr lang="es-ES_tradnl" sz="1600" dirty="0" smtClean="0"/>
              <a:t>) – Eclipse </a:t>
            </a:r>
            <a:r>
              <a:rPr lang="es-ES_tradnl" sz="1600" dirty="0" err="1" smtClean="0"/>
              <a:t>Zest</a:t>
            </a:r>
            <a:r>
              <a:rPr lang="es-ES_tradnl" sz="1600" dirty="0" smtClean="0"/>
              <a:t>, </a:t>
            </a:r>
            <a:r>
              <a:rPr lang="es-ES_tradnl" sz="1600" dirty="0" err="1" smtClean="0"/>
              <a:t>Graphvi</a:t>
            </a:r>
            <a:r>
              <a:rPr lang="es-ES_tradnl" sz="1600" dirty="0" err="1"/>
              <a:t>z</a:t>
            </a:r>
            <a:endParaRPr lang="es-ES_tradnl" sz="1600" dirty="0" smtClean="0"/>
          </a:p>
          <a:p>
            <a:pPr lvl="2"/>
            <a:r>
              <a:rPr lang="es-ES_tradnl" sz="1600" dirty="0" err="1" smtClean="0"/>
              <a:t>Tested</a:t>
            </a:r>
            <a:r>
              <a:rPr lang="es-ES_tradnl" sz="1600" dirty="0" smtClean="0"/>
              <a:t> </a:t>
            </a:r>
            <a:r>
              <a:rPr lang="es-ES_tradnl" sz="1600" dirty="0" err="1" smtClean="0"/>
              <a:t>on</a:t>
            </a:r>
            <a:r>
              <a:rPr lang="es-ES_tradnl" sz="1600" dirty="0" smtClean="0"/>
              <a:t> Eclipse </a:t>
            </a:r>
            <a:r>
              <a:rPr lang="es-ES_tradnl" sz="1600" dirty="0" smtClean="0"/>
              <a:t>Luna, </a:t>
            </a:r>
            <a:r>
              <a:rPr lang="es-ES_tradnl" sz="1600" dirty="0" err="1" smtClean="0"/>
              <a:t>Mars</a:t>
            </a:r>
            <a:r>
              <a:rPr lang="es-ES_tradnl" sz="1600" dirty="0" smtClean="0"/>
              <a:t> and </a:t>
            </a:r>
            <a:r>
              <a:rPr lang="es-ES_tradnl" sz="1600" dirty="0" err="1" smtClean="0"/>
              <a:t>Neon</a:t>
            </a:r>
            <a:endParaRPr lang="es-ES_tradnl" sz="1600" dirty="0" smtClean="0"/>
          </a:p>
          <a:p>
            <a:pPr lvl="1"/>
            <a:r>
              <a:rPr lang="es-ES_tradnl" dirty="0" smtClean="0"/>
              <a:t>Web </a:t>
            </a:r>
            <a:r>
              <a:rPr lang="es-ES_tradnl" dirty="0" err="1" smtClean="0"/>
              <a:t>site</a:t>
            </a:r>
            <a:r>
              <a:rPr lang="es-ES_tradnl" dirty="0" smtClean="0"/>
              <a:t> and </a:t>
            </a:r>
            <a:r>
              <a:rPr lang="es-ES_tradnl" dirty="0" err="1" smtClean="0"/>
              <a:t>source</a:t>
            </a:r>
            <a:r>
              <a:rPr lang="es-ES_tradnl" dirty="0" smtClean="0"/>
              <a:t> </a:t>
            </a:r>
            <a:r>
              <a:rPr lang="es-ES_tradnl" dirty="0" err="1" smtClean="0"/>
              <a:t>code</a:t>
            </a:r>
            <a:r>
              <a:rPr lang="es-ES_tradnl" dirty="0" smtClean="0"/>
              <a:t>: </a:t>
            </a:r>
          </a:p>
          <a:p>
            <a:pPr lvl="2"/>
            <a:r>
              <a:rPr lang="es-ES_tradnl" dirty="0" smtClean="0">
                <a:hlinkClick r:id="rId2"/>
              </a:rPr>
              <a:t>https://github.com/jesusc/anatlyzer</a:t>
            </a:r>
            <a:endParaRPr lang="es-ES_tradnl" dirty="0" smtClean="0"/>
          </a:p>
          <a:p>
            <a:pPr lvl="1"/>
            <a:r>
              <a:rPr lang="es-ES_tradnl" dirty="0" err="1" smtClean="0"/>
              <a:t>Update</a:t>
            </a:r>
            <a:r>
              <a:rPr lang="es-ES_tradnl" dirty="0" smtClean="0"/>
              <a:t> </a:t>
            </a:r>
            <a:r>
              <a:rPr lang="es-ES_tradnl" dirty="0" err="1" smtClean="0"/>
              <a:t>site</a:t>
            </a:r>
            <a:r>
              <a:rPr lang="es-ES_tradnl" dirty="0" smtClean="0"/>
              <a:t>: </a:t>
            </a:r>
          </a:p>
          <a:p>
            <a:pPr lvl="2"/>
            <a:r>
              <a:rPr lang="es-ES_tradnl" dirty="0" smtClean="0">
                <a:hlinkClick r:id="rId3"/>
              </a:rPr>
              <a:t>http://sanchezcuadrado.es/projects/anatlyzer/sites/anatlyzer.updatesite/</a:t>
            </a:r>
            <a:endParaRPr lang="es-ES_tradnl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336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Credits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435280" cy="4997152"/>
          </a:xfrm>
        </p:spPr>
        <p:txBody>
          <a:bodyPr>
            <a:normAutofit/>
          </a:bodyPr>
          <a:lstStyle/>
          <a:p>
            <a:r>
              <a:rPr lang="en-US" dirty="0" smtClean="0"/>
              <a:t>Built in the Miso team</a:t>
            </a:r>
          </a:p>
          <a:p>
            <a:pPr lvl="1"/>
            <a:r>
              <a:rPr lang="en-US" dirty="0"/>
              <a:t>Juan de Lara</a:t>
            </a:r>
          </a:p>
          <a:p>
            <a:pPr lvl="1"/>
            <a:r>
              <a:rPr lang="en-US" dirty="0"/>
              <a:t>Esther Guerra</a:t>
            </a:r>
          </a:p>
          <a:p>
            <a:pPr lvl="1"/>
            <a:r>
              <a:rPr lang="en-US" dirty="0" err="1" smtClean="0"/>
              <a:t>Jesús</a:t>
            </a:r>
            <a:r>
              <a:rPr lang="en-US" dirty="0" smtClean="0"/>
              <a:t> Sánchez </a:t>
            </a:r>
            <a:r>
              <a:rPr lang="en-US" dirty="0" err="1" smtClean="0"/>
              <a:t>Cuadrado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Special </a:t>
            </a:r>
            <a:r>
              <a:rPr lang="en-US" dirty="0"/>
              <a:t>thanks to the team behind </a:t>
            </a:r>
            <a:r>
              <a:rPr lang="en-US" dirty="0" smtClean="0"/>
              <a:t>USE/USE </a:t>
            </a:r>
            <a:r>
              <a:rPr lang="en-US" dirty="0"/>
              <a:t>Validator</a:t>
            </a:r>
          </a:p>
          <a:p>
            <a:pPr lvl="1"/>
            <a:r>
              <a:rPr lang="en-US" dirty="0"/>
              <a:t>Martin </a:t>
            </a:r>
            <a:r>
              <a:rPr lang="en-US" dirty="0" err="1"/>
              <a:t>Gogolla</a:t>
            </a:r>
            <a:endParaRPr lang="en-US" dirty="0"/>
          </a:p>
          <a:p>
            <a:pPr lvl="1"/>
            <a:r>
              <a:rPr lang="en-US" dirty="0"/>
              <a:t>Frank </a:t>
            </a:r>
            <a:r>
              <a:rPr lang="en-US" dirty="0" err="1" smtClean="0"/>
              <a:t>Hinkel</a:t>
            </a:r>
            <a:r>
              <a:rPr lang="en-US" dirty="0" smtClean="0"/>
              <a:t> ...</a:t>
            </a:r>
            <a:endParaRPr lang="en-U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856" y="3405308"/>
            <a:ext cx="1706739" cy="137148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941" y="1899603"/>
            <a:ext cx="923925" cy="12192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667" y="1917535"/>
            <a:ext cx="1206302" cy="1206302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850" y="1910058"/>
            <a:ext cx="1198290" cy="1198290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6701934" y="3786425"/>
            <a:ext cx="1984866" cy="4086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http://miso.es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749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papers</a:t>
            </a:r>
            <a:endParaRPr lang="en-US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Aft>
                <a:spcPts val="1200"/>
              </a:spcAft>
            </a:pPr>
            <a:r>
              <a:rPr lang="en-US" i="1" dirty="0"/>
              <a:t>Static analysis of model </a:t>
            </a:r>
            <a:r>
              <a:rPr lang="en-US" i="1" dirty="0" smtClean="0"/>
              <a:t>transformations</a:t>
            </a:r>
            <a:r>
              <a:rPr lang="en-US" dirty="0" smtClean="0"/>
              <a:t>. </a:t>
            </a:r>
            <a:r>
              <a:rPr lang="en-US" dirty="0" err="1" smtClean="0"/>
              <a:t>Jesús</a:t>
            </a:r>
            <a:r>
              <a:rPr lang="en-US" dirty="0" smtClean="0"/>
              <a:t> Sánchez </a:t>
            </a:r>
            <a:r>
              <a:rPr lang="en-US" dirty="0" err="1" smtClean="0"/>
              <a:t>Cuadrado</a:t>
            </a:r>
            <a:r>
              <a:rPr lang="en-US" dirty="0" smtClean="0"/>
              <a:t>, Esther Guerra </a:t>
            </a:r>
            <a:r>
              <a:rPr lang="en-US" dirty="0"/>
              <a:t>and Juan de Lara. </a:t>
            </a:r>
            <a:r>
              <a:rPr lang="en-US" dirty="0" smtClean="0"/>
              <a:t>IEEE </a:t>
            </a:r>
            <a:r>
              <a:rPr lang="en-US" dirty="0"/>
              <a:t>Transactions on Software Engineering (2016</a:t>
            </a:r>
            <a:r>
              <a:rPr lang="en-US" dirty="0" smtClean="0"/>
              <a:t>).</a:t>
            </a:r>
          </a:p>
          <a:p>
            <a:pPr>
              <a:spcAft>
                <a:spcPts val="1200"/>
              </a:spcAft>
            </a:pPr>
            <a:r>
              <a:rPr lang="en-US" i="1" dirty="0"/>
              <a:t>Quick fixing ATL transformations with speculative analysis</a:t>
            </a:r>
            <a:r>
              <a:rPr lang="en-US" dirty="0"/>
              <a:t>. </a:t>
            </a:r>
            <a:r>
              <a:rPr lang="en-US" dirty="0" err="1"/>
              <a:t>Jesús</a:t>
            </a:r>
            <a:r>
              <a:rPr lang="en-US" dirty="0"/>
              <a:t> Sánchez </a:t>
            </a:r>
            <a:r>
              <a:rPr lang="en-US" dirty="0" err="1"/>
              <a:t>Cuadrado</a:t>
            </a:r>
            <a:r>
              <a:rPr lang="en-US" dirty="0"/>
              <a:t>, Esther Guerra and Juan de Lara. Software and Systems Modeling, 2016</a:t>
            </a:r>
            <a:r>
              <a:rPr lang="en-US" dirty="0" smtClean="0"/>
              <a:t>.</a:t>
            </a:r>
          </a:p>
          <a:p>
            <a:pPr>
              <a:spcAft>
                <a:spcPts val="1200"/>
              </a:spcAft>
            </a:pPr>
            <a:r>
              <a:rPr lang="en-US" i="1" dirty="0"/>
              <a:t>Translating Target to Source Constraints in Model-to-Model </a:t>
            </a:r>
            <a:r>
              <a:rPr lang="en-US" i="1" dirty="0" smtClean="0"/>
              <a:t>Transformations</a:t>
            </a:r>
            <a:r>
              <a:rPr lang="en-US" dirty="0" smtClean="0"/>
              <a:t>. </a:t>
            </a:r>
            <a:r>
              <a:rPr lang="en-US" dirty="0" err="1" smtClean="0"/>
              <a:t>Jesús</a:t>
            </a:r>
            <a:r>
              <a:rPr lang="en-US" dirty="0" smtClean="0"/>
              <a:t> </a:t>
            </a:r>
            <a:r>
              <a:rPr lang="en-US" dirty="0"/>
              <a:t>Sánchez </a:t>
            </a:r>
            <a:r>
              <a:rPr lang="en-US" dirty="0" err="1"/>
              <a:t>Cuadrado</a:t>
            </a:r>
            <a:r>
              <a:rPr lang="en-US" dirty="0"/>
              <a:t>, Esther Guerra, Juan de Lara, Robert </a:t>
            </a:r>
            <a:r>
              <a:rPr lang="en-US" dirty="0" err="1"/>
              <a:t>Clarisó</a:t>
            </a:r>
            <a:r>
              <a:rPr lang="en-US" dirty="0"/>
              <a:t>, Jordi </a:t>
            </a:r>
            <a:r>
              <a:rPr lang="en-US" dirty="0" smtClean="0"/>
              <a:t>Cabot. MoDELS’17, 2017.</a:t>
            </a:r>
            <a:endParaRPr lang="en-US" dirty="0"/>
          </a:p>
        </p:txBody>
      </p:sp>
      <p:sp>
        <p:nvSpPr>
          <p:cNvPr id="8" name="CuadroTexto 7"/>
          <p:cNvSpPr txBox="1"/>
          <p:nvPr/>
        </p:nvSpPr>
        <p:spPr>
          <a:xfrm>
            <a:off x="395536" y="6126163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Papers available at: </a:t>
            </a:r>
            <a:r>
              <a:rPr lang="en-US" dirty="0" smtClean="0">
                <a:hlinkClick r:id="rId3"/>
              </a:rPr>
              <a:t>http://miso.es</a:t>
            </a:r>
            <a:r>
              <a:rPr lang="en-US" dirty="0" smtClean="0"/>
              <a:t> and </a:t>
            </a:r>
            <a:r>
              <a:rPr lang="en-US" dirty="0" smtClean="0">
                <a:hlinkClick r:id="rId4"/>
              </a:rPr>
              <a:t>http://sanchezcuadrado.es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579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AnATLyzer</a:t>
            </a:r>
            <a:endParaRPr lang="en-GB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Using </a:t>
            </a:r>
            <a:r>
              <a:rPr lang="en-GB" dirty="0" err="1" smtClean="0"/>
              <a:t>AnATLyzer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the example projects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795320" cy="4525963"/>
          </a:xfrm>
        </p:spPr>
        <p:txBody>
          <a:bodyPr/>
          <a:lstStyle/>
          <a:p>
            <a:r>
              <a:rPr lang="en-US" dirty="0" smtClean="0"/>
              <a:t>Download from the tutorial </a:t>
            </a:r>
            <a:r>
              <a:rPr lang="en-US" dirty="0" err="1" smtClean="0"/>
              <a:t>Github</a:t>
            </a:r>
            <a:r>
              <a:rPr lang="en-US" dirty="0" smtClean="0"/>
              <a:t> page</a:t>
            </a:r>
          </a:p>
          <a:p>
            <a:pPr lvl="1"/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github.com/jesusc/anatlyzer-models17</a:t>
            </a:r>
            <a:endParaRPr lang="en-US" dirty="0" smtClean="0"/>
          </a:p>
          <a:p>
            <a:pPr lvl="1"/>
            <a:r>
              <a:rPr lang="en-US" dirty="0" smtClean="0"/>
              <a:t>File </a:t>
            </a:r>
            <a:r>
              <a:rPr lang="en-US" dirty="0" smtClean="0">
                <a:sym typeface="Wingdings" panose="05000000000000000000" pitchFamily="2" charset="2"/>
              </a:rPr>
              <a:t> Import …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Existing projects into workspace </a:t>
            </a:r>
          </a:p>
          <a:p>
            <a:pPr lvl="1"/>
            <a:r>
              <a:rPr lang="en-US" dirty="0" smtClean="0"/>
              <a:t>Select archive file </a:t>
            </a:r>
            <a:r>
              <a:rPr lang="en-US" dirty="0" smtClean="0"/>
              <a:t>(example-projects.zip)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102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Setting up the project</a:t>
            </a:r>
            <a:endParaRPr lang="en-AU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5194920" cy="4525963"/>
          </a:xfrm>
        </p:spPr>
        <p:txBody>
          <a:bodyPr/>
          <a:lstStyle/>
          <a:p>
            <a:r>
              <a:rPr lang="en-AU" dirty="0" smtClean="0"/>
              <a:t>Right-click on an ATL project</a:t>
            </a:r>
          </a:p>
          <a:p>
            <a:r>
              <a:rPr lang="en-AU" dirty="0" smtClean="0"/>
              <a:t>Select “Add/Remove” </a:t>
            </a:r>
            <a:r>
              <a:rPr lang="en-AU" dirty="0" err="1" smtClean="0"/>
              <a:t>AnATLyzer</a:t>
            </a:r>
            <a:r>
              <a:rPr lang="en-AU" dirty="0" smtClean="0"/>
              <a:t> feature</a:t>
            </a:r>
          </a:p>
          <a:p>
            <a:r>
              <a:rPr lang="en-AU" dirty="0" smtClean="0"/>
              <a:t>Transformations in the project will automatically be analysed (when opened in the editor)</a:t>
            </a:r>
            <a:endParaRPr lang="en-AU" dirty="0"/>
          </a:p>
        </p:txBody>
      </p:sp>
      <p:pic>
        <p:nvPicPr>
          <p:cNvPr id="5" name="4 Imagen" descr="im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0112" y="2204864"/>
            <a:ext cx="3312368" cy="4036348"/>
          </a:xfrm>
          <a:prstGeom prst="rect">
            <a:avLst/>
          </a:prstGeom>
        </p:spPr>
      </p:pic>
      <p:cxnSp>
        <p:nvCxnSpPr>
          <p:cNvPr id="7" name="6 Conector recto de flecha"/>
          <p:cNvCxnSpPr/>
          <p:nvPr/>
        </p:nvCxnSpPr>
        <p:spPr>
          <a:xfrm flipV="1">
            <a:off x="6012160" y="4581128"/>
            <a:ext cx="504056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7 Elipse"/>
          <p:cNvSpPr/>
          <p:nvPr/>
        </p:nvSpPr>
        <p:spPr>
          <a:xfrm>
            <a:off x="6372200" y="4437112"/>
            <a:ext cx="2520280" cy="2880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8 Rectángulo redondeado"/>
          <p:cNvSpPr/>
          <p:nvPr/>
        </p:nvSpPr>
        <p:spPr>
          <a:xfrm>
            <a:off x="7092280" y="116632"/>
            <a:ext cx="199452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latin typeface="Consolas" pitchFamily="49" charset="0"/>
              </a:rPr>
              <a:t>uml2gui_errors.atl</a:t>
            </a:r>
            <a:endParaRPr lang="en-AU" sz="14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 interface</a:t>
            </a:r>
            <a:endParaRPr lang="en-GB" dirty="0"/>
          </a:p>
        </p:txBody>
      </p:sp>
      <p:pic>
        <p:nvPicPr>
          <p:cNvPr id="4" name="3 Marcador de contenido" descr="3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33285" y="1600200"/>
            <a:ext cx="6277430" cy="4525963"/>
          </a:xfrm>
        </p:spPr>
      </p:pic>
      <p:sp>
        <p:nvSpPr>
          <p:cNvPr id="5" name="4 Rectángulo redondeado"/>
          <p:cNvSpPr/>
          <p:nvPr/>
        </p:nvSpPr>
        <p:spPr>
          <a:xfrm>
            <a:off x="6084168" y="5661248"/>
            <a:ext cx="1152128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Analysis </a:t>
            </a:r>
          </a:p>
          <a:p>
            <a:pPr algn="ctr"/>
            <a:r>
              <a:rPr lang="en-GB" dirty="0" smtClean="0"/>
              <a:t>view</a:t>
            </a:r>
            <a:endParaRPr lang="en-GB" dirty="0"/>
          </a:p>
        </p:txBody>
      </p:sp>
      <p:sp>
        <p:nvSpPr>
          <p:cNvPr id="6" name="5 Rectángulo redondeado"/>
          <p:cNvSpPr/>
          <p:nvPr/>
        </p:nvSpPr>
        <p:spPr>
          <a:xfrm>
            <a:off x="4427984" y="3501008"/>
            <a:ext cx="1152128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Errors</a:t>
            </a:r>
            <a:endParaRPr lang="en-GB" dirty="0"/>
          </a:p>
        </p:txBody>
      </p:sp>
      <p:sp>
        <p:nvSpPr>
          <p:cNvPr id="7" name="6 Rectángulo redondeado"/>
          <p:cNvSpPr/>
          <p:nvPr/>
        </p:nvSpPr>
        <p:spPr>
          <a:xfrm>
            <a:off x="7668344" y="4077072"/>
            <a:ext cx="1475656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Visualization</a:t>
            </a:r>
            <a:endParaRPr lang="en-GB" dirty="0"/>
          </a:p>
        </p:txBody>
      </p:sp>
      <p:sp>
        <p:nvSpPr>
          <p:cNvPr id="8" name="7 CuadroTexto"/>
          <p:cNvSpPr txBox="1"/>
          <p:nvPr/>
        </p:nvSpPr>
        <p:spPr>
          <a:xfrm>
            <a:off x="7380312" y="6488668"/>
            <a:ext cx="1637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>
                <a:solidFill>
                  <a:schemeClr val="bg1">
                    <a:lumMod val="65000"/>
                  </a:schemeClr>
                </a:solidFill>
              </a:rPr>
              <a:t>Using</a:t>
            </a:r>
            <a:r>
              <a:rPr lang="es-ES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ES" sz="1400" dirty="0" err="1" smtClean="0">
                <a:solidFill>
                  <a:schemeClr val="bg1">
                    <a:lumMod val="65000"/>
                  </a:schemeClr>
                </a:solidFill>
              </a:rPr>
              <a:t>AnATLyzer</a:t>
            </a:r>
            <a:r>
              <a:rPr lang="es-ES_tradnl" sz="1400" dirty="0" smtClean="0">
                <a:solidFill>
                  <a:schemeClr val="bg1">
                    <a:lumMod val="65000"/>
                  </a:schemeClr>
                </a:solidFill>
              </a:rPr>
              <a:t> – </a:t>
            </a:r>
            <a:fld id="{FDBEFE11-3DF1-4A6E-91A5-8B939726F35A}" type="slidenum">
              <a:rPr lang="es-ES_tradnl" sz="1400" smtClean="0">
                <a:solidFill>
                  <a:schemeClr val="bg1">
                    <a:lumMod val="65000"/>
                  </a:schemeClr>
                </a:solidFill>
              </a:rPr>
              <a:pPr/>
              <a:t>19</a:t>
            </a:fld>
            <a:endParaRPr lang="es-ES_tradnl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AnATLyzer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en-GB" dirty="0" smtClean="0"/>
              <a:t>A static analyser for ATL model transformations</a:t>
            </a:r>
          </a:p>
          <a:p>
            <a:r>
              <a:rPr lang="en-GB" dirty="0" smtClean="0"/>
              <a:t>Static analysis</a:t>
            </a:r>
          </a:p>
          <a:p>
            <a:pPr lvl="1"/>
            <a:r>
              <a:rPr lang="en-GB" dirty="0" smtClean="0"/>
              <a:t>Detect problems before executing the transformation</a:t>
            </a:r>
          </a:p>
          <a:p>
            <a:pPr lvl="1"/>
            <a:r>
              <a:rPr lang="en-GB" dirty="0" smtClean="0"/>
              <a:t>Goal:</a:t>
            </a:r>
          </a:p>
          <a:p>
            <a:pPr lvl="2"/>
            <a:r>
              <a:rPr lang="en-GB" dirty="0" smtClean="0"/>
              <a:t>Be precise: few false positives</a:t>
            </a:r>
          </a:p>
          <a:p>
            <a:pPr lvl="2"/>
            <a:r>
              <a:rPr lang="en-GB" dirty="0" smtClean="0"/>
              <a:t>Be complete: few false negatives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Analysis View</a:t>
            </a:r>
            <a:endParaRPr lang="en-AU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Show list of detected problems</a:t>
            </a:r>
          </a:p>
          <a:p>
            <a:r>
              <a:rPr lang="en-AU" dirty="0" smtClean="0"/>
              <a:t>Provide access to batch analysis</a:t>
            </a:r>
          </a:p>
          <a:p>
            <a:pPr lvl="1"/>
            <a:r>
              <a:rPr lang="en-AU" dirty="0" smtClean="0"/>
              <a:t>Regular problems scheduled for batch mode</a:t>
            </a:r>
          </a:p>
          <a:p>
            <a:pPr lvl="1"/>
            <a:r>
              <a:rPr lang="en-AU" dirty="0" smtClean="0"/>
              <a:t>Rule conflict</a:t>
            </a:r>
          </a:p>
          <a:p>
            <a:pPr lvl="1"/>
            <a:r>
              <a:rPr lang="en-AU" dirty="0" smtClean="0"/>
              <a:t>Target invariants analysis</a:t>
            </a:r>
          </a:p>
          <a:p>
            <a:pPr lvl="1"/>
            <a:r>
              <a:rPr lang="en-AU" dirty="0" smtClean="0"/>
              <a:t>Child stealing (experimental!)</a:t>
            </a:r>
          </a:p>
          <a:p>
            <a:pPr lvl="1"/>
            <a:r>
              <a:rPr lang="en-AU" dirty="0" smtClean="0"/>
              <a:t>Unconnected components (experimental!)</a:t>
            </a:r>
          </a:p>
          <a:p>
            <a:r>
              <a:rPr lang="en-AU" dirty="0" smtClean="0"/>
              <a:t>Show the view</a:t>
            </a:r>
          </a:p>
          <a:p>
            <a:pPr lvl="1"/>
            <a:r>
              <a:rPr lang="en-AU" dirty="0" smtClean="0"/>
              <a:t>Window -&gt; Show view -&gt; Other ...</a:t>
            </a:r>
          </a:p>
          <a:p>
            <a:pPr lvl="1"/>
            <a:r>
              <a:rPr lang="en-AU" dirty="0" err="1" smtClean="0"/>
              <a:t>AnATLyzer</a:t>
            </a:r>
            <a:r>
              <a:rPr lang="en-AU" dirty="0" smtClean="0"/>
              <a:t> -&gt; Analysis View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Analysis View</a:t>
            </a:r>
            <a:endParaRPr lang="en-AU" dirty="0"/>
          </a:p>
        </p:txBody>
      </p:sp>
      <p:pic>
        <p:nvPicPr>
          <p:cNvPr id="4" name="3 Marcador de contenido" descr="4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376611"/>
            <a:ext cx="8229600" cy="2973141"/>
          </a:xfrm>
        </p:spPr>
      </p:pic>
      <p:cxnSp>
        <p:nvCxnSpPr>
          <p:cNvPr id="6" name="5 Conector recto de flecha"/>
          <p:cNvCxnSpPr/>
          <p:nvPr/>
        </p:nvCxnSpPr>
        <p:spPr>
          <a:xfrm flipV="1">
            <a:off x="6444208" y="1844824"/>
            <a:ext cx="576064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6948264" y="1556792"/>
            <a:ext cx="1611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Reload analysis</a:t>
            </a:r>
            <a:endParaRPr lang="en-AU" dirty="0"/>
          </a:p>
        </p:txBody>
      </p:sp>
      <p:cxnSp>
        <p:nvCxnSpPr>
          <p:cNvPr id="9" name="8 Conector recto de flecha"/>
          <p:cNvCxnSpPr/>
          <p:nvPr/>
        </p:nvCxnSpPr>
        <p:spPr>
          <a:xfrm flipV="1">
            <a:off x="2987824" y="2060848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2513727" y="1700808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Warning</a:t>
            </a:r>
            <a:endParaRPr lang="en-AU" dirty="0"/>
          </a:p>
        </p:txBody>
      </p:sp>
      <p:cxnSp>
        <p:nvCxnSpPr>
          <p:cNvPr id="13" name="12 Conector recto de flecha"/>
          <p:cNvCxnSpPr/>
          <p:nvPr/>
        </p:nvCxnSpPr>
        <p:spPr>
          <a:xfrm flipV="1">
            <a:off x="3491880" y="2060848"/>
            <a:ext cx="762129" cy="1584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3953887" y="1763524"/>
            <a:ext cx="97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Error</a:t>
            </a:r>
            <a:endParaRPr lang="en-AU" dirty="0"/>
          </a:p>
        </p:txBody>
      </p:sp>
      <p:sp>
        <p:nvSpPr>
          <p:cNvPr id="16" name="15 CuadroTexto"/>
          <p:cNvSpPr txBox="1"/>
          <p:nvPr/>
        </p:nvSpPr>
        <p:spPr>
          <a:xfrm>
            <a:off x="251520" y="5733256"/>
            <a:ext cx="6611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Double-click on “Rule conflict analysis” or “Child stealing” to execute</a:t>
            </a:r>
            <a:endParaRPr lang="en-AU" dirty="0"/>
          </a:p>
        </p:txBody>
      </p:sp>
      <p:cxnSp>
        <p:nvCxnSpPr>
          <p:cNvPr id="18" name="17 Conector recto de flecha"/>
          <p:cNvCxnSpPr/>
          <p:nvPr/>
        </p:nvCxnSpPr>
        <p:spPr>
          <a:xfrm flipV="1">
            <a:off x="611560" y="4869160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Analysis View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Confirmed</a:t>
            </a:r>
          </a:p>
          <a:p>
            <a:pPr lvl="1"/>
            <a:r>
              <a:rPr lang="en-GB" dirty="0" smtClean="0"/>
              <a:t>It is a true error. Should be fixed somehow.</a:t>
            </a:r>
          </a:p>
          <a:p>
            <a:pPr lvl="1"/>
            <a:r>
              <a:rPr lang="en-GB" dirty="0" smtClean="0"/>
              <a:t>Try some quick fix! CTRL + 1</a:t>
            </a:r>
          </a:p>
          <a:p>
            <a:r>
              <a:rPr lang="en-GB" dirty="0" smtClean="0"/>
              <a:t>Discarded</a:t>
            </a:r>
          </a:p>
          <a:p>
            <a:pPr lvl="1"/>
            <a:r>
              <a:rPr lang="en-GB" dirty="0" smtClean="0"/>
              <a:t>We used model finding to ensure it is not an error</a:t>
            </a:r>
          </a:p>
          <a:p>
            <a:pPr lvl="1"/>
            <a:r>
              <a:rPr lang="en-GB" dirty="0" smtClean="0"/>
              <a:t>Can be ignored</a:t>
            </a:r>
          </a:p>
          <a:p>
            <a:r>
              <a:rPr lang="en-GB" dirty="0" smtClean="0"/>
              <a:t>Unknown</a:t>
            </a:r>
          </a:p>
          <a:p>
            <a:pPr lvl="1"/>
            <a:r>
              <a:rPr lang="en-GB" dirty="0" smtClean="0"/>
              <a:t>It is a smell but we cannot check if it is an error. </a:t>
            </a:r>
          </a:p>
          <a:p>
            <a:r>
              <a:rPr lang="en-GB" dirty="0" smtClean="0"/>
              <a:t>Running</a:t>
            </a:r>
          </a:p>
          <a:p>
            <a:pPr lvl="1"/>
            <a:r>
              <a:rPr lang="en-GB" dirty="0" smtClean="0"/>
              <a:t>Errors which are currently being processed</a:t>
            </a:r>
          </a:p>
          <a:p>
            <a:pPr lvl="1"/>
            <a:r>
              <a:rPr lang="en-GB" dirty="0" smtClean="0"/>
              <a:t>Most of the time </a:t>
            </a:r>
            <a:r>
              <a:rPr lang="en-GB" dirty="0" smtClean="0"/>
              <a:t>the user does </a:t>
            </a:r>
            <a:r>
              <a:rPr lang="en-GB" dirty="0" smtClean="0"/>
              <a:t>not </a:t>
            </a:r>
            <a:r>
              <a:rPr lang="en-GB" dirty="0" smtClean="0"/>
              <a:t>see this.</a:t>
            </a:r>
          </a:p>
          <a:p>
            <a:r>
              <a:rPr lang="en-GB" dirty="0" smtClean="0"/>
              <a:t>Time out</a:t>
            </a:r>
          </a:p>
          <a:p>
            <a:pPr lvl="1"/>
            <a:r>
              <a:rPr lang="en-GB" dirty="0" smtClean="0"/>
              <a:t>If it takes to long to confirm the problem</a:t>
            </a:r>
          </a:p>
          <a:p>
            <a:pPr lvl="1"/>
            <a:endParaRPr lang="en-GB" dirty="0"/>
          </a:p>
        </p:txBody>
      </p:sp>
      <p:sp>
        <p:nvSpPr>
          <p:cNvPr id="4" name="3 CuadroTexto"/>
          <p:cNvSpPr txBox="1"/>
          <p:nvPr/>
        </p:nvSpPr>
        <p:spPr>
          <a:xfrm>
            <a:off x="7438340" y="6488668"/>
            <a:ext cx="1705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dirty="0" smtClean="0">
                <a:solidFill>
                  <a:schemeClr val="bg1">
                    <a:lumMod val="65000"/>
                  </a:schemeClr>
                </a:solidFill>
              </a:rPr>
              <a:t>Basic </a:t>
            </a:r>
            <a:r>
              <a:rPr lang="en-GB" sz="1400" dirty="0" smtClean="0">
                <a:solidFill>
                  <a:schemeClr val="bg1">
                    <a:lumMod val="65000"/>
                  </a:schemeClr>
                </a:solidFill>
              </a:rPr>
              <a:t>constructs</a:t>
            </a:r>
            <a:r>
              <a:rPr lang="es-ES_tradnl" sz="1400" dirty="0" smtClean="0">
                <a:solidFill>
                  <a:schemeClr val="bg1">
                    <a:lumMod val="65000"/>
                  </a:schemeClr>
                </a:solidFill>
              </a:rPr>
              <a:t> – </a:t>
            </a:r>
            <a:fld id="{FDBEFE11-3DF1-4A6E-91A5-8B939726F35A}" type="slidenum">
              <a:rPr lang="es-ES_tradnl" sz="1400" smtClean="0">
                <a:solidFill>
                  <a:schemeClr val="bg1">
                    <a:lumMod val="65000"/>
                  </a:schemeClr>
                </a:solidFill>
              </a:rPr>
              <a:pPr/>
              <a:t>22</a:t>
            </a:fld>
            <a:endParaRPr lang="es-ES_tradnl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4 Imagen" descr="inevaluation_problems_16x1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4437112"/>
            <a:ext cx="296416" cy="29641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6 Imagen" descr="timeout_16x1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5445224"/>
            <a:ext cx="360040" cy="36004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7 Imagen" descr="uknown_problems_16x1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5536" y="3645024"/>
            <a:ext cx="432048" cy="432048"/>
          </a:xfrm>
          <a:prstGeom prst="rect">
            <a:avLst/>
          </a:prstGeom>
        </p:spPr>
      </p:pic>
      <p:pic>
        <p:nvPicPr>
          <p:cNvPr id="9" name="8 Imagen" descr="discarded_problems_16x16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467544" y="2708920"/>
            <a:ext cx="292224" cy="292224"/>
          </a:xfrm>
          <a:prstGeom prst="rect">
            <a:avLst/>
          </a:prstGeom>
        </p:spPr>
      </p:pic>
      <p:pic>
        <p:nvPicPr>
          <p:cNvPr id="12" name="11 Imagen" descr="local_problems_16x16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52" y="1628800"/>
            <a:ext cx="288032" cy="2880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Keyboard shortcuts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CTRL + 1</a:t>
            </a:r>
          </a:p>
          <a:p>
            <a:pPr lvl="1"/>
            <a:r>
              <a:rPr lang="en-GB" dirty="0" smtClean="0"/>
              <a:t>Over an error, show quick fix</a:t>
            </a:r>
          </a:p>
          <a:p>
            <a:pPr lvl="1"/>
            <a:r>
              <a:rPr lang="en-GB" dirty="0" smtClean="0"/>
              <a:t>Over a normal statement, show quick </a:t>
            </a:r>
            <a:r>
              <a:rPr lang="en-GB" dirty="0" smtClean="0"/>
              <a:t>assists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Be ready to use CTRL-Z to undo...</a:t>
            </a:r>
          </a:p>
          <a:p>
            <a:endParaRPr lang="en-GB" dirty="0" smtClean="0"/>
          </a:p>
          <a:p>
            <a:r>
              <a:rPr lang="en-GB" dirty="0" smtClean="0"/>
              <a:t>CTRL + S to save and re-analyse</a:t>
            </a:r>
          </a:p>
          <a:p>
            <a:pPr lvl="1"/>
            <a:r>
              <a:rPr lang="en-GB" dirty="0" smtClean="0"/>
              <a:t>The analysis is mostly incremental</a:t>
            </a:r>
          </a:p>
          <a:p>
            <a:pPr lvl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Keyboard shortcuts</a:t>
            </a:r>
            <a:br>
              <a:rPr lang="en-GB" dirty="0" smtClean="0"/>
            </a:br>
            <a:r>
              <a:rPr lang="en-GB" dirty="0" smtClean="0"/>
              <a:t>(Inherited from ATL Editor)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Auto-complete / Template proposals</a:t>
            </a:r>
            <a:endParaRPr lang="en-GB" dirty="0" smtClean="0"/>
          </a:p>
          <a:p>
            <a:pPr marL="742950" lvl="2" indent="-342900"/>
            <a:r>
              <a:rPr lang="en-GB" dirty="0" smtClean="0"/>
              <a:t>CTRL+SPACE</a:t>
            </a:r>
          </a:p>
          <a:p>
            <a:pPr lvl="1"/>
            <a:r>
              <a:rPr lang="en-GB" dirty="0" smtClean="0"/>
              <a:t>Not completely precise</a:t>
            </a:r>
          </a:p>
          <a:p>
            <a:r>
              <a:rPr lang="en-GB" dirty="0" smtClean="0"/>
              <a:t>Go to definition (e.g., helper, definition)</a:t>
            </a:r>
          </a:p>
          <a:p>
            <a:pPr lvl="1"/>
            <a:r>
              <a:rPr lang="en-GB" dirty="0" smtClean="0"/>
              <a:t>CTRL + Click</a:t>
            </a:r>
          </a:p>
          <a:p>
            <a:pPr lvl="1"/>
            <a:r>
              <a:rPr lang="en-GB" dirty="0" smtClean="0"/>
              <a:t>F3 with the keyboard</a:t>
            </a:r>
          </a:p>
          <a:p>
            <a:r>
              <a:rPr lang="en-GB" dirty="0" smtClean="0"/>
              <a:t>Comment / Uncomment</a:t>
            </a:r>
          </a:p>
          <a:p>
            <a:pPr lvl="1"/>
            <a:r>
              <a:rPr lang="en-GB" dirty="0" smtClean="0"/>
              <a:t>CTRL+SHIFT+C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Quick </a:t>
            </a:r>
            <a:r>
              <a:rPr lang="es-ES_tradnl" dirty="0" err="1" smtClean="0"/>
              <a:t>fixes</a:t>
            </a:r>
            <a:endParaRPr lang="es-ES_tradnl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512768" cy="1752600"/>
          </a:xfrm>
        </p:spPr>
        <p:txBody>
          <a:bodyPr/>
          <a:lstStyle/>
          <a:p>
            <a:r>
              <a:rPr lang="es-ES_tradnl" dirty="0" err="1" smtClean="0"/>
              <a:t>Boosting</a:t>
            </a:r>
            <a:r>
              <a:rPr lang="es-ES_tradnl" dirty="0" smtClean="0"/>
              <a:t> </a:t>
            </a:r>
            <a:r>
              <a:rPr lang="es-ES_tradnl" dirty="0" err="1" smtClean="0"/>
              <a:t>transformation</a:t>
            </a:r>
            <a:r>
              <a:rPr lang="es-ES_tradnl" dirty="0" smtClean="0"/>
              <a:t> </a:t>
            </a:r>
            <a:r>
              <a:rPr lang="es-ES_tradnl" dirty="0" err="1" smtClean="0"/>
              <a:t>development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Quick fixes</a:t>
            </a:r>
            <a:endParaRPr lang="en-A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556792"/>
            <a:ext cx="747108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5 Conector recto de flecha"/>
          <p:cNvCxnSpPr/>
          <p:nvPr/>
        </p:nvCxnSpPr>
        <p:spPr>
          <a:xfrm flipV="1">
            <a:off x="6372200" y="3284984"/>
            <a:ext cx="648072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7 Cerrar llave"/>
          <p:cNvSpPr/>
          <p:nvPr/>
        </p:nvSpPr>
        <p:spPr>
          <a:xfrm>
            <a:off x="5652120" y="4149080"/>
            <a:ext cx="288032" cy="1080120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8 CuadroTexto"/>
          <p:cNvSpPr txBox="1"/>
          <p:nvPr/>
        </p:nvSpPr>
        <p:spPr>
          <a:xfrm>
            <a:off x="6012160" y="4509120"/>
            <a:ext cx="11916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 smtClean="0"/>
              <a:t>Quick fixes</a:t>
            </a:r>
            <a:endParaRPr lang="en-AU" dirty="0"/>
          </a:p>
        </p:txBody>
      </p:sp>
      <p:cxnSp>
        <p:nvCxnSpPr>
          <p:cNvPr id="11" name="10 Conector recto de flecha"/>
          <p:cNvCxnSpPr/>
          <p:nvPr/>
        </p:nvCxnSpPr>
        <p:spPr>
          <a:xfrm>
            <a:off x="4355976" y="5373216"/>
            <a:ext cx="792088" cy="1080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5220072" y="6309320"/>
            <a:ext cx="257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Visualization quick access</a:t>
            </a:r>
            <a:endParaRPr lang="en-AU" dirty="0"/>
          </a:p>
        </p:txBody>
      </p:sp>
      <p:sp>
        <p:nvSpPr>
          <p:cNvPr id="14" name="13 CuadroTexto"/>
          <p:cNvSpPr txBox="1"/>
          <p:nvPr/>
        </p:nvSpPr>
        <p:spPr>
          <a:xfrm>
            <a:off x="7092280" y="2937718"/>
            <a:ext cx="1902765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 smtClean="0"/>
              <a:t>Access to detailed</a:t>
            </a:r>
          </a:p>
          <a:p>
            <a:r>
              <a:rPr lang="en-AU" dirty="0" smtClean="0"/>
              <a:t>Information about</a:t>
            </a:r>
          </a:p>
          <a:p>
            <a:r>
              <a:rPr lang="en-AU" dirty="0" smtClean="0"/>
              <a:t>the problem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Problem information</a:t>
            </a:r>
            <a:endParaRPr lang="en-AU" dirty="0"/>
          </a:p>
        </p:txBody>
      </p:sp>
      <p:pic>
        <p:nvPicPr>
          <p:cNvPr id="4" name="3 Marcador de contenido" descr="xxx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43608" y="1268760"/>
            <a:ext cx="7450792" cy="5391042"/>
          </a:xfrm>
        </p:spPr>
      </p:pic>
      <p:sp>
        <p:nvSpPr>
          <p:cNvPr id="5" name="4 CuadroTexto"/>
          <p:cNvSpPr txBox="1"/>
          <p:nvPr/>
        </p:nvSpPr>
        <p:spPr>
          <a:xfrm>
            <a:off x="7308304" y="1988840"/>
            <a:ext cx="936475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dirty="0" smtClean="0"/>
              <a:t>Witness</a:t>
            </a:r>
            <a:endParaRPr lang="en-AU" dirty="0"/>
          </a:p>
        </p:txBody>
      </p:sp>
      <p:cxnSp>
        <p:nvCxnSpPr>
          <p:cNvPr id="7" name="6 Conector recto de flecha"/>
          <p:cNvCxnSpPr>
            <a:stCxn id="5" idx="1"/>
          </p:cNvCxnSpPr>
          <p:nvPr/>
        </p:nvCxnSpPr>
        <p:spPr>
          <a:xfrm flipH="1">
            <a:off x="6516216" y="2173506"/>
            <a:ext cx="792088" cy="1033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3491880" y="2852936"/>
            <a:ext cx="2376264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 smtClean="0"/>
              <a:t>Speculative quick fixes</a:t>
            </a:r>
            <a:endParaRPr lang="en-AU" dirty="0"/>
          </a:p>
        </p:txBody>
      </p:sp>
      <p:cxnSp>
        <p:nvCxnSpPr>
          <p:cNvPr id="11" name="10 Conector recto de flecha"/>
          <p:cNvCxnSpPr>
            <a:stCxn id="10" idx="1"/>
          </p:cNvCxnSpPr>
          <p:nvPr/>
        </p:nvCxnSpPr>
        <p:spPr>
          <a:xfrm flipH="1">
            <a:off x="2195736" y="3037602"/>
            <a:ext cx="1296144" cy="3913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Types</a:t>
            </a:r>
            <a:r>
              <a:rPr lang="es-ES_tradnl" dirty="0" smtClean="0"/>
              <a:t> of </a:t>
            </a:r>
            <a:r>
              <a:rPr lang="es-ES_tradnl" dirty="0" err="1" smtClean="0"/>
              <a:t>quick</a:t>
            </a:r>
            <a:r>
              <a:rPr lang="es-ES_tradnl" dirty="0" smtClean="0"/>
              <a:t> </a:t>
            </a:r>
            <a:r>
              <a:rPr lang="es-ES_tradnl" dirty="0" err="1" smtClean="0"/>
              <a:t>fixes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Modify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transformation</a:t>
            </a:r>
            <a:endParaRPr lang="es-ES_tradnl" dirty="0" smtClean="0"/>
          </a:p>
          <a:p>
            <a:pPr lvl="1"/>
            <a:r>
              <a:rPr lang="es-ES_tradnl" dirty="0" err="1" smtClean="0"/>
              <a:t>E.g</a:t>
            </a:r>
            <a:r>
              <a:rPr lang="es-ES_tradnl" dirty="0" smtClean="0"/>
              <a:t>., </a:t>
            </a:r>
            <a:r>
              <a:rPr lang="es-ES_tradnl" dirty="0" err="1" smtClean="0"/>
              <a:t>add</a:t>
            </a:r>
            <a:r>
              <a:rPr lang="es-ES_tradnl" dirty="0" smtClean="0"/>
              <a:t> a rule </a:t>
            </a:r>
            <a:r>
              <a:rPr lang="es-ES_tradnl" dirty="0" err="1" smtClean="0"/>
              <a:t>filter</a:t>
            </a:r>
            <a:endParaRPr lang="es-ES_tradnl" dirty="0" smtClean="0"/>
          </a:p>
          <a:p>
            <a:r>
              <a:rPr lang="es-ES_tradnl" dirty="0" err="1" smtClean="0"/>
              <a:t>Modify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meta-</a:t>
            </a:r>
            <a:r>
              <a:rPr lang="es-ES_tradnl" dirty="0" err="1" smtClean="0"/>
              <a:t>model</a:t>
            </a:r>
            <a:endParaRPr lang="es-ES_tradnl" dirty="0" smtClean="0"/>
          </a:p>
          <a:p>
            <a:pPr lvl="1"/>
            <a:r>
              <a:rPr lang="es-ES_tradnl" dirty="0" err="1" smtClean="0"/>
              <a:t>E.g</a:t>
            </a:r>
            <a:r>
              <a:rPr lang="es-ES_tradnl" dirty="0" smtClean="0"/>
              <a:t>., </a:t>
            </a:r>
            <a:r>
              <a:rPr lang="es-ES_tradnl" dirty="0" err="1" smtClean="0"/>
              <a:t>Add</a:t>
            </a:r>
            <a:r>
              <a:rPr lang="es-ES_tradnl" dirty="0" smtClean="0"/>
              <a:t> a new </a:t>
            </a:r>
            <a:r>
              <a:rPr lang="es-ES_tradnl" dirty="0" err="1" smtClean="0"/>
              <a:t>class</a:t>
            </a:r>
            <a:endParaRPr lang="es-ES_tradnl" dirty="0" smtClean="0"/>
          </a:p>
          <a:p>
            <a:r>
              <a:rPr lang="es-ES_tradnl" dirty="0" err="1" smtClean="0"/>
              <a:t>Generate</a:t>
            </a:r>
            <a:r>
              <a:rPr lang="es-ES_tradnl" dirty="0" smtClean="0"/>
              <a:t> pre-</a:t>
            </a:r>
            <a:r>
              <a:rPr lang="es-ES_tradnl" dirty="0" err="1" smtClean="0"/>
              <a:t>condition</a:t>
            </a:r>
            <a:endParaRPr lang="es-ES_tradnl" dirty="0" smtClean="0"/>
          </a:p>
          <a:p>
            <a:pPr lvl="1"/>
            <a:r>
              <a:rPr lang="es-ES_tradnl" dirty="0" err="1" smtClean="0"/>
              <a:t>E.g</a:t>
            </a:r>
            <a:r>
              <a:rPr lang="es-ES_tradnl" dirty="0" smtClean="0"/>
              <a:t>.,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document</a:t>
            </a:r>
            <a:r>
              <a:rPr lang="es-ES_tradnl" dirty="0" smtClean="0"/>
              <a:t> </a:t>
            </a:r>
            <a:r>
              <a:rPr lang="es-ES_tradnl" dirty="0" err="1" smtClean="0"/>
              <a:t>that</a:t>
            </a:r>
            <a:r>
              <a:rPr lang="es-ES_tradnl" dirty="0" smtClean="0"/>
              <a:t> </a:t>
            </a:r>
            <a:r>
              <a:rPr lang="es-ES_tradnl" dirty="0" err="1" smtClean="0"/>
              <a:t>certain</a:t>
            </a:r>
            <a:r>
              <a:rPr lang="es-ES_tradnl" dirty="0" smtClean="0"/>
              <a:t> </a:t>
            </a:r>
            <a:r>
              <a:rPr lang="es-ES_tradnl" dirty="0" err="1" smtClean="0"/>
              <a:t>configurations</a:t>
            </a:r>
            <a:r>
              <a:rPr lang="es-ES_tradnl" dirty="0" smtClean="0"/>
              <a:t> are </a:t>
            </a:r>
            <a:r>
              <a:rPr lang="es-ES_tradnl" dirty="0" err="1" smtClean="0"/>
              <a:t>not</a:t>
            </a:r>
            <a:r>
              <a:rPr lang="es-ES_tradnl" dirty="0" smtClean="0"/>
              <a:t> </a:t>
            </a:r>
            <a:r>
              <a:rPr lang="es-ES_tradnl" dirty="0" err="1" smtClean="0"/>
              <a:t>allowed</a:t>
            </a:r>
            <a:endParaRPr lang="es-ES_tradnl" dirty="0" smtClean="0"/>
          </a:p>
          <a:p>
            <a:r>
              <a:rPr lang="es-ES_tradnl" dirty="0" smtClean="0"/>
              <a:t>Ignore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problem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Developing</a:t>
            </a:r>
            <a:r>
              <a:rPr lang="es-ES_tradnl" dirty="0" smtClean="0"/>
              <a:t> </a:t>
            </a:r>
            <a:r>
              <a:rPr lang="es-ES_tradnl" dirty="0" err="1" smtClean="0"/>
              <a:t>from</a:t>
            </a:r>
            <a:r>
              <a:rPr lang="es-ES_tradnl" dirty="0" smtClean="0"/>
              <a:t> </a:t>
            </a:r>
            <a:r>
              <a:rPr lang="es-ES_tradnl" dirty="0" err="1" smtClean="0"/>
              <a:t>scratch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Make</a:t>
            </a:r>
            <a:r>
              <a:rPr lang="es-ES_tradnl" dirty="0" smtClean="0"/>
              <a:t> </a:t>
            </a:r>
            <a:r>
              <a:rPr lang="es-ES_tradnl" dirty="0" err="1" smtClean="0"/>
              <a:t>errors</a:t>
            </a:r>
            <a:r>
              <a:rPr lang="es-ES_tradnl" dirty="0" smtClean="0"/>
              <a:t> </a:t>
            </a:r>
            <a:r>
              <a:rPr lang="es-ES_tradnl" dirty="0" err="1" smtClean="0"/>
              <a:t>on</a:t>
            </a:r>
            <a:r>
              <a:rPr lang="es-ES_tradnl" dirty="0" smtClean="0"/>
              <a:t> </a:t>
            </a:r>
            <a:r>
              <a:rPr lang="es-ES_tradnl" dirty="0" err="1" smtClean="0"/>
              <a:t>purpose</a:t>
            </a:r>
            <a:endParaRPr lang="es-ES_tradnl" dirty="0" smtClean="0"/>
          </a:p>
          <a:p>
            <a:r>
              <a:rPr lang="es-ES_tradnl" dirty="0" err="1" smtClean="0"/>
              <a:t>Save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file </a:t>
            </a:r>
            <a:r>
              <a:rPr lang="es-ES_tradnl" dirty="0" err="1" smtClean="0"/>
              <a:t>to</a:t>
            </a:r>
            <a:r>
              <a:rPr lang="es-ES_tradnl" dirty="0" smtClean="0"/>
              <a:t> re-</a:t>
            </a:r>
            <a:r>
              <a:rPr lang="es-ES_tradnl" dirty="0" err="1" smtClean="0"/>
              <a:t>execute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analysis</a:t>
            </a:r>
            <a:endParaRPr lang="es-ES_tradnl" dirty="0" smtClean="0"/>
          </a:p>
          <a:p>
            <a:pPr lvl="1"/>
            <a:r>
              <a:rPr lang="es-ES_tradnl" dirty="0" err="1" smtClean="0"/>
              <a:t>Should</a:t>
            </a:r>
            <a:r>
              <a:rPr lang="es-ES_tradnl" dirty="0" smtClean="0"/>
              <a:t> be </a:t>
            </a:r>
            <a:r>
              <a:rPr lang="es-ES_tradnl" dirty="0" err="1" smtClean="0"/>
              <a:t>fast</a:t>
            </a:r>
            <a:endParaRPr lang="es-ES_tradnl" dirty="0" smtClean="0"/>
          </a:p>
          <a:p>
            <a:r>
              <a:rPr lang="es-ES_tradnl" dirty="0" smtClean="0"/>
              <a:t>CTRL + 1</a:t>
            </a:r>
          </a:p>
          <a:p>
            <a:r>
              <a:rPr lang="es-ES_tradnl" dirty="0" err="1" smtClean="0"/>
              <a:t>Know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quick</a:t>
            </a:r>
            <a:r>
              <a:rPr lang="es-ES_tradnl" dirty="0" smtClean="0"/>
              <a:t> </a:t>
            </a:r>
            <a:r>
              <a:rPr lang="es-ES_tradnl" dirty="0" err="1" smtClean="0"/>
              <a:t>fix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apply</a:t>
            </a:r>
            <a:r>
              <a:rPr lang="es-ES_tradnl" dirty="0" smtClean="0"/>
              <a:t> </a:t>
            </a:r>
            <a:r>
              <a:rPr lang="es-ES_tradnl" dirty="0" err="1" smtClean="0"/>
              <a:t>on</a:t>
            </a:r>
            <a:r>
              <a:rPr lang="es-ES_tradnl" dirty="0" smtClean="0"/>
              <a:t> </a:t>
            </a:r>
            <a:r>
              <a:rPr lang="es-ES_tradnl" dirty="0" err="1" smtClean="0"/>
              <a:t>advance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Precision</a:t>
            </a:r>
            <a:r>
              <a:rPr lang="es-ES" dirty="0" smtClean="0"/>
              <a:t> and </a:t>
            </a:r>
            <a:r>
              <a:rPr lang="es-ES" dirty="0" err="1" smtClean="0"/>
              <a:t>completeness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There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a </a:t>
            </a:r>
            <a:r>
              <a:rPr lang="es-ES" dirty="0" err="1" smtClean="0"/>
              <a:t>trade</a:t>
            </a:r>
            <a:r>
              <a:rPr lang="es-ES" dirty="0" smtClean="0"/>
              <a:t>-off </a:t>
            </a:r>
            <a:r>
              <a:rPr lang="es-ES" dirty="0" err="1" smtClean="0"/>
              <a:t>between</a:t>
            </a:r>
            <a:r>
              <a:rPr lang="es-ES" dirty="0" smtClean="0"/>
              <a:t> </a:t>
            </a:r>
            <a:r>
              <a:rPr lang="es-ES" dirty="0" err="1" smtClean="0"/>
              <a:t>precision</a:t>
            </a:r>
            <a:r>
              <a:rPr lang="es-ES" dirty="0" smtClean="0"/>
              <a:t> and </a:t>
            </a:r>
            <a:r>
              <a:rPr lang="es-ES" dirty="0" err="1" smtClean="0"/>
              <a:t>completeness</a:t>
            </a:r>
            <a:r>
              <a:rPr lang="es-ES" dirty="0" smtClean="0"/>
              <a:t> (</a:t>
            </a:r>
            <a:r>
              <a:rPr lang="es-ES" dirty="0" err="1" smtClean="0"/>
              <a:t>recall</a:t>
            </a:r>
            <a:r>
              <a:rPr lang="es-ES" dirty="0" smtClean="0"/>
              <a:t>).</a:t>
            </a:r>
          </a:p>
          <a:p>
            <a:pPr lvl="1"/>
            <a:r>
              <a:rPr lang="es-ES" dirty="0" err="1" smtClean="0"/>
              <a:t>Static</a:t>
            </a:r>
            <a:r>
              <a:rPr lang="es-ES" dirty="0" smtClean="0"/>
              <a:t> </a:t>
            </a:r>
            <a:r>
              <a:rPr lang="es-ES" dirty="0" err="1" smtClean="0"/>
              <a:t>analysis</a:t>
            </a:r>
            <a:r>
              <a:rPr lang="es-ES" dirty="0" smtClean="0"/>
              <a:t> </a:t>
            </a:r>
            <a:r>
              <a:rPr lang="es-ES" dirty="0" err="1" smtClean="0"/>
              <a:t>typically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over-restrictive</a:t>
            </a:r>
            <a:endParaRPr lang="es-ES" dirty="0" smtClean="0"/>
          </a:p>
          <a:p>
            <a:pPr lvl="1"/>
            <a:r>
              <a:rPr lang="es-ES" dirty="0" err="1" smtClean="0"/>
              <a:t>You</a:t>
            </a:r>
            <a:r>
              <a:rPr lang="es-ES" dirty="0" smtClean="0"/>
              <a:t> can </a:t>
            </a:r>
            <a:r>
              <a:rPr lang="es-ES" dirty="0" err="1" smtClean="0"/>
              <a:t>improve</a:t>
            </a:r>
            <a:r>
              <a:rPr lang="es-ES" dirty="0" smtClean="0"/>
              <a:t> </a:t>
            </a:r>
            <a:r>
              <a:rPr lang="es-ES" dirty="0" err="1" smtClean="0"/>
              <a:t>precision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sacrificing</a:t>
            </a:r>
            <a:r>
              <a:rPr lang="es-ES" dirty="0" smtClean="0"/>
              <a:t> </a:t>
            </a:r>
            <a:r>
              <a:rPr lang="es-ES" dirty="0" err="1" smtClean="0"/>
              <a:t>completeness</a:t>
            </a:r>
            <a:r>
              <a:rPr lang="es-ES" dirty="0" smtClean="0"/>
              <a:t> and vice-versa</a:t>
            </a:r>
          </a:p>
          <a:p>
            <a:r>
              <a:rPr lang="es-ES" dirty="0" err="1" smtClean="0"/>
              <a:t>Our</a:t>
            </a:r>
            <a:r>
              <a:rPr lang="es-ES" dirty="0" smtClean="0"/>
              <a:t> </a:t>
            </a:r>
            <a:r>
              <a:rPr lang="es-ES" dirty="0" err="1" smtClean="0"/>
              <a:t>approach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detect</a:t>
            </a:r>
            <a:r>
              <a:rPr lang="es-ES" dirty="0" smtClean="0"/>
              <a:t> “</a:t>
            </a:r>
            <a:r>
              <a:rPr lang="es-ES" dirty="0" err="1" smtClean="0"/>
              <a:t>possible</a:t>
            </a:r>
            <a:r>
              <a:rPr lang="es-ES" dirty="0" smtClean="0"/>
              <a:t> </a:t>
            </a:r>
            <a:r>
              <a:rPr lang="es-ES" dirty="0" err="1" smtClean="0"/>
              <a:t>problems</a:t>
            </a:r>
            <a:r>
              <a:rPr lang="es-ES" dirty="0" smtClean="0"/>
              <a:t>” and </a:t>
            </a:r>
            <a:r>
              <a:rPr lang="es-ES" dirty="0" err="1" smtClean="0"/>
              <a:t>let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constraint</a:t>
            </a:r>
            <a:r>
              <a:rPr lang="es-ES" dirty="0" smtClean="0"/>
              <a:t> </a:t>
            </a:r>
            <a:r>
              <a:rPr lang="es-ES" dirty="0" err="1" smtClean="0"/>
              <a:t>solver</a:t>
            </a:r>
            <a:r>
              <a:rPr lang="es-ES" dirty="0" smtClean="0"/>
              <a:t> </a:t>
            </a:r>
            <a:r>
              <a:rPr lang="es-ES" dirty="0" err="1" smtClean="0"/>
              <a:t>find</a:t>
            </a:r>
            <a:r>
              <a:rPr lang="es-ES" dirty="0" smtClean="0"/>
              <a:t> a </a:t>
            </a:r>
            <a:r>
              <a:rPr lang="es-ES" dirty="0" err="1" smtClean="0"/>
              <a:t>witness</a:t>
            </a:r>
            <a:r>
              <a:rPr lang="es-ES" dirty="0" smtClean="0"/>
              <a:t> </a:t>
            </a:r>
            <a:r>
              <a:rPr lang="es-ES" dirty="0" err="1" smtClean="0"/>
              <a:t>model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confirms</a:t>
            </a:r>
            <a:r>
              <a:rPr lang="es-ES" dirty="0" smtClean="0"/>
              <a:t>,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discard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otherwise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9496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from scratch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 scenarios</a:t>
            </a:r>
          </a:p>
          <a:p>
            <a:pPr lvl="1"/>
            <a:r>
              <a:rPr lang="en-US" dirty="0" smtClean="0"/>
              <a:t>Create the helper signature automatically</a:t>
            </a:r>
          </a:p>
          <a:p>
            <a:pPr lvl="1"/>
            <a:r>
              <a:rPr lang="en-US" dirty="0" smtClean="0"/>
              <a:t>Create rules</a:t>
            </a:r>
          </a:p>
          <a:p>
            <a:pPr lvl="1"/>
            <a:r>
              <a:rPr lang="en-US" dirty="0" smtClean="0"/>
              <a:t>Create new meta-model classes/features</a:t>
            </a:r>
          </a:p>
          <a:p>
            <a:pPr lvl="1"/>
            <a:r>
              <a:rPr lang="en-US" dirty="0" smtClean="0"/>
              <a:t>As a an auto-completion mechanism</a:t>
            </a:r>
          </a:p>
          <a:p>
            <a:pPr lvl="2"/>
            <a:r>
              <a:rPr lang="en-US" dirty="0" smtClean="0"/>
              <a:t>E.g., the variable name in a </a:t>
            </a:r>
            <a:r>
              <a:rPr lang="en-US" dirty="0" err="1" smtClean="0"/>
              <a:t>resolveTemp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44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Create</a:t>
            </a:r>
            <a:r>
              <a:rPr lang="es-ES_tradnl" dirty="0" smtClean="0"/>
              <a:t> new </a:t>
            </a:r>
            <a:r>
              <a:rPr lang="es-ES_tradnl" dirty="0" err="1" smtClean="0"/>
              <a:t>feature</a:t>
            </a:r>
            <a:endParaRPr lang="es-ES_tradnl" dirty="0"/>
          </a:p>
        </p:txBody>
      </p:sp>
      <p:pic>
        <p:nvPicPr>
          <p:cNvPr id="4" name="3 Marcador de contenido" descr="c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75656" y="1988840"/>
            <a:ext cx="4419600" cy="2124075"/>
          </a:xfrm>
        </p:spPr>
      </p:pic>
      <p:sp>
        <p:nvSpPr>
          <p:cNvPr id="6" name="5 CuadroTexto"/>
          <p:cNvSpPr txBox="1"/>
          <p:nvPr/>
        </p:nvSpPr>
        <p:spPr>
          <a:xfrm>
            <a:off x="2627784" y="4365104"/>
            <a:ext cx="6048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Type</a:t>
            </a:r>
            <a:r>
              <a:rPr lang="es-ES_tradnl" dirty="0" smtClean="0"/>
              <a:t>:</a:t>
            </a:r>
          </a:p>
          <a:p>
            <a:r>
              <a:rPr lang="es-ES_tradnl" dirty="0" smtClean="0"/>
              <a:t>* </a:t>
            </a:r>
            <a:r>
              <a:rPr lang="es-ES_tradnl" dirty="0" err="1" smtClean="0"/>
              <a:t>Name</a:t>
            </a:r>
            <a:r>
              <a:rPr lang="es-ES_tradnl" dirty="0" smtClean="0"/>
              <a:t> of a </a:t>
            </a:r>
            <a:r>
              <a:rPr lang="es-ES_tradnl" dirty="0" err="1" smtClean="0"/>
              <a:t>datatype</a:t>
            </a:r>
            <a:r>
              <a:rPr lang="es-ES_tradnl" dirty="0" smtClean="0"/>
              <a:t>: </a:t>
            </a:r>
            <a:r>
              <a:rPr lang="es-ES_tradnl" dirty="0" err="1" smtClean="0"/>
              <a:t>EString</a:t>
            </a:r>
            <a:r>
              <a:rPr lang="es-ES_tradnl" dirty="0" smtClean="0"/>
              <a:t>, </a:t>
            </a:r>
            <a:r>
              <a:rPr lang="es-ES_tradnl" dirty="0" err="1" smtClean="0"/>
              <a:t>EInt</a:t>
            </a:r>
            <a:r>
              <a:rPr lang="es-ES_tradnl" dirty="0" smtClean="0"/>
              <a:t>, </a:t>
            </a:r>
            <a:r>
              <a:rPr lang="es-ES_tradnl" dirty="0" err="1" smtClean="0"/>
              <a:t>EBoolean</a:t>
            </a:r>
            <a:r>
              <a:rPr lang="es-ES_tradnl" dirty="0" smtClean="0"/>
              <a:t>, </a:t>
            </a:r>
            <a:r>
              <a:rPr lang="es-ES_tradnl" dirty="0" err="1" smtClean="0"/>
              <a:t>EDouble</a:t>
            </a:r>
            <a:r>
              <a:rPr lang="es-ES_tradnl" dirty="0" smtClean="0"/>
              <a:t> </a:t>
            </a:r>
          </a:p>
          <a:p>
            <a:r>
              <a:rPr lang="es-ES_tradnl" dirty="0" smtClean="0"/>
              <a:t>* </a:t>
            </a:r>
            <a:r>
              <a:rPr lang="es-ES_tradnl" dirty="0" err="1" smtClean="0"/>
              <a:t>Name</a:t>
            </a:r>
            <a:r>
              <a:rPr lang="es-ES_tradnl" dirty="0" smtClean="0"/>
              <a:t> of </a:t>
            </a:r>
            <a:r>
              <a:rPr lang="es-ES_tradnl" dirty="0" err="1" smtClean="0"/>
              <a:t>an</a:t>
            </a:r>
            <a:r>
              <a:rPr lang="es-ES_tradnl" dirty="0" smtClean="0"/>
              <a:t> </a:t>
            </a:r>
            <a:r>
              <a:rPr lang="es-ES_tradnl" dirty="0" err="1" smtClean="0"/>
              <a:t>existing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use </a:t>
            </a:r>
            <a:r>
              <a:rPr lang="es-ES_tradnl" dirty="0" err="1" smtClean="0"/>
              <a:t>it</a:t>
            </a:r>
            <a:endParaRPr lang="es-ES_tradnl" dirty="0" smtClean="0"/>
          </a:p>
          <a:p>
            <a:r>
              <a:rPr lang="es-ES_tradnl" dirty="0" smtClean="0"/>
              <a:t>* </a:t>
            </a:r>
            <a:r>
              <a:rPr lang="es-ES_tradnl" dirty="0" err="1" smtClean="0"/>
              <a:t>Name</a:t>
            </a:r>
            <a:r>
              <a:rPr lang="es-ES_tradnl" dirty="0" smtClean="0"/>
              <a:t> of a </a:t>
            </a:r>
            <a:r>
              <a:rPr lang="es-ES_tradnl" b="1" dirty="0" err="1" smtClean="0"/>
              <a:t>unexisting</a:t>
            </a:r>
            <a:r>
              <a:rPr lang="es-ES_tradnl" b="1" dirty="0" smtClean="0"/>
              <a:t>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create</a:t>
            </a:r>
            <a:r>
              <a:rPr lang="es-ES_tradnl" dirty="0" smtClean="0"/>
              <a:t> </a:t>
            </a:r>
            <a:r>
              <a:rPr lang="es-ES_tradnl" dirty="0" err="1" smtClean="0"/>
              <a:t>it</a:t>
            </a:r>
            <a:r>
              <a:rPr lang="es-ES_tradnl" dirty="0" smtClean="0"/>
              <a:t>.</a:t>
            </a:r>
            <a:endParaRPr lang="es-ES_tradn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Static analysis with </a:t>
            </a:r>
            <a:r>
              <a:rPr lang="en-GB" dirty="0" err="1" smtClean="0"/>
              <a:t>AnATLyzer</a:t>
            </a:r>
            <a:endParaRPr lang="en-GB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Types of problems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of problems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92500" lnSpcReduction="10000"/>
          </a:bodyPr>
          <a:lstStyle/>
          <a:p>
            <a:r>
              <a:rPr lang="en-GB" dirty="0" err="1" smtClean="0"/>
              <a:t>AnATLyzer</a:t>
            </a:r>
            <a:r>
              <a:rPr lang="en-GB" dirty="0" smtClean="0"/>
              <a:t> detects more than 50 types of problems</a:t>
            </a:r>
          </a:p>
          <a:p>
            <a:r>
              <a:rPr lang="en-GB" dirty="0" smtClean="0"/>
              <a:t>Classification:</a:t>
            </a:r>
          </a:p>
          <a:p>
            <a:pPr lvl="1"/>
            <a:r>
              <a:rPr lang="en-GB" dirty="0" smtClean="0"/>
              <a:t>Typing and navigation</a:t>
            </a:r>
          </a:p>
          <a:p>
            <a:pPr lvl="2"/>
            <a:r>
              <a:rPr lang="en-GB" dirty="0" smtClean="0"/>
              <a:t>Typing </a:t>
            </a:r>
            <a:r>
              <a:rPr lang="en-GB" dirty="0" err="1" smtClean="0"/>
              <a:t>w.r.t</a:t>
            </a:r>
            <a:r>
              <a:rPr lang="en-GB" dirty="0" smtClean="0"/>
              <a:t>. meta-models and use of OCL</a:t>
            </a:r>
          </a:p>
          <a:p>
            <a:pPr lvl="1"/>
            <a:r>
              <a:rPr lang="en-GB" dirty="0" smtClean="0"/>
              <a:t>Transformation integrity</a:t>
            </a:r>
          </a:p>
          <a:p>
            <a:pPr lvl="2"/>
            <a:r>
              <a:rPr lang="en-GB" dirty="0" smtClean="0"/>
              <a:t>Checks related to the transformation structure</a:t>
            </a:r>
          </a:p>
          <a:p>
            <a:pPr lvl="1"/>
            <a:r>
              <a:rPr lang="en-GB" dirty="0" smtClean="0"/>
              <a:t>Target meta-model conformance</a:t>
            </a:r>
          </a:p>
          <a:p>
            <a:pPr lvl="2"/>
            <a:r>
              <a:rPr lang="en-GB" dirty="0" smtClean="0"/>
              <a:t>Does the output model conforms to the target meta-model?</a:t>
            </a:r>
          </a:p>
          <a:p>
            <a:pPr lvl="1"/>
            <a:r>
              <a:rPr lang="en-GB" dirty="0" smtClean="0"/>
              <a:t>Transformation rules</a:t>
            </a:r>
          </a:p>
          <a:p>
            <a:pPr lvl="2"/>
            <a:r>
              <a:rPr lang="en-GB" dirty="0" smtClean="0"/>
              <a:t>Issues related to (matched) rule usage</a:t>
            </a:r>
          </a:p>
          <a:p>
            <a:pPr lvl="2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Typing and navigation</a:t>
            </a:r>
            <a:endParaRPr lang="en-AU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OCL expressions should be well typed w.r.t. the source meta-model</a:t>
            </a:r>
          </a:p>
          <a:p>
            <a:r>
              <a:rPr lang="en-AU" dirty="0" err="1" smtClean="0"/>
              <a:t>AnATLyzer</a:t>
            </a:r>
            <a:r>
              <a:rPr lang="en-AU" dirty="0" smtClean="0"/>
              <a:t> detects problems like:</a:t>
            </a:r>
          </a:p>
          <a:p>
            <a:pPr lvl="1"/>
            <a:r>
              <a:rPr lang="en-AU" dirty="0" smtClean="0"/>
              <a:t>Invalid references to classes and features</a:t>
            </a:r>
          </a:p>
          <a:p>
            <a:pPr lvl="1"/>
            <a:r>
              <a:rPr lang="en-AU" dirty="0" smtClean="0"/>
              <a:t>Invalid iteration expressions</a:t>
            </a:r>
          </a:p>
          <a:p>
            <a:pPr lvl="1"/>
            <a:r>
              <a:rPr lang="en-AU" dirty="0" smtClean="0"/>
              <a:t>Invalid variable declarations / return types</a:t>
            </a:r>
          </a:p>
          <a:p>
            <a:pPr lvl="1"/>
            <a:r>
              <a:rPr lang="en-AU" dirty="0" smtClean="0"/>
              <a:t>“Null pointer exceptions”</a:t>
            </a:r>
          </a:p>
          <a:p>
            <a:pPr lvl="1"/>
            <a:r>
              <a:rPr lang="en-AU" dirty="0" smtClean="0"/>
              <a:t>Invalid </a:t>
            </a:r>
            <a:r>
              <a:rPr lang="en-AU" dirty="0" err="1" smtClean="0"/>
              <a:t>downcasting</a:t>
            </a:r>
            <a:r>
              <a:rPr lang="en-AU" smtClean="0"/>
              <a:t> (“Feature</a:t>
            </a:r>
            <a:r>
              <a:rPr lang="en-AU" dirty="0" smtClean="0"/>
              <a:t> found in </a:t>
            </a:r>
            <a:r>
              <a:rPr lang="en-AU" smtClean="0"/>
              <a:t>subtype”)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Typing</a:t>
            </a:r>
            <a:r>
              <a:rPr lang="es-ES_tradnl" dirty="0" smtClean="0"/>
              <a:t> and </a:t>
            </a:r>
            <a:r>
              <a:rPr lang="es-ES_tradnl" dirty="0" err="1" smtClean="0"/>
              <a:t>navigation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Invalid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name</a:t>
            </a:r>
            <a:r>
              <a:rPr lang="es-ES_tradnl" dirty="0" smtClean="0"/>
              <a:t> and </a:t>
            </a:r>
            <a:r>
              <a:rPr lang="es-ES_tradnl" dirty="0" err="1" smtClean="0"/>
              <a:t>invalid</a:t>
            </a:r>
            <a:r>
              <a:rPr lang="es-ES_tradnl" dirty="0" smtClean="0"/>
              <a:t> </a:t>
            </a:r>
            <a:r>
              <a:rPr lang="es-ES_tradnl" dirty="0" err="1" smtClean="0"/>
              <a:t>feature</a:t>
            </a:r>
            <a:endParaRPr lang="es-ES_tradnl" dirty="0" smtClean="0"/>
          </a:p>
          <a:p>
            <a:endParaRPr lang="es-ES_tradnl" dirty="0"/>
          </a:p>
          <a:p>
            <a:endParaRPr lang="es-ES_tradnl" dirty="0" smtClean="0"/>
          </a:p>
          <a:p>
            <a:pPr marL="0" indent="0">
              <a:buNone/>
            </a:pPr>
            <a:endParaRPr lang="es-ES_tradnl" dirty="0"/>
          </a:p>
          <a:p>
            <a:pPr lvl="1"/>
            <a:r>
              <a:rPr lang="es-ES_trad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Clasifier</a:t>
            </a:r>
            <a:r>
              <a:rPr lang="es-ES_tradnl" dirty="0" smtClean="0"/>
              <a:t> : </a:t>
            </a:r>
            <a:r>
              <a:rPr lang="es-ES_tradnl" dirty="0" err="1" smtClean="0"/>
              <a:t>is</a:t>
            </a:r>
            <a:r>
              <a:rPr lang="es-ES_tradnl" dirty="0" smtClean="0"/>
              <a:t> a </a:t>
            </a:r>
            <a:r>
              <a:rPr lang="es-ES_tradnl" dirty="0" err="1" smtClean="0"/>
              <a:t>typo</a:t>
            </a:r>
            <a:endParaRPr lang="es-ES_tradnl" dirty="0" smtClean="0"/>
          </a:p>
          <a:p>
            <a:pPr lvl="1"/>
            <a:r>
              <a:rPr lang="es-ES_trad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ownedTypes</a:t>
            </a:r>
            <a:r>
              <a:rPr lang="es-ES_tradnl" dirty="0" smtClean="0"/>
              <a:t> : </a:t>
            </a:r>
            <a:r>
              <a:rPr lang="es-ES_tradnl" dirty="0" err="1" smtClean="0"/>
              <a:t>does</a:t>
            </a:r>
            <a:r>
              <a:rPr lang="es-ES_tradnl" dirty="0" smtClean="0"/>
              <a:t> </a:t>
            </a:r>
            <a:r>
              <a:rPr lang="es-ES_tradnl" dirty="0" err="1" smtClean="0"/>
              <a:t>not</a:t>
            </a:r>
            <a:r>
              <a:rPr lang="es-ES_tradnl" dirty="0" smtClean="0"/>
              <a:t> </a:t>
            </a:r>
            <a:r>
              <a:rPr lang="es-ES_tradnl" dirty="0" err="1" smtClean="0"/>
              <a:t>exist</a:t>
            </a:r>
            <a:r>
              <a:rPr lang="es-ES_tradnl" dirty="0" smtClean="0"/>
              <a:t>, </a:t>
            </a:r>
            <a:r>
              <a:rPr lang="es-ES_tradnl" dirty="0" err="1" smtClean="0"/>
              <a:t>it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ownedType</a:t>
            </a:r>
            <a:endParaRPr lang="es-ES_tradnl" dirty="0"/>
          </a:p>
        </p:txBody>
      </p:sp>
      <p:sp>
        <p:nvSpPr>
          <p:cNvPr id="4" name="Rectángulo 3"/>
          <p:cNvSpPr/>
          <p:nvPr/>
        </p:nvSpPr>
        <p:spPr>
          <a:xfrm>
            <a:off x="683568" y="2420888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helper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context</a:t>
            </a:r>
            <a:r>
              <a:rPr lang="es-ES_tradnl" b="1" dirty="0" smtClean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CD!Model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def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 classifiers :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Sequence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u="wavyHeavy" dirty="0" err="1" smtClean="0">
                <a:uFill>
                  <a:solidFill>
                    <a:srgbClr val="C00000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CD!Clasifier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u="wavyHeavy" dirty="0" err="1" smtClean="0">
                <a:uFill>
                  <a:solidFill>
                    <a:srgbClr val="C00000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ownedTypes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&gt;select(c 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c.oclIsKindOf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CD!Classifier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</p:txBody>
      </p:sp>
      <p:sp>
        <p:nvSpPr>
          <p:cNvPr id="7" name="8 Rectángulo redondeado"/>
          <p:cNvSpPr/>
          <p:nvPr/>
        </p:nvSpPr>
        <p:spPr>
          <a:xfrm>
            <a:off x="6660232" y="116632"/>
            <a:ext cx="242656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latin typeface="Consolas" pitchFamily="49" charset="0"/>
              </a:rPr>
              <a:t>uml2gui_errors_01.atl</a:t>
            </a:r>
            <a:endParaRPr lang="en-AU" sz="14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Typing and navigation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Incoherent return type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457200" y="2413338"/>
            <a:ext cx="78592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helper context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CD!Class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superclasses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u="wavyHeavy" dirty="0" smtClean="0">
                <a:solidFill>
                  <a:srgbClr val="00B050"/>
                </a:solidFill>
                <a:uFill>
                  <a:solidFill>
                    <a:srgbClr val="C00000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Sequence</a:t>
            </a:r>
            <a:r>
              <a:rPr lang="en-US" u="wavyHeavy" dirty="0" smtClean="0">
                <a:uFill>
                  <a:solidFill>
                    <a:srgbClr val="C00000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u="wavyHeavy" dirty="0" err="1" smtClean="0">
                <a:uFill>
                  <a:solidFill>
                    <a:srgbClr val="C00000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CD!Generalization</a:t>
            </a:r>
            <a:r>
              <a:rPr lang="en-US" u="wavyHeavy" dirty="0" smtClean="0">
                <a:uFill>
                  <a:solidFill>
                    <a:srgbClr val="C00000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self.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generalization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collect(g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g.general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)-&gt;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select(c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c.oclIsKindOf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CD!Class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8 Rectángulo redondeado"/>
          <p:cNvSpPr/>
          <p:nvPr/>
        </p:nvSpPr>
        <p:spPr>
          <a:xfrm>
            <a:off x="6660232" y="116632"/>
            <a:ext cx="242656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latin typeface="Consolas" pitchFamily="49" charset="0"/>
              </a:rPr>
              <a:t>uml2gui_errors_02.atl</a:t>
            </a:r>
            <a:endParaRPr lang="en-AU" sz="1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81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Typing and navigation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Access to undefined value</a:t>
            </a:r>
          </a:p>
          <a:p>
            <a:pPr lvl="1"/>
            <a:r>
              <a:rPr lang="es-ES" smtClean="0"/>
              <a:t>This is the “Null pointer exception” of OCL</a:t>
            </a:r>
            <a:endParaRPr lang="en-US" smtClean="0"/>
          </a:p>
          <a:p>
            <a:endParaRPr lang="es-ES" smtClean="0"/>
          </a:p>
          <a:p>
            <a:endParaRPr lang="es-ES" smtClean="0"/>
          </a:p>
          <a:p>
            <a:endParaRPr lang="es-ES" smtClean="0"/>
          </a:p>
          <a:p>
            <a:pPr lvl="1"/>
            <a:r>
              <a:rPr lang="es-ES" smtClean="0"/>
              <a:t>Possible quick fixes:</a:t>
            </a:r>
          </a:p>
          <a:p>
            <a:pPr lvl="2"/>
            <a:r>
              <a:rPr lang="es-ES" smtClean="0"/>
              <a:t>Surround with “if” </a:t>
            </a:r>
          </a:p>
          <a:p>
            <a:pPr lvl="2"/>
            <a:r>
              <a:rPr lang="es-ES" smtClean="0"/>
              <a:t>Generate pre-condition</a:t>
            </a:r>
          </a:p>
          <a:p>
            <a:endParaRPr lang="es-ES" smtClean="0"/>
          </a:p>
          <a:p>
            <a:pPr marL="0" indent="0">
              <a:buNone/>
            </a:pPr>
            <a:endParaRPr lang="es-ES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899592" y="2939851"/>
            <a:ext cx="80032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helper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CD!Property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isText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(): Boolean =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self.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type.oclIsKindOf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CD!DataType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u="wavyHeavy" dirty="0" smtClean="0">
                <a:uFill>
                  <a:solidFill>
                    <a:srgbClr val="C00000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self.</a:t>
            </a:r>
            <a:r>
              <a:rPr lang="en-US" u="wavyHeavy" dirty="0" smtClean="0">
                <a:uFill>
                  <a:solidFill>
                    <a:srgbClr val="C00000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type.name </a:t>
            </a:r>
            <a:r>
              <a:rPr lang="en-US" u="wavyHeavy" dirty="0">
                <a:uFill>
                  <a:solidFill>
                    <a:srgbClr val="C00000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u="wavyHeavy" dirty="0">
                <a:solidFill>
                  <a:srgbClr val="0070C0"/>
                </a:solidFill>
                <a:uFill>
                  <a:solidFill>
                    <a:srgbClr val="C00000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'String'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5" name="Llamada rectangular 4"/>
          <p:cNvSpPr/>
          <p:nvPr/>
        </p:nvSpPr>
        <p:spPr>
          <a:xfrm>
            <a:off x="6960840" y="3945830"/>
            <a:ext cx="1954560" cy="1080120"/>
          </a:xfrm>
          <a:prstGeom prst="wedgeRectCallout">
            <a:avLst>
              <a:gd name="adj1" fmla="val -194950"/>
              <a:gd name="adj2" fmla="val 65354"/>
            </a:avLst>
          </a:prstGeom>
          <a:solidFill>
            <a:srgbClr val="FFFFCC"/>
          </a:solidFill>
          <a:ln w="31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The type checker uses the condition to rule out the problem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Llamada rectangular 5"/>
          <p:cNvSpPr/>
          <p:nvPr/>
        </p:nvSpPr>
        <p:spPr>
          <a:xfrm>
            <a:off x="6948264" y="5202397"/>
            <a:ext cx="1954560" cy="1080120"/>
          </a:xfrm>
          <a:prstGeom prst="wedgeRectCallout">
            <a:avLst>
              <a:gd name="adj1" fmla="val -166279"/>
              <a:gd name="adj2" fmla="val -8840"/>
            </a:avLst>
          </a:prstGeom>
          <a:solidFill>
            <a:srgbClr val="FFFFCC"/>
          </a:solidFill>
          <a:ln w="31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Constraint solving is then used to discard the problem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8 Rectángulo redondeado"/>
          <p:cNvSpPr/>
          <p:nvPr/>
        </p:nvSpPr>
        <p:spPr>
          <a:xfrm>
            <a:off x="6660232" y="116632"/>
            <a:ext cx="242656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latin typeface="Consolas" pitchFamily="49" charset="0"/>
              </a:rPr>
              <a:t>uml2gui_errors_03.atl</a:t>
            </a:r>
            <a:endParaRPr lang="en-AU" sz="1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61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Typing and navigation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Implicit </a:t>
            </a:r>
            <a:r>
              <a:rPr lang="en-US" dirty="0" err="1" smtClean="0"/>
              <a:t>downcasting</a:t>
            </a:r>
            <a:endParaRPr lang="en-US" dirty="0" smtClean="0"/>
          </a:p>
          <a:p>
            <a:pPr lvl="1"/>
            <a:r>
              <a:rPr lang="es-ES" dirty="0" smtClean="0"/>
              <a:t>In ATL </a:t>
            </a:r>
            <a:r>
              <a:rPr lang="es-ES" dirty="0" err="1" smtClean="0"/>
              <a:t>there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no </a:t>
            </a:r>
            <a:r>
              <a:rPr lang="es-ES" b="1" dirty="0" err="1" smtClean="0"/>
              <a:t>oclAsType</a:t>
            </a:r>
            <a:endParaRPr lang="es-ES" b="1" dirty="0" smtClean="0"/>
          </a:p>
          <a:p>
            <a:pPr lvl="1"/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attribute</a:t>
            </a:r>
            <a:r>
              <a:rPr lang="es-ES" dirty="0" smtClean="0"/>
              <a:t>/</a:t>
            </a:r>
            <a:r>
              <a:rPr lang="es-ES" dirty="0" err="1" smtClean="0"/>
              <a:t>operation</a:t>
            </a:r>
            <a:r>
              <a:rPr lang="es-ES" dirty="0" smtClean="0"/>
              <a:t> </a:t>
            </a:r>
            <a:r>
              <a:rPr lang="es-ES" dirty="0" err="1" smtClean="0"/>
              <a:t>must</a:t>
            </a:r>
            <a:r>
              <a:rPr lang="es-ES" dirty="0" smtClean="0"/>
              <a:t> </a:t>
            </a:r>
            <a:r>
              <a:rPr lang="es-ES" dirty="0" err="1" smtClean="0"/>
              <a:t>defined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all</a:t>
            </a:r>
            <a:r>
              <a:rPr lang="es-ES" dirty="0" smtClean="0"/>
              <a:t> </a:t>
            </a:r>
            <a:r>
              <a:rPr lang="es-ES" dirty="0" err="1" smtClean="0"/>
              <a:t>possibles</a:t>
            </a:r>
            <a:r>
              <a:rPr lang="es-ES" dirty="0" smtClean="0"/>
              <a:t> </a:t>
            </a:r>
            <a:r>
              <a:rPr lang="es-ES" dirty="0" err="1" smtClean="0"/>
              <a:t>dynamic</a:t>
            </a:r>
            <a:r>
              <a:rPr lang="es-ES" dirty="0" smtClean="0"/>
              <a:t> </a:t>
            </a:r>
            <a:r>
              <a:rPr lang="es-ES" dirty="0" err="1" smtClean="0"/>
              <a:t>types</a:t>
            </a:r>
            <a:r>
              <a:rPr lang="es-ES" dirty="0" smtClean="0"/>
              <a:t> of </a:t>
            </a:r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expression</a:t>
            </a:r>
            <a:endParaRPr lang="es-ES" dirty="0" smtClean="0"/>
          </a:p>
          <a:p>
            <a:pPr lvl="2"/>
            <a:r>
              <a:rPr lang="es-ES" dirty="0" err="1" smtClean="0"/>
              <a:t>Duck</a:t>
            </a:r>
            <a:r>
              <a:rPr lang="es-ES" dirty="0" smtClean="0"/>
              <a:t> </a:t>
            </a:r>
            <a:r>
              <a:rPr lang="es-ES" dirty="0" err="1" smtClean="0"/>
              <a:t>typing</a:t>
            </a:r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b="1" dirty="0"/>
          </a:p>
          <a:p>
            <a:pPr marL="457200" lvl="1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7269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Typing and navigation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Implicit </a:t>
            </a:r>
            <a:r>
              <a:rPr lang="en-US" dirty="0" err="1" smtClean="0"/>
              <a:t>downcasting</a:t>
            </a:r>
            <a:endParaRPr lang="en-US" dirty="0" smtClean="0"/>
          </a:p>
          <a:p>
            <a:pPr lvl="1"/>
            <a:endParaRPr lang="es-ES" dirty="0" smtClean="0"/>
          </a:p>
          <a:p>
            <a:pPr lvl="1"/>
            <a:endParaRPr lang="es-ES" b="1" dirty="0"/>
          </a:p>
          <a:p>
            <a:pPr marL="457200" lvl="1" indent="0">
              <a:buNone/>
            </a:pPr>
            <a:endParaRPr lang="en-US" b="1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539552" y="2420888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helper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CD!Model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notEmptyClasses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Sequence(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CD!Class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E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self.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ownedType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(t | </a:t>
            </a:r>
            <a:r>
              <a:rPr lang="es-ES" u="wavyHeavy" dirty="0" err="1">
                <a:uFill>
                  <a:solidFill>
                    <a:srgbClr val="C00000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t.ownedAttribute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notEmpty</a:t>
            </a:r>
            <a:r>
              <a:rPr lang="es-E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es-E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17 CuadroTexto"/>
          <p:cNvSpPr txBox="1"/>
          <p:nvPr/>
        </p:nvSpPr>
        <p:spPr>
          <a:xfrm>
            <a:off x="2858375" y="4055325"/>
            <a:ext cx="1121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ownedType</a:t>
            </a:r>
            <a:r>
              <a:rPr lang="en-GB" sz="1400" dirty="0" smtClean="0"/>
              <a:t>*</a:t>
            </a:r>
            <a:endParaRPr lang="en-GB" sz="1400" dirty="0"/>
          </a:p>
        </p:txBody>
      </p:sp>
      <p:sp>
        <p:nvSpPr>
          <p:cNvPr id="6" name="18 Rectángulo"/>
          <p:cNvSpPr/>
          <p:nvPr/>
        </p:nvSpPr>
        <p:spPr>
          <a:xfrm>
            <a:off x="1850263" y="3839301"/>
            <a:ext cx="100811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Model</a:t>
            </a:r>
            <a:endParaRPr lang="es-ES_tradnl" dirty="0"/>
          </a:p>
        </p:txBody>
      </p:sp>
      <p:sp>
        <p:nvSpPr>
          <p:cNvPr id="7" name="19 Rectángulo"/>
          <p:cNvSpPr/>
          <p:nvPr/>
        </p:nvSpPr>
        <p:spPr>
          <a:xfrm>
            <a:off x="4082511" y="3839301"/>
            <a:ext cx="108012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i="1" dirty="0" err="1" smtClean="0"/>
              <a:t>Type</a:t>
            </a:r>
            <a:endParaRPr lang="es-ES_tradnl" i="1" dirty="0"/>
          </a:p>
        </p:txBody>
      </p:sp>
      <p:cxnSp>
        <p:nvCxnSpPr>
          <p:cNvPr id="8" name="20 Conector angular"/>
          <p:cNvCxnSpPr>
            <a:stCxn id="10" idx="0"/>
            <a:endCxn id="9" idx="3"/>
          </p:cNvCxnSpPr>
          <p:nvPr/>
        </p:nvCxnSpPr>
        <p:spPr>
          <a:xfrm rot="16200000" flipV="1">
            <a:off x="4815496" y="4294449"/>
            <a:ext cx="355669" cy="74151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21 Triángulo isósceles"/>
          <p:cNvSpPr/>
          <p:nvPr/>
        </p:nvSpPr>
        <p:spPr>
          <a:xfrm>
            <a:off x="4514559" y="4271349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22 Rectángulo"/>
          <p:cNvSpPr/>
          <p:nvPr/>
        </p:nvSpPr>
        <p:spPr>
          <a:xfrm>
            <a:off x="4644008" y="4843042"/>
            <a:ext cx="1440160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Structured</a:t>
            </a:r>
            <a:endParaRPr lang="es-ES_tradnl" dirty="0" smtClean="0"/>
          </a:p>
          <a:p>
            <a:pPr algn="ctr"/>
            <a:r>
              <a:rPr lang="es-ES_tradnl" dirty="0" err="1" smtClean="0"/>
              <a:t>Classifier</a:t>
            </a:r>
            <a:endParaRPr lang="es-ES_tradnl" dirty="0"/>
          </a:p>
        </p:txBody>
      </p:sp>
      <p:sp>
        <p:nvSpPr>
          <p:cNvPr id="11" name="23 Rectángulo"/>
          <p:cNvSpPr/>
          <p:nvPr/>
        </p:nvSpPr>
        <p:spPr>
          <a:xfrm>
            <a:off x="3356994" y="4843042"/>
            <a:ext cx="108012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UseCase</a:t>
            </a:r>
            <a:endParaRPr lang="es-ES_tradnl" dirty="0"/>
          </a:p>
        </p:txBody>
      </p:sp>
      <p:cxnSp>
        <p:nvCxnSpPr>
          <p:cNvPr id="12" name="24 Conector angular"/>
          <p:cNvCxnSpPr>
            <a:stCxn id="11" idx="0"/>
            <a:endCxn id="9" idx="3"/>
          </p:cNvCxnSpPr>
          <p:nvPr/>
        </p:nvCxnSpPr>
        <p:spPr>
          <a:xfrm rot="5400000" flipH="1" flipV="1">
            <a:off x="4081978" y="4302450"/>
            <a:ext cx="355669" cy="72551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57 Conector angular"/>
          <p:cNvCxnSpPr>
            <a:stCxn id="6" idx="3"/>
            <a:endCxn id="7" idx="1"/>
          </p:cNvCxnSpPr>
          <p:nvPr/>
        </p:nvCxnSpPr>
        <p:spPr>
          <a:xfrm>
            <a:off x="2858375" y="4055325"/>
            <a:ext cx="1224136" cy="0"/>
          </a:xfrm>
          <a:prstGeom prst="straightConnector1">
            <a:avLst/>
          </a:prstGeom>
          <a:ln>
            <a:headEnd type="diamond" w="lg" len="lg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19 Rectángulo"/>
          <p:cNvSpPr/>
          <p:nvPr/>
        </p:nvSpPr>
        <p:spPr>
          <a:xfrm>
            <a:off x="7565438" y="4915050"/>
            <a:ext cx="108012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Property</a:t>
            </a:r>
            <a:endParaRPr lang="es-ES_tradnl" dirty="0"/>
          </a:p>
        </p:txBody>
      </p:sp>
      <p:cxnSp>
        <p:nvCxnSpPr>
          <p:cNvPr id="21" name="57 Conector angular"/>
          <p:cNvCxnSpPr>
            <a:stCxn id="10" idx="3"/>
            <a:endCxn id="20" idx="1"/>
          </p:cNvCxnSpPr>
          <p:nvPr/>
        </p:nvCxnSpPr>
        <p:spPr>
          <a:xfrm>
            <a:off x="6084168" y="5131074"/>
            <a:ext cx="1481270" cy="0"/>
          </a:xfrm>
          <a:prstGeom prst="straightConnector1">
            <a:avLst/>
          </a:prstGeom>
          <a:ln>
            <a:headEnd type="diamond" w="lg" len="lg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17 CuadroTexto"/>
          <p:cNvSpPr txBox="1"/>
          <p:nvPr/>
        </p:nvSpPr>
        <p:spPr>
          <a:xfrm>
            <a:off x="6126491" y="4823297"/>
            <a:ext cx="1476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ownedAttribute</a:t>
            </a:r>
            <a:r>
              <a:rPr lang="en-GB" sz="1400" dirty="0" smtClean="0"/>
              <a:t> *</a:t>
            </a:r>
            <a:endParaRPr lang="en-GB" sz="1400" dirty="0"/>
          </a:p>
        </p:txBody>
      </p:sp>
      <p:cxnSp>
        <p:nvCxnSpPr>
          <p:cNvPr id="27" name="20 Conector angular"/>
          <p:cNvCxnSpPr>
            <a:stCxn id="29" idx="0"/>
            <a:endCxn id="28" idx="3"/>
          </p:cNvCxnSpPr>
          <p:nvPr/>
        </p:nvCxnSpPr>
        <p:spPr>
          <a:xfrm rot="5400000" flipH="1" flipV="1">
            <a:off x="5205386" y="5766362"/>
            <a:ext cx="274531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21 Triángulo isósceles"/>
          <p:cNvSpPr/>
          <p:nvPr/>
        </p:nvSpPr>
        <p:spPr>
          <a:xfrm>
            <a:off x="5234640" y="5413072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9" name="22 Rectángulo"/>
          <p:cNvSpPr/>
          <p:nvPr/>
        </p:nvSpPr>
        <p:spPr>
          <a:xfrm>
            <a:off x="4622571" y="5903627"/>
            <a:ext cx="1440160" cy="405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Class</a:t>
            </a:r>
            <a:endParaRPr lang="es-ES_tradnl" dirty="0"/>
          </a:p>
        </p:txBody>
      </p:sp>
      <p:sp>
        <p:nvSpPr>
          <p:cNvPr id="22" name="8 Rectángulo redondeado"/>
          <p:cNvSpPr/>
          <p:nvPr/>
        </p:nvSpPr>
        <p:spPr>
          <a:xfrm>
            <a:off x="6660232" y="116632"/>
            <a:ext cx="242656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latin typeface="Consolas" pitchFamily="49" charset="0"/>
              </a:rPr>
              <a:t>uml2gui_errors_04.atl</a:t>
            </a:r>
            <a:endParaRPr lang="en-AU" sz="1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2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AnATLyzer</a:t>
            </a:r>
            <a:endParaRPr lang="es-ES" dirty="0"/>
          </a:p>
        </p:txBody>
      </p:sp>
      <p:sp>
        <p:nvSpPr>
          <p:cNvPr id="46" name="42 Flecha derecha"/>
          <p:cNvSpPr/>
          <p:nvPr/>
        </p:nvSpPr>
        <p:spPr>
          <a:xfrm rot="10800000">
            <a:off x="4443984" y="5125682"/>
            <a:ext cx="1469562" cy="265597"/>
          </a:xfrm>
          <a:prstGeom prst="rightArrow">
            <a:avLst>
              <a:gd name="adj1" fmla="val 75879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7" name="43 Imagen" descr="gnome-fs-trash-empt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9352" y="5047488"/>
            <a:ext cx="457200" cy="457200"/>
          </a:xfrm>
          <a:prstGeom prst="rect">
            <a:avLst/>
          </a:prstGeom>
        </p:spPr>
      </p:pic>
      <p:sp>
        <p:nvSpPr>
          <p:cNvPr id="48" name="44 Rectángulo"/>
          <p:cNvSpPr/>
          <p:nvPr/>
        </p:nvSpPr>
        <p:spPr>
          <a:xfrm>
            <a:off x="4599974" y="5338310"/>
            <a:ext cx="12607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1200" dirty="0" smtClean="0"/>
              <a:t>No! </a:t>
            </a:r>
            <a:r>
              <a:rPr lang="es-ES_tradnl" sz="1200" dirty="0" err="1" smtClean="0"/>
              <a:t>Discard</a:t>
            </a:r>
            <a:r>
              <a:rPr lang="es-ES_tradnl" sz="1200" dirty="0" smtClean="0"/>
              <a:t> error</a:t>
            </a:r>
            <a:endParaRPr lang="es-ES_tradnl" sz="1200" dirty="0"/>
          </a:p>
        </p:txBody>
      </p:sp>
      <p:sp>
        <p:nvSpPr>
          <p:cNvPr id="49" name="124 Rectángulo"/>
          <p:cNvSpPr/>
          <p:nvPr/>
        </p:nvSpPr>
        <p:spPr>
          <a:xfrm>
            <a:off x="5068290" y="2282317"/>
            <a:ext cx="689040" cy="706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0" name="86 Rectángulo"/>
          <p:cNvSpPr/>
          <p:nvPr/>
        </p:nvSpPr>
        <p:spPr>
          <a:xfrm>
            <a:off x="403298" y="1940069"/>
            <a:ext cx="792001" cy="533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1" name="3 Esquina doblada"/>
          <p:cNvSpPr/>
          <p:nvPr/>
        </p:nvSpPr>
        <p:spPr>
          <a:xfrm rot="10800000">
            <a:off x="403298" y="2871981"/>
            <a:ext cx="792000" cy="513843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8859" y="2801455"/>
            <a:ext cx="221358" cy="211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35 CuadroTexto"/>
          <p:cNvSpPr txBox="1"/>
          <p:nvPr/>
        </p:nvSpPr>
        <p:spPr>
          <a:xfrm>
            <a:off x="451669" y="2871399"/>
            <a:ext cx="7104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ATL</a:t>
            </a:r>
          </a:p>
          <a:p>
            <a:pPr algn="ctr">
              <a:lnSpc>
                <a:spcPts val="1800"/>
              </a:lnSpc>
            </a:pPr>
            <a:r>
              <a:rPr lang="es-ES" dirty="0" err="1" smtClean="0">
                <a:latin typeface="Arial" pitchFamily="34" charset="0"/>
                <a:cs typeface="Arial" pitchFamily="34" charset="0"/>
              </a:rPr>
              <a:t>trafo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.</a:t>
            </a:r>
            <a:endParaRPr lang="es-E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85 CuadroTexto"/>
          <p:cNvSpPr txBox="1"/>
          <p:nvPr/>
        </p:nvSpPr>
        <p:spPr>
          <a:xfrm>
            <a:off x="245545" y="1940070"/>
            <a:ext cx="11042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meta-</a:t>
            </a:r>
          </a:p>
          <a:p>
            <a:pPr algn="ctr">
              <a:lnSpc>
                <a:spcPts val="1800"/>
              </a:lnSpc>
            </a:pPr>
            <a:r>
              <a:rPr lang="es-ES" dirty="0" err="1" smtClean="0">
                <a:latin typeface="Arial" pitchFamily="34" charset="0"/>
                <a:cs typeface="Arial" pitchFamily="34" charset="0"/>
              </a:rPr>
              <a:t>models</a:t>
            </a:r>
            <a:endParaRPr lang="es-E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966" y="1791696"/>
            <a:ext cx="228228" cy="25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6" name="15 Conector recto de flecha"/>
          <p:cNvCxnSpPr>
            <a:stCxn id="51" idx="2"/>
            <a:endCxn id="54" idx="2"/>
          </p:cNvCxnSpPr>
          <p:nvPr/>
        </p:nvCxnSpPr>
        <p:spPr>
          <a:xfrm flipH="1" flipV="1">
            <a:off x="797682" y="2494068"/>
            <a:ext cx="1616" cy="377913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20 Rectángulo redondeado"/>
          <p:cNvSpPr/>
          <p:nvPr/>
        </p:nvSpPr>
        <p:spPr>
          <a:xfrm>
            <a:off x="1471404" y="2404533"/>
            <a:ext cx="1044000" cy="499533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317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lnSpc>
                <a:spcPts val="1800"/>
              </a:lnSpc>
            </a:pPr>
            <a:r>
              <a:rPr lang="es-ES" b="1" dirty="0" smtClean="0">
                <a:solidFill>
                  <a:schemeClr val="tx1"/>
                </a:solidFill>
              </a:rPr>
              <a:t>1: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type</a:t>
            </a:r>
            <a:endParaRPr lang="es-ES" dirty="0" smtClean="0">
              <a:solidFill>
                <a:schemeClr val="tx1"/>
              </a:solidFill>
            </a:endParaRPr>
          </a:p>
          <a:p>
            <a:pPr algn="ctr">
              <a:lnSpc>
                <a:spcPts val="1800"/>
              </a:lnSpc>
            </a:pPr>
            <a:r>
              <a:rPr lang="es-ES" dirty="0" err="1" smtClean="0">
                <a:solidFill>
                  <a:schemeClr val="tx1"/>
                </a:solidFill>
              </a:rPr>
              <a:t>checking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26 Rectángulo redondeado"/>
          <p:cNvSpPr/>
          <p:nvPr/>
        </p:nvSpPr>
        <p:spPr>
          <a:xfrm>
            <a:off x="313267" y="1775654"/>
            <a:ext cx="972000" cy="1692000"/>
          </a:xfrm>
          <a:prstGeom prst="roundRect">
            <a:avLst>
              <a:gd name="adj" fmla="val 1279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7 Flecha derecha"/>
          <p:cNvSpPr/>
          <p:nvPr/>
        </p:nvSpPr>
        <p:spPr>
          <a:xfrm>
            <a:off x="1230217" y="2506134"/>
            <a:ext cx="324000" cy="265597"/>
          </a:xfrm>
          <a:prstGeom prst="rightArrow">
            <a:avLst>
              <a:gd name="adj1" fmla="val 75879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122 CuadroTexto"/>
          <p:cNvSpPr txBox="1"/>
          <p:nvPr/>
        </p:nvSpPr>
        <p:spPr>
          <a:xfrm>
            <a:off x="5083978" y="2705709"/>
            <a:ext cx="6719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TDG</a:t>
            </a:r>
            <a:endParaRPr lang="es-E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1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165" y="2405629"/>
            <a:ext cx="461074" cy="270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127 Rectángulo redondeado"/>
          <p:cNvSpPr/>
          <p:nvPr/>
        </p:nvSpPr>
        <p:spPr>
          <a:xfrm>
            <a:off x="5985490" y="2217069"/>
            <a:ext cx="2412000" cy="746264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317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126 Flecha derecha"/>
          <p:cNvSpPr/>
          <p:nvPr/>
        </p:nvSpPr>
        <p:spPr>
          <a:xfrm>
            <a:off x="5707169" y="2507024"/>
            <a:ext cx="324000" cy="265597"/>
          </a:xfrm>
          <a:prstGeom prst="rightArrow">
            <a:avLst>
              <a:gd name="adj1" fmla="val 75879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128 Rectángulo redondeado"/>
          <p:cNvSpPr/>
          <p:nvPr/>
        </p:nvSpPr>
        <p:spPr>
          <a:xfrm>
            <a:off x="7124008" y="4968408"/>
            <a:ext cx="1635943" cy="563712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lnSpc>
                <a:spcPts val="1800"/>
              </a:lnSpc>
            </a:pPr>
            <a:r>
              <a:rPr lang="es-ES" b="1" dirty="0" smtClean="0">
                <a:solidFill>
                  <a:schemeClr val="tx1"/>
                </a:solidFill>
              </a:rPr>
              <a:t>4: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constraint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solving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129 Multidocumento"/>
          <p:cNvSpPr/>
          <p:nvPr/>
        </p:nvSpPr>
        <p:spPr>
          <a:xfrm>
            <a:off x="7255200" y="3357585"/>
            <a:ext cx="1197706" cy="808864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108000" rtlCol="0" anchor="ctr"/>
          <a:lstStyle/>
          <a:p>
            <a:pPr algn="ctr"/>
            <a:r>
              <a:rPr lang="es-ES" sz="1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potential</a:t>
            </a:r>
            <a:r>
              <a:rPr lang="es-E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problems</a:t>
            </a:r>
            <a:endParaRPr lang="es-ES" sz="1600" dirty="0">
              <a:solidFill>
                <a:schemeClr val="tx1"/>
              </a:solidFill>
            </a:endParaRPr>
          </a:p>
        </p:txBody>
      </p:sp>
      <p:pic>
        <p:nvPicPr>
          <p:cNvPr id="66" name="Picture 6" descr="http://windows7helpdesk.com/wp-content/uploads/2012/06/s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847" y="3392268"/>
            <a:ext cx="316665" cy="28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131 Multidocumento"/>
          <p:cNvSpPr/>
          <p:nvPr/>
        </p:nvSpPr>
        <p:spPr>
          <a:xfrm>
            <a:off x="5898847" y="3361761"/>
            <a:ext cx="1086908" cy="808864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108000" rtlCol="0" anchor="ctr"/>
          <a:lstStyle/>
          <a:p>
            <a:pPr algn="ctr"/>
            <a:r>
              <a:rPr lang="es-ES" sz="1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errors</a:t>
            </a:r>
            <a:r>
              <a:rPr lang="es-E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</a:t>
            </a:r>
          </a:p>
          <a:p>
            <a:pPr algn="ctr"/>
            <a:r>
              <a:rPr lang="es-ES" sz="1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warnings</a:t>
            </a:r>
            <a:endParaRPr lang="es-ES" sz="1600" dirty="0">
              <a:solidFill>
                <a:schemeClr val="tx1"/>
              </a:solidFill>
            </a:endParaRPr>
          </a:p>
        </p:txBody>
      </p:sp>
      <p:pic>
        <p:nvPicPr>
          <p:cNvPr id="68" name="Picture 4" descr="http://www.powertime.co.za/en/blog/wp-content/uploads/2014/03/error-mesag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904" y="3344618"/>
            <a:ext cx="265133" cy="265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6" descr="http://windows7helpdesk.com/wp-content/uploads/2012/06/s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950" y="3315490"/>
            <a:ext cx="316665" cy="28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135 Rectángulo redondeado"/>
          <p:cNvSpPr/>
          <p:nvPr/>
        </p:nvSpPr>
        <p:spPr>
          <a:xfrm>
            <a:off x="5733288" y="3251203"/>
            <a:ext cx="2815260" cy="1008000"/>
          </a:xfrm>
          <a:prstGeom prst="roundRect">
            <a:avLst>
              <a:gd name="adj" fmla="val 1279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134 Flecha derecha"/>
          <p:cNvSpPr/>
          <p:nvPr/>
        </p:nvSpPr>
        <p:spPr>
          <a:xfrm rot="5400000">
            <a:off x="6921697" y="2936368"/>
            <a:ext cx="364068" cy="265597"/>
          </a:xfrm>
          <a:prstGeom prst="rightArrow">
            <a:avLst>
              <a:gd name="adj1" fmla="val 75879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33 Flecha doblada"/>
          <p:cNvSpPr/>
          <p:nvPr/>
        </p:nvSpPr>
        <p:spPr>
          <a:xfrm flipV="1">
            <a:off x="1913467" y="2887133"/>
            <a:ext cx="3888000" cy="1007534"/>
          </a:xfrm>
          <a:prstGeom prst="bentArrow">
            <a:avLst>
              <a:gd name="adj1" fmla="val 21869"/>
              <a:gd name="adj2" fmla="val 15297"/>
              <a:gd name="adj3" fmla="val 19958"/>
              <a:gd name="adj4" fmla="val 48953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138 Flecha derecha"/>
          <p:cNvSpPr/>
          <p:nvPr/>
        </p:nvSpPr>
        <p:spPr>
          <a:xfrm rot="5400000">
            <a:off x="7572100" y="4453142"/>
            <a:ext cx="729624" cy="265597"/>
          </a:xfrm>
          <a:prstGeom prst="rightArrow">
            <a:avLst>
              <a:gd name="adj1" fmla="val 75879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34 Rectángulo"/>
          <p:cNvSpPr/>
          <p:nvPr/>
        </p:nvSpPr>
        <p:spPr>
          <a:xfrm>
            <a:off x="6135853" y="2422189"/>
            <a:ext cx="2075459" cy="326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</a:pPr>
            <a:r>
              <a:rPr lang="es-ES" b="1" dirty="0" smtClean="0"/>
              <a:t>3:</a:t>
            </a:r>
            <a:r>
              <a:rPr lang="es-ES" dirty="0" smtClean="0"/>
              <a:t> </a:t>
            </a:r>
            <a:r>
              <a:rPr lang="es-ES" dirty="0" err="1" smtClean="0"/>
              <a:t>trafo</a:t>
            </a:r>
            <a:r>
              <a:rPr lang="es-ES" dirty="0" smtClean="0"/>
              <a:t>. </a:t>
            </a:r>
            <a:r>
              <a:rPr lang="es-ES" dirty="0" err="1" smtClean="0"/>
              <a:t>analysis</a:t>
            </a:r>
            <a:endParaRPr lang="en-US" dirty="0"/>
          </a:p>
        </p:txBody>
      </p:sp>
      <p:sp>
        <p:nvSpPr>
          <p:cNvPr id="75" name="139 Flecha derecha"/>
          <p:cNvSpPr/>
          <p:nvPr/>
        </p:nvSpPr>
        <p:spPr>
          <a:xfrm rot="10800000">
            <a:off x="6773423" y="5110443"/>
            <a:ext cx="423331" cy="265597"/>
          </a:xfrm>
          <a:prstGeom prst="rightArrow">
            <a:avLst>
              <a:gd name="adj1" fmla="val 75879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6" name="140 Rectángulo redondeado"/>
          <p:cNvSpPr/>
          <p:nvPr/>
        </p:nvSpPr>
        <p:spPr>
          <a:xfrm>
            <a:off x="3623729" y="2396066"/>
            <a:ext cx="1224000" cy="499533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317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lnSpc>
                <a:spcPts val="1800"/>
              </a:lnSpc>
            </a:pPr>
            <a:r>
              <a:rPr lang="es-ES" b="1" dirty="0" smtClean="0">
                <a:solidFill>
                  <a:schemeClr val="tx1"/>
                </a:solidFill>
              </a:rPr>
              <a:t>2: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create</a:t>
            </a:r>
            <a:endParaRPr lang="es-ES" dirty="0" smtClean="0">
              <a:solidFill>
                <a:schemeClr val="tx1"/>
              </a:solidFill>
            </a:endParaRPr>
          </a:p>
          <a:p>
            <a:pPr algn="ctr">
              <a:lnSpc>
                <a:spcPts val="1800"/>
              </a:lnSpc>
            </a:pPr>
            <a:r>
              <a:rPr lang="es-ES" dirty="0" err="1" smtClean="0">
                <a:solidFill>
                  <a:schemeClr val="tx1"/>
                </a:solidFill>
              </a:rPr>
              <a:t>dep</a:t>
            </a:r>
            <a:r>
              <a:rPr lang="es-ES" dirty="0" smtClean="0">
                <a:solidFill>
                  <a:schemeClr val="tx1"/>
                </a:solidFill>
              </a:rPr>
              <a:t>. </a:t>
            </a:r>
            <a:r>
              <a:rPr lang="es-ES" dirty="0" err="1" smtClean="0">
                <a:solidFill>
                  <a:schemeClr val="tx1"/>
                </a:solidFill>
              </a:rPr>
              <a:t>graph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141 Flecha derecha"/>
          <p:cNvSpPr/>
          <p:nvPr/>
        </p:nvSpPr>
        <p:spPr>
          <a:xfrm>
            <a:off x="4782327" y="2512817"/>
            <a:ext cx="324000" cy="265597"/>
          </a:xfrm>
          <a:prstGeom prst="rightArrow">
            <a:avLst>
              <a:gd name="adj1" fmla="val 75879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142 Rectángulo"/>
          <p:cNvSpPr/>
          <p:nvPr/>
        </p:nvSpPr>
        <p:spPr>
          <a:xfrm>
            <a:off x="2724870" y="2168228"/>
            <a:ext cx="756251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9" name="143 CuadroTexto"/>
          <p:cNvSpPr txBox="1"/>
          <p:nvPr/>
        </p:nvSpPr>
        <p:spPr>
          <a:xfrm>
            <a:off x="2698961" y="2287729"/>
            <a:ext cx="82586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s-ES" dirty="0" err="1" smtClean="0">
                <a:latin typeface="Arial" pitchFamily="34" charset="0"/>
                <a:cs typeface="Arial" pitchFamily="34" charset="0"/>
              </a:rPr>
              <a:t>annot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ctr">
              <a:lnSpc>
                <a:spcPts val="1800"/>
              </a:lnSpc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ATL</a:t>
            </a:r>
          </a:p>
          <a:p>
            <a:pPr algn="ctr">
              <a:lnSpc>
                <a:spcPts val="1800"/>
              </a:lnSpc>
            </a:pPr>
            <a:r>
              <a:rPr lang="es-ES" dirty="0" err="1" smtClean="0">
                <a:latin typeface="Arial" pitchFamily="34" charset="0"/>
                <a:cs typeface="Arial" pitchFamily="34" charset="0"/>
              </a:rPr>
              <a:t>model</a:t>
            </a:r>
            <a:endParaRPr lang="es-E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273" y="2179581"/>
            <a:ext cx="2000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125 Flecha derecha"/>
          <p:cNvSpPr/>
          <p:nvPr/>
        </p:nvSpPr>
        <p:spPr>
          <a:xfrm>
            <a:off x="2463799" y="2514600"/>
            <a:ext cx="324000" cy="265597"/>
          </a:xfrm>
          <a:prstGeom prst="rightArrow">
            <a:avLst>
              <a:gd name="adj1" fmla="val 75879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145 Flecha derecha"/>
          <p:cNvSpPr/>
          <p:nvPr/>
        </p:nvSpPr>
        <p:spPr>
          <a:xfrm>
            <a:off x="3413135" y="2506134"/>
            <a:ext cx="324000" cy="265597"/>
          </a:xfrm>
          <a:prstGeom prst="rightArrow">
            <a:avLst>
              <a:gd name="adj1" fmla="val 75879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37 CuadroTexto"/>
          <p:cNvSpPr txBox="1"/>
          <p:nvPr/>
        </p:nvSpPr>
        <p:spPr>
          <a:xfrm>
            <a:off x="5640684" y="5559552"/>
            <a:ext cx="1545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dirty="0" err="1" smtClean="0"/>
              <a:t>witness</a:t>
            </a:r>
            <a:r>
              <a:rPr lang="es-ES_tradnl" dirty="0" smtClean="0"/>
              <a:t> </a:t>
            </a:r>
            <a:r>
              <a:rPr lang="es-ES_tradnl" dirty="0" err="1" smtClean="0"/>
              <a:t>model</a:t>
            </a:r>
            <a:endParaRPr lang="es-ES_tradnl" dirty="0" smtClean="0"/>
          </a:p>
          <a:p>
            <a:pPr algn="ctr"/>
            <a:r>
              <a:rPr lang="es-ES_tradnl" dirty="0" err="1" smtClean="0"/>
              <a:t>found</a:t>
            </a:r>
            <a:r>
              <a:rPr lang="es-ES_tradnl" dirty="0" smtClean="0"/>
              <a:t>?</a:t>
            </a:r>
            <a:endParaRPr lang="es-ES_tradnl" dirty="0"/>
          </a:p>
        </p:txBody>
      </p:sp>
      <p:sp>
        <p:nvSpPr>
          <p:cNvPr id="84" name="38 Flecha derecha"/>
          <p:cNvSpPr/>
          <p:nvPr/>
        </p:nvSpPr>
        <p:spPr>
          <a:xfrm rot="16200000">
            <a:off x="5871495" y="4453317"/>
            <a:ext cx="869480" cy="265597"/>
          </a:xfrm>
          <a:prstGeom prst="rightArrow">
            <a:avLst>
              <a:gd name="adj1" fmla="val 75879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5" name="36 Decisión"/>
          <p:cNvSpPr/>
          <p:nvPr/>
        </p:nvSpPr>
        <p:spPr>
          <a:xfrm>
            <a:off x="5852160" y="4946904"/>
            <a:ext cx="914400" cy="612648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86" name="40 CuadroTexto"/>
          <p:cNvSpPr txBox="1"/>
          <p:nvPr/>
        </p:nvSpPr>
        <p:spPr>
          <a:xfrm>
            <a:off x="4805750" y="4395216"/>
            <a:ext cx="1613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smtClean="0"/>
              <a:t>Yes! </a:t>
            </a:r>
          </a:p>
          <a:p>
            <a:pPr algn="ctr"/>
            <a:r>
              <a:rPr lang="es-ES_tradnl" sz="1400" dirty="0" err="1" smtClean="0"/>
              <a:t>Confirm</a:t>
            </a:r>
            <a:r>
              <a:rPr lang="es-ES_tradnl" sz="1400" dirty="0" smtClean="0"/>
              <a:t> error</a:t>
            </a:r>
            <a:endParaRPr lang="es-ES_tradnl" sz="1400" dirty="0"/>
          </a:p>
        </p:txBody>
      </p:sp>
    </p:spTree>
    <p:extLst>
      <p:ext uri="{BB962C8B-B14F-4D97-AF65-F5344CB8AC3E}">
        <p14:creationId xmlns:p14="http://schemas.microsoft.com/office/powerpoint/2010/main" val="308741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Llamada rectangular 22"/>
          <p:cNvSpPr/>
          <p:nvPr/>
        </p:nvSpPr>
        <p:spPr>
          <a:xfrm>
            <a:off x="5940152" y="5605937"/>
            <a:ext cx="1800200" cy="1080120"/>
          </a:xfrm>
          <a:prstGeom prst="wedgeRectCallout">
            <a:avLst>
              <a:gd name="adj1" fmla="val -133667"/>
              <a:gd name="adj2" fmla="val -141653"/>
            </a:avLst>
          </a:prstGeom>
          <a:solidFill>
            <a:srgbClr val="FFFFCC"/>
          </a:solidFill>
          <a:ln w="31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AnATLyzer</a:t>
            </a:r>
            <a:r>
              <a:rPr lang="en-US" sz="1600" dirty="0" smtClean="0">
                <a:solidFill>
                  <a:schemeClr val="tx1"/>
                </a:solidFill>
              </a:rPr>
              <a:t> uses this to infer the proper typing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Typing and navigation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Implicit </a:t>
            </a:r>
            <a:r>
              <a:rPr lang="en-US" dirty="0" err="1" smtClean="0"/>
              <a:t>downcasting</a:t>
            </a:r>
            <a:endParaRPr lang="en-US" dirty="0" smtClean="0"/>
          </a:p>
          <a:p>
            <a:endParaRPr lang="es-ES" dirty="0"/>
          </a:p>
          <a:p>
            <a:endParaRPr lang="es-ES" dirty="0" smtClean="0"/>
          </a:p>
          <a:p>
            <a:r>
              <a:rPr lang="es-ES" dirty="0" err="1" smtClean="0"/>
              <a:t>Possible</a:t>
            </a:r>
            <a:r>
              <a:rPr lang="es-ES" dirty="0" smtClean="0"/>
              <a:t> </a:t>
            </a:r>
            <a:r>
              <a:rPr lang="es-ES" dirty="0" err="1" smtClean="0"/>
              <a:t>fixes</a:t>
            </a:r>
            <a:endParaRPr lang="es-ES" dirty="0" smtClean="0"/>
          </a:p>
          <a:p>
            <a:pPr lvl="1"/>
            <a:endParaRPr lang="en-US" dirty="0" smtClean="0"/>
          </a:p>
          <a:p>
            <a:pPr lvl="1"/>
            <a:endParaRPr lang="es-ES" dirty="0" smtClean="0"/>
          </a:p>
          <a:p>
            <a:pPr lvl="1"/>
            <a:endParaRPr lang="es-ES" b="1" dirty="0"/>
          </a:p>
          <a:p>
            <a:pPr marL="457200" lvl="1" indent="0">
              <a:buNone/>
            </a:pPr>
            <a:endParaRPr lang="en-US" b="1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539552" y="2420888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helper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CD!Model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notEmptyClasses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Sequence(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CD!Class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E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self.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ownedType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(t | </a:t>
            </a:r>
            <a:r>
              <a:rPr lang="es-ES" u="wavyHeavy" dirty="0" err="1">
                <a:uFill>
                  <a:solidFill>
                    <a:srgbClr val="C00000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t.ownedAttribute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notEmpty</a:t>
            </a:r>
            <a:r>
              <a:rPr lang="es-E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es-E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549727" y="4083045"/>
            <a:ext cx="85942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helper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CD!Model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notEmptyClasses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Sequence(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CD!Class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E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self.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ownedType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s-E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s-E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(t </a:t>
            </a:r>
            <a:r>
              <a:rPr lang="es-ES" dirty="0" smtClean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s-E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t.oclIsKindOf</a:t>
            </a:r>
            <a:r>
              <a:rPr lang="es-E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CD!Class</a:t>
            </a:r>
            <a:r>
              <a:rPr lang="es-ES" dirty="0" smtClean="0">
                <a:latin typeface="Consolas" panose="020B0609020204030204" pitchFamily="49" charset="0"/>
                <a:cs typeface="Consolas" panose="020B0609020204030204" pitchFamily="49" charset="0"/>
              </a:rPr>
              <a:t>))-&gt;</a:t>
            </a:r>
          </a:p>
          <a:p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s-E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s-ES" dirty="0" smtClean="0">
                <a:latin typeface="Consolas" panose="020B0609020204030204" pitchFamily="49" charset="0"/>
                <a:cs typeface="Consolas" panose="020B0609020204030204" pitchFamily="49" charset="0"/>
              </a:rPr>
              <a:t>(t | </a:t>
            </a:r>
            <a:r>
              <a:rPr lang="es-ES" dirty="0" err="1" smtClean="0">
                <a:uFill>
                  <a:solidFill>
                    <a:srgbClr val="C00000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t.ownedAttribute</a:t>
            </a:r>
            <a:r>
              <a:rPr lang="es-ES" dirty="0" smtClean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notEmpty</a:t>
            </a:r>
            <a:r>
              <a:rPr lang="es-E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es-E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971600" y="6946851"/>
            <a:ext cx="7200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self.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ownedType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select(t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t.oclIsKindOf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CD!Class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))-&gt;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select(t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t.ownedAttribute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notEmpty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6660232" y="116632"/>
            <a:ext cx="242656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latin typeface="Consolas" pitchFamily="49" charset="0"/>
              </a:rPr>
              <a:t>uml2gui_errors_04.atl</a:t>
            </a:r>
            <a:endParaRPr lang="en-AU" sz="1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87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Special operations</a:t>
            </a:r>
            <a:endParaRPr lang="en-AU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err="1" smtClean="0">
                <a:latin typeface="Consolas" pitchFamily="49" charset="0"/>
              </a:rPr>
              <a:t>oclAsType</a:t>
            </a:r>
            <a:endParaRPr lang="en-AU" dirty="0" smtClean="0">
              <a:latin typeface="Consolas" pitchFamily="49" charset="0"/>
            </a:endParaRPr>
          </a:p>
          <a:p>
            <a:pPr lvl="1"/>
            <a:r>
              <a:rPr lang="en-AU" dirty="0" smtClean="0"/>
              <a:t>ATL does not have a </a:t>
            </a:r>
            <a:r>
              <a:rPr lang="en-AU" dirty="0" err="1" smtClean="0"/>
              <a:t>downcasting</a:t>
            </a:r>
            <a:r>
              <a:rPr lang="en-AU" dirty="0" smtClean="0"/>
              <a:t> operation</a:t>
            </a:r>
          </a:p>
          <a:p>
            <a:pPr lvl="1"/>
            <a:r>
              <a:rPr lang="en-AU" dirty="0" smtClean="0"/>
              <a:t>If you implement this dummy operation:</a:t>
            </a:r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pPr lvl="1"/>
            <a:r>
              <a:rPr lang="en-AU" dirty="0" err="1" smtClean="0"/>
              <a:t>AnATLyzer</a:t>
            </a:r>
            <a:r>
              <a:rPr lang="en-AU" dirty="0" smtClean="0"/>
              <a:t> recognizes </a:t>
            </a:r>
            <a:r>
              <a:rPr lang="en-AU" dirty="0" smtClean="0"/>
              <a:t>it to </a:t>
            </a:r>
            <a:r>
              <a:rPr lang="en-AU" dirty="0" smtClean="0"/>
              <a:t>avoid so many nested ifs.</a:t>
            </a:r>
          </a:p>
          <a:p>
            <a:pPr lvl="1"/>
            <a:endParaRPr lang="en-AU" dirty="0" smtClean="0"/>
          </a:p>
          <a:p>
            <a:r>
              <a:rPr lang="en-AU" dirty="0" smtClean="0">
                <a:latin typeface="Consolas" pitchFamily="49" charset="0"/>
              </a:rPr>
              <a:t>fail_(</a:t>
            </a:r>
            <a:r>
              <a:rPr lang="en-AU" dirty="0" err="1" smtClean="0">
                <a:latin typeface="Consolas" pitchFamily="49" charset="0"/>
              </a:rPr>
              <a:t>str</a:t>
            </a:r>
            <a:r>
              <a:rPr lang="en-AU" dirty="0" smtClean="0">
                <a:latin typeface="Consolas" pitchFamily="49" charset="0"/>
              </a:rPr>
              <a:t> : message)</a:t>
            </a:r>
          </a:p>
          <a:p>
            <a:pPr lvl="1"/>
            <a:r>
              <a:rPr lang="en-AU" dirty="0" err="1" smtClean="0"/>
              <a:t>OclUndefined.fail</a:t>
            </a:r>
            <a:r>
              <a:rPr lang="en-AU" dirty="0" smtClean="0"/>
              <a:t>_(“Pattern match error”)</a:t>
            </a:r>
          </a:p>
          <a:p>
            <a:pPr lvl="1"/>
            <a:r>
              <a:rPr lang="en-AU" dirty="0" smtClean="0"/>
              <a:t>To indicate an impossible path in your code</a:t>
            </a:r>
            <a:endParaRPr lang="en-AU" dirty="0"/>
          </a:p>
        </p:txBody>
      </p:sp>
      <p:sp>
        <p:nvSpPr>
          <p:cNvPr id="4" name="3 Rectángulo"/>
          <p:cNvSpPr/>
          <p:nvPr/>
        </p:nvSpPr>
        <p:spPr>
          <a:xfrm>
            <a:off x="467544" y="3212976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dirty="0" smtClean="0">
                <a:solidFill>
                  <a:srgbClr val="C00000"/>
                </a:solidFill>
                <a:latin typeface="Consolas" pitchFamily="49" charset="0"/>
              </a:rPr>
              <a:t>helper context </a:t>
            </a:r>
            <a:r>
              <a:rPr lang="en-AU" dirty="0" err="1" smtClean="0">
                <a:latin typeface="Consolas" pitchFamily="49" charset="0"/>
              </a:rPr>
              <a:t>OclAny</a:t>
            </a:r>
            <a:r>
              <a:rPr lang="en-AU" dirty="0" smtClean="0">
                <a:latin typeface="Consolas" pitchFamily="49" charset="0"/>
              </a:rPr>
              <a:t> </a:t>
            </a:r>
            <a:r>
              <a:rPr lang="en-AU" b="1" dirty="0" smtClean="0">
                <a:solidFill>
                  <a:srgbClr val="C00000"/>
                </a:solidFill>
                <a:latin typeface="Consolas" pitchFamily="49" charset="0"/>
              </a:rPr>
              <a:t>def:</a:t>
            </a:r>
            <a:r>
              <a:rPr lang="en-AU" dirty="0" smtClean="0">
                <a:latin typeface="Consolas" pitchFamily="49" charset="0"/>
              </a:rPr>
              <a:t> </a:t>
            </a:r>
            <a:r>
              <a:rPr lang="en-AU" dirty="0" err="1" smtClean="0">
                <a:latin typeface="Consolas" pitchFamily="49" charset="0"/>
              </a:rPr>
              <a:t>oclAsType</a:t>
            </a:r>
            <a:r>
              <a:rPr lang="en-AU" dirty="0" smtClean="0">
                <a:latin typeface="Consolas" pitchFamily="49" charset="0"/>
              </a:rPr>
              <a:t>(t : </a:t>
            </a:r>
            <a:r>
              <a:rPr lang="en-AU" dirty="0" err="1" smtClean="0">
                <a:latin typeface="Consolas" pitchFamily="49" charset="0"/>
              </a:rPr>
              <a:t>OclType</a:t>
            </a:r>
            <a:r>
              <a:rPr lang="en-AU" dirty="0" smtClean="0">
                <a:latin typeface="Consolas" pitchFamily="49" charset="0"/>
              </a:rPr>
              <a:t>) : </a:t>
            </a:r>
            <a:r>
              <a:rPr lang="en-AU" dirty="0" err="1" smtClean="0">
                <a:latin typeface="Consolas" pitchFamily="49" charset="0"/>
              </a:rPr>
              <a:t>OclAny</a:t>
            </a:r>
            <a:r>
              <a:rPr lang="en-AU" dirty="0" smtClean="0">
                <a:latin typeface="Consolas" pitchFamily="49" charset="0"/>
              </a:rPr>
              <a:t> = self;</a:t>
            </a:r>
            <a:endParaRPr lang="en-AU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Target </a:t>
            </a:r>
            <a:r>
              <a:rPr lang="es-ES_tradnl" dirty="0" err="1" smtClean="0"/>
              <a:t>conformance</a:t>
            </a:r>
            <a:r>
              <a:rPr lang="es-ES_tradnl" dirty="0" smtClean="0"/>
              <a:t> </a:t>
            </a:r>
            <a:r>
              <a:rPr lang="es-ES_tradnl" dirty="0" err="1" smtClean="0"/>
              <a:t>problems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r>
              <a:rPr lang="es-ES_tradnl" dirty="0" smtClean="0"/>
              <a:t>No </a:t>
            </a:r>
            <a:r>
              <a:rPr lang="es-ES_tradnl" dirty="0" err="1" smtClean="0"/>
              <a:t>binding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compulsory</a:t>
            </a:r>
            <a:r>
              <a:rPr lang="es-ES_tradnl" dirty="0" smtClean="0"/>
              <a:t> </a:t>
            </a:r>
            <a:r>
              <a:rPr lang="es-ES_tradnl" dirty="0" err="1" smtClean="0"/>
              <a:t>feature</a:t>
            </a:r>
            <a:endParaRPr lang="es-ES_tradnl" dirty="0" smtClean="0"/>
          </a:p>
          <a:p>
            <a:pPr lvl="1"/>
            <a:endParaRPr lang="es-ES_tradnl" dirty="0" smtClean="0"/>
          </a:p>
          <a:p>
            <a:pPr lvl="1"/>
            <a:endParaRPr lang="es-ES_tradnl" dirty="0" smtClean="0"/>
          </a:p>
          <a:p>
            <a:pPr lvl="1"/>
            <a:endParaRPr lang="es-ES_tradnl" dirty="0" smtClean="0"/>
          </a:p>
          <a:p>
            <a:pPr lvl="1"/>
            <a:endParaRPr lang="es-ES_tradnl" dirty="0" smtClean="0"/>
          </a:p>
          <a:p>
            <a:pPr lvl="1"/>
            <a:endParaRPr lang="es-ES_tradnl" dirty="0" smtClean="0"/>
          </a:p>
          <a:p>
            <a:pPr lvl="1"/>
            <a:r>
              <a:rPr lang="es-ES_tradnl" dirty="0" err="1" smtClean="0"/>
              <a:t>Feature</a:t>
            </a:r>
            <a:r>
              <a:rPr lang="es-ES_tradnl" dirty="0" smtClean="0"/>
              <a:t> </a:t>
            </a:r>
            <a:r>
              <a:rPr lang="es-ES_tradnl" dirty="0" err="1" smtClean="0">
                <a:latin typeface="Consolas" pitchFamily="49" charset="0"/>
              </a:rPr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compulsory</a:t>
            </a:r>
            <a:r>
              <a:rPr lang="es-ES_tradnl" dirty="0" smtClean="0"/>
              <a:t>, </a:t>
            </a:r>
            <a:r>
              <a:rPr lang="es-ES_tradnl" dirty="0" err="1" smtClean="0"/>
              <a:t>but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rule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not</a:t>
            </a:r>
            <a:r>
              <a:rPr lang="es-ES_tradnl" dirty="0" smtClean="0"/>
              <a:t> </a:t>
            </a:r>
            <a:r>
              <a:rPr lang="es-ES_tradnl" dirty="0" err="1" smtClean="0"/>
              <a:t>setting</a:t>
            </a:r>
            <a:r>
              <a:rPr lang="es-ES_tradnl" dirty="0" smtClean="0"/>
              <a:t> </a:t>
            </a:r>
            <a:r>
              <a:rPr lang="es-ES_tradnl" dirty="0" err="1" smtClean="0"/>
              <a:t>it</a:t>
            </a:r>
            <a:r>
              <a:rPr lang="es-ES_tradnl" dirty="0" smtClean="0"/>
              <a:t>.</a:t>
            </a:r>
          </a:p>
          <a:p>
            <a:pPr lvl="1"/>
            <a:r>
              <a:rPr lang="es-ES_tradnl" dirty="0" err="1" smtClean="0"/>
              <a:t>It</a:t>
            </a:r>
            <a:r>
              <a:rPr lang="es-ES_tradnl" dirty="0" smtClean="0"/>
              <a:t> </a:t>
            </a:r>
            <a:r>
              <a:rPr lang="es-ES_tradnl" dirty="0" err="1" smtClean="0"/>
              <a:t>will</a:t>
            </a:r>
            <a:r>
              <a:rPr lang="es-ES_tradnl" dirty="0" smtClean="0"/>
              <a:t> cause </a:t>
            </a:r>
            <a:r>
              <a:rPr lang="es-ES_tradnl" dirty="0" err="1" smtClean="0"/>
              <a:t>problems</a:t>
            </a:r>
            <a:r>
              <a:rPr lang="es-ES_tradnl" dirty="0" smtClean="0"/>
              <a:t> in </a:t>
            </a:r>
            <a:r>
              <a:rPr lang="es-ES_tradnl" dirty="0" err="1" smtClean="0"/>
              <a:t>other</a:t>
            </a:r>
            <a:r>
              <a:rPr lang="es-ES_tradnl" dirty="0" smtClean="0"/>
              <a:t> </a:t>
            </a:r>
            <a:r>
              <a:rPr lang="es-ES_tradnl" dirty="0" err="1" smtClean="0"/>
              <a:t>transformations</a:t>
            </a:r>
            <a:r>
              <a:rPr lang="es-ES_tradnl" dirty="0" smtClean="0"/>
              <a:t> </a:t>
            </a:r>
            <a:r>
              <a:rPr lang="es-ES_tradnl" dirty="0" err="1" smtClean="0"/>
              <a:t>relying</a:t>
            </a:r>
            <a:r>
              <a:rPr lang="es-ES_tradnl" dirty="0" smtClean="0"/>
              <a:t> </a:t>
            </a:r>
            <a:r>
              <a:rPr lang="es-ES_tradnl" dirty="0" err="1" smtClean="0"/>
              <a:t>on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existence</a:t>
            </a:r>
            <a:r>
              <a:rPr lang="es-ES_tradnl" dirty="0" smtClean="0"/>
              <a:t> of a </a:t>
            </a:r>
            <a:r>
              <a:rPr lang="es-ES_tradnl" dirty="0" err="1" smtClean="0"/>
              <a:t>value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>
                <a:latin typeface="Consolas" pitchFamily="49" charset="0"/>
              </a:rPr>
              <a:t>title</a:t>
            </a:r>
            <a:r>
              <a:rPr lang="es-ES_tradnl" dirty="0" smtClean="0"/>
              <a:t>.</a:t>
            </a:r>
          </a:p>
          <a:p>
            <a:pPr lvl="1"/>
            <a:endParaRPr lang="es-ES_tradnl" dirty="0" smtClean="0"/>
          </a:p>
        </p:txBody>
      </p:sp>
      <p:sp>
        <p:nvSpPr>
          <p:cNvPr id="4" name="3 Rectángulo"/>
          <p:cNvSpPr/>
          <p:nvPr/>
        </p:nvSpPr>
        <p:spPr>
          <a:xfrm>
            <a:off x="3798168" y="2348880"/>
            <a:ext cx="59584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b="1" dirty="0" smtClean="0">
                <a:solidFill>
                  <a:srgbClr val="C00000"/>
                </a:solidFill>
                <a:latin typeface="Consolas" pitchFamily="49" charset="0"/>
              </a:rPr>
              <a:t>rule</a:t>
            </a:r>
            <a:r>
              <a:rPr lang="es-ES_tradnl" dirty="0" smtClean="0">
                <a:latin typeface="Consolas" pitchFamily="49" charset="0"/>
              </a:rPr>
              <a:t> class2frame {</a:t>
            </a:r>
          </a:p>
          <a:p>
            <a:r>
              <a:rPr lang="es-ES_tradnl" dirty="0" smtClean="0">
                <a:latin typeface="Consolas" pitchFamily="49" charset="0"/>
              </a:rPr>
              <a:t> 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from</a:t>
            </a:r>
            <a:r>
              <a:rPr lang="es-ES_tradnl" dirty="0" smtClean="0">
                <a:latin typeface="Consolas" pitchFamily="49" charset="0"/>
              </a:rPr>
              <a:t> c : </a:t>
            </a:r>
            <a:r>
              <a:rPr lang="es-ES_tradnl" dirty="0" err="1" smtClean="0">
                <a:latin typeface="Consolas" pitchFamily="49" charset="0"/>
              </a:rPr>
              <a:t>CD!Class</a:t>
            </a:r>
            <a:r>
              <a:rPr lang="es-ES_tradnl" dirty="0" smtClean="0">
                <a:latin typeface="Consolas" pitchFamily="49" charset="0"/>
              </a:rPr>
              <a:t> ( </a:t>
            </a:r>
            <a:r>
              <a:rPr lang="es-ES_tradnl" b="1" dirty="0" err="1" smtClean="0">
                <a:latin typeface="Consolas" pitchFamily="49" charset="0"/>
              </a:rPr>
              <a:t>not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c.isAbstract</a:t>
            </a:r>
            <a:r>
              <a:rPr lang="es-ES_tradnl" dirty="0" smtClean="0">
                <a:latin typeface="Consolas" pitchFamily="49" charset="0"/>
              </a:rPr>
              <a:t> )</a:t>
            </a:r>
          </a:p>
          <a:p>
            <a:r>
              <a:rPr lang="es-ES_tradnl" dirty="0" smtClean="0">
                <a:latin typeface="Consolas" pitchFamily="49" charset="0"/>
              </a:rPr>
              <a:t> 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to</a:t>
            </a:r>
            <a:r>
              <a:rPr lang="es-ES_tradnl" dirty="0" smtClean="0">
                <a:latin typeface="Consolas" pitchFamily="49" charset="0"/>
              </a:rPr>
              <a:t>   f : </a:t>
            </a:r>
            <a:r>
              <a:rPr lang="es-ES_tradnl" u="wavyHeavy" dirty="0" err="1" smtClean="0">
                <a:uFill>
                  <a:solidFill>
                    <a:srgbClr val="C00000"/>
                  </a:solidFill>
                </a:uFill>
                <a:latin typeface="Consolas" pitchFamily="49" charset="0"/>
              </a:rPr>
              <a:t>GUI!Frame</a:t>
            </a:r>
            <a:r>
              <a:rPr lang="es-ES_tradnl" dirty="0" smtClean="0">
                <a:latin typeface="Consolas" pitchFamily="49" charset="0"/>
              </a:rPr>
              <a:t> (     </a:t>
            </a:r>
          </a:p>
          <a:p>
            <a:r>
              <a:rPr lang="es-ES_tradnl" dirty="0" smtClean="0">
                <a:latin typeface="Consolas" pitchFamily="49" charset="0"/>
              </a:rPr>
              <a:t>     </a:t>
            </a:r>
            <a:r>
              <a:rPr lang="es-ES_tradnl" dirty="0" err="1" smtClean="0">
                <a:latin typeface="Consolas" pitchFamily="49" charset="0"/>
              </a:rPr>
              <a:t>widgets</a:t>
            </a:r>
            <a:r>
              <a:rPr lang="es-ES_tradnl" dirty="0" smtClean="0">
                <a:latin typeface="Consolas" pitchFamily="49" charset="0"/>
              </a:rPr>
              <a:t> &lt;- </a:t>
            </a:r>
            <a:r>
              <a:rPr lang="es-ES_tradnl" dirty="0" err="1" smtClean="0">
                <a:latin typeface="Consolas" pitchFamily="49" charset="0"/>
              </a:rPr>
              <a:t>c.ownedAttribute</a:t>
            </a:r>
            <a:r>
              <a:rPr lang="es-ES_tradnl" dirty="0" smtClean="0">
                <a:latin typeface="Consolas" pitchFamily="49" charset="0"/>
              </a:rPr>
              <a:t>,</a:t>
            </a:r>
          </a:p>
          <a:p>
            <a:r>
              <a:rPr lang="es-ES_tradnl" dirty="0">
                <a:latin typeface="Consolas" pitchFamily="49" charset="0"/>
              </a:rPr>
              <a:t> </a:t>
            </a:r>
            <a:r>
              <a:rPr lang="es-ES_tradnl" dirty="0" smtClean="0">
                <a:latin typeface="Consolas" pitchFamily="49" charset="0"/>
              </a:rPr>
              <a:t>    ...</a:t>
            </a:r>
          </a:p>
          <a:p>
            <a:r>
              <a:rPr lang="es-ES_tradnl" dirty="0" smtClean="0">
                <a:latin typeface="Consolas" pitchFamily="49" charset="0"/>
              </a:rPr>
              <a:t>  ) </a:t>
            </a:r>
          </a:p>
          <a:p>
            <a:r>
              <a:rPr lang="es-ES_tradnl" dirty="0" smtClean="0">
                <a:latin typeface="Consolas" pitchFamily="49" charset="0"/>
              </a:rPr>
              <a:t>}</a:t>
            </a:r>
          </a:p>
        </p:txBody>
      </p:sp>
      <p:pic>
        <p:nvPicPr>
          <p:cNvPr id="5" name="4 Imagen" descr="ss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2780928"/>
            <a:ext cx="2000250" cy="819150"/>
          </a:xfrm>
          <a:prstGeom prst="rect">
            <a:avLst/>
          </a:prstGeom>
        </p:spPr>
      </p:pic>
      <p:sp>
        <p:nvSpPr>
          <p:cNvPr id="6" name="8 Rectángulo redondeado"/>
          <p:cNvSpPr/>
          <p:nvPr/>
        </p:nvSpPr>
        <p:spPr>
          <a:xfrm>
            <a:off x="6660232" y="116632"/>
            <a:ext cx="242656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latin typeface="Consolas" pitchFamily="49" charset="0"/>
              </a:rPr>
              <a:t>uml2gui_errors_05.atl</a:t>
            </a:r>
            <a:endParaRPr lang="en-AU" sz="14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Target </a:t>
            </a:r>
            <a:r>
              <a:rPr lang="es-ES_tradnl" dirty="0" err="1" smtClean="0"/>
              <a:t>conformance</a:t>
            </a:r>
            <a:r>
              <a:rPr lang="es-ES_tradnl" dirty="0" smtClean="0"/>
              <a:t> </a:t>
            </a:r>
            <a:r>
              <a:rPr lang="es-ES_tradnl" dirty="0" err="1" smtClean="0"/>
              <a:t>problems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Binding resolved by rule with invalid target</a:t>
            </a:r>
          </a:p>
          <a:p>
            <a:pPr lvl="1"/>
            <a:r>
              <a:rPr lang="en-GB" dirty="0" smtClean="0"/>
              <a:t>A binding gets assigned a target object whose type is incompatible with the feature type</a:t>
            </a:r>
          </a:p>
        </p:txBody>
      </p:sp>
      <p:sp>
        <p:nvSpPr>
          <p:cNvPr id="4" name="3 Rectángulo"/>
          <p:cNvSpPr/>
          <p:nvPr/>
        </p:nvSpPr>
        <p:spPr>
          <a:xfrm>
            <a:off x="376100" y="5247994"/>
            <a:ext cx="422423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nsolas" pitchFamily="49" charset="0"/>
              </a:rPr>
              <a:t>rule</a:t>
            </a:r>
            <a:r>
              <a:rPr lang="en-US" sz="1600" dirty="0" smtClean="0">
                <a:latin typeface="Consolas" pitchFamily="49" charset="0"/>
              </a:rPr>
              <a:t> model2gui {</a:t>
            </a:r>
          </a:p>
          <a:p>
            <a:r>
              <a:rPr lang="en-US" sz="1600" dirty="0" smtClean="0">
                <a:latin typeface="Consolas" pitchFamily="49" charset="0"/>
              </a:rPr>
              <a:t>  </a:t>
            </a:r>
            <a:r>
              <a:rPr lang="en-US" sz="1600" b="1" dirty="0" smtClean="0">
                <a:solidFill>
                  <a:srgbClr val="C00000"/>
                </a:solidFill>
                <a:latin typeface="Consolas" pitchFamily="49" charset="0"/>
              </a:rPr>
              <a:t>from</a:t>
            </a:r>
            <a:r>
              <a:rPr lang="en-US" sz="1600" dirty="0" smtClean="0">
                <a:latin typeface="Consolas" pitchFamily="49" charset="0"/>
              </a:rPr>
              <a:t> m : </a:t>
            </a:r>
            <a:r>
              <a:rPr lang="en-US" sz="1600" dirty="0" err="1" smtClean="0">
                <a:latin typeface="Consolas" pitchFamily="49" charset="0"/>
              </a:rPr>
              <a:t>CD!Model</a:t>
            </a:r>
            <a:endParaRPr lang="en-US" sz="1600" dirty="0" smtClean="0">
              <a:latin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</a:rPr>
              <a:t>  </a:t>
            </a:r>
            <a:r>
              <a:rPr lang="en-US" sz="1600" b="1" dirty="0" smtClean="0">
                <a:solidFill>
                  <a:srgbClr val="C00000"/>
                </a:solidFill>
                <a:latin typeface="Consolas" pitchFamily="49" charset="0"/>
              </a:rPr>
              <a:t>to</a:t>
            </a:r>
            <a:r>
              <a:rPr lang="en-US" sz="1600" dirty="0" smtClean="0">
                <a:latin typeface="Consolas" pitchFamily="49" charset="0"/>
              </a:rPr>
              <a:t> g : GUI!GUI (</a:t>
            </a:r>
          </a:p>
          <a:p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</a:rPr>
              <a:t>     </a:t>
            </a:r>
            <a:r>
              <a:rPr lang="en-US" sz="1600" u="wavyHeavy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</a:rPr>
              <a:t>windows &lt;- </a:t>
            </a:r>
            <a:r>
              <a:rPr lang="en-US" sz="1600" u="wavyHeavy" dirty="0" err="1" smtClean="0">
                <a:uFill>
                  <a:solidFill>
                    <a:srgbClr val="C00000"/>
                  </a:solidFill>
                </a:uFill>
                <a:latin typeface="Consolas" pitchFamily="49" charset="0"/>
              </a:rPr>
              <a:t>m.nonEmptyClasses</a:t>
            </a:r>
            <a:r>
              <a:rPr lang="en-US" sz="1600" u="wavyHeavy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</a:rPr>
              <a:t>()</a:t>
            </a:r>
          </a:p>
          <a:p>
            <a:r>
              <a:rPr lang="en-US" sz="1600" dirty="0" smtClean="0">
                <a:latin typeface="Consolas" pitchFamily="49" charset="0"/>
              </a:rPr>
              <a:t>     )</a:t>
            </a:r>
          </a:p>
          <a:p>
            <a:r>
              <a:rPr lang="en-US" sz="1600" dirty="0" smtClean="0">
                <a:latin typeface="Consolas" pitchFamily="49" charset="0"/>
              </a:rPr>
              <a:t>}</a:t>
            </a:r>
            <a:endParaRPr lang="es-ES_tradnl" sz="1600" dirty="0" smtClean="0">
              <a:latin typeface="Consolas" pitchFamily="49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4681433" y="5245224"/>
            <a:ext cx="471161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nsolas" pitchFamily="49" charset="0"/>
              </a:rPr>
              <a:t>rule</a:t>
            </a:r>
            <a:r>
              <a:rPr lang="en-US" sz="1600" dirty="0" smtClean="0">
                <a:latin typeface="Consolas" pitchFamily="49" charset="0"/>
              </a:rPr>
              <a:t> class2frame {</a:t>
            </a:r>
          </a:p>
          <a:p>
            <a:r>
              <a:rPr lang="en-US" sz="1600" dirty="0" smtClean="0">
                <a:latin typeface="Consolas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nsolas" pitchFamily="49" charset="0"/>
              </a:rPr>
              <a:t>from</a:t>
            </a:r>
            <a:r>
              <a:rPr lang="en-US" sz="1600" dirty="0" smtClean="0">
                <a:latin typeface="Consolas" pitchFamily="49" charset="0"/>
              </a:rPr>
              <a:t> c : </a:t>
            </a:r>
            <a:r>
              <a:rPr lang="en-US" sz="1600" dirty="0" err="1" smtClean="0">
                <a:latin typeface="Consolas" pitchFamily="49" charset="0"/>
              </a:rPr>
              <a:t>CD!Class</a:t>
            </a:r>
            <a:r>
              <a:rPr lang="en-US" sz="1600" dirty="0" smtClean="0">
                <a:latin typeface="Consolas" pitchFamily="49" charset="0"/>
              </a:rPr>
              <a:t> ( not </a:t>
            </a:r>
            <a:r>
              <a:rPr lang="en-US" sz="1600" dirty="0" err="1" smtClean="0">
                <a:latin typeface="Consolas" pitchFamily="49" charset="0"/>
              </a:rPr>
              <a:t>c.isAbstract</a:t>
            </a:r>
            <a:r>
              <a:rPr lang="en-US" sz="1600" dirty="0" smtClean="0">
                <a:latin typeface="Consolas" pitchFamily="49" charset="0"/>
              </a:rPr>
              <a:t> )</a:t>
            </a:r>
          </a:p>
          <a:p>
            <a:r>
              <a:rPr lang="en-US" sz="1600" dirty="0" smtClean="0">
                <a:latin typeface="Consolas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nsolas" pitchFamily="49" charset="0"/>
              </a:rPr>
              <a:t>to</a:t>
            </a:r>
            <a:r>
              <a:rPr lang="en-US" sz="1600" dirty="0" smtClean="0">
                <a:latin typeface="Consolas" pitchFamily="49" charset="0"/>
              </a:rPr>
              <a:t> w : </a:t>
            </a:r>
            <a:r>
              <a:rPr lang="en-US" sz="1600" dirty="0" err="1" smtClean="0">
                <a:latin typeface="Consolas" pitchFamily="49" charset="0"/>
              </a:rPr>
              <a:t>GUI!Frame</a:t>
            </a:r>
            <a:r>
              <a:rPr lang="en-US" sz="1600" dirty="0" smtClean="0">
                <a:latin typeface="Consolas" pitchFamily="49" charset="0"/>
              </a:rPr>
              <a:t>  ( … )</a:t>
            </a:r>
          </a:p>
          <a:p>
            <a:r>
              <a:rPr lang="en-US" sz="1600" dirty="0" smtClean="0">
                <a:latin typeface="Consolas" pitchFamily="49" charset="0"/>
              </a:rPr>
              <a:t>}</a:t>
            </a:r>
            <a:endParaRPr lang="en-GB" sz="1600" dirty="0">
              <a:latin typeface="Consolas" pitchFamily="49" charset="0"/>
            </a:endParaRPr>
          </a:p>
        </p:txBody>
      </p:sp>
      <p:sp>
        <p:nvSpPr>
          <p:cNvPr id="6" name="24 CuadroTexto"/>
          <p:cNvSpPr txBox="1"/>
          <p:nvPr/>
        </p:nvSpPr>
        <p:spPr>
          <a:xfrm>
            <a:off x="1115616" y="3590366"/>
            <a:ext cx="1016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classifiers *</a:t>
            </a:r>
            <a:endParaRPr lang="en-GB" sz="1400" dirty="0"/>
          </a:p>
        </p:txBody>
      </p:sp>
      <p:sp>
        <p:nvSpPr>
          <p:cNvPr id="7" name="44 Rectángulo"/>
          <p:cNvSpPr/>
          <p:nvPr/>
        </p:nvSpPr>
        <p:spPr>
          <a:xfrm>
            <a:off x="251520" y="3374342"/>
            <a:ext cx="86409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Model</a:t>
            </a:r>
            <a:endParaRPr lang="es-ES_tradnl" dirty="0"/>
          </a:p>
        </p:txBody>
      </p:sp>
      <p:sp>
        <p:nvSpPr>
          <p:cNvPr id="8" name="46 Rectángulo"/>
          <p:cNvSpPr/>
          <p:nvPr/>
        </p:nvSpPr>
        <p:spPr>
          <a:xfrm>
            <a:off x="4860032" y="3806390"/>
            <a:ext cx="100811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i="1" dirty="0" smtClean="0"/>
              <a:t>GUI</a:t>
            </a:r>
            <a:endParaRPr lang="es-ES_tradnl" i="1" dirty="0"/>
          </a:p>
        </p:txBody>
      </p:sp>
      <p:sp>
        <p:nvSpPr>
          <p:cNvPr id="9" name="47 Rectángulo"/>
          <p:cNvSpPr/>
          <p:nvPr/>
        </p:nvSpPr>
        <p:spPr>
          <a:xfrm>
            <a:off x="2051720" y="3374342"/>
            <a:ext cx="108012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i="1" dirty="0" err="1" smtClean="0"/>
              <a:t>Classifier</a:t>
            </a:r>
            <a:endParaRPr lang="es-ES_tradnl" i="1" dirty="0"/>
          </a:p>
        </p:txBody>
      </p:sp>
      <p:cxnSp>
        <p:nvCxnSpPr>
          <p:cNvPr id="10" name="48 Conector angular"/>
          <p:cNvCxnSpPr>
            <a:stCxn id="12" idx="0"/>
            <a:endCxn id="11" idx="3"/>
          </p:cNvCxnSpPr>
          <p:nvPr/>
        </p:nvCxnSpPr>
        <p:spPr>
          <a:xfrm rot="5400000" flipH="1" flipV="1">
            <a:off x="2096399" y="3941731"/>
            <a:ext cx="414698" cy="5760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49 Triángulo isósceles"/>
          <p:cNvSpPr/>
          <p:nvPr/>
        </p:nvSpPr>
        <p:spPr>
          <a:xfrm>
            <a:off x="2483768" y="3806390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" name="50 Rectángulo"/>
          <p:cNvSpPr/>
          <p:nvPr/>
        </p:nvSpPr>
        <p:spPr>
          <a:xfrm>
            <a:off x="1475656" y="4437112"/>
            <a:ext cx="108012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Class</a:t>
            </a:r>
            <a:endParaRPr lang="es-ES_tradnl" dirty="0"/>
          </a:p>
        </p:txBody>
      </p:sp>
      <p:sp>
        <p:nvSpPr>
          <p:cNvPr id="13" name="51 Rectángulo"/>
          <p:cNvSpPr/>
          <p:nvPr/>
        </p:nvSpPr>
        <p:spPr>
          <a:xfrm>
            <a:off x="2771800" y="4437112"/>
            <a:ext cx="108012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DataType</a:t>
            </a:r>
            <a:endParaRPr lang="es-ES_tradnl" dirty="0"/>
          </a:p>
        </p:txBody>
      </p:sp>
      <p:cxnSp>
        <p:nvCxnSpPr>
          <p:cNvPr id="14" name="54 Conector angular"/>
          <p:cNvCxnSpPr>
            <a:stCxn id="13" idx="0"/>
            <a:endCxn id="11" idx="3"/>
          </p:cNvCxnSpPr>
          <p:nvPr/>
        </p:nvCxnSpPr>
        <p:spPr>
          <a:xfrm rot="16200000" flipV="1">
            <a:off x="2744471" y="3869723"/>
            <a:ext cx="414698" cy="7200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57 Conector angular"/>
          <p:cNvCxnSpPr>
            <a:stCxn id="7" idx="3"/>
            <a:endCxn id="9" idx="1"/>
          </p:cNvCxnSpPr>
          <p:nvPr/>
        </p:nvCxnSpPr>
        <p:spPr>
          <a:xfrm>
            <a:off x="1115616" y="3590366"/>
            <a:ext cx="936104" cy="0"/>
          </a:xfrm>
          <a:prstGeom prst="straightConnector1">
            <a:avLst/>
          </a:prstGeom>
          <a:ln>
            <a:headEnd type="diamond" w="lg" len="lg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60 Rectángulo"/>
          <p:cNvSpPr/>
          <p:nvPr/>
        </p:nvSpPr>
        <p:spPr>
          <a:xfrm>
            <a:off x="6300192" y="3446350"/>
            <a:ext cx="108012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Window</a:t>
            </a:r>
            <a:endParaRPr lang="es-ES_tradnl" dirty="0"/>
          </a:p>
        </p:txBody>
      </p:sp>
      <p:sp>
        <p:nvSpPr>
          <p:cNvPr id="17" name="67 Rectángulo"/>
          <p:cNvSpPr/>
          <p:nvPr/>
        </p:nvSpPr>
        <p:spPr>
          <a:xfrm>
            <a:off x="7740352" y="3467346"/>
            <a:ext cx="1296144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Widget</a:t>
            </a:r>
            <a:endParaRPr lang="es-ES_tradnl" dirty="0"/>
          </a:p>
        </p:txBody>
      </p:sp>
      <p:sp>
        <p:nvSpPr>
          <p:cNvPr id="18" name="68 Rectángulo"/>
          <p:cNvSpPr/>
          <p:nvPr/>
        </p:nvSpPr>
        <p:spPr>
          <a:xfrm>
            <a:off x="7740352" y="4293096"/>
            <a:ext cx="1296144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Frame</a:t>
            </a:r>
            <a:endParaRPr lang="es-ES_tradnl" dirty="0"/>
          </a:p>
        </p:txBody>
      </p:sp>
      <p:cxnSp>
        <p:nvCxnSpPr>
          <p:cNvPr id="19" name="70 Conector recto"/>
          <p:cNvCxnSpPr>
            <a:stCxn id="18" idx="0"/>
            <a:endCxn id="23" idx="3"/>
          </p:cNvCxnSpPr>
          <p:nvPr/>
        </p:nvCxnSpPr>
        <p:spPr>
          <a:xfrm flipV="1">
            <a:off x="8388424" y="4132857"/>
            <a:ext cx="0" cy="160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76 Conector angular"/>
          <p:cNvCxnSpPr>
            <a:stCxn id="8" idx="0"/>
            <a:endCxn id="16" idx="1"/>
          </p:cNvCxnSpPr>
          <p:nvPr/>
        </p:nvCxnSpPr>
        <p:spPr>
          <a:xfrm rot="5400000" flipH="1" flipV="1">
            <a:off x="5760132" y="3266330"/>
            <a:ext cx="144016" cy="936104"/>
          </a:xfrm>
          <a:prstGeom prst="bentConnector2">
            <a:avLst/>
          </a:prstGeom>
          <a:ln>
            <a:headEnd type="diamond" w="lg" len="lg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85 CuadroTexto"/>
          <p:cNvSpPr txBox="1"/>
          <p:nvPr/>
        </p:nvSpPr>
        <p:spPr>
          <a:xfrm>
            <a:off x="5076056" y="3302334"/>
            <a:ext cx="964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windows *</a:t>
            </a:r>
            <a:endParaRPr lang="en-GB" sz="1400" dirty="0"/>
          </a:p>
        </p:txBody>
      </p:sp>
      <p:cxnSp>
        <p:nvCxnSpPr>
          <p:cNvPr id="22" name="91 Conector recto de flecha"/>
          <p:cNvCxnSpPr/>
          <p:nvPr/>
        </p:nvCxnSpPr>
        <p:spPr>
          <a:xfrm flipV="1">
            <a:off x="3131840" y="5425830"/>
            <a:ext cx="1549593" cy="5869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49 Triángulo isósceles"/>
          <p:cNvSpPr/>
          <p:nvPr/>
        </p:nvSpPr>
        <p:spPr>
          <a:xfrm>
            <a:off x="8280412" y="3916833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Llamada rectangular 23"/>
          <p:cNvSpPr/>
          <p:nvPr/>
        </p:nvSpPr>
        <p:spPr>
          <a:xfrm>
            <a:off x="6588224" y="6256078"/>
            <a:ext cx="2448272" cy="527573"/>
          </a:xfrm>
          <a:prstGeom prst="wedgeRectCallout">
            <a:avLst>
              <a:gd name="adj1" fmla="val -63700"/>
              <a:gd name="adj2" fmla="val -82586"/>
            </a:avLst>
          </a:prstGeom>
          <a:solidFill>
            <a:srgbClr val="FFFFCC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Frame is not compatible with Window!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8 Rectángulo redondeado"/>
          <p:cNvSpPr/>
          <p:nvPr/>
        </p:nvSpPr>
        <p:spPr>
          <a:xfrm>
            <a:off x="6660232" y="116632"/>
            <a:ext cx="242656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latin typeface="Consolas" pitchFamily="49" charset="0"/>
              </a:rPr>
              <a:t>uml2gui_errors_06.atl</a:t>
            </a:r>
            <a:endParaRPr lang="en-AU" sz="14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Target </a:t>
            </a:r>
            <a:r>
              <a:rPr lang="es-ES_tradnl" dirty="0" err="1"/>
              <a:t>conformance</a:t>
            </a:r>
            <a:r>
              <a:rPr lang="es-ES_tradnl" dirty="0"/>
              <a:t> </a:t>
            </a:r>
            <a:r>
              <a:rPr lang="es-ES_tradnl" dirty="0" err="1"/>
              <a:t>problems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Binding resolved by rule with invalid target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12" y="2420888"/>
            <a:ext cx="3771900" cy="1552575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2267744" y="3645024"/>
            <a:ext cx="6660232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guigen:GUI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xmi:version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="2.0"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xmlns:xmi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="http://www.omg.org/XMI"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xmlns:xsi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="http://www.w3.org/2001/XMLSchema-instance"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xmlns:guigen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="http://guigen/gui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&lt;!-- There is a Frame object where 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only Window is permitted --&gt;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&lt;windows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xsi:type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guigen:Frame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name="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frmExampleClass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"/&gt;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guigen:GUI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6" name="8 Rectángulo redondeado"/>
          <p:cNvSpPr/>
          <p:nvPr/>
        </p:nvSpPr>
        <p:spPr>
          <a:xfrm>
            <a:off x="6660232" y="116632"/>
            <a:ext cx="242656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latin typeface="Consolas" pitchFamily="49" charset="0"/>
              </a:rPr>
              <a:t>uml2gui_errors_06.atl</a:t>
            </a:r>
            <a:endParaRPr lang="en-AU" sz="1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19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Target </a:t>
            </a:r>
            <a:r>
              <a:rPr lang="es-ES_tradnl" dirty="0" err="1" smtClean="0"/>
              <a:t>conformance</a:t>
            </a:r>
            <a:r>
              <a:rPr lang="es-ES_tradnl" dirty="0" smtClean="0"/>
              <a:t> </a:t>
            </a:r>
            <a:r>
              <a:rPr lang="es-ES_tradnl" dirty="0" err="1" smtClean="0"/>
              <a:t>problems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GB" dirty="0" smtClean="0"/>
              <a:t>Binding resolved by rule with invalid target</a:t>
            </a:r>
          </a:p>
          <a:p>
            <a:pPr lvl="1"/>
            <a:r>
              <a:rPr lang="en-GB" dirty="0" smtClean="0"/>
              <a:t>Difficult to detect</a:t>
            </a:r>
          </a:p>
          <a:p>
            <a:pPr lvl="2"/>
            <a:r>
              <a:rPr lang="en-GB" dirty="0" smtClean="0"/>
              <a:t>It is not a runtime error</a:t>
            </a:r>
          </a:p>
          <a:p>
            <a:pPr lvl="2"/>
            <a:r>
              <a:rPr lang="en-GB" dirty="0" smtClean="0"/>
              <a:t>It is only observable inspecting the target models</a:t>
            </a:r>
          </a:p>
          <a:p>
            <a:pPr lvl="1"/>
            <a:r>
              <a:rPr lang="en-GB" dirty="0" smtClean="0"/>
              <a:t>Typically occur when the source and target meta-models have different shapes and inheritance is involved</a:t>
            </a:r>
          </a:p>
          <a:p>
            <a:pPr lvl="1"/>
            <a:r>
              <a:rPr lang="en-GB" dirty="0" smtClean="0"/>
              <a:t>Also, one needs to be careful when a rule has several target patterns </a:t>
            </a:r>
          </a:p>
          <a:p>
            <a:pPr lvl="2"/>
            <a:r>
              <a:rPr lang="en-GB" dirty="0" smtClean="0"/>
              <a:t>Only the first one is assigned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673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Transformation integrity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ATL code which is syntactically correct but leads to unexpected behaviour.</a:t>
            </a:r>
          </a:p>
          <a:p>
            <a:r>
              <a:rPr lang="en-GB" dirty="0" smtClean="0"/>
              <a:t>Example</a:t>
            </a:r>
          </a:p>
          <a:p>
            <a:pPr lvl="1"/>
            <a:r>
              <a:rPr lang="en-GB" dirty="0" smtClean="0"/>
              <a:t>Are filters in lazy rules allowed?</a:t>
            </a:r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r>
              <a:rPr lang="en-GB" dirty="0" smtClean="0"/>
              <a:t>The lazy rule will be executed regardless of the filter.</a:t>
            </a:r>
          </a:p>
          <a:p>
            <a:pPr lvl="2"/>
            <a:r>
              <a:rPr lang="en-GB" dirty="0" smtClean="0"/>
              <a:t>Filters in lazy rules only work with rule inheritance</a:t>
            </a:r>
          </a:p>
          <a:p>
            <a:pPr lvl="2"/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</p:txBody>
      </p:sp>
      <p:sp>
        <p:nvSpPr>
          <p:cNvPr id="4" name="3 Rectángulo"/>
          <p:cNvSpPr/>
          <p:nvPr/>
        </p:nvSpPr>
        <p:spPr>
          <a:xfrm>
            <a:off x="2015208" y="3524815"/>
            <a:ext cx="71287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lazy</a:t>
            </a:r>
            <a:r>
              <a:rPr lang="es-ES_tradnl" b="1" dirty="0" smtClean="0">
                <a:solidFill>
                  <a:srgbClr val="C00000"/>
                </a:solidFill>
                <a:latin typeface="Consolas" pitchFamily="49" charset="0"/>
              </a:rPr>
              <a:t> rule</a:t>
            </a:r>
            <a:r>
              <a:rPr lang="es-ES_tradnl" dirty="0" smtClean="0">
                <a:latin typeface="Consolas" pitchFamily="49" charset="0"/>
              </a:rPr>
              <a:t> property2text {</a:t>
            </a:r>
          </a:p>
          <a:p>
            <a:r>
              <a:rPr lang="es-ES_tradnl" dirty="0" smtClean="0">
                <a:latin typeface="Consolas" pitchFamily="49" charset="0"/>
              </a:rPr>
              <a:t> 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from</a:t>
            </a:r>
            <a:r>
              <a:rPr lang="es-ES_tradnl" dirty="0" smtClean="0">
                <a:latin typeface="Consolas" pitchFamily="49" charset="0"/>
              </a:rPr>
              <a:t> p : </a:t>
            </a:r>
            <a:r>
              <a:rPr lang="es-ES_tradnl" dirty="0" err="1" smtClean="0">
                <a:latin typeface="Consolas" pitchFamily="49" charset="0"/>
              </a:rPr>
              <a:t>CD!Property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u="wavyHeavy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</a:rPr>
              <a:t>( </a:t>
            </a:r>
            <a:r>
              <a:rPr lang="es-ES_tradnl" u="wavyHeavy" dirty="0" err="1" smtClean="0">
                <a:uFill>
                  <a:solidFill>
                    <a:srgbClr val="C00000"/>
                  </a:solidFill>
                </a:uFill>
                <a:latin typeface="Consolas" pitchFamily="49" charset="0"/>
              </a:rPr>
              <a:t>p.isText</a:t>
            </a:r>
            <a:r>
              <a:rPr lang="es-ES_tradnl" u="wavyHeavy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</a:rPr>
              <a:t>() )</a:t>
            </a:r>
          </a:p>
          <a:p>
            <a:r>
              <a:rPr lang="es-ES_tradnl" b="1" dirty="0" smtClean="0">
                <a:solidFill>
                  <a:srgbClr val="C00000"/>
                </a:solidFill>
                <a:latin typeface="Consolas" pitchFamily="49" charset="0"/>
              </a:rPr>
              <a:t> 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to</a:t>
            </a:r>
            <a:r>
              <a:rPr lang="es-ES_tradnl" dirty="0" smtClean="0">
                <a:latin typeface="Consolas" pitchFamily="49" charset="0"/>
              </a:rPr>
              <a:t>   t : </a:t>
            </a:r>
            <a:r>
              <a:rPr lang="es-ES_tradnl" dirty="0" err="1" smtClean="0">
                <a:latin typeface="Consolas" pitchFamily="49" charset="0"/>
              </a:rPr>
              <a:t>GUI!Text</a:t>
            </a:r>
            <a:endParaRPr lang="es-ES_tradnl" dirty="0" smtClean="0">
              <a:latin typeface="Consolas" pitchFamily="49" charset="0"/>
            </a:endParaRPr>
          </a:p>
          <a:p>
            <a:r>
              <a:rPr lang="es-ES_tradnl" dirty="0" smtClean="0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Transformation rules problems</a:t>
            </a:r>
            <a:endParaRPr lang="en-AU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Unresolved binding</a:t>
            </a:r>
          </a:p>
          <a:p>
            <a:pPr lvl="1"/>
            <a:r>
              <a:rPr lang="en-AU" dirty="0" smtClean="0"/>
              <a:t>What happens when there is no rule to resolve an element appearing in the right part of a binding?</a:t>
            </a:r>
          </a:p>
          <a:p>
            <a:pPr lvl="1"/>
            <a:r>
              <a:rPr lang="en-AU" dirty="0" smtClean="0"/>
              <a:t>Example: </a:t>
            </a:r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pPr lvl="1"/>
            <a:endParaRPr lang="en-AU" sz="1200" dirty="0" smtClean="0"/>
          </a:p>
          <a:p>
            <a:pPr lvl="1"/>
            <a:r>
              <a:rPr lang="en-AU" dirty="0" smtClean="0"/>
              <a:t>Rules </a:t>
            </a:r>
            <a:r>
              <a:rPr lang="en-A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property2text</a:t>
            </a:r>
            <a:r>
              <a:rPr lang="en-AU" dirty="0" smtClean="0"/>
              <a:t> and </a:t>
            </a:r>
            <a:r>
              <a:rPr lang="en-A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property2date</a:t>
            </a:r>
            <a:r>
              <a:rPr lang="en-AU" dirty="0" smtClean="0"/>
              <a:t> only handles a subset of the possible Property objects</a:t>
            </a:r>
          </a:p>
          <a:p>
            <a:pPr lvl="2"/>
            <a:endParaRPr lang="en-AU" dirty="0"/>
          </a:p>
        </p:txBody>
      </p:sp>
      <p:sp>
        <p:nvSpPr>
          <p:cNvPr id="4" name="3 Rectángulo"/>
          <p:cNvSpPr/>
          <p:nvPr/>
        </p:nvSpPr>
        <p:spPr>
          <a:xfrm>
            <a:off x="755576" y="5445224"/>
            <a:ext cx="8388424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100" dirty="0" err="1" smtClean="0"/>
              <a:t>Cannot</a:t>
            </a:r>
            <a:r>
              <a:rPr lang="es-ES_tradnl" sz="1100" dirty="0" smtClean="0"/>
              <a:t> set </a:t>
            </a:r>
            <a:r>
              <a:rPr lang="es-ES_tradnl" sz="1100" dirty="0" err="1" smtClean="0"/>
              <a:t>feature</a:t>
            </a:r>
            <a:r>
              <a:rPr lang="es-ES_tradnl" sz="1100" dirty="0" smtClean="0"/>
              <a:t> </a:t>
            </a:r>
            <a:r>
              <a:rPr lang="es-ES_tradnl" sz="1100" dirty="0" err="1" smtClean="0"/>
              <a:t>widgets</a:t>
            </a:r>
            <a:r>
              <a:rPr lang="es-ES_tradnl" sz="1100" dirty="0" smtClean="0"/>
              <a:t> </a:t>
            </a:r>
            <a:r>
              <a:rPr lang="es-ES_tradnl" sz="1100" dirty="0" err="1" smtClean="0"/>
              <a:t>to</a:t>
            </a:r>
            <a:r>
              <a:rPr lang="es-ES_tradnl" sz="1100" dirty="0" smtClean="0"/>
              <a:t> </a:t>
            </a:r>
            <a:r>
              <a:rPr lang="es-ES_tradnl" sz="1100" dirty="0" err="1" smtClean="0"/>
              <a:t>value</a:t>
            </a:r>
            <a:r>
              <a:rPr lang="es-ES_tradnl" sz="1100" dirty="0" smtClean="0"/>
              <a:t> [org.eclipse.emf.ecore.impl.DynamicEObjectImpl@4a12c7a0 (</a:t>
            </a:r>
            <a:r>
              <a:rPr lang="es-ES_tradnl" sz="1100" dirty="0" err="1" smtClean="0"/>
              <a:t>eClass</a:t>
            </a:r>
            <a:r>
              <a:rPr lang="es-ES_tradnl" sz="1100" dirty="0" smtClean="0"/>
              <a:t>: org.eclipse.emf.ecore.impl.EClassImpl@54087d0d (</a:t>
            </a:r>
            <a:r>
              <a:rPr lang="es-ES_tradnl" sz="1100" dirty="0" err="1" smtClean="0"/>
              <a:t>name</a:t>
            </a:r>
            <a:r>
              <a:rPr lang="es-ES_tradnl" sz="1100" dirty="0" smtClean="0"/>
              <a:t>: </a:t>
            </a:r>
            <a:r>
              <a:rPr lang="es-ES_tradnl" sz="1100" dirty="0" err="1" smtClean="0"/>
              <a:t>Frame</a:t>
            </a:r>
            <a:r>
              <a:rPr lang="es-ES_tradnl" sz="1100" dirty="0" smtClean="0"/>
              <a:t>) (</a:t>
            </a:r>
            <a:r>
              <a:rPr lang="es-ES_tradnl" sz="1100" dirty="0" err="1" smtClean="0"/>
              <a:t>instanceClassName</a:t>
            </a:r>
            <a:r>
              <a:rPr lang="es-ES_tradnl" sz="1100" dirty="0" smtClean="0"/>
              <a:t>: </a:t>
            </a:r>
            <a:r>
              <a:rPr lang="es-ES_tradnl" sz="1100" dirty="0" err="1" smtClean="0"/>
              <a:t>null</a:t>
            </a:r>
            <a:r>
              <a:rPr lang="es-ES_tradnl" sz="1100" dirty="0" smtClean="0"/>
              <a:t>) (</a:t>
            </a:r>
            <a:r>
              <a:rPr lang="es-ES_tradnl" sz="1100" dirty="0" err="1" smtClean="0"/>
              <a:t>abstract</a:t>
            </a:r>
            <a:r>
              <a:rPr lang="es-ES_tradnl" sz="1100" dirty="0" smtClean="0"/>
              <a:t>: false, interface: false)), org.eclipse.emf.ecore.impl.DynamicEObjectImpl@632e536 (</a:t>
            </a:r>
            <a:r>
              <a:rPr lang="es-ES_tradnl" sz="1100" dirty="0" err="1" smtClean="0"/>
              <a:t>eClass</a:t>
            </a:r>
            <a:r>
              <a:rPr lang="es-ES_tradnl" sz="1100" dirty="0" smtClean="0"/>
              <a:t>: org.eclipse.emf.ecore.impl.EClassImpl@789537ef (</a:t>
            </a:r>
            <a:r>
              <a:rPr lang="es-ES_tradnl" sz="1100" dirty="0" err="1" smtClean="0"/>
              <a:t>name</a:t>
            </a:r>
            <a:r>
              <a:rPr lang="es-ES_tradnl" sz="1100" dirty="0" smtClean="0"/>
              <a:t>: </a:t>
            </a:r>
            <a:r>
              <a:rPr lang="es-ES_tradnl" sz="1100" dirty="0" err="1" smtClean="0"/>
              <a:t>Class</a:t>
            </a:r>
            <a:r>
              <a:rPr lang="es-ES_tradnl" sz="1100" dirty="0" smtClean="0"/>
              <a:t>) (</a:t>
            </a:r>
            <a:r>
              <a:rPr lang="es-ES_tradnl" sz="1100" dirty="0" err="1" smtClean="0"/>
              <a:t>instanceClassName</a:t>
            </a:r>
            <a:r>
              <a:rPr lang="es-ES_tradnl" sz="1100" dirty="0" smtClean="0"/>
              <a:t>: </a:t>
            </a:r>
            <a:r>
              <a:rPr lang="es-ES_tradnl" sz="1100" dirty="0" err="1" smtClean="0"/>
              <a:t>null</a:t>
            </a:r>
            <a:r>
              <a:rPr lang="es-ES_tradnl" sz="1100" dirty="0" smtClean="0"/>
              <a:t>) (</a:t>
            </a:r>
            <a:r>
              <a:rPr lang="es-ES_tradnl" sz="1100" dirty="0" err="1" smtClean="0"/>
              <a:t>abstract</a:t>
            </a:r>
            <a:r>
              <a:rPr lang="es-ES_tradnl" sz="1100" dirty="0" smtClean="0"/>
              <a:t>: false, interface: false)), org.eclipse.emf.ecore.impl.DynamicEObjectImpl@f99ae63 (</a:t>
            </a:r>
            <a:r>
              <a:rPr lang="es-ES_tradnl" sz="1100" dirty="0" err="1" smtClean="0"/>
              <a:t>eClass</a:t>
            </a:r>
            <a:r>
              <a:rPr lang="es-ES_tradnl" sz="1100" dirty="0" smtClean="0"/>
              <a:t>: org.eclipse.emf.ecore.impl.EClassImpl@54087d0d (</a:t>
            </a:r>
            <a:r>
              <a:rPr lang="es-ES_tradnl" sz="1100" dirty="0" err="1" smtClean="0"/>
              <a:t>name</a:t>
            </a:r>
            <a:r>
              <a:rPr lang="es-ES_tradnl" sz="1100" dirty="0" smtClean="0"/>
              <a:t>: </a:t>
            </a:r>
            <a:r>
              <a:rPr lang="es-ES_tradnl" sz="1100" dirty="0" err="1" smtClean="0"/>
              <a:t>Frame</a:t>
            </a:r>
            <a:r>
              <a:rPr lang="es-ES_tradnl" sz="1100" dirty="0" smtClean="0"/>
              <a:t>) (</a:t>
            </a:r>
            <a:r>
              <a:rPr lang="es-ES_tradnl" sz="1100" dirty="0" err="1" smtClean="0"/>
              <a:t>instanceClassName</a:t>
            </a:r>
            <a:r>
              <a:rPr lang="es-ES_tradnl" sz="1100" dirty="0" smtClean="0"/>
              <a:t>: </a:t>
            </a:r>
            <a:r>
              <a:rPr lang="es-ES_tradnl" sz="1100" dirty="0" err="1" smtClean="0"/>
              <a:t>null</a:t>
            </a:r>
            <a:r>
              <a:rPr lang="es-ES_tradnl" sz="1100" dirty="0" smtClean="0"/>
              <a:t>) (</a:t>
            </a:r>
            <a:r>
              <a:rPr lang="es-ES_tradnl" sz="1100" dirty="0" err="1" smtClean="0"/>
              <a:t>abstract</a:t>
            </a:r>
            <a:r>
              <a:rPr lang="es-ES_tradnl" sz="1100" dirty="0" smtClean="0"/>
              <a:t>: false, interface: false)), org.eclipse.emf.ecore.impl.DynamicEObjectImpl@6704dd1e (</a:t>
            </a:r>
            <a:r>
              <a:rPr lang="es-ES_tradnl" sz="1100" dirty="0" err="1" smtClean="0"/>
              <a:t>eClass</a:t>
            </a:r>
            <a:r>
              <a:rPr lang="es-ES_tradnl" sz="1100" dirty="0" smtClean="0"/>
              <a:t>: org.eclipse.emf.ecore.impl.EClassImpl@54087d0d (</a:t>
            </a:r>
            <a:r>
              <a:rPr lang="es-ES_tradnl" sz="1100" dirty="0" err="1" smtClean="0"/>
              <a:t>name</a:t>
            </a:r>
            <a:r>
              <a:rPr lang="es-ES_tradnl" sz="1100" dirty="0" smtClean="0"/>
              <a:t>: </a:t>
            </a:r>
            <a:r>
              <a:rPr lang="es-ES_tradnl" sz="1100" dirty="0" err="1" smtClean="0"/>
              <a:t>Frame</a:t>
            </a:r>
            <a:r>
              <a:rPr lang="es-ES_tradnl" sz="1100" dirty="0" smtClean="0"/>
              <a:t>) (</a:t>
            </a:r>
            <a:r>
              <a:rPr lang="es-ES_tradnl" sz="1100" dirty="0" err="1" smtClean="0"/>
              <a:t>instanceClassName</a:t>
            </a:r>
            <a:r>
              <a:rPr lang="es-ES_tradnl" sz="1100" dirty="0" smtClean="0"/>
              <a:t>: </a:t>
            </a:r>
            <a:r>
              <a:rPr lang="es-ES_tradnl" sz="1100" dirty="0" err="1" smtClean="0"/>
              <a:t>null</a:t>
            </a:r>
            <a:r>
              <a:rPr lang="es-ES_tradnl" sz="1100" dirty="0" smtClean="0"/>
              <a:t>) (</a:t>
            </a:r>
            <a:r>
              <a:rPr lang="es-ES_tradnl" sz="1100" dirty="0" err="1" smtClean="0"/>
              <a:t>abstract</a:t>
            </a:r>
            <a:r>
              <a:rPr lang="es-ES_tradnl" sz="1100" dirty="0" smtClean="0"/>
              <a:t>: false, interface: false))], inter-</a:t>
            </a:r>
            <a:r>
              <a:rPr lang="es-ES_tradnl" sz="1100" dirty="0" err="1" smtClean="0"/>
              <a:t>model</a:t>
            </a:r>
            <a:r>
              <a:rPr lang="es-ES_tradnl" sz="1100" dirty="0" smtClean="0"/>
              <a:t> </a:t>
            </a:r>
            <a:r>
              <a:rPr lang="es-ES_tradnl" sz="1100" dirty="0" err="1" smtClean="0"/>
              <a:t>references</a:t>
            </a:r>
            <a:r>
              <a:rPr lang="es-ES_tradnl" sz="1100" dirty="0" smtClean="0"/>
              <a:t> are </a:t>
            </a:r>
            <a:r>
              <a:rPr lang="es-ES_tradnl" sz="1100" dirty="0" err="1" smtClean="0"/>
              <a:t>forbidden</a:t>
            </a:r>
            <a:r>
              <a:rPr lang="es-ES_tradnl" sz="1100" dirty="0" smtClean="0"/>
              <a:t>. Configure </a:t>
            </a:r>
            <a:r>
              <a:rPr lang="es-ES_tradnl" sz="1100" dirty="0" err="1" smtClean="0"/>
              <a:t>launching</a:t>
            </a:r>
            <a:r>
              <a:rPr lang="es-ES_tradnl" sz="1100" dirty="0" smtClean="0"/>
              <a:t> </a:t>
            </a:r>
            <a:r>
              <a:rPr lang="es-ES_tradnl" sz="1100" dirty="0" err="1" smtClean="0"/>
              <a:t>options</a:t>
            </a:r>
            <a:r>
              <a:rPr lang="es-ES_tradnl" sz="1100" dirty="0" smtClean="0"/>
              <a:t> </a:t>
            </a:r>
            <a:r>
              <a:rPr lang="es-ES_tradnl" sz="1100" dirty="0" err="1" smtClean="0"/>
              <a:t>to</a:t>
            </a:r>
            <a:r>
              <a:rPr lang="es-ES_tradnl" sz="1100" dirty="0" smtClean="0"/>
              <a:t> </a:t>
            </a:r>
            <a:r>
              <a:rPr lang="es-ES_tradnl" sz="1100" dirty="0" err="1" smtClean="0"/>
              <a:t>allow</a:t>
            </a:r>
            <a:r>
              <a:rPr lang="es-ES_tradnl" sz="1100" dirty="0" smtClean="0"/>
              <a:t> </a:t>
            </a:r>
            <a:r>
              <a:rPr lang="es-ES_tradnl" sz="1100" dirty="0" err="1" smtClean="0"/>
              <a:t>them</a:t>
            </a:r>
            <a:r>
              <a:rPr lang="es-ES_tradnl" sz="1100" dirty="0" smtClean="0"/>
              <a:t>.</a:t>
            </a:r>
          </a:p>
        </p:txBody>
      </p:sp>
      <p:sp>
        <p:nvSpPr>
          <p:cNvPr id="5" name="4 Rectángulo"/>
          <p:cNvSpPr/>
          <p:nvPr/>
        </p:nvSpPr>
        <p:spPr>
          <a:xfrm>
            <a:off x="2843808" y="3212976"/>
            <a:ext cx="95770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dirty="0" smtClean="0">
                <a:solidFill>
                  <a:srgbClr val="C00000"/>
                </a:solidFill>
                <a:latin typeface="Consolas" pitchFamily="49" charset="0"/>
              </a:rPr>
              <a:t>rule</a:t>
            </a:r>
            <a:r>
              <a:rPr lang="en-AU" dirty="0" smtClean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class2frame </a:t>
            </a:r>
            <a:r>
              <a:rPr lang="en-US" dirty="0">
                <a:latin typeface="Consolas" pitchFamily="49" charset="0"/>
              </a:rPr>
              <a:t>{</a:t>
            </a:r>
          </a:p>
          <a:p>
            <a:r>
              <a:rPr lang="en-AU" dirty="0">
                <a:latin typeface="Consolas" pitchFamily="49" charset="0"/>
              </a:rPr>
              <a:t> </a:t>
            </a:r>
            <a:r>
              <a:rPr lang="en-AU" b="1" dirty="0" smtClean="0">
                <a:solidFill>
                  <a:srgbClr val="C00000"/>
                </a:solidFill>
                <a:latin typeface="Consolas" pitchFamily="49" charset="0"/>
              </a:rPr>
              <a:t>from </a:t>
            </a:r>
            <a:r>
              <a:rPr lang="en-US" dirty="0" smtClean="0">
                <a:latin typeface="Consolas" pitchFamily="49" charset="0"/>
              </a:rPr>
              <a:t>c</a:t>
            </a:r>
            <a:r>
              <a:rPr lang="en-US" dirty="0">
                <a:latin typeface="Consolas" pitchFamily="49" charset="0"/>
              </a:rPr>
              <a:t>: </a:t>
            </a:r>
            <a:r>
              <a:rPr lang="en-US" dirty="0" err="1">
                <a:latin typeface="Consolas" pitchFamily="49" charset="0"/>
              </a:rPr>
              <a:t>CD!Class</a:t>
            </a:r>
            <a:r>
              <a:rPr lang="en-US" dirty="0">
                <a:latin typeface="Consolas" pitchFamily="49" charset="0"/>
              </a:rPr>
              <a:t> ( not </a:t>
            </a:r>
            <a:r>
              <a:rPr lang="en-US" dirty="0" err="1">
                <a:latin typeface="Consolas" pitchFamily="49" charset="0"/>
              </a:rPr>
              <a:t>c.isAbstract</a:t>
            </a:r>
            <a:r>
              <a:rPr lang="en-US" dirty="0">
                <a:latin typeface="Consolas" pitchFamily="49" charset="0"/>
              </a:rPr>
              <a:t> )</a:t>
            </a:r>
          </a:p>
          <a:p>
            <a:r>
              <a:rPr lang="en-AU" dirty="0">
                <a:latin typeface="Consolas" pitchFamily="49" charset="0"/>
              </a:rPr>
              <a:t> </a:t>
            </a:r>
            <a:r>
              <a:rPr lang="en-AU" b="1" dirty="0" smtClean="0">
                <a:solidFill>
                  <a:srgbClr val="C00000"/>
                </a:solidFill>
                <a:latin typeface="Consolas" pitchFamily="49" charset="0"/>
              </a:rPr>
              <a:t>to   </a:t>
            </a:r>
            <a:r>
              <a:rPr lang="en-US" dirty="0" smtClean="0">
                <a:latin typeface="Consolas" pitchFamily="49" charset="0"/>
              </a:rPr>
              <a:t>f</a:t>
            </a:r>
            <a:r>
              <a:rPr lang="en-US" dirty="0">
                <a:latin typeface="Consolas" pitchFamily="49" charset="0"/>
              </a:rPr>
              <a:t>: </a:t>
            </a:r>
            <a:r>
              <a:rPr lang="en-US" dirty="0" err="1">
                <a:latin typeface="Consolas" pitchFamily="49" charset="0"/>
              </a:rPr>
              <a:t>GUI!Frame</a:t>
            </a:r>
            <a:r>
              <a:rPr lang="en-US" dirty="0">
                <a:latin typeface="Consolas" pitchFamily="49" charset="0"/>
              </a:rPr>
              <a:t> (</a:t>
            </a:r>
          </a:p>
          <a:p>
            <a:r>
              <a:rPr lang="en-US" dirty="0" smtClean="0">
                <a:latin typeface="Consolas" pitchFamily="49" charset="0"/>
              </a:rPr>
              <a:t>     </a:t>
            </a:r>
            <a:r>
              <a:rPr lang="en-US" u="wavyHeavy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</a:rPr>
              <a:t>widgets </a:t>
            </a:r>
            <a:r>
              <a:rPr lang="en-US" u="wavyHeavy" dirty="0">
                <a:uFill>
                  <a:solidFill>
                    <a:srgbClr val="C00000"/>
                  </a:solidFill>
                </a:uFill>
                <a:latin typeface="Consolas" pitchFamily="49" charset="0"/>
              </a:rPr>
              <a:t>&lt;- </a:t>
            </a:r>
            <a:r>
              <a:rPr lang="en-US" u="wavyHeavy" dirty="0" err="1">
                <a:uFill>
                  <a:solidFill>
                    <a:srgbClr val="C00000"/>
                  </a:solidFill>
                </a:uFill>
                <a:latin typeface="Consolas" pitchFamily="49" charset="0"/>
              </a:rPr>
              <a:t>c.ownedAttribute</a:t>
            </a:r>
            <a:r>
              <a:rPr lang="en-US" dirty="0">
                <a:latin typeface="Consolas" pitchFamily="49" charset="0"/>
              </a:rPr>
              <a:t>, </a:t>
            </a:r>
            <a:r>
              <a:rPr lang="en-US" dirty="0" smtClean="0">
                <a:latin typeface="Consolas" pitchFamily="49" charset="0"/>
              </a:rPr>
              <a:t>...</a:t>
            </a:r>
            <a:endParaRPr lang="en-US" dirty="0">
              <a:latin typeface="Consolas" pitchFamily="49" charset="0"/>
            </a:endParaRPr>
          </a:p>
          <a:p>
            <a:endParaRPr lang="en-AU" dirty="0" smtClean="0">
              <a:latin typeface="Consolas" pitchFamily="49" charset="0"/>
            </a:endParaRPr>
          </a:p>
          <a:p>
            <a:endParaRPr lang="en-AU" dirty="0">
              <a:latin typeface="Consolas" pitchFamily="49" charset="0"/>
            </a:endParaRPr>
          </a:p>
        </p:txBody>
      </p:sp>
      <p:sp>
        <p:nvSpPr>
          <p:cNvPr id="6" name="8 Rectángulo redondeado"/>
          <p:cNvSpPr/>
          <p:nvPr/>
        </p:nvSpPr>
        <p:spPr>
          <a:xfrm>
            <a:off x="6660232" y="116632"/>
            <a:ext cx="242656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latin typeface="Consolas" pitchFamily="49" charset="0"/>
              </a:rPr>
              <a:t>uml2gui_errors_07.atl</a:t>
            </a:r>
            <a:endParaRPr lang="en-AU" sz="14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Transformation rules</a:t>
            </a:r>
            <a:endParaRPr lang="en-AU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en-AU" dirty="0" smtClean="0"/>
              <a:t>Unresolved binding</a:t>
            </a:r>
          </a:p>
          <a:p>
            <a:pPr lvl="1"/>
            <a:r>
              <a:rPr lang="en-AU" dirty="0" smtClean="0"/>
              <a:t>Should be treated appropriately </a:t>
            </a:r>
          </a:p>
          <a:p>
            <a:pPr lvl="1"/>
            <a:r>
              <a:rPr lang="en-AU" dirty="0" smtClean="0"/>
              <a:t>It is a smell of incompleteness in the transformation</a:t>
            </a:r>
          </a:p>
          <a:p>
            <a:pPr lvl="2"/>
            <a:r>
              <a:rPr lang="en-AU" dirty="0" smtClean="0"/>
              <a:t>Not all cases are covered</a:t>
            </a:r>
          </a:p>
          <a:p>
            <a:pPr lvl="1"/>
            <a:r>
              <a:rPr lang="en-AU" dirty="0" smtClean="0"/>
              <a:t>If the cases don’t need to be considered:</a:t>
            </a:r>
          </a:p>
          <a:p>
            <a:pPr lvl="2"/>
            <a:r>
              <a:rPr lang="en-AU" dirty="0" smtClean="0"/>
              <a:t>Filter the right-hand side of the binding</a:t>
            </a:r>
          </a:p>
          <a:p>
            <a:pPr lvl="2"/>
            <a:r>
              <a:rPr lang="en-AU" dirty="0" smtClean="0"/>
              <a:t>Write a pre-condition</a:t>
            </a:r>
          </a:p>
          <a:p>
            <a:pPr lvl="2"/>
            <a:r>
              <a:rPr lang="en-AU" dirty="0" smtClean="0"/>
              <a:t>Ignore (but documenting)</a:t>
            </a:r>
          </a:p>
          <a:p>
            <a:pPr lvl="1"/>
            <a:endParaRPr lang="en-AU" dirty="0" smtClean="0"/>
          </a:p>
          <a:p>
            <a:pPr lvl="1"/>
            <a:endParaRPr lang="en-A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Transformation</a:t>
            </a:r>
            <a:r>
              <a:rPr lang="es-ES" dirty="0" smtClean="0"/>
              <a:t> rules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resolveTemp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invalid</a:t>
            </a:r>
            <a:r>
              <a:rPr lang="es-ES" dirty="0" smtClean="0"/>
              <a:t> output </a:t>
            </a:r>
            <a:r>
              <a:rPr lang="es-ES" dirty="0" err="1" smtClean="0"/>
              <a:t>pattern</a:t>
            </a:r>
            <a:endParaRPr lang="en-US" dirty="0"/>
          </a:p>
        </p:txBody>
      </p:sp>
      <p:sp>
        <p:nvSpPr>
          <p:cNvPr id="4" name="4 Rectángulo"/>
          <p:cNvSpPr/>
          <p:nvPr/>
        </p:nvSpPr>
        <p:spPr>
          <a:xfrm>
            <a:off x="899592" y="2492896"/>
            <a:ext cx="957706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dirty="0" smtClean="0">
                <a:solidFill>
                  <a:srgbClr val="C00000"/>
                </a:solidFill>
                <a:latin typeface="Consolas" pitchFamily="49" charset="0"/>
              </a:rPr>
              <a:t>rule</a:t>
            </a:r>
            <a:r>
              <a:rPr lang="en-AU" dirty="0" smtClean="0">
                <a:latin typeface="Consolas" pitchFamily="49" charset="0"/>
              </a:rPr>
              <a:t> class2frame {</a:t>
            </a:r>
          </a:p>
          <a:p>
            <a:r>
              <a:rPr lang="en-AU" dirty="0" smtClean="0">
                <a:latin typeface="Consolas" pitchFamily="49" charset="0"/>
              </a:rPr>
              <a:t>  </a:t>
            </a:r>
            <a:r>
              <a:rPr lang="en-AU" b="1" dirty="0" smtClean="0">
                <a:solidFill>
                  <a:srgbClr val="C00000"/>
                </a:solidFill>
                <a:latin typeface="Consolas" pitchFamily="49" charset="0"/>
              </a:rPr>
              <a:t>from</a:t>
            </a:r>
            <a:r>
              <a:rPr lang="en-AU" dirty="0" smtClean="0">
                <a:latin typeface="Consolas" pitchFamily="49" charset="0"/>
              </a:rPr>
              <a:t> c: </a:t>
            </a:r>
            <a:r>
              <a:rPr lang="en-AU" dirty="0" err="1" smtClean="0">
                <a:latin typeface="Consolas" pitchFamily="49" charset="0"/>
              </a:rPr>
              <a:t>CD!Class</a:t>
            </a:r>
            <a:endParaRPr lang="en-AU" dirty="0" smtClean="0">
              <a:latin typeface="Consolas" pitchFamily="49" charset="0"/>
            </a:endParaRPr>
          </a:p>
          <a:p>
            <a:r>
              <a:rPr lang="en-AU" dirty="0" smtClean="0">
                <a:latin typeface="Consolas" pitchFamily="49" charset="0"/>
              </a:rPr>
              <a:t>    </a:t>
            </a:r>
            <a:r>
              <a:rPr lang="en-AU" b="1" dirty="0" smtClean="0">
                <a:solidFill>
                  <a:srgbClr val="C00000"/>
                </a:solidFill>
                <a:latin typeface="Consolas" pitchFamily="49" charset="0"/>
              </a:rPr>
              <a:t>to</a:t>
            </a:r>
            <a:r>
              <a:rPr lang="en-AU" dirty="0" smtClean="0">
                <a:latin typeface="Consolas" pitchFamily="49" charset="0"/>
              </a:rPr>
              <a:t>	f: </a:t>
            </a:r>
            <a:r>
              <a:rPr lang="en-AU" dirty="0" err="1" smtClean="0">
                <a:latin typeface="Consolas" pitchFamily="49" charset="0"/>
              </a:rPr>
              <a:t>GUI!Frame</a:t>
            </a:r>
            <a:r>
              <a:rPr lang="en-AU" dirty="0" smtClean="0">
                <a:latin typeface="Consolas" pitchFamily="49" charset="0"/>
              </a:rPr>
              <a:t> (</a:t>
            </a:r>
          </a:p>
          <a:p>
            <a:r>
              <a:rPr lang="en-AU" dirty="0">
                <a:latin typeface="Consolas" pitchFamily="49" charset="0"/>
              </a:rPr>
              <a:t> </a:t>
            </a:r>
            <a:r>
              <a:rPr lang="en-AU" dirty="0" smtClean="0">
                <a:latin typeface="Consolas" pitchFamily="49" charset="0"/>
              </a:rPr>
              <a:t>        ...</a:t>
            </a:r>
          </a:p>
          <a:p>
            <a:r>
              <a:rPr lang="en-AU" dirty="0" smtClean="0">
                <a:latin typeface="Consolas" pitchFamily="49" charset="0"/>
              </a:rPr>
              <a:t>    ), </a:t>
            </a:r>
            <a:r>
              <a:rPr lang="en-AU" dirty="0">
                <a:latin typeface="Consolas" pitchFamily="49" charset="0"/>
              </a:rPr>
              <a:t>grid: </a:t>
            </a:r>
            <a:r>
              <a:rPr lang="en-AU" dirty="0" err="1">
                <a:latin typeface="Consolas" pitchFamily="49" charset="0"/>
              </a:rPr>
              <a:t>GUI!GridLayout</a:t>
            </a:r>
            <a:r>
              <a:rPr lang="en-AU" dirty="0">
                <a:latin typeface="Consolas" pitchFamily="49" charset="0"/>
              </a:rPr>
              <a:t> (</a:t>
            </a:r>
          </a:p>
          <a:p>
            <a:r>
              <a:rPr lang="en-AU" dirty="0">
                <a:latin typeface="Consolas" pitchFamily="49" charset="0"/>
              </a:rPr>
              <a:t>	</a:t>
            </a:r>
            <a:r>
              <a:rPr lang="en-AU" dirty="0" err="1" smtClean="0">
                <a:latin typeface="Consolas" pitchFamily="49" charset="0"/>
              </a:rPr>
              <a:t>numColumns</a:t>
            </a:r>
            <a:r>
              <a:rPr lang="en-AU" dirty="0" smtClean="0">
                <a:latin typeface="Consolas" pitchFamily="49" charset="0"/>
              </a:rPr>
              <a:t> </a:t>
            </a:r>
            <a:r>
              <a:rPr lang="en-AU" dirty="0">
                <a:latin typeface="Consolas" pitchFamily="49" charset="0"/>
              </a:rPr>
              <a:t>&lt;- 2,</a:t>
            </a:r>
          </a:p>
          <a:p>
            <a:r>
              <a:rPr lang="en-AU" dirty="0">
                <a:latin typeface="Consolas" pitchFamily="49" charset="0"/>
              </a:rPr>
              <a:t>	</a:t>
            </a:r>
            <a:r>
              <a:rPr lang="en-AU" dirty="0" smtClean="0">
                <a:latin typeface="Consolas" pitchFamily="49" charset="0"/>
              </a:rPr>
              <a:t>info </a:t>
            </a:r>
            <a:r>
              <a:rPr lang="en-AU" dirty="0">
                <a:latin typeface="Consolas" pitchFamily="49" charset="0"/>
              </a:rPr>
              <a:t>&lt;- </a:t>
            </a:r>
            <a:r>
              <a:rPr lang="en-AU" dirty="0" err="1" smtClean="0">
                <a:latin typeface="Consolas" pitchFamily="49" charset="0"/>
              </a:rPr>
              <a:t>c.ownedAttribute</a:t>
            </a:r>
            <a:r>
              <a:rPr lang="en-AU" dirty="0" smtClean="0">
                <a:latin typeface="Consolas" pitchFamily="49" charset="0"/>
              </a:rPr>
              <a:t>-&gt;</a:t>
            </a:r>
          </a:p>
          <a:p>
            <a:r>
              <a:rPr lang="en-AU" dirty="0">
                <a:latin typeface="Consolas" pitchFamily="49" charset="0"/>
              </a:rPr>
              <a:t> </a:t>
            </a:r>
            <a:r>
              <a:rPr lang="en-AU" dirty="0" smtClean="0">
                <a:latin typeface="Consolas" pitchFamily="49" charset="0"/>
              </a:rPr>
              <a:t>          collect(a </a:t>
            </a:r>
            <a:r>
              <a:rPr lang="en-AU" dirty="0">
                <a:latin typeface="Consolas" pitchFamily="49" charset="0"/>
              </a:rPr>
              <a:t>| </a:t>
            </a:r>
            <a:r>
              <a:rPr lang="en-AU" b="1" u="wavyHeavy" dirty="0" err="1">
                <a:uFill>
                  <a:solidFill>
                    <a:srgbClr val="C00000"/>
                  </a:solidFill>
                </a:uFill>
                <a:latin typeface="Consolas" pitchFamily="49" charset="0"/>
              </a:rPr>
              <a:t>thisModule</a:t>
            </a:r>
            <a:r>
              <a:rPr lang="en-AU" u="wavyHeavy" dirty="0" err="1">
                <a:uFill>
                  <a:solidFill>
                    <a:srgbClr val="C00000"/>
                  </a:solidFill>
                </a:uFill>
                <a:latin typeface="Consolas" pitchFamily="49" charset="0"/>
              </a:rPr>
              <a:t>.resolveTemp</a:t>
            </a:r>
            <a:r>
              <a:rPr lang="en-AU" u="wavyHeavy" dirty="0">
                <a:uFill>
                  <a:solidFill>
                    <a:srgbClr val="C00000"/>
                  </a:solidFill>
                </a:uFill>
                <a:latin typeface="Consolas" pitchFamily="49" charset="0"/>
              </a:rPr>
              <a:t>(a, </a:t>
            </a:r>
            <a:r>
              <a:rPr lang="en-AU" u="wavyHeavy" dirty="0">
                <a:solidFill>
                  <a:srgbClr val="0070C0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</a:rPr>
              <a:t>'grid1'</a:t>
            </a:r>
            <a:r>
              <a:rPr lang="en-AU" u="wavyHeavy" dirty="0">
                <a:uFill>
                  <a:solidFill>
                    <a:srgbClr val="C00000"/>
                  </a:solidFill>
                </a:uFill>
                <a:latin typeface="Consolas" pitchFamily="49" charset="0"/>
              </a:rPr>
              <a:t>)), </a:t>
            </a:r>
          </a:p>
          <a:p>
            <a:r>
              <a:rPr lang="en-AU" dirty="0">
                <a:latin typeface="Consolas" pitchFamily="49" charset="0"/>
              </a:rPr>
              <a:t>	info &lt;- </a:t>
            </a:r>
            <a:r>
              <a:rPr lang="en-AU" dirty="0" err="1" smtClean="0">
                <a:latin typeface="Consolas" pitchFamily="49" charset="0"/>
              </a:rPr>
              <a:t>c.ownedAttribute</a:t>
            </a:r>
            <a:r>
              <a:rPr lang="en-AU" dirty="0" smtClean="0">
                <a:latin typeface="Consolas" pitchFamily="49" charset="0"/>
              </a:rPr>
              <a:t>-&gt;</a:t>
            </a:r>
          </a:p>
          <a:p>
            <a:r>
              <a:rPr lang="en-AU" dirty="0">
                <a:latin typeface="Consolas" pitchFamily="49" charset="0"/>
              </a:rPr>
              <a:t> </a:t>
            </a:r>
            <a:r>
              <a:rPr lang="en-AU" dirty="0" smtClean="0">
                <a:latin typeface="Consolas" pitchFamily="49" charset="0"/>
              </a:rPr>
              <a:t> 	    collect(a </a:t>
            </a:r>
            <a:r>
              <a:rPr lang="en-AU" dirty="0">
                <a:latin typeface="Consolas" pitchFamily="49" charset="0"/>
              </a:rPr>
              <a:t>| </a:t>
            </a:r>
            <a:r>
              <a:rPr lang="en-AU" b="1" dirty="0" err="1" smtClean="0">
                <a:latin typeface="Consolas" pitchFamily="49" charset="0"/>
              </a:rPr>
              <a:t>thisModule</a:t>
            </a:r>
            <a:r>
              <a:rPr lang="en-AU" dirty="0" err="1" smtClean="0">
                <a:latin typeface="Consolas" pitchFamily="49" charset="0"/>
              </a:rPr>
              <a:t>.resolveTemp</a:t>
            </a:r>
            <a:r>
              <a:rPr lang="en-AU" dirty="0" smtClean="0">
                <a:latin typeface="Consolas" pitchFamily="49" charset="0"/>
              </a:rPr>
              <a:t>(a</a:t>
            </a:r>
            <a:r>
              <a:rPr lang="en-AU" dirty="0">
                <a:latin typeface="Consolas" pitchFamily="49" charset="0"/>
              </a:rPr>
              <a:t>, </a:t>
            </a:r>
            <a:r>
              <a:rPr lang="en-AU" dirty="0">
                <a:solidFill>
                  <a:srgbClr val="0070C0"/>
                </a:solidFill>
                <a:latin typeface="Consolas" pitchFamily="49" charset="0"/>
              </a:rPr>
              <a:t>'g2</a:t>
            </a:r>
            <a:r>
              <a:rPr lang="en-AU" dirty="0" smtClean="0">
                <a:solidFill>
                  <a:srgbClr val="0070C0"/>
                </a:solidFill>
                <a:latin typeface="Consolas" pitchFamily="49" charset="0"/>
              </a:rPr>
              <a:t>'</a:t>
            </a:r>
            <a:r>
              <a:rPr lang="en-AU" dirty="0" smtClean="0">
                <a:latin typeface="Consolas" pitchFamily="49" charset="0"/>
              </a:rPr>
              <a:t>))</a:t>
            </a:r>
          </a:p>
          <a:p>
            <a:r>
              <a:rPr lang="en-AU" dirty="0">
                <a:latin typeface="Consolas" pitchFamily="49" charset="0"/>
              </a:rPr>
              <a:t> </a:t>
            </a:r>
            <a:r>
              <a:rPr lang="en-AU" dirty="0" smtClean="0">
                <a:latin typeface="Consolas" pitchFamily="49" charset="0"/>
              </a:rPr>
              <a:t>   )</a:t>
            </a:r>
            <a:r>
              <a:rPr lang="en-AU" dirty="0">
                <a:latin typeface="Consolas" pitchFamily="49" charset="0"/>
              </a:rPr>
              <a:t>		</a:t>
            </a:r>
          </a:p>
          <a:p>
            <a:r>
              <a:rPr lang="en-AU" dirty="0">
                <a:latin typeface="Consolas" pitchFamily="49" charset="0"/>
              </a:rPr>
              <a:t>}</a:t>
            </a:r>
            <a:endParaRPr lang="en-AU" dirty="0" smtClean="0">
              <a:latin typeface="Consolas" pitchFamily="49" charset="0"/>
            </a:endParaRPr>
          </a:p>
          <a:p>
            <a:endParaRPr lang="en-AU" dirty="0">
              <a:latin typeface="Consolas" pitchFamily="49" charset="0"/>
            </a:endParaRPr>
          </a:p>
        </p:txBody>
      </p:sp>
      <p:sp>
        <p:nvSpPr>
          <p:cNvPr id="5" name="Llamada rectangular 4"/>
          <p:cNvSpPr/>
          <p:nvPr/>
        </p:nvSpPr>
        <p:spPr>
          <a:xfrm>
            <a:off x="7380312" y="3005650"/>
            <a:ext cx="1584176" cy="857531"/>
          </a:xfrm>
          <a:prstGeom prst="wedgeRectCallout">
            <a:avLst>
              <a:gd name="adj1" fmla="val -39855"/>
              <a:gd name="adj2" fmla="val 116582"/>
            </a:avLst>
          </a:prstGeom>
          <a:solidFill>
            <a:srgbClr val="FFFFCC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It should be </a:t>
            </a:r>
            <a:r>
              <a:rPr lang="en-US" dirty="0" smtClean="0">
                <a:solidFill>
                  <a:srgbClr val="0070C0"/>
                </a:solidFill>
              </a:rPr>
              <a:t>‘g1’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8 Rectángulo redondeado"/>
          <p:cNvSpPr/>
          <p:nvPr/>
        </p:nvSpPr>
        <p:spPr>
          <a:xfrm>
            <a:off x="6660232" y="116632"/>
            <a:ext cx="242656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latin typeface="Consolas" pitchFamily="49" charset="0"/>
              </a:rPr>
              <a:t>uml2gui_errors_08.atl</a:t>
            </a:r>
            <a:endParaRPr lang="en-AU" sz="1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96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Writing a model(-to-model) transformation is a complex task</a:t>
            </a:r>
          </a:p>
          <a:p>
            <a:pPr marL="971550" lvl="1" indent="-514350">
              <a:buAutoNum type="arabicPeriod"/>
            </a:pPr>
            <a:r>
              <a:rPr lang="en-GB" dirty="0" smtClean="0"/>
              <a:t>You must handle every possible input configuration</a:t>
            </a:r>
          </a:p>
          <a:p>
            <a:pPr marL="971550" lvl="1" indent="-514350">
              <a:buAutoNum type="arabicPeriod"/>
            </a:pPr>
            <a:r>
              <a:rPr lang="en-GB" dirty="0" smtClean="0"/>
              <a:t>You must ensure the target model is syntactically correct (and satisfies the target constraints)</a:t>
            </a:r>
          </a:p>
          <a:p>
            <a:pPr marL="971550" lvl="1" indent="-514350">
              <a:buAutoNum type="arabicPeriod"/>
            </a:pPr>
            <a:r>
              <a:rPr lang="en-GB" dirty="0" smtClean="0"/>
              <a:t>There are many (sometimes implicit) relationships between the rules</a:t>
            </a:r>
          </a:p>
          <a:p>
            <a:pPr marL="971550" lvl="1" indent="-514350">
              <a:buAutoNum type="arabicPeriod"/>
            </a:pPr>
            <a:r>
              <a:rPr lang="en-GB" dirty="0" smtClean="0"/>
              <a:t>The mapping itself must be semantically correct</a:t>
            </a:r>
          </a:p>
          <a:p>
            <a:pPr lvl="1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Pre-</a:t>
            </a:r>
            <a:r>
              <a:rPr lang="es-ES_tradnl" dirty="0" err="1" smtClean="0"/>
              <a:t>conditions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s-ES_tradnl" dirty="0" err="1" smtClean="0"/>
              <a:t>Useful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document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conditions</a:t>
            </a:r>
            <a:r>
              <a:rPr lang="es-ES_tradnl" dirty="0" smtClean="0"/>
              <a:t> </a:t>
            </a:r>
            <a:r>
              <a:rPr lang="es-ES_tradnl" dirty="0" err="1" smtClean="0"/>
              <a:t>under</a:t>
            </a:r>
            <a:r>
              <a:rPr lang="es-ES_tradnl" dirty="0" smtClean="0"/>
              <a:t> </a:t>
            </a:r>
            <a:r>
              <a:rPr lang="es-ES_tradnl" dirty="0" err="1" smtClean="0"/>
              <a:t>which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transformation</a:t>
            </a:r>
            <a:r>
              <a:rPr lang="es-ES_tradnl" dirty="0" smtClean="0"/>
              <a:t> </a:t>
            </a:r>
            <a:r>
              <a:rPr lang="es-ES_tradnl" dirty="0" err="1" smtClean="0"/>
              <a:t>actually</a:t>
            </a:r>
            <a:r>
              <a:rPr lang="es-ES_tradnl" dirty="0" smtClean="0"/>
              <a:t> </a:t>
            </a:r>
            <a:r>
              <a:rPr lang="es-ES_tradnl" dirty="0" err="1" smtClean="0"/>
              <a:t>works</a:t>
            </a:r>
            <a:endParaRPr lang="es-ES_tradnl" dirty="0" smtClean="0"/>
          </a:p>
          <a:p>
            <a:r>
              <a:rPr lang="es-ES_tradnl" dirty="0" err="1" smtClean="0"/>
              <a:t>Used</a:t>
            </a:r>
            <a:r>
              <a:rPr lang="es-ES_tradnl" dirty="0" smtClean="0"/>
              <a:t> </a:t>
            </a:r>
            <a:r>
              <a:rPr lang="es-ES_tradnl" dirty="0" err="1" smtClean="0"/>
              <a:t>by</a:t>
            </a:r>
            <a:r>
              <a:rPr lang="es-ES_tradnl" dirty="0" smtClean="0"/>
              <a:t> </a:t>
            </a:r>
            <a:r>
              <a:rPr lang="es-ES_tradnl" dirty="0" err="1" smtClean="0"/>
              <a:t>anATLyzer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filter</a:t>
            </a:r>
            <a:r>
              <a:rPr lang="es-ES_tradnl" dirty="0" smtClean="0"/>
              <a:t> </a:t>
            </a:r>
            <a:r>
              <a:rPr lang="es-ES_tradnl" dirty="0" err="1" smtClean="0"/>
              <a:t>out</a:t>
            </a:r>
            <a:r>
              <a:rPr lang="es-ES_tradnl" dirty="0" smtClean="0"/>
              <a:t> </a:t>
            </a:r>
            <a:r>
              <a:rPr lang="es-ES_tradnl" dirty="0" err="1" smtClean="0"/>
              <a:t>problems</a:t>
            </a:r>
            <a:endParaRPr lang="es-ES_tradnl" dirty="0" smtClean="0"/>
          </a:p>
          <a:p>
            <a:pPr lvl="1"/>
            <a:r>
              <a:rPr lang="es-ES_tradnl" dirty="0" err="1" smtClean="0"/>
              <a:t>Need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be </a:t>
            </a:r>
            <a:r>
              <a:rPr lang="es-ES_tradnl" dirty="0" err="1" smtClean="0"/>
              <a:t>written</a:t>
            </a:r>
            <a:r>
              <a:rPr lang="es-ES_tradnl" dirty="0" smtClean="0"/>
              <a:t> </a:t>
            </a:r>
            <a:r>
              <a:rPr lang="es-ES_tradnl" dirty="0" err="1" smtClean="0"/>
              <a:t>formally</a:t>
            </a:r>
            <a:r>
              <a:rPr lang="es-ES_tradnl" dirty="0" smtClean="0"/>
              <a:t> in OCL</a:t>
            </a:r>
          </a:p>
          <a:p>
            <a:r>
              <a:rPr lang="es-ES_tradnl" dirty="0" err="1" smtClean="0"/>
              <a:t>Written</a:t>
            </a:r>
            <a:r>
              <a:rPr lang="es-ES_tradnl" dirty="0" smtClean="0"/>
              <a:t> as:</a:t>
            </a:r>
          </a:p>
          <a:p>
            <a:pPr lvl="1"/>
            <a:r>
              <a:rPr lang="es-ES_tradnl" dirty="0" smtClean="0"/>
              <a:t>Module </a:t>
            </a:r>
            <a:r>
              <a:rPr lang="es-ES_tradnl" dirty="0" err="1" smtClean="0"/>
              <a:t>annotations</a:t>
            </a:r>
            <a:r>
              <a:rPr lang="es-ES_tradnl" dirty="0" smtClean="0"/>
              <a:t> ( </a:t>
            </a:r>
            <a:r>
              <a:rPr lang="es-ES_trad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--@pre </a:t>
            </a:r>
            <a:r>
              <a:rPr lang="es-ES_tradnl" dirty="0" smtClean="0"/>
              <a:t>)</a:t>
            </a:r>
          </a:p>
          <a:p>
            <a:pPr lvl="1"/>
            <a:r>
              <a:rPr lang="es-ES_tradnl" dirty="0" err="1" smtClean="0"/>
              <a:t>Helpers</a:t>
            </a:r>
            <a:r>
              <a:rPr lang="es-ES_tradnl" dirty="0" smtClean="0"/>
              <a:t> </a:t>
            </a:r>
            <a:r>
              <a:rPr lang="es-ES_tradnl" dirty="0" err="1" smtClean="0"/>
              <a:t>annotated</a:t>
            </a:r>
            <a:r>
              <a:rPr lang="es-ES_tradnl" dirty="0" smtClean="0"/>
              <a:t> </a:t>
            </a:r>
            <a:r>
              <a:rPr lang="es-ES_tradnl" dirty="0" err="1" smtClean="0"/>
              <a:t>with</a:t>
            </a:r>
            <a:r>
              <a:rPr lang="es-ES_tradnl" dirty="0" smtClean="0"/>
              <a:t> </a:t>
            </a:r>
            <a:r>
              <a:rPr lang="es-ES_trad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-- @</a:t>
            </a:r>
            <a:r>
              <a:rPr lang="es-ES_trad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precondition</a:t>
            </a:r>
            <a:endParaRPr lang="es-ES_tradnl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s-ES_trad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Pre-</a:t>
            </a:r>
            <a:r>
              <a:rPr lang="es-ES_tradnl" dirty="0" err="1" smtClean="0"/>
              <a:t>conditions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Module </a:t>
            </a:r>
            <a:r>
              <a:rPr lang="es-ES_tradnl" dirty="0" err="1" smtClean="0"/>
              <a:t>annotations</a:t>
            </a:r>
            <a:endParaRPr lang="es-ES_tradnl" dirty="0" smtClean="0"/>
          </a:p>
          <a:p>
            <a:endParaRPr lang="es-ES_tradnl" dirty="0"/>
          </a:p>
          <a:p>
            <a:endParaRPr lang="es-ES_tradnl" dirty="0" smtClean="0"/>
          </a:p>
          <a:p>
            <a:endParaRPr lang="es-ES_tradnl" dirty="0"/>
          </a:p>
          <a:p>
            <a:r>
              <a:rPr lang="es-ES_tradnl" dirty="0" err="1" smtClean="0"/>
              <a:t>Helpers</a:t>
            </a:r>
            <a:r>
              <a:rPr lang="es-ES_tradnl" dirty="0" smtClean="0"/>
              <a:t> </a:t>
            </a:r>
          </a:p>
          <a:p>
            <a:pPr lvl="1"/>
            <a:endParaRPr lang="es-ES_tradnl" dirty="0" smtClean="0"/>
          </a:p>
        </p:txBody>
      </p:sp>
      <p:sp>
        <p:nvSpPr>
          <p:cNvPr id="4" name="3 Rectángulo"/>
          <p:cNvSpPr/>
          <p:nvPr/>
        </p:nvSpPr>
        <p:spPr>
          <a:xfrm>
            <a:off x="1187624" y="2348880"/>
            <a:ext cx="67687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-- @pre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CD!Property.allInstances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()-&gt;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forAll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(v | 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--         not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v.type.oclIsUndefined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())</a:t>
            </a:r>
          </a:p>
          <a:p>
            <a:endParaRPr lang="es-ES_tradnl" b="1" dirty="0" smtClean="0">
              <a:solidFill>
                <a:srgbClr val="C00000"/>
              </a:solidFill>
              <a:latin typeface="Consolas" pitchFamily="49" charset="0"/>
            </a:endParaRPr>
          </a:p>
          <a:p>
            <a:r>
              <a:rPr lang="es-ES_tradnl" b="1" dirty="0" smtClean="0">
                <a:solidFill>
                  <a:srgbClr val="C00000"/>
                </a:solidFill>
                <a:latin typeface="Consolas" pitchFamily="49" charset="0"/>
              </a:rPr>
              <a:t>module</a:t>
            </a:r>
            <a:r>
              <a:rPr lang="es-ES_tradnl" dirty="0" smtClean="0">
                <a:latin typeface="Consolas" pitchFamily="49" charset="0"/>
              </a:rPr>
              <a:t> “uml2gui”;</a:t>
            </a:r>
            <a:endParaRPr lang="es-ES_tradnl" dirty="0">
              <a:latin typeface="Consolas" pitchFamily="49" charset="0"/>
            </a:endParaRPr>
          </a:p>
          <a:p>
            <a:r>
              <a:rPr lang="es-ES_tradnl" b="1" dirty="0" err="1">
                <a:solidFill>
                  <a:srgbClr val="C00000"/>
                </a:solidFill>
                <a:latin typeface="Consolas" pitchFamily="49" charset="0"/>
              </a:rPr>
              <a:t>create</a:t>
            </a:r>
            <a:r>
              <a:rPr lang="es-ES_tradnl" dirty="0">
                <a:latin typeface="Consolas" pitchFamily="49" charset="0"/>
              </a:rPr>
              <a:t> OUT : </a:t>
            </a:r>
            <a:r>
              <a:rPr lang="es-ES_tradnl" dirty="0" smtClean="0">
                <a:latin typeface="Consolas" pitchFamily="49" charset="0"/>
              </a:rPr>
              <a:t>GUI </a:t>
            </a:r>
            <a:r>
              <a:rPr lang="es-ES_tradnl" b="1" dirty="0" err="1">
                <a:solidFill>
                  <a:srgbClr val="C00000"/>
                </a:solidFill>
                <a:latin typeface="Consolas" pitchFamily="49" charset="0"/>
              </a:rPr>
              <a:t>from</a:t>
            </a:r>
            <a:r>
              <a:rPr lang="es-ES_tradnl" dirty="0">
                <a:latin typeface="Consolas" pitchFamily="49" charset="0"/>
              </a:rPr>
              <a:t> IN : </a:t>
            </a:r>
            <a:r>
              <a:rPr lang="es-ES_tradnl" dirty="0" smtClean="0">
                <a:latin typeface="Consolas" pitchFamily="49" charset="0"/>
              </a:rPr>
              <a:t>CD;</a:t>
            </a:r>
            <a:endParaRPr lang="es-ES_tradnl" dirty="0">
              <a:latin typeface="Consolas" pitchFamily="49" charset="0"/>
            </a:endParaRPr>
          </a:p>
        </p:txBody>
      </p:sp>
      <p:sp>
        <p:nvSpPr>
          <p:cNvPr id="7" name="3 Rectángulo"/>
          <p:cNvSpPr/>
          <p:nvPr/>
        </p:nvSpPr>
        <p:spPr>
          <a:xfrm>
            <a:off x="1187624" y="4687976"/>
            <a:ext cx="67687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-- @precondition</a:t>
            </a:r>
            <a:endParaRPr lang="es-ES_tradnl" dirty="0">
              <a:latin typeface="Consolas" pitchFamily="49" charset="0"/>
            </a:endParaRPr>
          </a:p>
          <a:p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helper</a:t>
            </a:r>
            <a:r>
              <a:rPr lang="es-ES_tradnl" b="1" dirty="0" smtClean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def</a:t>
            </a:r>
            <a:r>
              <a:rPr lang="es-ES_tradnl" dirty="0" smtClean="0">
                <a:latin typeface="Consolas" pitchFamily="49" charset="0"/>
              </a:rPr>
              <a:t>: </a:t>
            </a:r>
            <a:r>
              <a:rPr lang="es-ES_tradnl" dirty="0" err="1">
                <a:latin typeface="Consolas" pitchFamily="49" charset="0"/>
              </a:rPr>
              <a:t>supportedDataTypes</a:t>
            </a:r>
            <a:r>
              <a:rPr lang="es-ES_tradnl" dirty="0">
                <a:latin typeface="Consolas" pitchFamily="49" charset="0"/>
              </a:rPr>
              <a:t>() : </a:t>
            </a:r>
            <a:r>
              <a:rPr lang="es-ES_tradnl" dirty="0" err="1">
                <a:solidFill>
                  <a:srgbClr val="00B050"/>
                </a:solidFill>
                <a:latin typeface="Consolas" pitchFamily="49" charset="0"/>
              </a:rPr>
              <a:t>Boolean</a:t>
            </a:r>
            <a:r>
              <a:rPr lang="es-ES_tradnl" dirty="0">
                <a:solidFill>
                  <a:srgbClr val="00B050"/>
                </a:solidFill>
                <a:latin typeface="Consolas" pitchFamily="49" charset="0"/>
              </a:rPr>
              <a:t> </a:t>
            </a:r>
            <a:r>
              <a:rPr lang="es-ES_tradnl" dirty="0">
                <a:latin typeface="Consolas" pitchFamily="49" charset="0"/>
              </a:rPr>
              <a:t>= </a:t>
            </a:r>
          </a:p>
          <a:p>
            <a:r>
              <a:rPr lang="es-ES_tradnl" dirty="0" smtClean="0">
                <a:latin typeface="Consolas" pitchFamily="49" charset="0"/>
              </a:rPr>
              <a:t>  </a:t>
            </a:r>
            <a:r>
              <a:rPr lang="es-ES_tradnl" dirty="0" err="1" smtClean="0">
                <a:latin typeface="Consolas" pitchFamily="49" charset="0"/>
              </a:rPr>
              <a:t>CD!Property.allInstances</a:t>
            </a:r>
            <a:r>
              <a:rPr lang="es-ES_tradnl" dirty="0">
                <a:latin typeface="Consolas" pitchFamily="49" charset="0"/>
              </a:rPr>
              <a:t>()-&gt;</a:t>
            </a:r>
            <a:r>
              <a:rPr lang="es-ES_tradnl" dirty="0" err="1">
                <a:latin typeface="Consolas" pitchFamily="49" charset="0"/>
              </a:rPr>
              <a:t>forAll</a:t>
            </a:r>
            <a:r>
              <a:rPr lang="es-ES_tradnl" dirty="0">
                <a:latin typeface="Consolas" pitchFamily="49" charset="0"/>
              </a:rPr>
              <a:t>(p | </a:t>
            </a:r>
            <a:endParaRPr lang="es-ES_tradnl" dirty="0" smtClean="0">
              <a:latin typeface="Consolas" pitchFamily="49" charset="0"/>
            </a:endParaRPr>
          </a:p>
          <a:p>
            <a:r>
              <a:rPr lang="es-ES_tradnl" dirty="0">
                <a:latin typeface="Consolas" pitchFamily="49" charset="0"/>
              </a:rPr>
              <a:t> </a:t>
            </a:r>
            <a:r>
              <a:rPr lang="es-ES_tradnl" dirty="0" smtClean="0">
                <a:latin typeface="Consolas" pitchFamily="49" charset="0"/>
              </a:rPr>
              <a:t>      </a:t>
            </a:r>
            <a:r>
              <a:rPr lang="es-ES_tradnl" dirty="0" err="1" smtClean="0">
                <a:latin typeface="Consolas" pitchFamily="49" charset="0"/>
              </a:rPr>
              <a:t>p.isText</a:t>
            </a:r>
            <a:r>
              <a:rPr lang="es-ES_tradnl" dirty="0">
                <a:latin typeface="Consolas" pitchFamily="49" charset="0"/>
              </a:rPr>
              <a:t>() </a:t>
            </a:r>
            <a:r>
              <a:rPr lang="es-ES_tradnl" dirty="0" err="1">
                <a:latin typeface="Consolas" pitchFamily="49" charset="0"/>
              </a:rPr>
              <a:t>or</a:t>
            </a:r>
            <a:r>
              <a:rPr lang="es-ES_tradnl" dirty="0">
                <a:latin typeface="Consolas" pitchFamily="49" charset="0"/>
              </a:rPr>
              <a:t> </a:t>
            </a:r>
            <a:r>
              <a:rPr lang="es-ES_tradnl" dirty="0" err="1">
                <a:latin typeface="Consolas" pitchFamily="49" charset="0"/>
              </a:rPr>
              <a:t>p.isInt</a:t>
            </a:r>
            <a:r>
              <a:rPr lang="es-ES_tradnl" dirty="0" smtClean="0">
                <a:latin typeface="Consolas" pitchFamily="49" charset="0"/>
              </a:rPr>
              <a:t>() </a:t>
            </a:r>
            <a:r>
              <a:rPr lang="es-ES_tradnl" dirty="0">
                <a:latin typeface="Consolas" pitchFamily="49" charset="0"/>
              </a:rPr>
              <a:t>);</a:t>
            </a:r>
            <a:endParaRPr lang="es-ES_tradnl" dirty="0" smtClean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82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Annotations</a:t>
            </a:r>
            <a:endParaRPr lang="en-AU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Ignore annotations</a:t>
            </a:r>
          </a:p>
          <a:p>
            <a:pPr lvl="1"/>
            <a:r>
              <a:rPr lang="en-AU" dirty="0" smtClean="0"/>
              <a:t>They are used to remove problems of a certain type in a rule or helper</a:t>
            </a:r>
          </a:p>
          <a:p>
            <a:pPr lvl="1"/>
            <a:r>
              <a:rPr lang="en-AU" dirty="0" smtClean="0"/>
              <a:t>Easy access via a quick fix</a:t>
            </a:r>
          </a:p>
          <a:p>
            <a:pPr lvl="1"/>
            <a:r>
              <a:rPr lang="en-AU" dirty="0" smtClean="0"/>
              <a:t>Examples:</a:t>
            </a:r>
          </a:p>
          <a:p>
            <a:pPr lvl="2"/>
            <a:r>
              <a:rPr lang="en-AU" b="1" dirty="0" smtClean="0">
                <a:solidFill>
                  <a:schemeClr val="accent3">
                    <a:lumMod val="50000"/>
                  </a:schemeClr>
                </a:solidFill>
              </a:rPr>
              <a:t>-- @ignore unresolved-binding</a:t>
            </a:r>
          </a:p>
          <a:p>
            <a:pPr lvl="2"/>
            <a:r>
              <a:rPr lang="en-AU" b="1" dirty="0" smtClean="0">
                <a:solidFill>
                  <a:schemeClr val="accent3">
                    <a:lumMod val="50000"/>
                  </a:schemeClr>
                </a:solidFill>
              </a:rPr>
              <a:t>-- @ignore no-binding-compulsory-feature</a:t>
            </a:r>
          </a:p>
          <a:p>
            <a:endParaRPr lang="en-AU" dirty="0" smtClean="0"/>
          </a:p>
          <a:p>
            <a:pPr>
              <a:buNone/>
            </a:pPr>
            <a:endParaRPr lang="en-A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Annotations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Force return type</a:t>
            </a:r>
          </a:p>
          <a:p>
            <a:pPr lvl="1"/>
            <a:r>
              <a:rPr lang="en-GB" dirty="0" smtClean="0"/>
              <a:t>To prefer declared type over inferred</a:t>
            </a:r>
          </a:p>
          <a:p>
            <a:pPr lvl="1"/>
            <a:r>
              <a:rPr lang="en-GB" dirty="0" smtClean="0"/>
              <a:t>Type inference is typically precise, but false positives may arise</a:t>
            </a:r>
          </a:p>
          <a:p>
            <a:pPr lvl="1"/>
            <a:r>
              <a:rPr lang="en-GB" b="1" dirty="0" smtClean="0">
                <a:solidFill>
                  <a:schemeClr val="accent3">
                    <a:lumMod val="50000"/>
                  </a:schemeClr>
                </a:solidFill>
              </a:rPr>
              <a:t>-- @force-declared-return-type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  <p:sp>
        <p:nvSpPr>
          <p:cNvPr id="4" name="3 Rectángulo"/>
          <p:cNvSpPr/>
          <p:nvPr/>
        </p:nvSpPr>
        <p:spPr>
          <a:xfrm>
            <a:off x="323528" y="4421430"/>
            <a:ext cx="80466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-- @force-declared-return-type</a:t>
            </a:r>
          </a:p>
          <a:p>
            <a:r>
              <a:rPr lang="en-GB" sz="1600" b="1" dirty="0" smtClean="0">
                <a:solidFill>
                  <a:srgbClr val="C00000"/>
                </a:solidFill>
                <a:latin typeface="Consolas" pitchFamily="49" charset="0"/>
              </a:rPr>
              <a:t>helper context </a:t>
            </a:r>
            <a:r>
              <a:rPr lang="en-GB" sz="1600" dirty="0" err="1" smtClean="0">
                <a:latin typeface="Consolas" pitchFamily="49" charset="0"/>
              </a:rPr>
              <a:t>UML!Element</a:t>
            </a:r>
            <a:r>
              <a:rPr lang="en-GB" sz="1600" dirty="0" smtClean="0">
                <a:latin typeface="Consolas" pitchFamily="49" charset="0"/>
              </a:rPr>
              <a:t> </a:t>
            </a:r>
            <a:r>
              <a:rPr lang="en-GB" sz="1600" b="1" dirty="0" smtClean="0">
                <a:solidFill>
                  <a:srgbClr val="C00000"/>
                </a:solidFill>
                <a:latin typeface="Consolas" pitchFamily="49" charset="0"/>
              </a:rPr>
              <a:t>def:</a:t>
            </a:r>
            <a:r>
              <a:rPr lang="en-GB" sz="1600" dirty="0" smtClean="0">
                <a:latin typeface="Consolas" pitchFamily="49" charset="0"/>
              </a:rPr>
              <a:t> </a:t>
            </a:r>
            <a:r>
              <a:rPr lang="en-GB" sz="1600" dirty="0" err="1" smtClean="0">
                <a:latin typeface="Consolas" pitchFamily="49" charset="0"/>
              </a:rPr>
              <a:t>getContainingModel</a:t>
            </a:r>
            <a:r>
              <a:rPr lang="en-GB" sz="1600" dirty="0" smtClean="0">
                <a:latin typeface="Consolas" pitchFamily="49" charset="0"/>
              </a:rPr>
              <a:t>() : </a:t>
            </a:r>
            <a:r>
              <a:rPr lang="en-GB" sz="1600" dirty="0" err="1" smtClean="0">
                <a:latin typeface="Consolas" pitchFamily="49" charset="0"/>
              </a:rPr>
              <a:t>UML!Model</a:t>
            </a:r>
            <a:r>
              <a:rPr lang="en-GB" sz="1600" dirty="0" smtClean="0">
                <a:latin typeface="Consolas" pitchFamily="49" charset="0"/>
              </a:rPr>
              <a:t> =</a:t>
            </a:r>
          </a:p>
          <a:p>
            <a:r>
              <a:rPr lang="en-GB" sz="1600" dirty="0" smtClean="0">
                <a:latin typeface="Consolas" pitchFamily="49" charset="0"/>
              </a:rPr>
              <a:t>	</a:t>
            </a:r>
            <a:r>
              <a:rPr lang="en-GB" sz="1600" b="1" dirty="0" smtClean="0">
                <a:solidFill>
                  <a:srgbClr val="C00000"/>
                </a:solidFill>
                <a:latin typeface="Consolas" pitchFamily="49" charset="0"/>
              </a:rPr>
              <a:t>if </a:t>
            </a:r>
            <a:r>
              <a:rPr lang="en-GB" sz="1600" dirty="0" err="1" smtClean="0">
                <a:latin typeface="Consolas" pitchFamily="49" charset="0"/>
              </a:rPr>
              <a:t>self.refImmediateComposite</a:t>
            </a:r>
            <a:r>
              <a:rPr lang="en-GB" sz="1600" dirty="0" smtClean="0">
                <a:latin typeface="Consolas" pitchFamily="49" charset="0"/>
              </a:rPr>
              <a:t>().</a:t>
            </a:r>
            <a:r>
              <a:rPr lang="en-GB" sz="1600" dirty="0" err="1" smtClean="0">
                <a:latin typeface="Consolas" pitchFamily="49" charset="0"/>
              </a:rPr>
              <a:t>oclIsTypeOf</a:t>
            </a:r>
            <a:r>
              <a:rPr lang="en-GB" sz="1600" dirty="0" smtClean="0">
                <a:latin typeface="Consolas" pitchFamily="49" charset="0"/>
              </a:rPr>
              <a:t>(</a:t>
            </a:r>
            <a:r>
              <a:rPr lang="en-GB" sz="1600" dirty="0" err="1" smtClean="0">
                <a:latin typeface="Consolas" pitchFamily="49" charset="0"/>
              </a:rPr>
              <a:t>UML!Model</a:t>
            </a:r>
            <a:r>
              <a:rPr lang="en-GB" sz="1600" dirty="0" smtClean="0">
                <a:latin typeface="Consolas" pitchFamily="49" charset="0"/>
              </a:rPr>
              <a:t>) </a:t>
            </a:r>
            <a:r>
              <a:rPr lang="en-GB" sz="1600" b="1" dirty="0" smtClean="0">
                <a:solidFill>
                  <a:srgbClr val="C00000"/>
                </a:solidFill>
                <a:latin typeface="Consolas" pitchFamily="49" charset="0"/>
              </a:rPr>
              <a:t>then</a:t>
            </a:r>
          </a:p>
          <a:p>
            <a:r>
              <a:rPr lang="en-GB" sz="1600" dirty="0" smtClean="0">
                <a:latin typeface="Consolas" pitchFamily="49" charset="0"/>
              </a:rPr>
              <a:t>		</a:t>
            </a:r>
            <a:r>
              <a:rPr lang="en-GB" sz="1600" dirty="0" err="1" smtClean="0">
                <a:latin typeface="Consolas" pitchFamily="49" charset="0"/>
              </a:rPr>
              <a:t>self.refImmediateComposite</a:t>
            </a:r>
            <a:r>
              <a:rPr lang="en-GB" sz="1600" dirty="0" smtClean="0">
                <a:latin typeface="Consolas" pitchFamily="49" charset="0"/>
              </a:rPr>
              <a:t>()</a:t>
            </a:r>
          </a:p>
          <a:p>
            <a:r>
              <a:rPr lang="en-GB" sz="1600" dirty="0" smtClean="0">
                <a:latin typeface="Consolas" pitchFamily="49" charset="0"/>
              </a:rPr>
              <a:t>	</a:t>
            </a:r>
            <a:r>
              <a:rPr lang="en-GB" sz="1600" b="1" dirty="0" smtClean="0">
                <a:solidFill>
                  <a:srgbClr val="C00000"/>
                </a:solidFill>
                <a:latin typeface="Consolas" pitchFamily="49" charset="0"/>
              </a:rPr>
              <a:t>else</a:t>
            </a:r>
          </a:p>
          <a:p>
            <a:r>
              <a:rPr lang="en-GB" sz="1600" dirty="0" smtClean="0">
                <a:latin typeface="Consolas" pitchFamily="49" charset="0"/>
              </a:rPr>
              <a:t>		</a:t>
            </a:r>
            <a:r>
              <a:rPr lang="en-GB" sz="1600" dirty="0" err="1" smtClean="0">
                <a:latin typeface="Consolas" pitchFamily="49" charset="0"/>
              </a:rPr>
              <a:t>self.refImmediateComposite</a:t>
            </a:r>
            <a:r>
              <a:rPr lang="en-GB" sz="1600" dirty="0" smtClean="0">
                <a:latin typeface="Consolas" pitchFamily="49" charset="0"/>
              </a:rPr>
              <a:t>().</a:t>
            </a:r>
            <a:r>
              <a:rPr lang="en-GB" sz="1600" dirty="0" err="1" smtClean="0">
                <a:latin typeface="Consolas" pitchFamily="49" charset="0"/>
              </a:rPr>
              <a:t>getContainingModel</a:t>
            </a:r>
            <a:r>
              <a:rPr lang="en-GB" sz="1600" dirty="0" smtClean="0">
                <a:latin typeface="Consolas" pitchFamily="49" charset="0"/>
              </a:rPr>
              <a:t>()</a:t>
            </a:r>
          </a:p>
          <a:p>
            <a:r>
              <a:rPr lang="en-GB" sz="1600" dirty="0" smtClean="0">
                <a:latin typeface="Consolas" pitchFamily="49" charset="0"/>
              </a:rPr>
              <a:t>	</a:t>
            </a:r>
            <a:r>
              <a:rPr lang="en-GB" sz="1600" b="1" dirty="0" err="1" smtClean="0">
                <a:solidFill>
                  <a:srgbClr val="C00000"/>
                </a:solidFill>
                <a:latin typeface="Consolas" pitchFamily="49" charset="0"/>
              </a:rPr>
              <a:t>endif</a:t>
            </a:r>
            <a:r>
              <a:rPr lang="en-GB" sz="1600" dirty="0" smtClean="0">
                <a:latin typeface="Consolas" pitchFamily="49" charset="0"/>
              </a:rPr>
              <a:t>;</a:t>
            </a:r>
            <a:endParaRPr lang="en-GB" sz="1600" dirty="0">
              <a:latin typeface="Consolas" pitchFamily="49" charset="0"/>
            </a:endParaRPr>
          </a:p>
        </p:txBody>
      </p:sp>
      <p:sp>
        <p:nvSpPr>
          <p:cNvPr id="5" name="8 Rectángulo redondeado"/>
          <p:cNvSpPr/>
          <p:nvPr/>
        </p:nvSpPr>
        <p:spPr>
          <a:xfrm>
            <a:off x="6660232" y="116632"/>
            <a:ext cx="242656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latin typeface="Consolas" pitchFamily="49" charset="0"/>
              </a:rPr>
              <a:t>uml2gui_errors_09.atl</a:t>
            </a:r>
            <a:endParaRPr lang="en-AU" sz="14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Library support via @lib annotation</a:t>
            </a:r>
            <a:endParaRPr lang="en-US" dirty="0"/>
          </a:p>
        </p:txBody>
      </p:sp>
      <p:sp>
        <p:nvSpPr>
          <p:cNvPr id="4" name="3 Rectángulo"/>
          <p:cNvSpPr/>
          <p:nvPr/>
        </p:nvSpPr>
        <p:spPr>
          <a:xfrm>
            <a:off x="395536" y="2570519"/>
            <a:ext cx="8686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-- @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nsURI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 CD=http://www.eclipse.org/uml2/5.0.0/UML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-- @path GUI=/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models17.tutorial.cd2gui/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metamodels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/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gui.ecore</a:t>
            </a:r>
            <a:endParaRPr lang="en-US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--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-- @lib GUILIB=/models17.tutorial.cd2gui/transformations/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guilib.atl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itchFamily="49" charset="0"/>
            </a:endParaRPr>
          </a:p>
          <a:p>
            <a:endParaRPr lang="es-ES_tradnl" b="1" dirty="0" smtClean="0">
              <a:solidFill>
                <a:srgbClr val="C00000"/>
              </a:solidFill>
              <a:latin typeface="Consolas" pitchFamily="49" charset="0"/>
            </a:endParaRPr>
          </a:p>
          <a:p>
            <a:r>
              <a:rPr lang="es-ES_tradnl" b="1" dirty="0" smtClean="0">
                <a:solidFill>
                  <a:srgbClr val="C00000"/>
                </a:solidFill>
                <a:latin typeface="Consolas" pitchFamily="49" charset="0"/>
              </a:rPr>
              <a:t>module</a:t>
            </a:r>
            <a:r>
              <a:rPr lang="es-ES_tradnl" dirty="0" smtClean="0">
                <a:latin typeface="Consolas" pitchFamily="49" charset="0"/>
              </a:rPr>
              <a:t> “uml2gui”;</a:t>
            </a:r>
            <a:endParaRPr lang="es-ES_tradnl" dirty="0">
              <a:latin typeface="Consolas" pitchFamily="49" charset="0"/>
            </a:endParaRPr>
          </a:p>
          <a:p>
            <a:r>
              <a:rPr lang="es-ES_tradnl" b="1" dirty="0" err="1">
                <a:solidFill>
                  <a:srgbClr val="C00000"/>
                </a:solidFill>
                <a:latin typeface="Consolas" pitchFamily="49" charset="0"/>
              </a:rPr>
              <a:t>create</a:t>
            </a:r>
            <a:r>
              <a:rPr lang="es-ES_tradnl" dirty="0">
                <a:latin typeface="Consolas" pitchFamily="49" charset="0"/>
              </a:rPr>
              <a:t> OUT : </a:t>
            </a:r>
            <a:r>
              <a:rPr lang="es-ES_tradnl" dirty="0" smtClean="0">
                <a:latin typeface="Consolas" pitchFamily="49" charset="0"/>
              </a:rPr>
              <a:t>GUI </a:t>
            </a:r>
            <a:r>
              <a:rPr lang="es-ES_tradnl" b="1" dirty="0" err="1">
                <a:solidFill>
                  <a:srgbClr val="C00000"/>
                </a:solidFill>
                <a:latin typeface="Consolas" pitchFamily="49" charset="0"/>
              </a:rPr>
              <a:t>from</a:t>
            </a:r>
            <a:r>
              <a:rPr lang="es-ES_tradnl" dirty="0">
                <a:latin typeface="Consolas" pitchFamily="49" charset="0"/>
              </a:rPr>
              <a:t> IN : </a:t>
            </a:r>
            <a:r>
              <a:rPr lang="es-ES_tradnl" dirty="0" smtClean="0">
                <a:latin typeface="Consolas" pitchFamily="49" charset="0"/>
              </a:rPr>
              <a:t>CD;</a:t>
            </a:r>
          </a:p>
          <a:p>
            <a:endParaRPr lang="es-ES_tradnl" dirty="0">
              <a:latin typeface="Consolas" pitchFamily="49" charset="0"/>
            </a:endParaRPr>
          </a:p>
          <a:p>
            <a:r>
              <a:rPr lang="es-ES_tradnl" b="1" dirty="0" smtClean="0">
                <a:solidFill>
                  <a:srgbClr val="C00000"/>
                </a:solidFill>
                <a:latin typeface="Consolas" pitchFamily="49" charset="0"/>
              </a:rPr>
              <a:t>uses</a:t>
            </a:r>
            <a:r>
              <a:rPr lang="es-ES_tradnl" dirty="0" smtClean="0">
                <a:latin typeface="Consolas" pitchFamily="49" charset="0"/>
              </a:rPr>
              <a:t> GUILIB</a:t>
            </a:r>
            <a:endParaRPr lang="es-ES_tradnl" dirty="0">
              <a:latin typeface="Consolas" pitchFamily="49" charset="0"/>
            </a:endParaRPr>
          </a:p>
        </p:txBody>
      </p:sp>
      <p:sp>
        <p:nvSpPr>
          <p:cNvPr id="5" name="Llamada rectangular 4"/>
          <p:cNvSpPr/>
          <p:nvPr/>
        </p:nvSpPr>
        <p:spPr>
          <a:xfrm>
            <a:off x="2555776" y="5277223"/>
            <a:ext cx="2016224" cy="857531"/>
          </a:xfrm>
          <a:prstGeom prst="wedgeRectCallout">
            <a:avLst>
              <a:gd name="adj1" fmla="val -83942"/>
              <a:gd name="adj2" fmla="val -60330"/>
            </a:avLst>
          </a:prstGeom>
          <a:solidFill>
            <a:srgbClr val="FFFFCC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All helpers are </a:t>
            </a:r>
            <a:r>
              <a:rPr lang="en-US" dirty="0" err="1" smtClean="0">
                <a:solidFill>
                  <a:schemeClr val="tx1"/>
                </a:solidFill>
              </a:rPr>
              <a:t>inlined</a:t>
            </a:r>
            <a:r>
              <a:rPr lang="en-US" dirty="0" smtClean="0">
                <a:solidFill>
                  <a:schemeClr val="tx1"/>
                </a:solidFill>
              </a:rPr>
              <a:t> in the current module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73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GB" dirty="0" smtClean="0"/>
              <a:t>Batch analysis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046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analysis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Analysis that may take too long to do them while editing</a:t>
            </a:r>
          </a:p>
          <a:p>
            <a:pPr lvl="1"/>
            <a:r>
              <a:rPr lang="en-US" dirty="0" smtClean="0"/>
              <a:t>Delayed analysis</a:t>
            </a:r>
          </a:p>
          <a:p>
            <a:pPr lvl="1"/>
            <a:r>
              <a:rPr lang="en-US" dirty="0" smtClean="0"/>
              <a:t>Rule conflict analysis</a:t>
            </a:r>
          </a:p>
          <a:p>
            <a:pPr lvl="1"/>
            <a:r>
              <a:rPr lang="en-US" dirty="0" smtClean="0"/>
              <a:t>Child stealing analysis</a:t>
            </a:r>
          </a:p>
          <a:p>
            <a:pPr lvl="1"/>
            <a:r>
              <a:rPr lang="en-US" dirty="0" smtClean="0"/>
              <a:t>Target invariant analysis</a:t>
            </a:r>
          </a:p>
          <a:p>
            <a:pPr lvl="1"/>
            <a:r>
              <a:rPr lang="en-US" dirty="0" smtClean="0"/>
              <a:t>Unconnected component analysis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996952"/>
            <a:ext cx="212407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37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Delayed analysis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checks removed from the live analysis and scheduled to be executed in batch mode</a:t>
            </a:r>
          </a:p>
          <a:p>
            <a:pPr lvl="1"/>
            <a:r>
              <a:rPr lang="en-US" dirty="0" smtClean="0"/>
              <a:t>See configuration options</a:t>
            </a:r>
          </a:p>
          <a:p>
            <a:pPr lvl="2"/>
            <a:r>
              <a:rPr lang="en-US" dirty="0" smtClean="0"/>
              <a:t>Global </a:t>
            </a:r>
            <a:r>
              <a:rPr lang="en-US" dirty="0" err="1" smtClean="0"/>
              <a:t>AnATLyzer</a:t>
            </a:r>
            <a:r>
              <a:rPr lang="en-US" dirty="0" smtClean="0"/>
              <a:t> configuration</a:t>
            </a:r>
          </a:p>
          <a:p>
            <a:pPr lvl="3"/>
            <a:r>
              <a:rPr lang="en-US" dirty="0" smtClean="0"/>
              <a:t>Window -&gt; Preferences -&gt; </a:t>
            </a:r>
            <a:r>
              <a:rPr lang="en-US" dirty="0" err="1" smtClean="0"/>
              <a:t>AnATLyzer</a:t>
            </a:r>
            <a:endParaRPr lang="en-US" dirty="0"/>
          </a:p>
          <a:p>
            <a:pPr lvl="3"/>
            <a:r>
              <a:rPr lang="en-US" dirty="0" smtClean="0"/>
              <a:t>Default batch configuration</a:t>
            </a:r>
          </a:p>
          <a:p>
            <a:pPr lvl="2"/>
            <a:r>
              <a:rPr lang="en-US" dirty="0" smtClean="0"/>
              <a:t>ATL file configuration</a:t>
            </a:r>
          </a:p>
          <a:p>
            <a:pPr lvl="3"/>
            <a:r>
              <a:rPr lang="en-US" dirty="0" smtClean="0"/>
              <a:t>Right-click on the file -&gt; </a:t>
            </a:r>
            <a:r>
              <a:rPr lang="en-US" dirty="0" err="1" smtClean="0"/>
              <a:t>AnATLyzer</a:t>
            </a:r>
            <a:r>
              <a:rPr lang="en-US" dirty="0" smtClean="0"/>
              <a:t> -&gt; Configure </a:t>
            </a:r>
            <a:r>
              <a:rPr lang="en-US" dirty="0" err="1" smtClean="0"/>
              <a:t>AnATLyzer</a:t>
            </a:r>
            <a:endParaRPr lang="en-US" dirty="0" smtClean="0"/>
          </a:p>
          <a:p>
            <a:pPr lvl="3"/>
            <a:r>
              <a:rPr lang="en-US" dirty="0" smtClean="0"/>
              <a:t>Fine grained control over the checked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98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Rule conflicts</a:t>
            </a:r>
            <a:endParaRPr lang="en-AU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Two matched rules should not match the same source element</a:t>
            </a:r>
            <a:endParaRPr lang="en-AU" dirty="0"/>
          </a:p>
        </p:txBody>
      </p:sp>
      <p:sp>
        <p:nvSpPr>
          <p:cNvPr id="4" name="3 CuadroTexto"/>
          <p:cNvSpPr txBox="1"/>
          <p:nvPr/>
        </p:nvSpPr>
        <p:spPr>
          <a:xfrm>
            <a:off x="1475656" y="3717032"/>
            <a:ext cx="116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ownedType</a:t>
            </a:r>
            <a:r>
              <a:rPr lang="en-GB" sz="1400" dirty="0" smtClean="0"/>
              <a:t> *</a:t>
            </a:r>
            <a:endParaRPr lang="en-GB" sz="1400" dirty="0"/>
          </a:p>
        </p:txBody>
      </p:sp>
      <p:sp>
        <p:nvSpPr>
          <p:cNvPr id="5" name="4 Rectángulo"/>
          <p:cNvSpPr/>
          <p:nvPr/>
        </p:nvSpPr>
        <p:spPr>
          <a:xfrm>
            <a:off x="467544" y="3501008"/>
            <a:ext cx="100811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Package</a:t>
            </a:r>
            <a:endParaRPr lang="es-ES_tradnl" dirty="0"/>
          </a:p>
        </p:txBody>
      </p:sp>
      <p:sp>
        <p:nvSpPr>
          <p:cNvPr id="6" name="5 Rectángulo"/>
          <p:cNvSpPr/>
          <p:nvPr/>
        </p:nvSpPr>
        <p:spPr>
          <a:xfrm>
            <a:off x="2699792" y="3501008"/>
            <a:ext cx="108012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i="1" dirty="0" err="1" smtClean="0"/>
              <a:t>Classifier</a:t>
            </a:r>
            <a:endParaRPr lang="es-ES_tradnl" i="1" dirty="0"/>
          </a:p>
        </p:txBody>
      </p:sp>
      <p:cxnSp>
        <p:nvCxnSpPr>
          <p:cNvPr id="7" name="6 Conector angular"/>
          <p:cNvCxnSpPr>
            <a:stCxn id="9" idx="0"/>
            <a:endCxn id="8" idx="3"/>
          </p:cNvCxnSpPr>
          <p:nvPr/>
        </p:nvCxnSpPr>
        <p:spPr>
          <a:xfrm rot="5400000" flipH="1" flipV="1">
            <a:off x="2771800" y="4041068"/>
            <a:ext cx="360040" cy="5760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7 Triángulo isósceles"/>
          <p:cNvSpPr/>
          <p:nvPr/>
        </p:nvSpPr>
        <p:spPr>
          <a:xfrm>
            <a:off x="3131840" y="3933056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8 Rectángulo"/>
          <p:cNvSpPr/>
          <p:nvPr/>
        </p:nvSpPr>
        <p:spPr>
          <a:xfrm>
            <a:off x="2123728" y="4509120"/>
            <a:ext cx="108012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Class</a:t>
            </a:r>
            <a:endParaRPr lang="es-ES_tradnl" dirty="0"/>
          </a:p>
        </p:txBody>
      </p:sp>
      <p:sp>
        <p:nvSpPr>
          <p:cNvPr id="10" name="9 Rectángulo"/>
          <p:cNvSpPr/>
          <p:nvPr/>
        </p:nvSpPr>
        <p:spPr>
          <a:xfrm>
            <a:off x="3419872" y="4509120"/>
            <a:ext cx="108012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DataType</a:t>
            </a:r>
            <a:endParaRPr lang="es-ES_tradnl" dirty="0"/>
          </a:p>
        </p:txBody>
      </p:sp>
      <p:cxnSp>
        <p:nvCxnSpPr>
          <p:cNvPr id="11" name="10 Conector angular"/>
          <p:cNvCxnSpPr>
            <a:stCxn id="10" idx="0"/>
            <a:endCxn id="8" idx="3"/>
          </p:cNvCxnSpPr>
          <p:nvPr/>
        </p:nvCxnSpPr>
        <p:spPr>
          <a:xfrm rot="16200000" flipV="1">
            <a:off x="3419872" y="3969060"/>
            <a:ext cx="360040" cy="7200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57 Conector angular"/>
          <p:cNvCxnSpPr>
            <a:stCxn id="5" idx="3"/>
            <a:endCxn id="6" idx="1"/>
          </p:cNvCxnSpPr>
          <p:nvPr/>
        </p:nvCxnSpPr>
        <p:spPr>
          <a:xfrm>
            <a:off x="1475656" y="3717032"/>
            <a:ext cx="1224136" cy="0"/>
          </a:xfrm>
          <a:prstGeom prst="straightConnector1">
            <a:avLst/>
          </a:prstGeom>
          <a:ln>
            <a:headEnd type="diamond" w="lg" len="lg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13 Triángulo isósceles"/>
          <p:cNvSpPr/>
          <p:nvPr/>
        </p:nvSpPr>
        <p:spPr>
          <a:xfrm>
            <a:off x="899592" y="3933056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14 Rectángulo"/>
          <p:cNvSpPr/>
          <p:nvPr/>
        </p:nvSpPr>
        <p:spPr>
          <a:xfrm>
            <a:off x="467544" y="4509120"/>
            <a:ext cx="108012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Model</a:t>
            </a:r>
            <a:endParaRPr lang="es-ES_tradnl" dirty="0"/>
          </a:p>
        </p:txBody>
      </p:sp>
      <p:cxnSp>
        <p:nvCxnSpPr>
          <p:cNvPr id="17" name="16 Conector recto"/>
          <p:cNvCxnSpPr>
            <a:stCxn id="15" idx="0"/>
            <a:endCxn id="14" idx="3"/>
          </p:cNvCxnSpPr>
          <p:nvPr/>
        </p:nvCxnSpPr>
        <p:spPr>
          <a:xfrm flipV="1">
            <a:off x="1007604" y="4149080"/>
            <a:ext cx="0" cy="360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29 Rectángulo"/>
          <p:cNvSpPr/>
          <p:nvPr/>
        </p:nvSpPr>
        <p:spPr>
          <a:xfrm>
            <a:off x="5508104" y="2924944"/>
            <a:ext cx="34563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b="1" dirty="0" smtClean="0">
                <a:solidFill>
                  <a:srgbClr val="C00000"/>
                </a:solidFill>
                <a:latin typeface="Consolas" pitchFamily="49" charset="0"/>
              </a:rPr>
              <a:t>rule</a:t>
            </a:r>
            <a:r>
              <a:rPr lang="es-ES_tradnl" dirty="0" smtClean="0">
                <a:latin typeface="Consolas" pitchFamily="49" charset="0"/>
              </a:rPr>
              <a:t> model2window {</a:t>
            </a:r>
          </a:p>
          <a:p>
            <a:r>
              <a:rPr lang="es-ES_tradnl" dirty="0" smtClean="0">
                <a:latin typeface="Consolas" pitchFamily="49" charset="0"/>
              </a:rPr>
              <a:t> 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from</a:t>
            </a:r>
            <a:r>
              <a:rPr lang="es-ES_tradnl" dirty="0" smtClean="0">
                <a:latin typeface="Consolas" pitchFamily="49" charset="0"/>
              </a:rPr>
              <a:t> m1: </a:t>
            </a:r>
            <a:r>
              <a:rPr lang="es-ES_tradnl" dirty="0" err="1" smtClean="0">
                <a:latin typeface="Consolas" pitchFamily="49" charset="0"/>
              </a:rPr>
              <a:t>CD!Model</a:t>
            </a:r>
            <a:endParaRPr lang="es-ES_tradnl" dirty="0" smtClean="0">
              <a:latin typeface="Consolas" pitchFamily="49" charset="0"/>
            </a:endParaRPr>
          </a:p>
          <a:p>
            <a:r>
              <a:rPr lang="es-ES_tradnl" b="1" dirty="0" smtClean="0">
                <a:solidFill>
                  <a:srgbClr val="C00000"/>
                </a:solidFill>
                <a:latin typeface="Consolas" pitchFamily="49" charset="0"/>
              </a:rPr>
              <a:t> 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to</a:t>
            </a:r>
            <a:r>
              <a:rPr lang="es-ES_tradnl" dirty="0" smtClean="0">
                <a:latin typeface="Consolas" pitchFamily="49" charset="0"/>
              </a:rPr>
              <a:t>   w: </a:t>
            </a:r>
            <a:r>
              <a:rPr lang="es-ES_tradnl" dirty="0" err="1" smtClean="0">
                <a:latin typeface="Consolas" pitchFamily="49" charset="0"/>
              </a:rPr>
              <a:t>GUI!Window</a:t>
            </a:r>
            <a:endParaRPr lang="es-ES_tradnl" dirty="0" smtClean="0">
              <a:latin typeface="Consolas" pitchFamily="49" charset="0"/>
            </a:endParaRPr>
          </a:p>
          <a:p>
            <a:r>
              <a:rPr lang="es-ES_tradnl" dirty="0" smtClean="0">
                <a:latin typeface="Consolas" pitchFamily="49" charset="0"/>
              </a:rPr>
              <a:t>}</a:t>
            </a:r>
          </a:p>
          <a:p>
            <a:endParaRPr lang="es-ES_tradnl" dirty="0" smtClean="0">
              <a:latin typeface="Consolas" pitchFamily="49" charset="0"/>
            </a:endParaRPr>
          </a:p>
          <a:p>
            <a:r>
              <a:rPr lang="es-ES_tradnl" b="1" dirty="0" smtClean="0">
                <a:solidFill>
                  <a:srgbClr val="C00000"/>
                </a:solidFill>
                <a:latin typeface="Consolas" pitchFamily="49" charset="0"/>
              </a:rPr>
              <a:t>rule</a:t>
            </a:r>
            <a:r>
              <a:rPr lang="es-ES_tradnl" dirty="0" smtClean="0">
                <a:latin typeface="Consolas" pitchFamily="49" charset="0"/>
              </a:rPr>
              <a:t> package2window {</a:t>
            </a:r>
          </a:p>
          <a:p>
            <a:r>
              <a:rPr lang="es-ES_tradnl" dirty="0" smtClean="0">
                <a:latin typeface="Consolas" pitchFamily="49" charset="0"/>
              </a:rPr>
              <a:t> 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from</a:t>
            </a:r>
            <a:r>
              <a:rPr lang="es-ES_tradnl" dirty="0" smtClean="0">
                <a:latin typeface="Consolas" pitchFamily="49" charset="0"/>
              </a:rPr>
              <a:t> p: </a:t>
            </a:r>
            <a:r>
              <a:rPr lang="es-ES_tradnl" dirty="0" err="1" smtClean="0">
                <a:latin typeface="Consolas" pitchFamily="49" charset="0"/>
              </a:rPr>
              <a:t>CD!Package</a:t>
            </a:r>
            <a:endParaRPr lang="es-ES_tradnl" dirty="0" smtClean="0">
              <a:latin typeface="Consolas" pitchFamily="49" charset="0"/>
            </a:endParaRPr>
          </a:p>
          <a:p>
            <a:r>
              <a:rPr lang="es-ES_tradnl" b="1" dirty="0" smtClean="0">
                <a:solidFill>
                  <a:srgbClr val="C00000"/>
                </a:solidFill>
                <a:latin typeface="Consolas" pitchFamily="49" charset="0"/>
              </a:rPr>
              <a:t> 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to</a:t>
            </a:r>
            <a:r>
              <a:rPr lang="es-ES_tradnl" dirty="0" smtClean="0">
                <a:latin typeface="Consolas" pitchFamily="49" charset="0"/>
              </a:rPr>
              <a:t>   w: </a:t>
            </a:r>
            <a:r>
              <a:rPr lang="es-ES_tradnl" dirty="0" err="1" smtClean="0">
                <a:latin typeface="Consolas" pitchFamily="49" charset="0"/>
              </a:rPr>
              <a:t>GUI!Window</a:t>
            </a:r>
            <a:endParaRPr lang="es-ES_tradnl" dirty="0" smtClean="0">
              <a:latin typeface="Consolas" pitchFamily="49" charset="0"/>
            </a:endParaRPr>
          </a:p>
          <a:p>
            <a:r>
              <a:rPr lang="es-ES_tradnl" dirty="0" smtClean="0">
                <a:latin typeface="Consolas" pitchFamily="49" charset="0"/>
              </a:rPr>
              <a:t>}</a:t>
            </a:r>
          </a:p>
          <a:p>
            <a:endParaRPr lang="es-ES_tradnl" dirty="0" smtClean="0">
              <a:latin typeface="Consolas" pitchFamily="49" charset="0"/>
            </a:endParaRPr>
          </a:p>
        </p:txBody>
      </p:sp>
      <p:sp>
        <p:nvSpPr>
          <p:cNvPr id="32" name="31 Rectángulo"/>
          <p:cNvSpPr/>
          <p:nvPr/>
        </p:nvSpPr>
        <p:spPr>
          <a:xfrm>
            <a:off x="4499992" y="5877272"/>
            <a:ext cx="4536504" cy="7920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400" dirty="0" smtClean="0"/>
              <a:t>Solution #1. Make model2window inherit package2window</a:t>
            </a:r>
          </a:p>
          <a:p>
            <a:r>
              <a:rPr lang="en-AU" sz="1400" dirty="0" smtClean="0"/>
              <a:t>Solution #2. Add filter </a:t>
            </a:r>
            <a:r>
              <a:rPr lang="en-AU" sz="1400" dirty="0" err="1" smtClean="0"/>
              <a:t>p.oclIsType</a:t>
            </a:r>
            <a:r>
              <a:rPr lang="en-AU" sz="1400" dirty="0" smtClean="0"/>
              <a:t>(</a:t>
            </a:r>
            <a:r>
              <a:rPr lang="en-AU" sz="1400" dirty="0" err="1" smtClean="0"/>
              <a:t>UML!Package</a:t>
            </a:r>
            <a:r>
              <a:rPr lang="en-AU" sz="1400" dirty="0" smtClean="0"/>
              <a:t>) 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91747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lamada rectangular 5"/>
          <p:cNvSpPr/>
          <p:nvPr/>
        </p:nvSpPr>
        <p:spPr>
          <a:xfrm>
            <a:off x="5991672" y="2852936"/>
            <a:ext cx="2016224" cy="857531"/>
          </a:xfrm>
          <a:prstGeom prst="wedgeRectCallout">
            <a:avLst>
              <a:gd name="adj1" fmla="val -137540"/>
              <a:gd name="adj2" fmla="val 95982"/>
            </a:avLst>
          </a:prstGeom>
          <a:solidFill>
            <a:srgbClr val="FFFFCC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conflicts</a:t>
            </a:r>
            <a:endParaRPr lang="en-US" dirty="0"/>
          </a:p>
        </p:txBody>
      </p:sp>
      <p:sp>
        <p:nvSpPr>
          <p:cNvPr id="4" name="6 Rectángulo"/>
          <p:cNvSpPr/>
          <p:nvPr/>
        </p:nvSpPr>
        <p:spPr>
          <a:xfrm>
            <a:off x="755576" y="1844824"/>
            <a:ext cx="79312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_tradnl" b="1" dirty="0" smtClean="0">
              <a:solidFill>
                <a:srgbClr val="C00000"/>
              </a:solidFill>
              <a:latin typeface="Consolas" pitchFamily="49" charset="0"/>
            </a:endParaRPr>
          </a:p>
          <a:p>
            <a:r>
              <a:rPr lang="es-ES_tradnl" b="1" dirty="0" smtClean="0">
                <a:solidFill>
                  <a:srgbClr val="C00000"/>
                </a:solidFill>
                <a:latin typeface="Consolas" pitchFamily="49" charset="0"/>
              </a:rPr>
              <a:t>rule</a:t>
            </a:r>
            <a:r>
              <a:rPr lang="es-ES_tradnl" dirty="0" smtClean="0">
                <a:latin typeface="Consolas" pitchFamily="49" charset="0"/>
              </a:rPr>
              <a:t> property2text {</a:t>
            </a:r>
          </a:p>
          <a:p>
            <a:r>
              <a:rPr lang="es-ES_tradnl" dirty="0" smtClean="0">
                <a:latin typeface="Consolas" pitchFamily="49" charset="0"/>
              </a:rPr>
              <a:t> 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from</a:t>
            </a:r>
            <a:r>
              <a:rPr lang="es-ES_tradnl" dirty="0" smtClean="0">
                <a:latin typeface="Consolas" pitchFamily="49" charset="0"/>
              </a:rPr>
              <a:t> p : </a:t>
            </a:r>
            <a:r>
              <a:rPr lang="es-ES_tradnl" dirty="0" err="1" smtClean="0">
                <a:latin typeface="Consolas" pitchFamily="49" charset="0"/>
              </a:rPr>
              <a:t>CD!Property</a:t>
            </a:r>
            <a:r>
              <a:rPr lang="es-ES_tradnl" dirty="0" smtClean="0">
                <a:latin typeface="Consolas" pitchFamily="49" charset="0"/>
              </a:rPr>
              <a:t> ( </a:t>
            </a:r>
            <a:r>
              <a:rPr lang="es-ES_tradnl" dirty="0" err="1" smtClean="0">
                <a:latin typeface="Consolas" pitchFamily="49" charset="0"/>
              </a:rPr>
              <a:t>p.isText</a:t>
            </a:r>
            <a:r>
              <a:rPr lang="es-ES_tradnl" dirty="0" smtClean="0">
                <a:latin typeface="Consolas" pitchFamily="49" charset="0"/>
              </a:rPr>
              <a:t>() )</a:t>
            </a:r>
          </a:p>
          <a:p>
            <a:r>
              <a:rPr lang="es-ES_tradnl" b="1" dirty="0" smtClean="0">
                <a:solidFill>
                  <a:srgbClr val="C00000"/>
                </a:solidFill>
                <a:latin typeface="Consolas" pitchFamily="49" charset="0"/>
              </a:rPr>
              <a:t> 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to</a:t>
            </a:r>
            <a:r>
              <a:rPr lang="es-ES_tradnl" dirty="0" smtClean="0">
                <a:latin typeface="Consolas" pitchFamily="49" charset="0"/>
              </a:rPr>
              <a:t>   t : </a:t>
            </a:r>
            <a:r>
              <a:rPr lang="es-ES_tradnl" dirty="0" err="1" smtClean="0">
                <a:latin typeface="Consolas" pitchFamily="49" charset="0"/>
              </a:rPr>
              <a:t>GUI!Text</a:t>
            </a:r>
            <a:endParaRPr lang="es-ES_tradnl" dirty="0" smtClean="0">
              <a:latin typeface="Consolas" pitchFamily="49" charset="0"/>
            </a:endParaRPr>
          </a:p>
          <a:p>
            <a:r>
              <a:rPr lang="es-ES_tradnl" dirty="0" smtClean="0">
                <a:latin typeface="Consolas" pitchFamily="49" charset="0"/>
              </a:rPr>
              <a:t>}</a:t>
            </a:r>
          </a:p>
          <a:p>
            <a:endParaRPr lang="es-ES_tradnl" dirty="0">
              <a:latin typeface="Consolas" pitchFamily="49" charset="0"/>
            </a:endParaRPr>
          </a:p>
          <a:p>
            <a:r>
              <a:rPr lang="es-ES_tradnl" b="1" dirty="0" smtClean="0">
                <a:solidFill>
                  <a:srgbClr val="C00000"/>
                </a:solidFill>
                <a:latin typeface="Consolas" pitchFamily="49" charset="0"/>
              </a:rPr>
              <a:t>rule</a:t>
            </a:r>
            <a:r>
              <a:rPr lang="es-ES_tradnl" dirty="0" smtClean="0">
                <a:latin typeface="Consolas" pitchFamily="49" charset="0"/>
              </a:rPr>
              <a:t> property2largeText {</a:t>
            </a:r>
          </a:p>
          <a:p>
            <a:r>
              <a:rPr lang="es-ES_tradnl" dirty="0" smtClean="0">
                <a:latin typeface="Consolas" pitchFamily="49" charset="0"/>
              </a:rPr>
              <a:t> 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from</a:t>
            </a:r>
            <a:r>
              <a:rPr lang="es-ES_tradnl" dirty="0" smtClean="0">
                <a:latin typeface="Consolas" pitchFamily="49" charset="0"/>
              </a:rPr>
              <a:t> p : </a:t>
            </a:r>
            <a:r>
              <a:rPr lang="es-ES_tradnl" dirty="0" err="1" smtClean="0">
                <a:latin typeface="Consolas" pitchFamily="49" charset="0"/>
              </a:rPr>
              <a:t>CD!Property</a:t>
            </a:r>
            <a:r>
              <a:rPr lang="es-ES_tradnl" dirty="0" smtClean="0">
                <a:latin typeface="Consolas" pitchFamily="49" charset="0"/>
              </a:rPr>
              <a:t> (</a:t>
            </a:r>
          </a:p>
          <a:p>
            <a:r>
              <a:rPr lang="es-ES_tradnl" dirty="0">
                <a:latin typeface="Consolas" pitchFamily="49" charset="0"/>
              </a:rPr>
              <a:t> </a:t>
            </a:r>
            <a:r>
              <a:rPr lang="es-ES_tradnl" dirty="0" smtClean="0">
                <a:latin typeface="Consolas" pitchFamily="49" charset="0"/>
              </a:rPr>
              <a:t>     </a:t>
            </a:r>
            <a:r>
              <a:rPr lang="en-US" dirty="0" smtClean="0">
                <a:latin typeface="Consolas" pitchFamily="49" charset="0"/>
              </a:rPr>
              <a:t>p.type.name </a:t>
            </a:r>
            <a:r>
              <a:rPr lang="en-US" dirty="0">
                <a:latin typeface="Consolas" pitchFamily="49" charset="0"/>
              </a:rPr>
              <a:t>=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</a:rPr>
              <a:t>‘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</a:rPr>
              <a:t>LString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</a:rPr>
              <a:t>'</a:t>
            </a:r>
            <a:r>
              <a:rPr lang="en-US" dirty="0">
                <a:latin typeface="Consolas" pitchFamily="49" charset="0"/>
              </a:rPr>
              <a:t> or p.type.name =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</a:rPr>
              <a:t>'Text'</a:t>
            </a:r>
            <a:r>
              <a:rPr lang="en-US" dirty="0">
                <a:latin typeface="Consolas" pitchFamily="49" charset="0"/>
              </a:rPr>
              <a:t> </a:t>
            </a:r>
            <a:endParaRPr lang="en-US" dirty="0" smtClean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 )</a:t>
            </a:r>
            <a:r>
              <a:rPr lang="es-ES_tradnl" dirty="0" smtClean="0">
                <a:latin typeface="Consolas" pitchFamily="49" charset="0"/>
              </a:rPr>
              <a:t>  </a:t>
            </a:r>
          </a:p>
          <a:p>
            <a:r>
              <a:rPr lang="es-ES_tradnl" b="1" dirty="0" smtClean="0">
                <a:solidFill>
                  <a:srgbClr val="C00000"/>
                </a:solidFill>
                <a:latin typeface="Consolas" pitchFamily="49" charset="0"/>
              </a:rPr>
              <a:t> 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to</a:t>
            </a:r>
            <a:r>
              <a:rPr lang="es-ES_tradnl" dirty="0" smtClean="0">
                <a:latin typeface="Consolas" pitchFamily="49" charset="0"/>
              </a:rPr>
              <a:t>   t : </a:t>
            </a:r>
            <a:r>
              <a:rPr lang="es-ES_tradnl" dirty="0" err="1" smtClean="0">
                <a:latin typeface="Consolas" pitchFamily="49" charset="0"/>
              </a:rPr>
              <a:t>GUI!TextArea</a:t>
            </a:r>
            <a:endParaRPr lang="es-ES_tradnl" dirty="0" smtClean="0">
              <a:latin typeface="Consolas" pitchFamily="49" charset="0"/>
            </a:endParaRPr>
          </a:p>
          <a:p>
            <a:r>
              <a:rPr lang="es-ES_tradnl" dirty="0" smtClean="0">
                <a:latin typeface="Consolas" pitchFamily="49" charset="0"/>
              </a:rPr>
              <a:t>}</a:t>
            </a:r>
          </a:p>
        </p:txBody>
      </p:sp>
      <p:sp>
        <p:nvSpPr>
          <p:cNvPr id="5" name="Llamada rectangular 4"/>
          <p:cNvSpPr/>
          <p:nvPr/>
        </p:nvSpPr>
        <p:spPr>
          <a:xfrm>
            <a:off x="6012160" y="2852936"/>
            <a:ext cx="2016224" cy="857531"/>
          </a:xfrm>
          <a:prstGeom prst="wedgeRectCallout">
            <a:avLst>
              <a:gd name="adj1" fmla="val -83942"/>
              <a:gd name="adj2" fmla="val -60330"/>
            </a:avLst>
          </a:prstGeom>
          <a:solidFill>
            <a:srgbClr val="FFFFCC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 </a:t>
            </a:r>
            <a:r>
              <a:rPr lang="en-US" dirty="0" err="1" smtClean="0">
                <a:solidFill>
                  <a:schemeClr val="tx1"/>
                </a:solidFill>
              </a:rPr>
              <a:t>p.isText</a:t>
            </a:r>
            <a:r>
              <a:rPr lang="en-US" dirty="0" smtClean="0">
                <a:solidFill>
                  <a:schemeClr val="tx1"/>
                </a:solidFill>
              </a:rPr>
              <a:t>() in conflict with the other filter?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6372200" y="116632"/>
            <a:ext cx="271460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latin typeface="Consolas" pitchFamily="49" charset="0"/>
              </a:rPr>
              <a:t>uml2gui_rule_conflict.atl</a:t>
            </a:r>
            <a:endParaRPr lang="en-AU" sz="1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50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are also accidental details due to the transformation language.</a:t>
            </a:r>
          </a:p>
          <a:p>
            <a:r>
              <a:rPr lang="en-GB" dirty="0" smtClean="0"/>
              <a:t>In ATL:</a:t>
            </a:r>
          </a:p>
          <a:p>
            <a:pPr lvl="1"/>
            <a:r>
              <a:rPr lang="en-GB" dirty="0" smtClean="0"/>
              <a:t>It is dynamically typed</a:t>
            </a:r>
          </a:p>
          <a:p>
            <a:pPr lvl="1"/>
            <a:r>
              <a:rPr lang="en-GB" dirty="0" smtClean="0"/>
              <a:t>Hidden features not well documented</a:t>
            </a:r>
            <a:endParaRPr lang="en-GB" dirty="0" smtClean="0"/>
          </a:p>
          <a:p>
            <a:pPr lvl="1"/>
            <a:r>
              <a:rPr lang="en-GB" dirty="0" smtClean="0"/>
              <a:t>Design decisions may not be optimal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Rule conflicts</a:t>
            </a:r>
            <a:endParaRPr lang="en-AU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Double click on “Rule conflict analysis”</a:t>
            </a:r>
          </a:p>
          <a:p>
            <a:pPr lvl="1"/>
            <a:r>
              <a:rPr lang="en-AU" dirty="0" smtClean="0"/>
              <a:t>Green means “that’s ok”</a:t>
            </a:r>
          </a:p>
          <a:p>
            <a:pPr lvl="1"/>
            <a:r>
              <a:rPr lang="en-AU" dirty="0" smtClean="0"/>
              <a:t>Red means “there’s a rule conflict!”</a:t>
            </a:r>
            <a:endParaRPr lang="en-AU" dirty="0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85" y="3425031"/>
            <a:ext cx="6362700" cy="876300"/>
          </a:xfrm>
          <a:prstGeom prst="rect">
            <a:avLst/>
          </a:prstGeom>
        </p:spPr>
      </p:pic>
      <p:sp>
        <p:nvSpPr>
          <p:cNvPr id="6" name="8 Rectángulo redondeado"/>
          <p:cNvSpPr/>
          <p:nvPr/>
        </p:nvSpPr>
        <p:spPr>
          <a:xfrm>
            <a:off x="6372200" y="116632"/>
            <a:ext cx="271460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latin typeface="Consolas" pitchFamily="49" charset="0"/>
              </a:rPr>
              <a:t>uml2gui_rule_conflict.atl</a:t>
            </a:r>
            <a:endParaRPr lang="en-AU" sz="1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14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Child stealing</a:t>
            </a:r>
            <a:endParaRPr lang="en-AU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Example. Consider both owned and inherited features of a class.</a:t>
            </a:r>
          </a:p>
          <a:p>
            <a:pPr lvl="1"/>
            <a:endParaRPr lang="en-AU" dirty="0" smtClean="0"/>
          </a:p>
          <a:p>
            <a:endParaRPr lang="en-AU" dirty="0"/>
          </a:p>
        </p:txBody>
      </p:sp>
      <p:sp>
        <p:nvSpPr>
          <p:cNvPr id="4" name="3 Rectángulo"/>
          <p:cNvSpPr/>
          <p:nvPr/>
        </p:nvSpPr>
        <p:spPr>
          <a:xfrm>
            <a:off x="1475656" y="3140968"/>
            <a:ext cx="151216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i="1" dirty="0" err="1" smtClean="0"/>
              <a:t>Pet</a:t>
            </a:r>
            <a:endParaRPr lang="es-ES_tradnl" i="1" dirty="0"/>
          </a:p>
        </p:txBody>
      </p:sp>
      <p:sp>
        <p:nvSpPr>
          <p:cNvPr id="5" name="4 Rectángulo"/>
          <p:cNvSpPr/>
          <p:nvPr/>
        </p:nvSpPr>
        <p:spPr>
          <a:xfrm>
            <a:off x="1475656" y="3501008"/>
            <a:ext cx="1512168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_tradnl" dirty="0" err="1" smtClean="0"/>
              <a:t>name</a:t>
            </a:r>
            <a:r>
              <a:rPr lang="es-ES_tradnl" dirty="0" smtClean="0"/>
              <a:t> : </a:t>
            </a:r>
            <a:r>
              <a:rPr lang="es-ES_tradnl" dirty="0" err="1" smtClean="0"/>
              <a:t>String</a:t>
            </a:r>
            <a:endParaRPr lang="es-ES_tradnl" dirty="0" smtClean="0"/>
          </a:p>
          <a:p>
            <a:r>
              <a:rPr lang="es-ES_tradnl" dirty="0" err="1" smtClean="0"/>
              <a:t>birth</a:t>
            </a:r>
            <a:r>
              <a:rPr lang="es-ES_tradnl" dirty="0" smtClean="0"/>
              <a:t> : Date</a:t>
            </a:r>
          </a:p>
        </p:txBody>
      </p:sp>
      <p:sp>
        <p:nvSpPr>
          <p:cNvPr id="6" name="5 Rectángulo"/>
          <p:cNvSpPr/>
          <p:nvPr/>
        </p:nvSpPr>
        <p:spPr>
          <a:xfrm>
            <a:off x="5436096" y="2924944"/>
            <a:ext cx="3168352" cy="1512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5724128" y="3068960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Name</a:t>
            </a:r>
            <a:r>
              <a:rPr lang="es-ES_tradnl" dirty="0" smtClean="0"/>
              <a:t>: </a:t>
            </a:r>
            <a:endParaRPr lang="es-ES_tradnl" dirty="0"/>
          </a:p>
        </p:txBody>
      </p:sp>
      <p:sp>
        <p:nvSpPr>
          <p:cNvPr id="8" name="7 Rectángulo"/>
          <p:cNvSpPr/>
          <p:nvPr/>
        </p:nvSpPr>
        <p:spPr>
          <a:xfrm>
            <a:off x="6588224" y="3068960"/>
            <a:ext cx="187220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8 CuadroTexto"/>
          <p:cNvSpPr txBox="1"/>
          <p:nvPr/>
        </p:nvSpPr>
        <p:spPr>
          <a:xfrm>
            <a:off x="5831286" y="3501008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Birth</a:t>
            </a:r>
            <a:r>
              <a:rPr lang="es-ES_tradnl" dirty="0" smtClean="0"/>
              <a:t>: </a:t>
            </a:r>
            <a:endParaRPr lang="es-ES_tradnl" dirty="0"/>
          </a:p>
        </p:txBody>
      </p:sp>
      <p:sp>
        <p:nvSpPr>
          <p:cNvPr id="10" name="9 Rectángulo"/>
          <p:cNvSpPr/>
          <p:nvPr/>
        </p:nvSpPr>
        <p:spPr>
          <a:xfrm>
            <a:off x="6588224" y="3501008"/>
            <a:ext cx="151216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_ _ / _ _ / _ _</a:t>
            </a:r>
            <a:endParaRPr lang="es-ES_tradnl" dirty="0"/>
          </a:p>
        </p:txBody>
      </p:sp>
      <p:sp>
        <p:nvSpPr>
          <p:cNvPr id="11" name="10 Rectángulo"/>
          <p:cNvSpPr/>
          <p:nvPr/>
        </p:nvSpPr>
        <p:spPr>
          <a:xfrm>
            <a:off x="8172400" y="3501008"/>
            <a:ext cx="288032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" name="11 Triángulo isósceles"/>
          <p:cNvSpPr/>
          <p:nvPr/>
        </p:nvSpPr>
        <p:spPr>
          <a:xfrm flipV="1">
            <a:off x="8221365" y="3645024"/>
            <a:ext cx="167059" cy="14401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" name="12 Rectángulo"/>
          <p:cNvSpPr/>
          <p:nvPr/>
        </p:nvSpPr>
        <p:spPr>
          <a:xfrm>
            <a:off x="611560" y="4797152"/>
            <a:ext cx="151216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Dog</a:t>
            </a:r>
            <a:endParaRPr lang="es-ES_tradnl" dirty="0"/>
          </a:p>
        </p:txBody>
      </p:sp>
      <p:sp>
        <p:nvSpPr>
          <p:cNvPr id="14" name="13 Rectángulo"/>
          <p:cNvSpPr/>
          <p:nvPr/>
        </p:nvSpPr>
        <p:spPr>
          <a:xfrm>
            <a:off x="611560" y="5157192"/>
            <a:ext cx="151216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_tradnl" dirty="0" err="1" smtClean="0"/>
              <a:t>breed</a:t>
            </a:r>
            <a:r>
              <a:rPr lang="es-ES_tradnl" dirty="0" smtClean="0"/>
              <a:t>: </a:t>
            </a:r>
            <a:r>
              <a:rPr lang="es-ES_tradnl" dirty="0" err="1" smtClean="0"/>
              <a:t>String</a:t>
            </a:r>
            <a:endParaRPr lang="es-ES_tradnl" dirty="0" smtClean="0"/>
          </a:p>
        </p:txBody>
      </p:sp>
      <p:sp>
        <p:nvSpPr>
          <p:cNvPr id="15" name="14 Rectángulo"/>
          <p:cNvSpPr/>
          <p:nvPr/>
        </p:nvSpPr>
        <p:spPr>
          <a:xfrm>
            <a:off x="2339752" y="4797152"/>
            <a:ext cx="151216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Rabbit</a:t>
            </a:r>
            <a:endParaRPr lang="es-ES_tradnl" dirty="0"/>
          </a:p>
        </p:txBody>
      </p:sp>
      <p:sp>
        <p:nvSpPr>
          <p:cNvPr id="16" name="15 Rectángulo"/>
          <p:cNvSpPr/>
          <p:nvPr/>
        </p:nvSpPr>
        <p:spPr>
          <a:xfrm>
            <a:off x="2339752" y="5157192"/>
            <a:ext cx="151216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_tradnl" dirty="0" err="1" smtClean="0"/>
              <a:t>size</a:t>
            </a:r>
            <a:r>
              <a:rPr lang="es-ES_tradnl" dirty="0" smtClean="0"/>
              <a:t>: </a:t>
            </a:r>
            <a:r>
              <a:rPr lang="es-ES_tradnl" dirty="0" err="1" smtClean="0"/>
              <a:t>Integer</a:t>
            </a:r>
            <a:endParaRPr lang="es-ES_tradnl" dirty="0" smtClean="0"/>
          </a:p>
        </p:txBody>
      </p:sp>
      <p:sp>
        <p:nvSpPr>
          <p:cNvPr id="17" name="16 Triángulo isósceles"/>
          <p:cNvSpPr/>
          <p:nvPr/>
        </p:nvSpPr>
        <p:spPr>
          <a:xfrm>
            <a:off x="2123728" y="4149080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8" name="17 Conector angular"/>
          <p:cNvCxnSpPr>
            <a:stCxn id="13" idx="0"/>
            <a:endCxn id="17" idx="3"/>
          </p:cNvCxnSpPr>
          <p:nvPr/>
        </p:nvCxnSpPr>
        <p:spPr>
          <a:xfrm rot="5400000" flipH="1" flipV="1">
            <a:off x="1583668" y="4149080"/>
            <a:ext cx="432048" cy="86409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18 Conector angular"/>
          <p:cNvCxnSpPr>
            <a:stCxn id="15" idx="0"/>
            <a:endCxn id="17" idx="3"/>
          </p:cNvCxnSpPr>
          <p:nvPr/>
        </p:nvCxnSpPr>
        <p:spPr>
          <a:xfrm rot="16200000" flipV="1">
            <a:off x="2447764" y="4149080"/>
            <a:ext cx="432048" cy="86409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5724128" y="3933056"/>
            <a:ext cx="85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Breed</a:t>
            </a:r>
            <a:r>
              <a:rPr lang="es-ES_tradnl" dirty="0" smtClean="0"/>
              <a:t>: </a:t>
            </a:r>
            <a:endParaRPr lang="es-ES_tradnl" dirty="0"/>
          </a:p>
        </p:txBody>
      </p:sp>
      <p:sp>
        <p:nvSpPr>
          <p:cNvPr id="21" name="20 Rectángulo"/>
          <p:cNvSpPr/>
          <p:nvPr/>
        </p:nvSpPr>
        <p:spPr>
          <a:xfrm>
            <a:off x="6588224" y="3933056"/>
            <a:ext cx="187220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2" name="21 Rectángulo"/>
          <p:cNvSpPr/>
          <p:nvPr/>
        </p:nvSpPr>
        <p:spPr>
          <a:xfrm>
            <a:off x="5580112" y="2780928"/>
            <a:ext cx="576064" cy="2880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Dog</a:t>
            </a:r>
            <a:endParaRPr lang="en-GB" dirty="0"/>
          </a:p>
        </p:txBody>
      </p:sp>
      <p:sp>
        <p:nvSpPr>
          <p:cNvPr id="23" name="22 Rectángulo"/>
          <p:cNvSpPr/>
          <p:nvPr/>
        </p:nvSpPr>
        <p:spPr>
          <a:xfrm>
            <a:off x="5436096" y="5085184"/>
            <a:ext cx="3168352" cy="1512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23 CuadroTexto"/>
          <p:cNvSpPr txBox="1"/>
          <p:nvPr/>
        </p:nvSpPr>
        <p:spPr>
          <a:xfrm>
            <a:off x="5724128" y="5229200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Name</a:t>
            </a:r>
            <a:r>
              <a:rPr lang="es-ES_tradnl" dirty="0" smtClean="0"/>
              <a:t>: </a:t>
            </a:r>
            <a:endParaRPr lang="es-ES_tradnl" dirty="0"/>
          </a:p>
        </p:txBody>
      </p:sp>
      <p:sp>
        <p:nvSpPr>
          <p:cNvPr id="25" name="24 Rectángulo"/>
          <p:cNvSpPr/>
          <p:nvPr/>
        </p:nvSpPr>
        <p:spPr>
          <a:xfrm>
            <a:off x="6588224" y="5229200"/>
            <a:ext cx="187220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6" name="25 CuadroTexto"/>
          <p:cNvSpPr txBox="1"/>
          <p:nvPr/>
        </p:nvSpPr>
        <p:spPr>
          <a:xfrm>
            <a:off x="5831286" y="5661248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Birth</a:t>
            </a:r>
            <a:r>
              <a:rPr lang="es-ES_tradnl" dirty="0" smtClean="0"/>
              <a:t>: </a:t>
            </a:r>
            <a:endParaRPr lang="es-ES_tradnl" dirty="0"/>
          </a:p>
        </p:txBody>
      </p:sp>
      <p:sp>
        <p:nvSpPr>
          <p:cNvPr id="27" name="26 Rectángulo"/>
          <p:cNvSpPr/>
          <p:nvPr/>
        </p:nvSpPr>
        <p:spPr>
          <a:xfrm>
            <a:off x="6588224" y="5661248"/>
            <a:ext cx="151216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_ _ / _ _ / _ _</a:t>
            </a:r>
            <a:endParaRPr lang="es-ES_tradnl" dirty="0"/>
          </a:p>
        </p:txBody>
      </p:sp>
      <p:sp>
        <p:nvSpPr>
          <p:cNvPr id="28" name="27 Rectángulo"/>
          <p:cNvSpPr/>
          <p:nvPr/>
        </p:nvSpPr>
        <p:spPr>
          <a:xfrm>
            <a:off x="8172400" y="5661248"/>
            <a:ext cx="288032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9" name="28 Triángulo isósceles"/>
          <p:cNvSpPr/>
          <p:nvPr/>
        </p:nvSpPr>
        <p:spPr>
          <a:xfrm flipV="1">
            <a:off x="8221365" y="5805264"/>
            <a:ext cx="167059" cy="14401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0" name="29 CuadroTexto"/>
          <p:cNvSpPr txBox="1"/>
          <p:nvPr/>
        </p:nvSpPr>
        <p:spPr>
          <a:xfrm>
            <a:off x="5855842" y="6093296"/>
            <a:ext cx="660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Size</a:t>
            </a:r>
            <a:r>
              <a:rPr lang="es-ES_tradnl" dirty="0" smtClean="0"/>
              <a:t>: </a:t>
            </a:r>
            <a:endParaRPr lang="es-ES_tradnl" dirty="0"/>
          </a:p>
        </p:txBody>
      </p:sp>
      <p:sp>
        <p:nvSpPr>
          <p:cNvPr id="31" name="30 Rectángulo"/>
          <p:cNvSpPr/>
          <p:nvPr/>
        </p:nvSpPr>
        <p:spPr>
          <a:xfrm>
            <a:off x="6588224" y="6093296"/>
            <a:ext cx="187220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2" name="31 Rectángulo"/>
          <p:cNvSpPr/>
          <p:nvPr/>
        </p:nvSpPr>
        <p:spPr>
          <a:xfrm>
            <a:off x="5580112" y="4941168"/>
            <a:ext cx="792088" cy="2880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Rabbit</a:t>
            </a:r>
            <a:endParaRPr lang="en-GB" dirty="0"/>
          </a:p>
        </p:txBody>
      </p:sp>
      <p:sp>
        <p:nvSpPr>
          <p:cNvPr id="33" name="32 Flecha derecha"/>
          <p:cNvSpPr/>
          <p:nvPr/>
        </p:nvSpPr>
        <p:spPr>
          <a:xfrm>
            <a:off x="4067944" y="4437112"/>
            <a:ext cx="1008112" cy="43204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33 CuadroTexto"/>
          <p:cNvSpPr txBox="1"/>
          <p:nvPr/>
        </p:nvSpPr>
        <p:spPr>
          <a:xfrm>
            <a:off x="3995936" y="4077072"/>
            <a:ext cx="1042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expected</a:t>
            </a:r>
            <a:endParaRPr lang="en-GB" dirty="0"/>
          </a:p>
        </p:txBody>
      </p:sp>
      <p:sp>
        <p:nvSpPr>
          <p:cNvPr id="35" name="32 Rectángulo redondeado"/>
          <p:cNvSpPr/>
          <p:nvPr/>
        </p:nvSpPr>
        <p:spPr>
          <a:xfrm>
            <a:off x="6156176" y="116632"/>
            <a:ext cx="2930624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latin typeface="Consolas" pitchFamily="49" charset="0"/>
              </a:rPr>
              <a:t>uml</a:t>
            </a:r>
            <a:r>
              <a:rPr lang="en-AU" sz="1400" dirty="0" smtClean="0">
                <a:latin typeface="Consolas" pitchFamily="49" charset="0"/>
              </a:rPr>
              <a:t>2gui_child_stealing.atl</a:t>
            </a:r>
            <a:endParaRPr lang="en-AU" sz="1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05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Child stealing</a:t>
            </a:r>
            <a:endParaRPr lang="en-GB" dirty="0"/>
          </a:p>
        </p:txBody>
      </p:sp>
      <p:sp>
        <p:nvSpPr>
          <p:cNvPr id="38" name="37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Change is straightforward:</a:t>
            </a:r>
            <a:endParaRPr lang="en-AU" dirty="0"/>
          </a:p>
        </p:txBody>
      </p:sp>
      <p:sp>
        <p:nvSpPr>
          <p:cNvPr id="41" name="40 Rectángulo"/>
          <p:cNvSpPr/>
          <p:nvPr/>
        </p:nvSpPr>
        <p:spPr>
          <a:xfrm>
            <a:off x="611560" y="2348880"/>
            <a:ext cx="9361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nsolas" pitchFamily="49" charset="0"/>
              </a:rPr>
              <a:t>helper context </a:t>
            </a:r>
            <a:r>
              <a:rPr lang="en-US" dirty="0" err="1" smtClean="0">
                <a:latin typeface="Consolas" pitchFamily="49" charset="0"/>
              </a:rPr>
              <a:t>CD!Class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nsolas" pitchFamily="49" charset="0"/>
              </a:rPr>
              <a:t>def: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allAttributes</a:t>
            </a:r>
            <a:r>
              <a:rPr lang="en-US" dirty="0" smtClean="0">
                <a:latin typeface="Consolas" pitchFamily="49" charset="0"/>
              </a:rPr>
              <a:t> : Sequence(</a:t>
            </a:r>
            <a:r>
              <a:rPr lang="en-US" dirty="0" err="1" smtClean="0">
                <a:latin typeface="Consolas" pitchFamily="49" charset="0"/>
              </a:rPr>
              <a:t>CD!Feature</a:t>
            </a:r>
            <a:r>
              <a:rPr lang="en-US" dirty="0" smtClean="0">
                <a:latin typeface="Consolas" pitchFamily="49" charset="0"/>
              </a:rPr>
              <a:t>) =</a:t>
            </a:r>
          </a:p>
          <a:p>
            <a:r>
              <a:rPr lang="en-US" dirty="0" smtClean="0">
                <a:latin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</a:rPr>
              <a:t>self.superclasses</a:t>
            </a:r>
            <a:r>
              <a:rPr lang="en-US" dirty="0" smtClean="0">
                <a:latin typeface="Consolas" pitchFamily="49" charset="0"/>
              </a:rPr>
              <a:t>-&gt;collect(c | </a:t>
            </a:r>
            <a:r>
              <a:rPr lang="en-US" dirty="0" err="1" smtClean="0">
                <a:latin typeface="Consolas" pitchFamily="49" charset="0"/>
              </a:rPr>
              <a:t>c.allFeatures</a:t>
            </a:r>
            <a:r>
              <a:rPr lang="en-US" dirty="0" smtClean="0">
                <a:latin typeface="Consolas" pitchFamily="49" charset="0"/>
              </a:rPr>
              <a:t>)-&gt;flatten()</a:t>
            </a:r>
          </a:p>
          <a:p>
            <a:r>
              <a:rPr lang="en-US" dirty="0" smtClean="0">
                <a:latin typeface="Consolas" pitchFamily="49" charset="0"/>
              </a:rPr>
              <a:t>                   -&gt;union(</a:t>
            </a:r>
            <a:r>
              <a:rPr lang="en-US" dirty="0" err="1" smtClean="0">
                <a:latin typeface="Consolas" pitchFamily="49" charset="0"/>
              </a:rPr>
              <a:t>self.ownedAttribute</a:t>
            </a:r>
            <a:r>
              <a:rPr lang="en-US" dirty="0" smtClean="0">
                <a:latin typeface="Consolas" pitchFamily="49" charset="0"/>
              </a:rPr>
              <a:t>);</a:t>
            </a:r>
          </a:p>
          <a:p>
            <a:endParaRPr lang="en-AU" dirty="0">
              <a:latin typeface="Consolas" pitchFamily="49" charset="0"/>
            </a:endParaRPr>
          </a:p>
        </p:txBody>
      </p:sp>
      <p:sp>
        <p:nvSpPr>
          <p:cNvPr id="58" name="57 Rectángulo"/>
          <p:cNvSpPr/>
          <p:nvPr/>
        </p:nvSpPr>
        <p:spPr>
          <a:xfrm>
            <a:off x="611560" y="3573016"/>
            <a:ext cx="921702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dirty="0" smtClean="0">
                <a:solidFill>
                  <a:srgbClr val="C00000"/>
                </a:solidFill>
                <a:latin typeface="Consolas" pitchFamily="49" charset="0"/>
              </a:rPr>
              <a:t>rule</a:t>
            </a:r>
            <a:r>
              <a:rPr lang="en-AU" dirty="0" smtClean="0">
                <a:latin typeface="Consolas" pitchFamily="49" charset="0"/>
              </a:rPr>
              <a:t> class2frame {</a:t>
            </a:r>
          </a:p>
          <a:p>
            <a:r>
              <a:rPr lang="en-AU" dirty="0" smtClean="0">
                <a:latin typeface="Consolas" pitchFamily="49" charset="0"/>
              </a:rPr>
              <a:t>  </a:t>
            </a:r>
            <a:r>
              <a:rPr lang="en-AU" b="1" dirty="0" smtClean="0">
                <a:solidFill>
                  <a:srgbClr val="C00000"/>
                </a:solidFill>
                <a:latin typeface="Consolas" pitchFamily="49" charset="0"/>
              </a:rPr>
              <a:t>from</a:t>
            </a:r>
            <a:r>
              <a:rPr lang="en-AU" dirty="0" smtClean="0">
                <a:latin typeface="Consolas" pitchFamily="49" charset="0"/>
              </a:rPr>
              <a:t> c: </a:t>
            </a:r>
            <a:r>
              <a:rPr lang="en-AU" dirty="0" err="1" smtClean="0">
                <a:latin typeface="Consolas" pitchFamily="49" charset="0"/>
              </a:rPr>
              <a:t>CD!Class</a:t>
            </a:r>
            <a:r>
              <a:rPr lang="en-AU" dirty="0" smtClean="0">
                <a:latin typeface="Consolas" pitchFamily="49" charset="0"/>
              </a:rPr>
              <a:t> ( not </a:t>
            </a:r>
            <a:r>
              <a:rPr lang="en-AU" dirty="0" err="1" smtClean="0">
                <a:latin typeface="Consolas" pitchFamily="49" charset="0"/>
              </a:rPr>
              <a:t>c.isAbstract</a:t>
            </a:r>
            <a:r>
              <a:rPr lang="en-AU" dirty="0" smtClean="0">
                <a:latin typeface="Consolas" pitchFamily="49" charset="0"/>
              </a:rPr>
              <a:t> )</a:t>
            </a:r>
          </a:p>
          <a:p>
            <a:r>
              <a:rPr lang="en-AU" dirty="0" smtClean="0">
                <a:latin typeface="Consolas" pitchFamily="49" charset="0"/>
              </a:rPr>
              <a:t>  </a:t>
            </a:r>
            <a:r>
              <a:rPr lang="en-AU" b="1" dirty="0" smtClean="0">
                <a:solidFill>
                  <a:srgbClr val="C00000"/>
                </a:solidFill>
                <a:latin typeface="Consolas" pitchFamily="49" charset="0"/>
              </a:rPr>
              <a:t>to</a:t>
            </a:r>
            <a:r>
              <a:rPr lang="en-AU" dirty="0" smtClean="0">
                <a:latin typeface="Consolas" pitchFamily="49" charset="0"/>
              </a:rPr>
              <a:t>	f: </a:t>
            </a:r>
            <a:r>
              <a:rPr lang="en-AU" dirty="0" err="1" smtClean="0">
                <a:latin typeface="Consolas" pitchFamily="49" charset="0"/>
              </a:rPr>
              <a:t>GUI!Frame</a:t>
            </a:r>
            <a:r>
              <a:rPr lang="en-AU" dirty="0" smtClean="0">
                <a:latin typeface="Consolas" pitchFamily="49" charset="0"/>
              </a:rPr>
              <a:t> (</a:t>
            </a:r>
          </a:p>
          <a:p>
            <a:r>
              <a:rPr lang="en-AU" dirty="0" smtClean="0">
                <a:latin typeface="Consolas" pitchFamily="49" charset="0"/>
              </a:rPr>
              <a:t>	title &lt;- c.name,</a:t>
            </a:r>
          </a:p>
          <a:p>
            <a:r>
              <a:rPr lang="en-AU" b="1" dirty="0" smtClean="0">
                <a:latin typeface="Consolas" pitchFamily="49" charset="0"/>
              </a:rPr>
              <a:t>	</a:t>
            </a:r>
            <a:r>
              <a:rPr lang="en-AU" strike="sngStrike" dirty="0" smtClean="0">
                <a:latin typeface="Consolas" pitchFamily="49" charset="0"/>
              </a:rPr>
              <a:t>widgets &lt;- </a:t>
            </a:r>
            <a:r>
              <a:rPr lang="en-AU" strike="sngStrike" dirty="0" err="1" smtClean="0">
                <a:latin typeface="Consolas" pitchFamily="49" charset="0"/>
              </a:rPr>
              <a:t>c.ownedAttribute</a:t>
            </a:r>
            <a:r>
              <a:rPr lang="en-AU" strike="sngStrike" dirty="0" smtClean="0">
                <a:latin typeface="Consolas" pitchFamily="49" charset="0"/>
              </a:rPr>
              <a:t>,</a:t>
            </a:r>
          </a:p>
          <a:p>
            <a:r>
              <a:rPr lang="en-AU" b="1" dirty="0" smtClean="0">
                <a:latin typeface="Consolas" pitchFamily="49" charset="0"/>
              </a:rPr>
              <a:t>	widgets &lt;- </a:t>
            </a:r>
            <a:r>
              <a:rPr lang="en-AU" b="1" dirty="0" err="1" smtClean="0">
                <a:latin typeface="Consolas" pitchFamily="49" charset="0"/>
              </a:rPr>
              <a:t>c.allAttributes</a:t>
            </a:r>
            <a:r>
              <a:rPr lang="en-AU" b="1" dirty="0" smtClean="0">
                <a:latin typeface="Consolas" pitchFamily="49" charset="0"/>
              </a:rPr>
              <a:t>,</a:t>
            </a:r>
          </a:p>
          <a:p>
            <a:r>
              <a:rPr lang="en-AU" dirty="0" smtClean="0">
                <a:latin typeface="Consolas" pitchFamily="49" charset="0"/>
              </a:rPr>
              <a:t>       ...</a:t>
            </a:r>
          </a:p>
          <a:p>
            <a:r>
              <a:rPr lang="en-AU" dirty="0" smtClean="0">
                <a:latin typeface="Consolas" pitchFamily="49" charset="0"/>
              </a:rPr>
              <a:t>  ), ...</a:t>
            </a:r>
          </a:p>
          <a:p>
            <a:r>
              <a:rPr lang="en-AU" dirty="0" smtClean="0">
                <a:latin typeface="Consolas" pitchFamily="49" charset="0"/>
              </a:rPr>
              <a:t>}</a:t>
            </a:r>
            <a:endParaRPr lang="en-AU" dirty="0">
              <a:latin typeface="Consolas" pitchFamily="49" charset="0"/>
            </a:endParaRPr>
          </a:p>
        </p:txBody>
      </p:sp>
      <p:sp>
        <p:nvSpPr>
          <p:cNvPr id="7" name="32 Rectángulo redondeado"/>
          <p:cNvSpPr/>
          <p:nvPr/>
        </p:nvSpPr>
        <p:spPr>
          <a:xfrm>
            <a:off x="6156176" y="116632"/>
            <a:ext cx="2930624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latin typeface="Consolas" pitchFamily="49" charset="0"/>
              </a:rPr>
              <a:t>uml</a:t>
            </a:r>
            <a:r>
              <a:rPr lang="en-AU" sz="1400" dirty="0" smtClean="0">
                <a:latin typeface="Consolas" pitchFamily="49" charset="0"/>
              </a:rPr>
              <a:t>2gui_child_stealing.atl</a:t>
            </a:r>
            <a:endParaRPr lang="en-AU" sz="1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00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Child stealing</a:t>
            </a:r>
          </a:p>
        </p:txBody>
      </p:sp>
      <p:sp>
        <p:nvSpPr>
          <p:cNvPr id="4" name="3 Rectángulo"/>
          <p:cNvSpPr/>
          <p:nvPr/>
        </p:nvSpPr>
        <p:spPr>
          <a:xfrm>
            <a:off x="395536" y="1412776"/>
            <a:ext cx="58326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b="1" dirty="0" smtClean="0">
                <a:solidFill>
                  <a:srgbClr val="C31F42"/>
                </a:solidFill>
                <a:latin typeface="Consolas" pitchFamily="49" charset="0"/>
              </a:rPr>
              <a:t>rule</a:t>
            </a:r>
            <a:r>
              <a:rPr lang="es-ES_tradnl" dirty="0" smtClean="0">
                <a:latin typeface="Consolas" pitchFamily="49" charset="0"/>
              </a:rPr>
              <a:t> class2frame {</a:t>
            </a:r>
          </a:p>
          <a:p>
            <a:r>
              <a:rPr lang="es-ES_tradnl" dirty="0" smtClean="0">
                <a:latin typeface="Consolas" pitchFamily="49" charset="0"/>
              </a:rPr>
              <a:t>  </a:t>
            </a:r>
            <a:r>
              <a:rPr lang="es-ES_tradnl" b="1" dirty="0" err="1" smtClean="0">
                <a:solidFill>
                  <a:srgbClr val="C31F42"/>
                </a:solidFill>
                <a:latin typeface="Consolas" pitchFamily="49" charset="0"/>
              </a:rPr>
              <a:t>from</a:t>
            </a:r>
            <a:r>
              <a:rPr lang="es-ES_tradnl" dirty="0" smtClean="0">
                <a:latin typeface="Consolas" pitchFamily="49" charset="0"/>
              </a:rPr>
              <a:t> c : </a:t>
            </a:r>
            <a:r>
              <a:rPr lang="es-ES_tradnl" dirty="0" err="1" smtClean="0">
                <a:latin typeface="Consolas" pitchFamily="49" charset="0"/>
              </a:rPr>
              <a:t>CD!Class</a:t>
            </a:r>
            <a:r>
              <a:rPr lang="es-ES_tradnl" dirty="0" smtClean="0">
                <a:latin typeface="Consolas" pitchFamily="49" charset="0"/>
              </a:rPr>
              <a:t> ( </a:t>
            </a:r>
            <a:r>
              <a:rPr lang="es-ES_tradnl" dirty="0" err="1" smtClean="0">
                <a:latin typeface="Consolas" pitchFamily="49" charset="0"/>
              </a:rPr>
              <a:t>not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c.isAbstract</a:t>
            </a:r>
            <a:r>
              <a:rPr lang="es-ES_tradnl" dirty="0" smtClean="0">
                <a:latin typeface="Consolas" pitchFamily="49" charset="0"/>
              </a:rPr>
              <a:t> )</a:t>
            </a:r>
          </a:p>
          <a:p>
            <a:r>
              <a:rPr lang="es-ES_tradnl" dirty="0" smtClean="0">
                <a:latin typeface="Consolas" pitchFamily="49" charset="0"/>
              </a:rPr>
              <a:t> 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to</a:t>
            </a:r>
            <a:r>
              <a:rPr lang="es-ES_tradnl" dirty="0" smtClean="0">
                <a:latin typeface="Consolas" pitchFamily="49" charset="0"/>
              </a:rPr>
              <a:t>   f : </a:t>
            </a:r>
            <a:r>
              <a:rPr lang="es-ES_tradnl" dirty="0" err="1" smtClean="0">
                <a:latin typeface="Consolas" pitchFamily="49" charset="0"/>
              </a:rPr>
              <a:t>GUI!Frame</a:t>
            </a:r>
            <a:r>
              <a:rPr lang="es-ES_tradnl" dirty="0" smtClean="0">
                <a:latin typeface="Consolas" pitchFamily="49" charset="0"/>
              </a:rPr>
              <a:t> (</a:t>
            </a:r>
          </a:p>
          <a:p>
            <a:r>
              <a:rPr lang="es-ES_tradnl" dirty="0" smtClean="0">
                <a:latin typeface="Consolas" pitchFamily="49" charset="0"/>
              </a:rPr>
              <a:t>     </a:t>
            </a:r>
            <a:r>
              <a:rPr lang="es-ES_tradnl" dirty="0" err="1" smtClean="0">
                <a:latin typeface="Consolas" pitchFamily="49" charset="0"/>
              </a:rPr>
              <a:t>title</a:t>
            </a:r>
            <a:r>
              <a:rPr lang="es-ES_tradnl" dirty="0" smtClean="0">
                <a:latin typeface="Consolas" pitchFamily="49" charset="0"/>
              </a:rPr>
              <a:t> &lt;- c.name,</a:t>
            </a:r>
          </a:p>
          <a:p>
            <a:r>
              <a:rPr lang="es-ES_tradnl" dirty="0" smtClean="0">
                <a:latin typeface="Consolas" pitchFamily="49" charset="0"/>
              </a:rPr>
              <a:t>     </a:t>
            </a:r>
            <a:r>
              <a:rPr lang="es-ES_tradnl" dirty="0" err="1" smtClean="0">
                <a:latin typeface="Consolas" pitchFamily="49" charset="0"/>
              </a:rPr>
              <a:t>widgets</a:t>
            </a:r>
            <a:r>
              <a:rPr lang="es-ES_tradnl" dirty="0" smtClean="0">
                <a:latin typeface="Consolas" pitchFamily="49" charset="0"/>
              </a:rPr>
              <a:t> &lt;- </a:t>
            </a:r>
            <a:r>
              <a:rPr lang="es-ES_tradnl" dirty="0" err="1" smtClean="0">
                <a:latin typeface="Consolas" pitchFamily="49" charset="0"/>
              </a:rPr>
              <a:t>c.allAttributes</a:t>
            </a:r>
            <a:endParaRPr lang="es-ES_tradnl" dirty="0" smtClean="0">
              <a:latin typeface="Consolas" pitchFamily="49" charset="0"/>
            </a:endParaRPr>
          </a:p>
          <a:p>
            <a:r>
              <a:rPr lang="es-ES_tradnl" dirty="0" smtClean="0">
                <a:latin typeface="Consolas" pitchFamily="49" charset="0"/>
              </a:rPr>
              <a:t>  )  </a:t>
            </a:r>
          </a:p>
          <a:p>
            <a:r>
              <a:rPr lang="es-ES_tradnl" dirty="0" smtClean="0">
                <a:latin typeface="Consolas" pitchFamily="49" charset="0"/>
              </a:rPr>
              <a:t>}</a:t>
            </a:r>
          </a:p>
        </p:txBody>
      </p:sp>
      <p:sp>
        <p:nvSpPr>
          <p:cNvPr id="5" name="4 Rectángulo"/>
          <p:cNvSpPr/>
          <p:nvPr/>
        </p:nvSpPr>
        <p:spPr>
          <a:xfrm>
            <a:off x="395536" y="3645024"/>
            <a:ext cx="56166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b="1" dirty="0" smtClean="0">
                <a:solidFill>
                  <a:srgbClr val="C00000"/>
                </a:solidFill>
                <a:latin typeface="Consolas" pitchFamily="49" charset="0"/>
              </a:rPr>
              <a:t>rule</a:t>
            </a:r>
            <a:r>
              <a:rPr lang="es-ES_tradnl" dirty="0" smtClean="0">
                <a:latin typeface="Consolas" pitchFamily="49" charset="0"/>
              </a:rPr>
              <a:t> property2text {</a:t>
            </a:r>
          </a:p>
          <a:p>
            <a:r>
              <a:rPr lang="es-ES_tradnl" dirty="0" smtClean="0">
                <a:latin typeface="Consolas" pitchFamily="49" charset="0"/>
              </a:rPr>
              <a:t> 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from</a:t>
            </a:r>
            <a:r>
              <a:rPr lang="es-ES_tradnl" dirty="0" smtClean="0">
                <a:latin typeface="Consolas" pitchFamily="49" charset="0"/>
              </a:rPr>
              <a:t> p : </a:t>
            </a:r>
            <a:r>
              <a:rPr lang="es-ES_tradnl" dirty="0" err="1" smtClean="0">
                <a:latin typeface="Consolas" pitchFamily="49" charset="0"/>
              </a:rPr>
              <a:t>CD!Property</a:t>
            </a:r>
            <a:r>
              <a:rPr lang="es-ES_tradnl" dirty="0" smtClean="0">
                <a:latin typeface="Consolas" pitchFamily="49" charset="0"/>
              </a:rPr>
              <a:t> ( </a:t>
            </a:r>
            <a:r>
              <a:rPr lang="es-ES_tradnl" dirty="0" err="1" smtClean="0">
                <a:latin typeface="Consolas" pitchFamily="49" charset="0"/>
              </a:rPr>
              <a:t>p.isText</a:t>
            </a:r>
            <a:r>
              <a:rPr lang="es-ES_tradnl" dirty="0" smtClean="0">
                <a:latin typeface="Consolas" pitchFamily="49" charset="0"/>
              </a:rPr>
              <a:t>() )</a:t>
            </a:r>
          </a:p>
          <a:p>
            <a:r>
              <a:rPr lang="es-ES_tradnl" b="1" dirty="0" smtClean="0">
                <a:solidFill>
                  <a:srgbClr val="C00000"/>
                </a:solidFill>
                <a:latin typeface="Consolas" pitchFamily="49" charset="0"/>
              </a:rPr>
              <a:t> 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to</a:t>
            </a:r>
            <a:r>
              <a:rPr lang="es-ES_tradnl" dirty="0" smtClean="0">
                <a:latin typeface="Consolas" pitchFamily="49" charset="0"/>
              </a:rPr>
              <a:t>   t : </a:t>
            </a:r>
            <a:r>
              <a:rPr lang="es-ES_tradnl" dirty="0" err="1" smtClean="0">
                <a:latin typeface="Consolas" pitchFamily="49" charset="0"/>
              </a:rPr>
              <a:t>GUI!Text</a:t>
            </a:r>
            <a:endParaRPr lang="es-ES_tradnl" dirty="0" smtClean="0">
              <a:latin typeface="Consolas" pitchFamily="49" charset="0"/>
            </a:endParaRPr>
          </a:p>
          <a:p>
            <a:r>
              <a:rPr lang="es-ES_tradnl" dirty="0" smtClean="0">
                <a:latin typeface="Consolas" pitchFamily="49" charset="0"/>
              </a:rPr>
              <a:t>}</a:t>
            </a:r>
          </a:p>
        </p:txBody>
      </p:sp>
      <p:sp>
        <p:nvSpPr>
          <p:cNvPr id="6" name="5 Rectángulo"/>
          <p:cNvSpPr/>
          <p:nvPr/>
        </p:nvSpPr>
        <p:spPr>
          <a:xfrm>
            <a:off x="395536" y="5264040"/>
            <a:ext cx="56166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b="1" dirty="0" smtClean="0">
                <a:solidFill>
                  <a:srgbClr val="C00000"/>
                </a:solidFill>
                <a:latin typeface="Consolas" pitchFamily="49" charset="0"/>
              </a:rPr>
              <a:t>rule</a:t>
            </a:r>
            <a:r>
              <a:rPr lang="es-ES_tradnl" dirty="0" smtClean="0">
                <a:latin typeface="Consolas" pitchFamily="49" charset="0"/>
              </a:rPr>
              <a:t> property2date {</a:t>
            </a:r>
          </a:p>
          <a:p>
            <a:r>
              <a:rPr lang="es-ES_tradnl" dirty="0" smtClean="0">
                <a:latin typeface="Consolas" pitchFamily="49" charset="0"/>
              </a:rPr>
              <a:t> 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from</a:t>
            </a:r>
            <a:r>
              <a:rPr lang="es-ES_tradnl" dirty="0" smtClean="0">
                <a:latin typeface="Consolas" pitchFamily="49" charset="0"/>
              </a:rPr>
              <a:t> p : </a:t>
            </a:r>
            <a:r>
              <a:rPr lang="es-ES_tradnl" dirty="0" err="1" smtClean="0">
                <a:latin typeface="Consolas" pitchFamily="49" charset="0"/>
              </a:rPr>
              <a:t>CD!Property</a:t>
            </a:r>
            <a:r>
              <a:rPr lang="es-ES_tradnl" dirty="0" smtClean="0">
                <a:latin typeface="Consolas" pitchFamily="49" charset="0"/>
              </a:rPr>
              <a:t> ( </a:t>
            </a:r>
            <a:r>
              <a:rPr lang="es-ES_tradnl" dirty="0" err="1" smtClean="0">
                <a:latin typeface="Consolas" pitchFamily="49" charset="0"/>
              </a:rPr>
              <a:t>p.isDatePicker</a:t>
            </a:r>
            <a:r>
              <a:rPr lang="es-ES_tradnl" dirty="0" smtClean="0">
                <a:latin typeface="Consolas" pitchFamily="49" charset="0"/>
              </a:rPr>
              <a:t>() )</a:t>
            </a:r>
          </a:p>
          <a:p>
            <a:r>
              <a:rPr lang="es-ES_tradnl" b="1" dirty="0" smtClean="0">
                <a:solidFill>
                  <a:srgbClr val="C00000"/>
                </a:solidFill>
                <a:latin typeface="Consolas" pitchFamily="49" charset="0"/>
              </a:rPr>
              <a:t> 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to</a:t>
            </a:r>
            <a:r>
              <a:rPr lang="es-ES_tradnl" dirty="0" smtClean="0">
                <a:latin typeface="Consolas" pitchFamily="49" charset="0"/>
              </a:rPr>
              <a:t>   t : </a:t>
            </a:r>
            <a:r>
              <a:rPr lang="es-ES_tradnl" dirty="0" err="1" smtClean="0">
                <a:latin typeface="Consolas" pitchFamily="49" charset="0"/>
              </a:rPr>
              <a:t>GUI!DatePicker</a:t>
            </a:r>
            <a:endParaRPr lang="es-ES_tradnl" dirty="0" smtClean="0">
              <a:latin typeface="Consolas" pitchFamily="49" charset="0"/>
            </a:endParaRPr>
          </a:p>
          <a:p>
            <a:r>
              <a:rPr lang="es-ES_tradnl" dirty="0" smtClean="0">
                <a:latin typeface="Consolas" pitchFamily="49" charset="0"/>
              </a:rPr>
              <a:t>}</a:t>
            </a:r>
          </a:p>
        </p:txBody>
      </p:sp>
      <p:cxnSp>
        <p:nvCxnSpPr>
          <p:cNvPr id="8" name="7 Conector recto de flecha"/>
          <p:cNvCxnSpPr/>
          <p:nvPr/>
        </p:nvCxnSpPr>
        <p:spPr>
          <a:xfrm flipH="1">
            <a:off x="2051720" y="2852936"/>
            <a:ext cx="864096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 flipH="1">
            <a:off x="3203848" y="2852936"/>
            <a:ext cx="792088" cy="2664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1844824"/>
            <a:ext cx="2133932" cy="1567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7" name="56 Flecha abajo"/>
          <p:cNvSpPr/>
          <p:nvPr/>
        </p:nvSpPr>
        <p:spPr>
          <a:xfrm>
            <a:off x="7596336" y="3645024"/>
            <a:ext cx="432048" cy="57606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57 CuadroTexto"/>
          <p:cNvSpPr txBox="1"/>
          <p:nvPr/>
        </p:nvSpPr>
        <p:spPr>
          <a:xfrm>
            <a:off x="7092280" y="3717032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?</a:t>
            </a:r>
            <a:endParaRPr lang="en-GB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248" y="4293096"/>
            <a:ext cx="1999558" cy="2441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32 Rectángulo redondeado"/>
          <p:cNvSpPr/>
          <p:nvPr/>
        </p:nvSpPr>
        <p:spPr>
          <a:xfrm>
            <a:off x="6156176" y="116632"/>
            <a:ext cx="2930624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latin typeface="Consolas" pitchFamily="49" charset="0"/>
              </a:rPr>
              <a:t>uml</a:t>
            </a:r>
            <a:r>
              <a:rPr lang="en-AU" sz="1400" dirty="0" smtClean="0">
                <a:latin typeface="Consolas" pitchFamily="49" charset="0"/>
              </a:rPr>
              <a:t>2gui_child_stealing.atl</a:t>
            </a:r>
            <a:endParaRPr lang="en-AU" sz="1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26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 stealing</a:t>
            </a:r>
            <a:endParaRPr lang="en-US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Double click on “Child stealing”</a:t>
            </a:r>
          </a:p>
          <a:p>
            <a:pPr lvl="1"/>
            <a:r>
              <a:rPr lang="en-US" dirty="0" smtClean="0"/>
              <a:t>It checks pair of binding which may “steal” objects to </a:t>
            </a:r>
            <a:r>
              <a:rPr lang="en-US" smtClean="0"/>
              <a:t>each other</a:t>
            </a:r>
            <a:endParaRPr lang="en-US" dirty="0" smtClean="0"/>
          </a:p>
          <a:p>
            <a:pPr lvl="1"/>
            <a:r>
              <a:rPr lang="en-US" dirty="0" smtClean="0"/>
              <a:t>It may not work with the default configuration because “</a:t>
            </a:r>
            <a:r>
              <a:rPr lang="en-US" dirty="0" err="1" smtClean="0"/>
              <a:t>Class.allAttributes</a:t>
            </a:r>
            <a:r>
              <a:rPr lang="en-US" dirty="0" smtClean="0"/>
              <a:t>” is recursive</a:t>
            </a:r>
          </a:p>
          <a:p>
            <a:pPr lvl="2"/>
            <a:r>
              <a:rPr lang="en-US" dirty="0" smtClean="0"/>
              <a:t>Activate “unfold recursion” option</a:t>
            </a:r>
            <a:endParaRPr lang="en-US" dirty="0"/>
          </a:p>
        </p:txBody>
      </p:sp>
      <p:pic>
        <p:nvPicPr>
          <p:cNvPr id="7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2" y="4653136"/>
            <a:ext cx="7991475" cy="885825"/>
          </a:xfrm>
          <a:prstGeom prst="rect">
            <a:avLst/>
          </a:prstGeom>
        </p:spPr>
      </p:pic>
      <p:sp>
        <p:nvSpPr>
          <p:cNvPr id="5" name="32 Rectángulo redondeado"/>
          <p:cNvSpPr/>
          <p:nvPr/>
        </p:nvSpPr>
        <p:spPr>
          <a:xfrm>
            <a:off x="6156176" y="116632"/>
            <a:ext cx="2930624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latin typeface="Consolas" pitchFamily="49" charset="0"/>
              </a:rPr>
              <a:t>uml</a:t>
            </a:r>
            <a:r>
              <a:rPr lang="en-AU" sz="1400" dirty="0" smtClean="0">
                <a:latin typeface="Consolas" pitchFamily="49" charset="0"/>
              </a:rPr>
              <a:t>2gui_child_stealing.atl</a:t>
            </a:r>
            <a:endParaRPr lang="en-AU" sz="1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57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Child stealing</a:t>
            </a:r>
            <a:endParaRPr lang="en-GB" dirty="0"/>
          </a:p>
        </p:txBody>
      </p:sp>
      <p:sp>
        <p:nvSpPr>
          <p:cNvPr id="6" name="5 Rectángulo"/>
          <p:cNvSpPr/>
          <p:nvPr/>
        </p:nvSpPr>
        <p:spPr>
          <a:xfrm>
            <a:off x="1403648" y="2420888"/>
            <a:ext cx="151216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i="1" dirty="0" err="1" smtClean="0"/>
              <a:t>Pet</a:t>
            </a:r>
            <a:endParaRPr lang="es-ES_tradnl" i="1" dirty="0"/>
          </a:p>
        </p:txBody>
      </p:sp>
      <p:sp>
        <p:nvSpPr>
          <p:cNvPr id="7" name="6 Rectángulo"/>
          <p:cNvSpPr/>
          <p:nvPr/>
        </p:nvSpPr>
        <p:spPr>
          <a:xfrm>
            <a:off x="1403648" y="2780928"/>
            <a:ext cx="1512168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_tradnl" dirty="0" err="1" smtClean="0"/>
              <a:t>name</a:t>
            </a:r>
            <a:r>
              <a:rPr lang="es-ES_tradnl" dirty="0" smtClean="0"/>
              <a:t> : </a:t>
            </a:r>
            <a:r>
              <a:rPr lang="es-ES_tradnl" dirty="0" err="1" smtClean="0"/>
              <a:t>String</a:t>
            </a:r>
            <a:endParaRPr lang="es-ES_tradnl" dirty="0" smtClean="0"/>
          </a:p>
          <a:p>
            <a:r>
              <a:rPr lang="es-ES_tradnl" dirty="0" err="1" smtClean="0"/>
              <a:t>birth</a:t>
            </a:r>
            <a:r>
              <a:rPr lang="es-ES_tradnl" dirty="0" smtClean="0"/>
              <a:t> : Date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5364088" y="2204864"/>
            <a:ext cx="3168352" cy="1512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2" name="31 Rectángulo"/>
          <p:cNvSpPr/>
          <p:nvPr/>
        </p:nvSpPr>
        <p:spPr>
          <a:xfrm>
            <a:off x="539552" y="4077072"/>
            <a:ext cx="151216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Dog</a:t>
            </a:r>
            <a:endParaRPr lang="es-ES_tradnl" dirty="0"/>
          </a:p>
        </p:txBody>
      </p:sp>
      <p:sp>
        <p:nvSpPr>
          <p:cNvPr id="33" name="32 Rectángulo"/>
          <p:cNvSpPr/>
          <p:nvPr/>
        </p:nvSpPr>
        <p:spPr>
          <a:xfrm>
            <a:off x="539552" y="4437112"/>
            <a:ext cx="151216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_tradnl" dirty="0" err="1" smtClean="0"/>
              <a:t>breed</a:t>
            </a:r>
            <a:r>
              <a:rPr lang="es-ES_tradnl" dirty="0" smtClean="0"/>
              <a:t>: </a:t>
            </a:r>
            <a:r>
              <a:rPr lang="es-ES_tradnl" dirty="0" err="1" smtClean="0"/>
              <a:t>String</a:t>
            </a:r>
            <a:endParaRPr lang="es-ES_tradnl" dirty="0" smtClean="0"/>
          </a:p>
        </p:txBody>
      </p:sp>
      <p:sp>
        <p:nvSpPr>
          <p:cNvPr id="34" name="33 Rectángulo"/>
          <p:cNvSpPr/>
          <p:nvPr/>
        </p:nvSpPr>
        <p:spPr>
          <a:xfrm>
            <a:off x="2267744" y="4077072"/>
            <a:ext cx="151216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Rabbit</a:t>
            </a:r>
            <a:endParaRPr lang="es-ES_tradnl" dirty="0"/>
          </a:p>
        </p:txBody>
      </p:sp>
      <p:sp>
        <p:nvSpPr>
          <p:cNvPr id="35" name="34 Rectángulo"/>
          <p:cNvSpPr/>
          <p:nvPr/>
        </p:nvSpPr>
        <p:spPr>
          <a:xfrm>
            <a:off x="2267744" y="4437112"/>
            <a:ext cx="151216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_tradnl" dirty="0" err="1" smtClean="0"/>
              <a:t>size</a:t>
            </a:r>
            <a:r>
              <a:rPr lang="es-ES_tradnl" dirty="0" smtClean="0"/>
              <a:t>: </a:t>
            </a:r>
            <a:r>
              <a:rPr lang="es-ES_tradnl" dirty="0" err="1" smtClean="0"/>
              <a:t>Integer</a:t>
            </a:r>
            <a:endParaRPr lang="es-ES_tradnl" dirty="0" smtClean="0"/>
          </a:p>
        </p:txBody>
      </p:sp>
      <p:sp>
        <p:nvSpPr>
          <p:cNvPr id="36" name="35 Triángulo isósceles"/>
          <p:cNvSpPr/>
          <p:nvPr/>
        </p:nvSpPr>
        <p:spPr>
          <a:xfrm>
            <a:off x="2051720" y="3429000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7" name="36 Conector angular"/>
          <p:cNvCxnSpPr>
            <a:stCxn id="32" idx="0"/>
            <a:endCxn id="36" idx="3"/>
          </p:cNvCxnSpPr>
          <p:nvPr/>
        </p:nvCxnSpPr>
        <p:spPr>
          <a:xfrm rot="5400000" flipH="1" flipV="1">
            <a:off x="1511660" y="3429000"/>
            <a:ext cx="432048" cy="86409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38 Conector angular"/>
          <p:cNvCxnSpPr>
            <a:stCxn id="34" idx="0"/>
            <a:endCxn id="36" idx="3"/>
          </p:cNvCxnSpPr>
          <p:nvPr/>
        </p:nvCxnSpPr>
        <p:spPr>
          <a:xfrm rot="16200000" flipV="1">
            <a:off x="2375756" y="3429000"/>
            <a:ext cx="432048" cy="86409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42 CuadroTexto"/>
          <p:cNvSpPr txBox="1"/>
          <p:nvPr/>
        </p:nvSpPr>
        <p:spPr>
          <a:xfrm>
            <a:off x="5652120" y="3212976"/>
            <a:ext cx="85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Breed</a:t>
            </a:r>
            <a:r>
              <a:rPr lang="es-ES_tradnl" dirty="0" smtClean="0"/>
              <a:t>: </a:t>
            </a:r>
            <a:endParaRPr lang="es-ES_tradnl" dirty="0"/>
          </a:p>
        </p:txBody>
      </p:sp>
      <p:sp>
        <p:nvSpPr>
          <p:cNvPr id="44" name="43 Rectángulo"/>
          <p:cNvSpPr/>
          <p:nvPr/>
        </p:nvSpPr>
        <p:spPr>
          <a:xfrm>
            <a:off x="6516216" y="3212976"/>
            <a:ext cx="187220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5" name="44 Rectángulo"/>
          <p:cNvSpPr/>
          <p:nvPr/>
        </p:nvSpPr>
        <p:spPr>
          <a:xfrm>
            <a:off x="5508104" y="2060848"/>
            <a:ext cx="576064" cy="2880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Dog</a:t>
            </a:r>
            <a:endParaRPr lang="en-GB" dirty="0"/>
          </a:p>
        </p:txBody>
      </p:sp>
      <p:sp>
        <p:nvSpPr>
          <p:cNvPr id="46" name="45 Rectángulo"/>
          <p:cNvSpPr/>
          <p:nvPr/>
        </p:nvSpPr>
        <p:spPr>
          <a:xfrm>
            <a:off x="5364088" y="4365104"/>
            <a:ext cx="3168352" cy="1512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7" name="46 CuadroTexto"/>
          <p:cNvSpPr txBox="1"/>
          <p:nvPr/>
        </p:nvSpPr>
        <p:spPr>
          <a:xfrm>
            <a:off x="5652120" y="4509120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Name</a:t>
            </a:r>
            <a:r>
              <a:rPr lang="es-ES_tradnl" dirty="0" smtClean="0"/>
              <a:t>: </a:t>
            </a:r>
            <a:endParaRPr lang="es-ES_tradnl" dirty="0"/>
          </a:p>
        </p:txBody>
      </p:sp>
      <p:sp>
        <p:nvSpPr>
          <p:cNvPr id="48" name="47 Rectángulo"/>
          <p:cNvSpPr/>
          <p:nvPr/>
        </p:nvSpPr>
        <p:spPr>
          <a:xfrm>
            <a:off x="6516216" y="4509120"/>
            <a:ext cx="187220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9" name="48 CuadroTexto"/>
          <p:cNvSpPr txBox="1"/>
          <p:nvPr/>
        </p:nvSpPr>
        <p:spPr>
          <a:xfrm>
            <a:off x="5759278" y="4941168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Birth</a:t>
            </a:r>
            <a:r>
              <a:rPr lang="es-ES_tradnl" dirty="0" smtClean="0"/>
              <a:t>: </a:t>
            </a:r>
            <a:endParaRPr lang="es-ES_tradnl" dirty="0"/>
          </a:p>
        </p:txBody>
      </p:sp>
      <p:sp>
        <p:nvSpPr>
          <p:cNvPr id="50" name="49 Rectángulo"/>
          <p:cNvSpPr/>
          <p:nvPr/>
        </p:nvSpPr>
        <p:spPr>
          <a:xfrm>
            <a:off x="6516216" y="4941168"/>
            <a:ext cx="151216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_ _ / _ _ / _ _</a:t>
            </a:r>
            <a:endParaRPr lang="es-ES_tradnl" dirty="0"/>
          </a:p>
        </p:txBody>
      </p:sp>
      <p:sp>
        <p:nvSpPr>
          <p:cNvPr id="51" name="50 Rectángulo"/>
          <p:cNvSpPr/>
          <p:nvPr/>
        </p:nvSpPr>
        <p:spPr>
          <a:xfrm>
            <a:off x="8100392" y="4941168"/>
            <a:ext cx="288032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2" name="51 Triángulo isósceles"/>
          <p:cNvSpPr/>
          <p:nvPr/>
        </p:nvSpPr>
        <p:spPr>
          <a:xfrm flipV="1">
            <a:off x="8149357" y="5085184"/>
            <a:ext cx="167059" cy="14401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3" name="52 CuadroTexto"/>
          <p:cNvSpPr txBox="1"/>
          <p:nvPr/>
        </p:nvSpPr>
        <p:spPr>
          <a:xfrm>
            <a:off x="5783834" y="5373216"/>
            <a:ext cx="660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Size</a:t>
            </a:r>
            <a:r>
              <a:rPr lang="es-ES_tradnl" dirty="0" smtClean="0"/>
              <a:t>: </a:t>
            </a:r>
            <a:endParaRPr lang="es-ES_tradnl" dirty="0"/>
          </a:p>
        </p:txBody>
      </p:sp>
      <p:sp>
        <p:nvSpPr>
          <p:cNvPr id="54" name="53 Rectángulo"/>
          <p:cNvSpPr/>
          <p:nvPr/>
        </p:nvSpPr>
        <p:spPr>
          <a:xfrm>
            <a:off x="6516216" y="5373216"/>
            <a:ext cx="187220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5" name="54 Rectángulo"/>
          <p:cNvSpPr/>
          <p:nvPr/>
        </p:nvSpPr>
        <p:spPr>
          <a:xfrm>
            <a:off x="5508104" y="4221088"/>
            <a:ext cx="792088" cy="2880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Rabbit</a:t>
            </a:r>
            <a:endParaRPr lang="en-GB" dirty="0"/>
          </a:p>
        </p:txBody>
      </p:sp>
      <p:sp>
        <p:nvSpPr>
          <p:cNvPr id="56" name="55 Flecha derecha"/>
          <p:cNvSpPr/>
          <p:nvPr/>
        </p:nvSpPr>
        <p:spPr>
          <a:xfrm>
            <a:off x="3995936" y="3717032"/>
            <a:ext cx="1008112" cy="4320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56 CuadroTexto"/>
          <p:cNvSpPr txBox="1"/>
          <p:nvPr/>
        </p:nvSpPr>
        <p:spPr>
          <a:xfrm>
            <a:off x="3979085" y="3356992"/>
            <a:ext cx="891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you get</a:t>
            </a:r>
            <a:endParaRPr lang="en-GB" b="1" dirty="0"/>
          </a:p>
        </p:txBody>
      </p:sp>
      <p:sp>
        <p:nvSpPr>
          <p:cNvPr id="58" name="57 CuadroTexto"/>
          <p:cNvSpPr txBox="1"/>
          <p:nvPr/>
        </p:nvSpPr>
        <p:spPr>
          <a:xfrm>
            <a:off x="6588224" y="6093296"/>
            <a:ext cx="73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Why?</a:t>
            </a:r>
            <a:endParaRPr lang="en-GB" b="1" dirty="0"/>
          </a:p>
        </p:txBody>
      </p:sp>
      <p:sp>
        <p:nvSpPr>
          <p:cNvPr id="30" name="32 Rectángulo redondeado"/>
          <p:cNvSpPr/>
          <p:nvPr/>
        </p:nvSpPr>
        <p:spPr>
          <a:xfrm>
            <a:off x="6156176" y="116632"/>
            <a:ext cx="2930624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latin typeface="Consolas" pitchFamily="49" charset="0"/>
              </a:rPr>
              <a:t>uml</a:t>
            </a:r>
            <a:r>
              <a:rPr lang="en-AU" sz="1400" dirty="0" smtClean="0">
                <a:latin typeface="Consolas" pitchFamily="49" charset="0"/>
              </a:rPr>
              <a:t>2gui_child_stealing.atl</a:t>
            </a:r>
            <a:endParaRPr lang="en-AU" sz="1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21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Child stealing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Explanation</a:t>
            </a:r>
          </a:p>
          <a:p>
            <a:pPr lvl="1"/>
            <a:r>
              <a:rPr lang="en-GB" dirty="0" smtClean="0"/>
              <a:t>Each instance of </a:t>
            </a:r>
            <a:r>
              <a:rPr lang="en-GB" dirty="0" smtClean="0"/>
              <a:t>a </a:t>
            </a:r>
            <a:r>
              <a:rPr lang="en-GB" dirty="0" smtClean="0"/>
              <a:t>Property generates one Widget </a:t>
            </a:r>
            <a:r>
              <a:rPr lang="en-GB" dirty="0" smtClean="0"/>
              <a:t>instance.</a:t>
            </a:r>
          </a:p>
          <a:p>
            <a:pPr lvl="1"/>
            <a:r>
              <a:rPr lang="en-GB" dirty="0" smtClean="0"/>
              <a:t>Several activations of the class2frame rule put the same Property in the right part of the binding</a:t>
            </a:r>
            <a:endParaRPr lang="en-GB" dirty="0" smtClean="0"/>
          </a:p>
          <a:p>
            <a:pPr lvl="2"/>
            <a:r>
              <a:rPr lang="en-GB" dirty="0" smtClean="0"/>
              <a:t>The last binding wins</a:t>
            </a:r>
          </a:p>
          <a:p>
            <a:pPr lvl="1"/>
            <a:r>
              <a:rPr lang="en-GB" dirty="0" smtClean="0"/>
              <a:t>We need one instance per concrete subclass</a:t>
            </a:r>
          </a:p>
          <a:p>
            <a:r>
              <a:rPr lang="en-GB" dirty="0" smtClean="0"/>
              <a:t>Solutions</a:t>
            </a:r>
          </a:p>
          <a:p>
            <a:pPr lvl="1"/>
            <a:r>
              <a:rPr lang="en-GB" dirty="0" smtClean="0"/>
              <a:t>Use lazy rules</a:t>
            </a:r>
          </a:p>
          <a:p>
            <a:pPr lvl="1"/>
            <a:r>
              <a:rPr lang="en-GB" dirty="0" smtClean="0"/>
              <a:t>Use rule with two input elements (Class + Property)</a:t>
            </a:r>
          </a:p>
          <a:p>
            <a:pPr lvl="1"/>
            <a:r>
              <a:rPr lang="en-GB" dirty="0" smtClean="0"/>
              <a:t>Forbid the scenario (e.g., forbid inheritance)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489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constraint analysis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Analyse</a:t>
            </a:r>
            <a:r>
              <a:rPr lang="en-US" dirty="0" smtClean="0"/>
              <a:t> if the transformation will satisfy a given constraint of the target meta-model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4 Rectángulo"/>
          <p:cNvSpPr/>
          <p:nvPr/>
        </p:nvSpPr>
        <p:spPr>
          <a:xfrm>
            <a:off x="1029675" y="2924944"/>
            <a:ext cx="8136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target_constraint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helper</a:t>
            </a:r>
            <a:r>
              <a:rPr lang="es-ES_tradnl" b="1" dirty="0" smtClean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def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rightColumn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: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GUI!GridInfo.allInstances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forAll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(info 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info.column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&gt;= 1);</a:t>
            </a:r>
          </a:p>
          <a:p>
            <a:endParaRPr lang="es-ES_tradnl" dirty="0" smtClean="0">
              <a:latin typeface="Consolas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678396" y="4941168"/>
            <a:ext cx="7787208" cy="1461386"/>
          </a:xfrm>
          <a:prstGeom prst="rect">
            <a:avLst/>
          </a:prstGeom>
          <a:solidFill>
            <a:srgbClr val="FFFFCC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More details about this in our talk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“</a:t>
            </a:r>
            <a:r>
              <a:rPr lang="en-US" b="1" dirty="0">
                <a:solidFill>
                  <a:schemeClr val="tx1"/>
                </a:solidFill>
              </a:rPr>
              <a:t>Translating source to target constraints in model-to-model transformations</a:t>
            </a:r>
            <a:r>
              <a:rPr lang="en-US" b="1" dirty="0" smtClean="0">
                <a:solidFill>
                  <a:schemeClr val="tx1"/>
                </a:solidFill>
              </a:rPr>
              <a:t>”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Wednesday </a:t>
            </a:r>
            <a:r>
              <a:rPr lang="en-US" dirty="0">
                <a:solidFill>
                  <a:schemeClr val="tx1"/>
                </a:solidFill>
              </a:rPr>
              <a:t>20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- 11:30</a:t>
            </a:r>
          </a:p>
        </p:txBody>
      </p:sp>
      <p:sp>
        <p:nvSpPr>
          <p:cNvPr id="7" name="32 Rectángulo redondeado"/>
          <p:cNvSpPr/>
          <p:nvPr/>
        </p:nvSpPr>
        <p:spPr>
          <a:xfrm>
            <a:off x="7596336" y="116632"/>
            <a:ext cx="1490464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latin typeface="Consolas" pitchFamily="49" charset="0"/>
              </a:rPr>
              <a:t>uml</a:t>
            </a:r>
            <a:r>
              <a:rPr lang="en-AU" sz="1400" dirty="0" smtClean="0">
                <a:latin typeface="Consolas" pitchFamily="49" charset="0"/>
              </a:rPr>
              <a:t>2gui.atl</a:t>
            </a:r>
            <a:endParaRPr lang="en-AU" sz="1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21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Unconnected components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Attempts </a:t>
            </a:r>
            <a:r>
              <a:rPr lang="en-US" dirty="0" smtClean="0"/>
              <a:t>to check the number of (sub-)graphs generated by the transformation</a:t>
            </a:r>
          </a:p>
          <a:p>
            <a:pPr lvl="1"/>
            <a:r>
              <a:rPr lang="en-US" dirty="0" smtClean="0"/>
              <a:t>E.g., if you forget to add a binding you will have an “unconnected element”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Still in development </a:t>
            </a:r>
          </a:p>
          <a:p>
            <a:pPr lvl="2"/>
            <a:r>
              <a:rPr lang="en-US" dirty="0" smtClean="0"/>
              <a:t>Do not trust it yet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98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Visualizations</a:t>
            </a:r>
            <a:endParaRPr lang="en-GB" dirty="0"/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rule class2class correct?</a:t>
            </a:r>
            <a:endParaRPr lang="en-US" dirty="0"/>
          </a:p>
        </p:txBody>
      </p:sp>
      <p:sp>
        <p:nvSpPr>
          <p:cNvPr id="4" name="3 Rectángulo"/>
          <p:cNvSpPr/>
          <p:nvPr/>
        </p:nvSpPr>
        <p:spPr>
          <a:xfrm>
            <a:off x="2160240" y="3129416"/>
            <a:ext cx="81724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600" b="1" dirty="0" smtClean="0">
                <a:solidFill>
                  <a:srgbClr val="00B050"/>
                </a:solidFill>
                <a:latin typeface="Consolas" pitchFamily="49" charset="0"/>
              </a:rPr>
              <a:t>-- </a:t>
            </a:r>
            <a:r>
              <a:rPr lang="es-ES_tradnl" sz="1600" b="1" dirty="0" err="1" smtClean="0">
                <a:solidFill>
                  <a:srgbClr val="00B050"/>
                </a:solidFill>
                <a:latin typeface="Consolas" pitchFamily="49" charset="0"/>
              </a:rPr>
              <a:t>Transforms</a:t>
            </a:r>
            <a:r>
              <a:rPr lang="es-ES_tradnl" sz="1600" b="1" dirty="0" smtClean="0">
                <a:solidFill>
                  <a:srgbClr val="00B050"/>
                </a:solidFill>
                <a:latin typeface="Consolas" pitchFamily="49" charset="0"/>
              </a:rPr>
              <a:t> Java </a:t>
            </a:r>
            <a:r>
              <a:rPr lang="es-ES_tradnl" sz="1600" b="1" dirty="0" err="1" smtClean="0">
                <a:solidFill>
                  <a:srgbClr val="00B050"/>
                </a:solidFill>
                <a:latin typeface="Consolas" pitchFamily="49" charset="0"/>
              </a:rPr>
              <a:t>classes</a:t>
            </a:r>
            <a:r>
              <a:rPr lang="es-ES_tradnl" sz="1600" b="1" dirty="0" smtClean="0">
                <a:solidFill>
                  <a:srgbClr val="00B050"/>
                </a:solidFill>
                <a:latin typeface="Consolas" pitchFamily="49" charset="0"/>
              </a:rPr>
              <a:t> (</a:t>
            </a:r>
            <a:r>
              <a:rPr lang="es-ES_tradnl" sz="1600" b="1" dirty="0" err="1" smtClean="0">
                <a:solidFill>
                  <a:srgbClr val="00B050"/>
                </a:solidFill>
                <a:latin typeface="Consolas" pitchFamily="49" charset="0"/>
              </a:rPr>
              <a:t>e.g</a:t>
            </a:r>
            <a:r>
              <a:rPr lang="es-ES_tradnl" sz="1600" b="1" dirty="0" smtClean="0">
                <a:solidFill>
                  <a:srgbClr val="00B050"/>
                </a:solidFill>
                <a:latin typeface="Consolas" pitchFamily="49" charset="0"/>
              </a:rPr>
              <a:t>., </a:t>
            </a:r>
            <a:r>
              <a:rPr lang="es-ES_tradnl" sz="1600" b="1" dirty="0" err="1" smtClean="0">
                <a:solidFill>
                  <a:srgbClr val="00B050"/>
                </a:solidFill>
                <a:latin typeface="Consolas" pitchFamily="49" charset="0"/>
              </a:rPr>
              <a:t>obtained</a:t>
            </a:r>
            <a:r>
              <a:rPr lang="es-ES_tradnl" sz="1600" b="1" dirty="0" smtClean="0">
                <a:solidFill>
                  <a:srgbClr val="00B050"/>
                </a:solidFill>
                <a:latin typeface="Consolas" pitchFamily="49" charset="0"/>
              </a:rPr>
              <a:t> </a:t>
            </a:r>
            <a:r>
              <a:rPr lang="es-ES_tradnl" sz="1600" b="1" dirty="0" err="1" smtClean="0">
                <a:solidFill>
                  <a:srgbClr val="00B050"/>
                </a:solidFill>
                <a:latin typeface="Consolas" pitchFamily="49" charset="0"/>
              </a:rPr>
              <a:t>with</a:t>
            </a:r>
            <a:r>
              <a:rPr lang="es-ES_tradnl" sz="1600" b="1" dirty="0" smtClean="0">
                <a:solidFill>
                  <a:srgbClr val="00B050"/>
                </a:solidFill>
                <a:latin typeface="Consolas" pitchFamily="49" charset="0"/>
              </a:rPr>
              <a:t> </a:t>
            </a:r>
            <a:r>
              <a:rPr lang="es-ES_tradnl" sz="1600" b="1" dirty="0" err="1" smtClean="0">
                <a:solidFill>
                  <a:srgbClr val="00B050"/>
                </a:solidFill>
                <a:latin typeface="Consolas" pitchFamily="49" charset="0"/>
              </a:rPr>
              <a:t>MoDISCO</a:t>
            </a:r>
            <a:r>
              <a:rPr lang="es-ES_tradnl" sz="1600" b="1" dirty="0" smtClean="0">
                <a:solidFill>
                  <a:srgbClr val="00B050"/>
                </a:solidFill>
                <a:latin typeface="Consolas" pitchFamily="49" charset="0"/>
              </a:rPr>
              <a:t>)</a:t>
            </a:r>
          </a:p>
          <a:p>
            <a:r>
              <a:rPr lang="es-ES_tradnl" sz="1600" b="1" dirty="0" smtClean="0">
                <a:solidFill>
                  <a:srgbClr val="00B050"/>
                </a:solidFill>
                <a:latin typeface="Consolas" pitchFamily="49" charset="0"/>
              </a:rPr>
              <a:t>-- </a:t>
            </a:r>
            <a:r>
              <a:rPr lang="es-ES_tradnl" sz="1600" b="1" dirty="0" err="1" smtClean="0">
                <a:solidFill>
                  <a:srgbClr val="00B050"/>
                </a:solidFill>
                <a:latin typeface="Consolas" pitchFamily="49" charset="0"/>
              </a:rPr>
              <a:t>into</a:t>
            </a:r>
            <a:r>
              <a:rPr lang="es-ES_tradnl" sz="1600" b="1" dirty="0" smtClean="0">
                <a:solidFill>
                  <a:srgbClr val="00B050"/>
                </a:solidFill>
                <a:latin typeface="Consolas" pitchFamily="49" charset="0"/>
              </a:rPr>
              <a:t> UML </a:t>
            </a:r>
            <a:r>
              <a:rPr lang="es-ES_tradnl" sz="1600" b="1" dirty="0" err="1" smtClean="0">
                <a:solidFill>
                  <a:srgbClr val="00B050"/>
                </a:solidFill>
                <a:latin typeface="Consolas" pitchFamily="49" charset="0"/>
              </a:rPr>
              <a:t>classes</a:t>
            </a:r>
            <a:r>
              <a:rPr lang="es-ES_tradnl" sz="1600" b="1" dirty="0" smtClean="0">
                <a:solidFill>
                  <a:srgbClr val="00B050"/>
                </a:solidFill>
                <a:latin typeface="Consolas" pitchFamily="49" charset="0"/>
              </a:rPr>
              <a:t> and sets </a:t>
            </a:r>
            <a:r>
              <a:rPr lang="es-ES_tradnl" sz="1600" b="1" dirty="0" err="1" smtClean="0">
                <a:solidFill>
                  <a:srgbClr val="00B050"/>
                </a:solidFill>
                <a:latin typeface="Consolas" pitchFamily="49" charset="0"/>
              </a:rPr>
              <a:t>the</a:t>
            </a:r>
            <a:r>
              <a:rPr lang="es-ES_tradnl" sz="1600" b="1" dirty="0" smtClean="0">
                <a:solidFill>
                  <a:srgbClr val="00B050"/>
                </a:solidFill>
                <a:latin typeface="Consolas" pitchFamily="49" charset="0"/>
              </a:rPr>
              <a:t> </a:t>
            </a:r>
            <a:r>
              <a:rPr lang="es-ES_tradnl" sz="1600" b="1" dirty="0" err="1" smtClean="0">
                <a:solidFill>
                  <a:srgbClr val="00B050"/>
                </a:solidFill>
                <a:latin typeface="Consolas" pitchFamily="49" charset="0"/>
              </a:rPr>
              <a:t>inheritance</a:t>
            </a:r>
            <a:r>
              <a:rPr lang="es-ES_tradnl" sz="1600" b="1" dirty="0" smtClean="0">
                <a:solidFill>
                  <a:srgbClr val="00B050"/>
                </a:solidFill>
                <a:latin typeface="Consolas" pitchFamily="49" charset="0"/>
              </a:rPr>
              <a:t> links</a:t>
            </a:r>
          </a:p>
          <a:p>
            <a:r>
              <a:rPr lang="es-ES_tradnl" sz="1600" b="1" dirty="0" smtClean="0">
                <a:solidFill>
                  <a:srgbClr val="C00000"/>
                </a:solidFill>
                <a:latin typeface="Consolas" pitchFamily="49" charset="0"/>
              </a:rPr>
              <a:t>module </a:t>
            </a:r>
            <a:r>
              <a:rPr lang="es-ES_tradnl" sz="1600" dirty="0">
                <a:latin typeface="Consolas" pitchFamily="49" charset="0"/>
              </a:rPr>
              <a:t>java2uml</a:t>
            </a:r>
            <a:r>
              <a:rPr lang="es-ES_tradnl" sz="1600" b="1" dirty="0">
                <a:solidFill>
                  <a:srgbClr val="C00000"/>
                </a:solidFill>
                <a:latin typeface="Consolas" pitchFamily="49" charset="0"/>
              </a:rPr>
              <a:t>;</a:t>
            </a:r>
          </a:p>
          <a:p>
            <a:r>
              <a:rPr lang="es-ES_tradnl" sz="1600" b="1" dirty="0" err="1" smtClean="0">
                <a:solidFill>
                  <a:srgbClr val="C00000"/>
                </a:solidFill>
                <a:latin typeface="Consolas" pitchFamily="49" charset="0"/>
              </a:rPr>
              <a:t>create</a:t>
            </a:r>
            <a:r>
              <a:rPr lang="es-ES_tradnl" sz="1600" b="1" dirty="0" smtClean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s-ES_tradnl" sz="1600" dirty="0">
                <a:latin typeface="Consolas" pitchFamily="49" charset="0"/>
              </a:rPr>
              <a:t>CD : UML </a:t>
            </a:r>
            <a:r>
              <a:rPr lang="es-ES_tradnl" sz="1600" b="1" dirty="0" err="1">
                <a:solidFill>
                  <a:srgbClr val="C00000"/>
                </a:solidFill>
                <a:latin typeface="Consolas" pitchFamily="49" charset="0"/>
              </a:rPr>
              <a:t>from</a:t>
            </a:r>
            <a:r>
              <a:rPr lang="es-ES_tradnl" sz="1600" b="1" dirty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s-ES_tradnl" sz="1600" dirty="0" smtClean="0">
                <a:latin typeface="Consolas" pitchFamily="49" charset="0"/>
              </a:rPr>
              <a:t>CODE: JAVA;</a:t>
            </a:r>
            <a:endParaRPr lang="es-ES_tradnl" sz="1600" b="1" dirty="0" smtClean="0">
              <a:solidFill>
                <a:srgbClr val="C00000"/>
              </a:solidFill>
              <a:latin typeface="Consolas" pitchFamily="49" charset="0"/>
            </a:endParaRPr>
          </a:p>
          <a:p>
            <a:endParaRPr lang="es-ES_tradnl" sz="1600" b="1" dirty="0">
              <a:solidFill>
                <a:srgbClr val="C00000"/>
              </a:solidFill>
              <a:latin typeface="Consolas" pitchFamily="49" charset="0"/>
            </a:endParaRPr>
          </a:p>
          <a:p>
            <a:r>
              <a:rPr lang="es-ES_tradnl" sz="1600" b="1" dirty="0" err="1" smtClean="0">
                <a:solidFill>
                  <a:srgbClr val="C00000"/>
                </a:solidFill>
                <a:latin typeface="Consolas" pitchFamily="49" charset="0"/>
              </a:rPr>
              <a:t>helper</a:t>
            </a:r>
            <a:r>
              <a:rPr lang="es-ES_tradnl" sz="1600" b="1" dirty="0" smtClean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s-ES_tradnl" sz="1600" b="1" dirty="0" err="1" smtClean="0">
                <a:solidFill>
                  <a:srgbClr val="C00000"/>
                </a:solidFill>
                <a:latin typeface="Consolas" pitchFamily="49" charset="0"/>
              </a:rPr>
              <a:t>context</a:t>
            </a:r>
            <a:r>
              <a:rPr lang="es-ES_tradnl" sz="1600" b="1" dirty="0" smtClean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s-ES_tradnl" sz="1600" dirty="0" err="1" smtClean="0">
                <a:latin typeface="Consolas" pitchFamily="49" charset="0"/>
              </a:rPr>
              <a:t>JAVA!ClassDeclaration</a:t>
            </a:r>
            <a:r>
              <a:rPr lang="es-ES_tradnl" sz="1600" dirty="0" smtClean="0">
                <a:latin typeface="Consolas" pitchFamily="49" charset="0"/>
              </a:rPr>
              <a:t> </a:t>
            </a:r>
          </a:p>
          <a:p>
            <a:r>
              <a:rPr lang="es-ES_tradnl" sz="1600" b="1" dirty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s-ES_tradnl" sz="1600" b="1" dirty="0" smtClean="0">
                <a:solidFill>
                  <a:srgbClr val="C00000"/>
                </a:solidFill>
                <a:latin typeface="Consolas" pitchFamily="49" charset="0"/>
              </a:rPr>
              <a:t>        </a:t>
            </a:r>
            <a:r>
              <a:rPr lang="es-ES_tradnl" sz="1600" b="1" dirty="0" err="1" smtClean="0">
                <a:solidFill>
                  <a:srgbClr val="C00000"/>
                </a:solidFill>
                <a:latin typeface="Consolas" pitchFamily="49" charset="0"/>
              </a:rPr>
              <a:t>def</a:t>
            </a:r>
            <a:r>
              <a:rPr lang="es-ES_tradnl" sz="1600" b="1" dirty="0" smtClean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s-ES_tradnl" sz="1600" dirty="0" smtClean="0">
                <a:latin typeface="Consolas" pitchFamily="49" charset="0"/>
              </a:rPr>
              <a:t>: </a:t>
            </a:r>
            <a:r>
              <a:rPr lang="es-ES_tradnl" sz="1600" dirty="0" err="1">
                <a:latin typeface="Consolas" pitchFamily="49" charset="0"/>
              </a:rPr>
              <a:t>getSuperClass</a:t>
            </a:r>
            <a:r>
              <a:rPr lang="es-ES_tradnl" sz="1600" dirty="0">
                <a:latin typeface="Consolas" pitchFamily="49" charset="0"/>
              </a:rPr>
              <a:t> : </a:t>
            </a:r>
            <a:r>
              <a:rPr lang="es-ES_tradnl" sz="1600" dirty="0" err="1">
                <a:latin typeface="Consolas" pitchFamily="49" charset="0"/>
              </a:rPr>
              <a:t>JAVA!ClassDeclaration</a:t>
            </a:r>
            <a:r>
              <a:rPr lang="es-ES_tradnl" sz="1600" dirty="0">
                <a:latin typeface="Consolas" pitchFamily="49" charset="0"/>
              </a:rPr>
              <a:t> </a:t>
            </a:r>
            <a:r>
              <a:rPr lang="es-ES_tradnl" sz="1600" dirty="0" smtClean="0">
                <a:latin typeface="Consolas" pitchFamily="49" charset="0"/>
              </a:rPr>
              <a:t>= ... ;</a:t>
            </a:r>
            <a:endParaRPr lang="es-ES_tradnl" sz="1600" dirty="0">
              <a:latin typeface="Consolas" pitchFamily="49" charset="0"/>
            </a:endParaRPr>
          </a:p>
          <a:p>
            <a:endParaRPr lang="es-ES_tradnl" sz="1600" dirty="0">
              <a:latin typeface="Consolas" pitchFamily="49" charset="0"/>
            </a:endParaRPr>
          </a:p>
          <a:p>
            <a:r>
              <a:rPr lang="es-ES_tradnl" sz="1600" b="1" dirty="0">
                <a:solidFill>
                  <a:srgbClr val="C00000"/>
                </a:solidFill>
                <a:latin typeface="Consolas" pitchFamily="49" charset="0"/>
              </a:rPr>
              <a:t>rule</a:t>
            </a:r>
            <a:r>
              <a:rPr lang="es-ES_tradnl" sz="1600" dirty="0" smtClean="0">
                <a:latin typeface="Consolas" pitchFamily="49" charset="0"/>
              </a:rPr>
              <a:t> class2class {</a:t>
            </a:r>
            <a:endParaRPr lang="es-ES_tradnl" sz="1600" dirty="0">
              <a:latin typeface="Consolas" pitchFamily="49" charset="0"/>
            </a:endParaRPr>
          </a:p>
          <a:p>
            <a:r>
              <a:rPr lang="es-ES_tradnl" sz="1600" b="1" dirty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s-ES_tradnl" sz="1600" b="1" dirty="0" smtClean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s-ES_tradnl" sz="1600" b="1" dirty="0" err="1" smtClean="0">
                <a:solidFill>
                  <a:srgbClr val="C00000"/>
                </a:solidFill>
                <a:latin typeface="Consolas" pitchFamily="49" charset="0"/>
              </a:rPr>
              <a:t>from</a:t>
            </a:r>
            <a:r>
              <a:rPr lang="es-ES_tradnl" sz="1600" dirty="0" smtClean="0">
                <a:latin typeface="Consolas" pitchFamily="49" charset="0"/>
              </a:rPr>
              <a:t> s1 </a:t>
            </a:r>
            <a:r>
              <a:rPr lang="es-ES_tradnl" sz="1600" dirty="0">
                <a:latin typeface="Consolas" pitchFamily="49" charset="0"/>
              </a:rPr>
              <a:t>: </a:t>
            </a:r>
            <a:r>
              <a:rPr lang="es-ES_tradnl" sz="1600" dirty="0" err="1">
                <a:latin typeface="Consolas" pitchFamily="49" charset="0"/>
              </a:rPr>
              <a:t>JAVA!ClassDeclaration</a:t>
            </a:r>
            <a:endParaRPr lang="es-ES_tradnl" sz="1600" dirty="0">
              <a:latin typeface="Consolas" pitchFamily="49" charset="0"/>
            </a:endParaRPr>
          </a:p>
          <a:p>
            <a:r>
              <a:rPr lang="es-ES_tradnl" sz="1600" b="1" dirty="0" smtClean="0">
                <a:solidFill>
                  <a:srgbClr val="C00000"/>
                </a:solidFill>
                <a:latin typeface="Consolas" pitchFamily="49" charset="0"/>
              </a:rPr>
              <a:t>    </a:t>
            </a:r>
            <a:r>
              <a:rPr lang="es-ES_tradnl" sz="1600" b="1" dirty="0" err="1" smtClean="0">
                <a:solidFill>
                  <a:srgbClr val="C00000"/>
                </a:solidFill>
                <a:latin typeface="Consolas" pitchFamily="49" charset="0"/>
              </a:rPr>
              <a:t>to</a:t>
            </a:r>
            <a:r>
              <a:rPr lang="es-ES_tradnl" sz="1600" dirty="0" smtClean="0">
                <a:latin typeface="Consolas" pitchFamily="49" charset="0"/>
              </a:rPr>
              <a:t> t1 </a:t>
            </a:r>
            <a:r>
              <a:rPr lang="es-ES_tradnl" sz="1600" dirty="0">
                <a:latin typeface="Consolas" pitchFamily="49" charset="0"/>
              </a:rPr>
              <a:t>: </a:t>
            </a:r>
            <a:r>
              <a:rPr lang="es-ES_tradnl" sz="1600" dirty="0" err="1">
                <a:latin typeface="Consolas" pitchFamily="49" charset="0"/>
              </a:rPr>
              <a:t>UML!Class</a:t>
            </a:r>
            <a:r>
              <a:rPr lang="es-ES_tradnl" sz="1600" dirty="0">
                <a:latin typeface="Consolas" pitchFamily="49" charset="0"/>
              </a:rPr>
              <a:t> (</a:t>
            </a:r>
          </a:p>
          <a:p>
            <a:r>
              <a:rPr lang="es-ES_tradnl" sz="1600" dirty="0">
                <a:latin typeface="Consolas" pitchFamily="49" charset="0"/>
              </a:rPr>
              <a:t>	</a:t>
            </a:r>
            <a:r>
              <a:rPr lang="es-ES_tradnl" sz="1600" dirty="0" err="1" smtClean="0">
                <a:latin typeface="Consolas" pitchFamily="49" charset="0"/>
              </a:rPr>
              <a:t>name</a:t>
            </a:r>
            <a:r>
              <a:rPr lang="es-ES_tradnl" sz="1600" dirty="0" smtClean="0">
                <a:latin typeface="Consolas" pitchFamily="49" charset="0"/>
              </a:rPr>
              <a:t> </a:t>
            </a:r>
            <a:r>
              <a:rPr lang="es-ES_tradnl" sz="1600" dirty="0">
                <a:latin typeface="Consolas" pitchFamily="49" charset="0"/>
              </a:rPr>
              <a:t>&lt;- s1.name,</a:t>
            </a:r>
          </a:p>
          <a:p>
            <a:r>
              <a:rPr lang="es-ES_tradnl" sz="1600" dirty="0">
                <a:latin typeface="Consolas" pitchFamily="49" charset="0"/>
              </a:rPr>
              <a:t>	</a:t>
            </a:r>
            <a:r>
              <a:rPr lang="es-ES_tradnl" sz="1600" dirty="0" err="1" smtClean="0">
                <a:latin typeface="Consolas" pitchFamily="49" charset="0"/>
              </a:rPr>
              <a:t>superClass</a:t>
            </a:r>
            <a:r>
              <a:rPr lang="es-ES_tradnl" sz="1600" dirty="0" smtClean="0">
                <a:latin typeface="Consolas" pitchFamily="49" charset="0"/>
              </a:rPr>
              <a:t> </a:t>
            </a:r>
            <a:r>
              <a:rPr lang="es-ES_tradnl" sz="1600" dirty="0">
                <a:latin typeface="Consolas" pitchFamily="49" charset="0"/>
              </a:rPr>
              <a:t>&lt;- </a:t>
            </a:r>
            <a:r>
              <a:rPr lang="es-ES_tradnl" sz="1600" dirty="0" smtClean="0">
                <a:latin typeface="Consolas" pitchFamily="49" charset="0"/>
              </a:rPr>
              <a:t>s1.getSuperClass</a:t>
            </a:r>
            <a:endParaRPr lang="es-ES_tradnl" sz="1600" dirty="0">
              <a:latin typeface="Consolas" pitchFamily="49" charset="0"/>
            </a:endParaRPr>
          </a:p>
          <a:p>
            <a:r>
              <a:rPr lang="es-ES_tradnl" sz="1600" dirty="0" smtClean="0">
                <a:latin typeface="Consolas" pitchFamily="49" charset="0"/>
              </a:rPr>
              <a:t>    )</a:t>
            </a:r>
            <a:endParaRPr lang="es-ES_tradnl" sz="1600" dirty="0">
              <a:latin typeface="Consolas" pitchFamily="49" charset="0"/>
            </a:endParaRPr>
          </a:p>
          <a:p>
            <a:r>
              <a:rPr lang="es-ES_tradnl" sz="1600" dirty="0">
                <a:latin typeface="Consolas" pitchFamily="49" charset="0"/>
              </a:rPr>
              <a:t>}</a:t>
            </a:r>
          </a:p>
          <a:p>
            <a:endParaRPr lang="es-ES_tradnl" sz="1600" dirty="0" smtClean="0">
              <a:latin typeface="Consolas" pitchFamily="49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622110"/>
            <a:ext cx="3543300" cy="10572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00944"/>
            <a:ext cx="2762250" cy="1524000"/>
          </a:xfrm>
          <a:prstGeom prst="rect">
            <a:avLst/>
          </a:prstGeom>
        </p:spPr>
      </p:pic>
      <p:sp>
        <p:nvSpPr>
          <p:cNvPr id="7" name="Flecha derecha 6"/>
          <p:cNvSpPr/>
          <p:nvPr/>
        </p:nvSpPr>
        <p:spPr>
          <a:xfrm>
            <a:off x="3699787" y="2042736"/>
            <a:ext cx="667845" cy="21602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lamada de nube 7"/>
          <p:cNvSpPr/>
          <p:nvPr/>
        </p:nvSpPr>
        <p:spPr>
          <a:xfrm>
            <a:off x="152479" y="3576849"/>
            <a:ext cx="1683217" cy="1059873"/>
          </a:xfrm>
          <a:prstGeom prst="cloudCallout">
            <a:avLst>
              <a:gd name="adj1" fmla="val -9721"/>
              <a:gd name="adj2" fmla="val 811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/>
              <a:t>The typing looks correct. Let’s deploy!</a:t>
            </a:r>
            <a:endParaRPr lang="en-US" sz="14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968" y="4725144"/>
            <a:ext cx="1346448" cy="1346448"/>
          </a:xfrm>
          <a:prstGeom prst="rect">
            <a:avLst/>
          </a:prstGeom>
        </p:spPr>
      </p:pic>
      <p:sp>
        <p:nvSpPr>
          <p:cNvPr id="10" name="Rectángulo redondeado 9"/>
          <p:cNvSpPr/>
          <p:nvPr/>
        </p:nvSpPr>
        <p:spPr>
          <a:xfrm>
            <a:off x="-3780928" y="5632988"/>
            <a:ext cx="1656184" cy="733191"/>
          </a:xfrm>
          <a:prstGeom prst="roundRect">
            <a:avLst/>
          </a:prstGeom>
          <a:solidFill>
            <a:srgbClr val="FFFFCC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This is what the developer sees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36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Rule </a:t>
            </a:r>
            <a:r>
              <a:rPr lang="es-ES_tradnl" dirty="0" err="1" smtClean="0"/>
              <a:t>relationships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We</a:t>
            </a:r>
            <a:r>
              <a:rPr lang="es-ES_tradnl" dirty="0" smtClean="0"/>
              <a:t> </a:t>
            </a:r>
            <a:r>
              <a:rPr lang="es-ES_tradnl" dirty="0" err="1" smtClean="0"/>
              <a:t>make</a:t>
            </a:r>
            <a:r>
              <a:rPr lang="es-ES_tradnl" dirty="0" smtClean="0"/>
              <a:t> use of </a:t>
            </a:r>
            <a:r>
              <a:rPr lang="es-ES_tradnl" dirty="0" err="1" smtClean="0"/>
              <a:t>the</a:t>
            </a:r>
            <a:r>
              <a:rPr lang="es-ES_tradnl" dirty="0" smtClean="0"/>
              <a:t> TDG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provide</a:t>
            </a:r>
            <a:r>
              <a:rPr lang="es-ES_tradnl" dirty="0" smtClean="0"/>
              <a:t> </a:t>
            </a:r>
            <a:r>
              <a:rPr lang="es-ES_tradnl" dirty="0" err="1" smtClean="0"/>
              <a:t>visualizations</a:t>
            </a:r>
            <a:r>
              <a:rPr lang="es-ES_tradnl" dirty="0" smtClean="0"/>
              <a:t> </a:t>
            </a:r>
            <a:r>
              <a:rPr lang="es-ES_tradnl" dirty="0" err="1" smtClean="0"/>
              <a:t>about</a:t>
            </a:r>
            <a:r>
              <a:rPr lang="es-ES_tradnl" dirty="0" smtClean="0"/>
              <a:t> rule </a:t>
            </a:r>
            <a:r>
              <a:rPr lang="es-ES_tradnl" dirty="0" err="1" smtClean="0"/>
              <a:t>relationships</a:t>
            </a:r>
            <a:endParaRPr lang="es-ES_tradnl" dirty="0" smtClean="0"/>
          </a:p>
          <a:p>
            <a:r>
              <a:rPr lang="es-ES_tradnl" dirty="0" smtClean="0"/>
              <a:t>In ATL, </a:t>
            </a:r>
          </a:p>
          <a:p>
            <a:pPr lvl="1"/>
            <a:r>
              <a:rPr lang="es-ES_tradnl" dirty="0" smtClean="0"/>
              <a:t>Rules are </a:t>
            </a:r>
            <a:r>
              <a:rPr lang="es-ES_tradnl" dirty="0" err="1" smtClean="0"/>
              <a:t>connected</a:t>
            </a:r>
            <a:r>
              <a:rPr lang="es-ES_tradnl" dirty="0" smtClean="0"/>
              <a:t> </a:t>
            </a:r>
            <a:r>
              <a:rPr lang="es-ES_tradnl" dirty="0" err="1" smtClean="0"/>
              <a:t>via</a:t>
            </a:r>
            <a:r>
              <a:rPr lang="es-ES_tradnl" dirty="0" smtClean="0"/>
              <a:t> </a:t>
            </a:r>
            <a:r>
              <a:rPr lang="es-ES_tradnl" dirty="0" err="1" smtClean="0"/>
              <a:t>bindings</a:t>
            </a:r>
            <a:endParaRPr lang="es-ES_tradnl" dirty="0" smtClean="0"/>
          </a:p>
          <a:p>
            <a:pPr lvl="1"/>
            <a:r>
              <a:rPr lang="es-ES_tradnl" dirty="0" err="1" smtClean="0"/>
              <a:t>Relationships</a:t>
            </a:r>
            <a:r>
              <a:rPr lang="es-ES_tradnl" dirty="0" smtClean="0"/>
              <a:t> </a:t>
            </a:r>
            <a:r>
              <a:rPr lang="es-ES_tradnl" dirty="0" err="1" smtClean="0"/>
              <a:t>between</a:t>
            </a:r>
            <a:r>
              <a:rPr lang="es-ES_tradnl" dirty="0" smtClean="0"/>
              <a:t> rules are </a:t>
            </a:r>
            <a:r>
              <a:rPr lang="es-ES_tradnl" dirty="0" err="1" smtClean="0"/>
              <a:t>implicit</a:t>
            </a:r>
            <a:endParaRPr lang="es-ES_tradnl" dirty="0" smtClean="0"/>
          </a:p>
          <a:p>
            <a:pPr lvl="1"/>
            <a:r>
              <a:rPr lang="es-ES_tradnl" dirty="0" err="1" smtClean="0"/>
              <a:t>Visualization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make</a:t>
            </a:r>
            <a:r>
              <a:rPr lang="es-ES_tradnl" dirty="0" smtClean="0"/>
              <a:t> </a:t>
            </a:r>
            <a:r>
              <a:rPr lang="es-ES_tradnl" dirty="0" err="1" smtClean="0"/>
              <a:t>them</a:t>
            </a:r>
            <a:r>
              <a:rPr lang="es-ES_tradnl" dirty="0" smtClean="0"/>
              <a:t> </a:t>
            </a:r>
            <a:r>
              <a:rPr lang="es-ES_tradnl" dirty="0" err="1" smtClean="0"/>
              <a:t>explicit</a:t>
            </a:r>
            <a:endParaRPr lang="es-ES_tradnl" dirty="0" smtClean="0"/>
          </a:p>
          <a:p>
            <a:endParaRPr lang="es-ES_tradnl" dirty="0" smtClean="0"/>
          </a:p>
          <a:p>
            <a:pPr>
              <a:buNone/>
            </a:pP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Visualization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Available as quick assist for bindings and also as quick fix for binding errors</a:t>
            </a:r>
          </a:p>
          <a:p>
            <a:pPr lvl="1"/>
            <a:r>
              <a:rPr lang="en-GB" dirty="0" smtClean="0"/>
              <a:t>Currently </a:t>
            </a:r>
            <a:r>
              <a:rPr lang="en-GB" dirty="0" smtClean="0"/>
              <a:t>visualization </a:t>
            </a:r>
            <a:r>
              <a:rPr lang="en-GB" dirty="0" smtClean="0"/>
              <a:t>does not use constraint solving to prune, you get all “possible” resolutions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Visualization</a:t>
            </a:r>
            <a:endParaRPr lang="en-AU" dirty="0"/>
          </a:p>
        </p:txBody>
      </p:sp>
      <p:pic>
        <p:nvPicPr>
          <p:cNvPr id="4" name="3 Marcador de contenido" descr="rr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55776" y="1844824"/>
            <a:ext cx="4050409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UML </a:t>
            </a:r>
            <a:r>
              <a:rPr lang="es-ES_tradnl" dirty="0" err="1" smtClean="0"/>
              <a:t>Support</a:t>
            </a:r>
            <a:endParaRPr lang="es-ES_tradnl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Enabling</a:t>
            </a:r>
            <a:r>
              <a:rPr lang="es-ES_tradnl" dirty="0" smtClean="0"/>
              <a:t> UML </a:t>
            </a:r>
            <a:r>
              <a:rPr lang="es-ES_tradnl" dirty="0" err="1" smtClean="0"/>
              <a:t>support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Additional</a:t>
            </a:r>
            <a:r>
              <a:rPr lang="es-ES_tradnl" dirty="0" smtClean="0"/>
              <a:t> </a:t>
            </a:r>
            <a:r>
              <a:rPr lang="es-ES_tradnl" dirty="0" err="1" smtClean="0"/>
              <a:t>analysis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UML meta-</a:t>
            </a:r>
            <a:r>
              <a:rPr lang="es-ES_tradnl" dirty="0" err="1" smtClean="0"/>
              <a:t>models</a:t>
            </a:r>
            <a:endParaRPr lang="es-ES_tradnl" dirty="0" smtClean="0"/>
          </a:p>
          <a:p>
            <a:pPr lvl="1"/>
            <a:r>
              <a:rPr lang="es-ES_tradnl" dirty="0" err="1" smtClean="0"/>
              <a:t>Proof</a:t>
            </a:r>
            <a:r>
              <a:rPr lang="es-ES_tradnl" dirty="0" smtClean="0"/>
              <a:t> of concept</a:t>
            </a:r>
          </a:p>
          <a:p>
            <a:pPr lvl="1"/>
            <a:r>
              <a:rPr lang="es-ES_tradnl" dirty="0" err="1" smtClean="0"/>
              <a:t>Support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UML </a:t>
            </a:r>
            <a:r>
              <a:rPr lang="es-ES_tradnl" dirty="0" err="1" smtClean="0"/>
              <a:t>profiles</a:t>
            </a:r>
            <a:endParaRPr lang="es-ES_tradnl" dirty="0" smtClean="0"/>
          </a:p>
          <a:p>
            <a:pPr lvl="1"/>
            <a:endParaRPr lang="es-ES_tradnl" dirty="0"/>
          </a:p>
        </p:txBody>
      </p:sp>
      <p:sp>
        <p:nvSpPr>
          <p:cNvPr id="4" name="Rectángulo 3"/>
          <p:cNvSpPr/>
          <p:nvPr/>
        </p:nvSpPr>
        <p:spPr>
          <a:xfrm>
            <a:off x="457200" y="3573016"/>
            <a:ext cx="84969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-- @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nsURI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 CD=http://www.eclipse.org/uml2/5.0.0/UML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-- @path GUI</a:t>
            </a:r>
            <a:r>
              <a:rPr lang="en-US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=/</a:t>
            </a:r>
            <a:r>
              <a:rPr lang="en-US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models17.tutorial.uml2gui/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metamodels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/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gui.ecore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itchFamily="49" charset="0"/>
            </a:endParaRP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--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--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@profile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CD=/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models17.tutorial.uml2gui/profiles/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GUI.profile.uml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itchFamily="49" charset="0"/>
            </a:endParaRPr>
          </a:p>
          <a:p>
            <a:endParaRPr lang="es-ES_tradnl" b="1" dirty="0">
              <a:solidFill>
                <a:srgbClr val="C00000"/>
              </a:solidFill>
              <a:latin typeface="Consolas" pitchFamily="49" charset="0"/>
            </a:endParaRPr>
          </a:p>
          <a:p>
            <a:r>
              <a:rPr lang="es-ES_tradnl" b="1" dirty="0">
                <a:solidFill>
                  <a:srgbClr val="C00000"/>
                </a:solidFill>
                <a:latin typeface="Consolas" pitchFamily="49" charset="0"/>
              </a:rPr>
              <a:t>module</a:t>
            </a:r>
            <a:r>
              <a:rPr lang="es-ES_tradnl" dirty="0">
                <a:latin typeface="Consolas" pitchFamily="49" charset="0"/>
              </a:rPr>
              <a:t> “uml2gui”;</a:t>
            </a:r>
          </a:p>
          <a:p>
            <a:r>
              <a:rPr lang="es-ES_tradnl" b="1" dirty="0" err="1">
                <a:solidFill>
                  <a:srgbClr val="C00000"/>
                </a:solidFill>
                <a:latin typeface="Consolas" pitchFamily="49" charset="0"/>
              </a:rPr>
              <a:t>create</a:t>
            </a:r>
            <a:r>
              <a:rPr lang="es-ES_tradnl" dirty="0">
                <a:latin typeface="Consolas" pitchFamily="49" charset="0"/>
              </a:rPr>
              <a:t> OUT : GUI </a:t>
            </a:r>
            <a:r>
              <a:rPr lang="es-ES_tradnl" b="1" dirty="0" err="1">
                <a:solidFill>
                  <a:srgbClr val="C00000"/>
                </a:solidFill>
                <a:latin typeface="Consolas" pitchFamily="49" charset="0"/>
              </a:rPr>
              <a:t>from</a:t>
            </a:r>
            <a:r>
              <a:rPr lang="es-ES_tradnl" dirty="0">
                <a:latin typeface="Consolas" pitchFamily="49" charset="0"/>
              </a:rPr>
              <a:t> IN : CD;</a:t>
            </a:r>
          </a:p>
          <a:p>
            <a:endParaRPr lang="es-ES_tradnl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Enabling</a:t>
            </a:r>
            <a:r>
              <a:rPr lang="es-ES_tradnl" dirty="0" smtClean="0"/>
              <a:t> UML </a:t>
            </a:r>
            <a:r>
              <a:rPr lang="es-ES_tradnl" dirty="0" err="1" smtClean="0"/>
              <a:t>support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Additional</a:t>
            </a:r>
            <a:r>
              <a:rPr lang="es-ES_tradnl" dirty="0" smtClean="0"/>
              <a:t> </a:t>
            </a:r>
            <a:r>
              <a:rPr lang="es-ES_tradnl" dirty="0" err="1" smtClean="0"/>
              <a:t>analysis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UML meta-</a:t>
            </a:r>
            <a:r>
              <a:rPr lang="es-ES_tradnl" dirty="0" err="1" smtClean="0"/>
              <a:t>models</a:t>
            </a:r>
            <a:endParaRPr lang="es-ES_tradnl" dirty="0" smtClean="0"/>
          </a:p>
          <a:p>
            <a:pPr lvl="1"/>
            <a:r>
              <a:rPr lang="es-ES_tradnl" dirty="0" err="1" smtClean="0"/>
              <a:t>Check</a:t>
            </a:r>
            <a:r>
              <a:rPr lang="es-ES_tradnl" dirty="0" smtClean="0"/>
              <a:t> </a:t>
            </a:r>
            <a:r>
              <a:rPr lang="es-ES_tradnl" dirty="0" err="1" smtClean="0"/>
              <a:t>stereotypes</a:t>
            </a:r>
            <a:endParaRPr lang="es-ES_tradnl" dirty="0" smtClean="0"/>
          </a:p>
          <a:p>
            <a:pPr lvl="1"/>
            <a:r>
              <a:rPr lang="es-ES_tradnl" dirty="0" err="1" smtClean="0"/>
              <a:t>Main</a:t>
            </a:r>
            <a:r>
              <a:rPr lang="es-ES_tradnl" dirty="0" smtClean="0"/>
              <a:t> </a:t>
            </a:r>
            <a:r>
              <a:rPr lang="es-ES_tradnl" dirty="0" err="1" smtClean="0"/>
              <a:t>drawback</a:t>
            </a:r>
            <a:r>
              <a:rPr lang="es-ES_tradnl" dirty="0" smtClean="0"/>
              <a:t>: </a:t>
            </a:r>
            <a:r>
              <a:rPr lang="es-ES_tradnl" dirty="0" err="1" smtClean="0"/>
              <a:t>model</a:t>
            </a:r>
            <a:r>
              <a:rPr lang="es-ES_tradnl" dirty="0" smtClean="0"/>
              <a:t> </a:t>
            </a:r>
            <a:r>
              <a:rPr lang="es-ES_tradnl" dirty="0" err="1" smtClean="0"/>
              <a:t>finder</a:t>
            </a:r>
            <a:r>
              <a:rPr lang="es-ES_tradnl" dirty="0" smtClean="0"/>
              <a:t> </a:t>
            </a:r>
            <a:r>
              <a:rPr lang="es-ES_tradnl" dirty="0" err="1" smtClean="0"/>
              <a:t>will</a:t>
            </a:r>
            <a:r>
              <a:rPr lang="es-ES_tradnl" dirty="0" smtClean="0"/>
              <a:t> </a:t>
            </a:r>
            <a:r>
              <a:rPr lang="es-ES_tradnl" dirty="0" err="1" smtClean="0"/>
              <a:t>not</a:t>
            </a:r>
            <a:r>
              <a:rPr lang="es-ES_tradnl" dirty="0" smtClean="0"/>
              <a:t> </a:t>
            </a:r>
            <a:r>
              <a:rPr lang="es-ES_tradnl" dirty="0" err="1" smtClean="0"/>
              <a:t>work</a:t>
            </a:r>
            <a:endParaRPr lang="es-ES_tradnl" dirty="0" smtClean="0"/>
          </a:p>
          <a:p>
            <a:pPr lvl="1"/>
            <a:endParaRPr lang="es-ES_tradnl" dirty="0"/>
          </a:p>
        </p:txBody>
      </p:sp>
      <p:sp>
        <p:nvSpPr>
          <p:cNvPr id="4" name="Rectángulo 3"/>
          <p:cNvSpPr/>
          <p:nvPr/>
        </p:nvSpPr>
        <p:spPr>
          <a:xfrm>
            <a:off x="457200" y="3573016"/>
            <a:ext cx="84969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b="1" dirty="0">
                <a:solidFill>
                  <a:srgbClr val="C00000"/>
                </a:solidFill>
                <a:latin typeface="Consolas" pitchFamily="49" charset="0"/>
              </a:rPr>
              <a:t>rule</a:t>
            </a:r>
            <a:r>
              <a:rPr lang="es-ES_tradnl" dirty="0">
                <a:latin typeface="Consolas" pitchFamily="49" charset="0"/>
              </a:rPr>
              <a:t> </a:t>
            </a:r>
            <a:r>
              <a:rPr lang="es-ES_tradnl" dirty="0" smtClean="0">
                <a:latin typeface="Consolas" pitchFamily="49" charset="0"/>
              </a:rPr>
              <a:t>class2window </a:t>
            </a:r>
            <a:r>
              <a:rPr lang="es-ES_tradnl" dirty="0">
                <a:latin typeface="Consolas" pitchFamily="49" charset="0"/>
              </a:rPr>
              <a:t>{</a:t>
            </a:r>
          </a:p>
          <a:p>
            <a:r>
              <a:rPr lang="es-ES_tradnl" dirty="0">
                <a:latin typeface="Consolas" pitchFamily="49" charset="0"/>
              </a:rPr>
              <a:t>  </a:t>
            </a:r>
            <a:r>
              <a:rPr lang="es-ES_tradnl" b="1" dirty="0" err="1">
                <a:solidFill>
                  <a:srgbClr val="C00000"/>
                </a:solidFill>
                <a:latin typeface="Consolas" pitchFamily="49" charset="0"/>
              </a:rPr>
              <a:t>from</a:t>
            </a:r>
            <a:r>
              <a:rPr lang="es-ES_tradnl" dirty="0">
                <a:latin typeface="Consolas" pitchFamily="49" charset="0"/>
              </a:rPr>
              <a:t> c : </a:t>
            </a:r>
            <a:r>
              <a:rPr lang="es-ES_tradnl" dirty="0" err="1">
                <a:latin typeface="Consolas" pitchFamily="49" charset="0"/>
              </a:rPr>
              <a:t>CD!Class</a:t>
            </a:r>
            <a:r>
              <a:rPr lang="es-ES_tradnl" dirty="0">
                <a:latin typeface="Consolas" pitchFamily="49" charset="0"/>
              </a:rPr>
              <a:t> </a:t>
            </a:r>
            <a:r>
              <a:rPr lang="es-ES_tradnl" dirty="0" smtClean="0">
                <a:latin typeface="Consolas" pitchFamily="49" charset="0"/>
              </a:rPr>
              <a:t>( </a:t>
            </a:r>
          </a:p>
          <a:p>
            <a:r>
              <a:rPr lang="es-ES_tradnl" dirty="0">
                <a:latin typeface="Consolas" pitchFamily="49" charset="0"/>
              </a:rPr>
              <a:t> </a:t>
            </a:r>
            <a:r>
              <a:rPr lang="es-ES_tradnl" dirty="0" smtClean="0">
                <a:latin typeface="Consolas" pitchFamily="49" charset="0"/>
              </a:rPr>
              <a:t>    </a:t>
            </a:r>
            <a:r>
              <a:rPr lang="es-ES_tradnl" dirty="0" err="1" smtClean="0">
                <a:latin typeface="Consolas" pitchFamily="49" charset="0"/>
              </a:rPr>
              <a:t>c.getAppliedStereotype</a:t>
            </a:r>
            <a:r>
              <a:rPr lang="es-ES_tradnl" dirty="0" smtClean="0">
                <a:latin typeface="Consolas" pitchFamily="49" charset="0"/>
              </a:rPr>
              <a:t>(</a:t>
            </a:r>
            <a:r>
              <a:rPr lang="es-ES_tradnl" u="wavyHeavy" dirty="0" smtClean="0">
                <a:solidFill>
                  <a:srgbClr val="0070C0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</a:rPr>
              <a:t>‘GUI::</a:t>
            </a:r>
            <a:r>
              <a:rPr lang="es-ES_tradnl" u="wavyHeavy" dirty="0" err="1" smtClean="0">
                <a:solidFill>
                  <a:srgbClr val="0070C0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</a:rPr>
              <a:t>isUI</a:t>
            </a:r>
            <a:r>
              <a:rPr lang="es-ES_tradnl" u="wavyHeavy" dirty="0" smtClean="0">
                <a:solidFill>
                  <a:srgbClr val="0070C0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</a:rPr>
              <a:t>’</a:t>
            </a:r>
            <a:r>
              <a:rPr lang="es-ES_tradnl" dirty="0" smtClean="0">
                <a:latin typeface="Consolas" pitchFamily="49" charset="0"/>
              </a:rPr>
              <a:t>) &lt;&gt; </a:t>
            </a:r>
            <a:r>
              <a:rPr lang="es-ES_tradnl" dirty="0" err="1" smtClean="0">
                <a:latin typeface="Consolas" pitchFamily="49" charset="0"/>
              </a:rPr>
              <a:t>OclUndefined</a:t>
            </a:r>
            <a:r>
              <a:rPr lang="es-ES_tradnl" dirty="0" smtClean="0">
                <a:latin typeface="Consolas" pitchFamily="49" charset="0"/>
              </a:rPr>
              <a:t> </a:t>
            </a:r>
          </a:p>
          <a:p>
            <a:r>
              <a:rPr lang="es-ES_tradnl" dirty="0">
                <a:latin typeface="Consolas" pitchFamily="49" charset="0"/>
              </a:rPr>
              <a:t> </a:t>
            </a:r>
            <a:r>
              <a:rPr lang="es-ES_tradnl" dirty="0" smtClean="0">
                <a:latin typeface="Consolas" pitchFamily="49" charset="0"/>
              </a:rPr>
              <a:t> )</a:t>
            </a:r>
            <a:endParaRPr lang="es-ES_tradnl" dirty="0">
              <a:latin typeface="Consolas" pitchFamily="49" charset="0"/>
            </a:endParaRPr>
          </a:p>
          <a:p>
            <a:r>
              <a:rPr lang="es-ES_tradnl" dirty="0">
                <a:latin typeface="Consolas" pitchFamily="49" charset="0"/>
              </a:rPr>
              <a:t>  </a:t>
            </a:r>
            <a:r>
              <a:rPr lang="es-ES_tradnl" b="1" dirty="0" err="1">
                <a:solidFill>
                  <a:srgbClr val="C00000"/>
                </a:solidFill>
                <a:latin typeface="Consolas" pitchFamily="49" charset="0"/>
              </a:rPr>
              <a:t>to</a:t>
            </a:r>
            <a:r>
              <a:rPr lang="es-ES_tradnl" dirty="0">
                <a:latin typeface="Consolas" pitchFamily="49" charset="0"/>
              </a:rPr>
              <a:t>   f : </a:t>
            </a:r>
            <a:r>
              <a:rPr lang="es-ES_tradnl" dirty="0" err="1" smtClean="0">
                <a:latin typeface="Consolas" pitchFamily="49" charset="0"/>
              </a:rPr>
              <a:t>GUI!Window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>
                <a:latin typeface="Consolas" pitchFamily="49" charset="0"/>
              </a:rPr>
              <a:t>(</a:t>
            </a:r>
          </a:p>
          <a:p>
            <a:r>
              <a:rPr lang="es-ES_tradnl" dirty="0">
                <a:latin typeface="Consolas" pitchFamily="49" charset="0"/>
              </a:rPr>
              <a:t>     </a:t>
            </a:r>
            <a:r>
              <a:rPr lang="es-ES_tradnl" dirty="0" err="1">
                <a:latin typeface="Consolas" pitchFamily="49" charset="0"/>
              </a:rPr>
              <a:t>title</a:t>
            </a:r>
            <a:r>
              <a:rPr lang="es-ES_tradnl" dirty="0">
                <a:latin typeface="Consolas" pitchFamily="49" charset="0"/>
              </a:rPr>
              <a:t> &lt;- c.name,</a:t>
            </a:r>
          </a:p>
          <a:p>
            <a:r>
              <a:rPr lang="es-ES_tradnl" dirty="0">
                <a:latin typeface="Consolas" pitchFamily="49" charset="0"/>
              </a:rPr>
              <a:t>     </a:t>
            </a:r>
            <a:r>
              <a:rPr lang="es-ES_tradnl" dirty="0" err="1">
                <a:latin typeface="Consolas" pitchFamily="49" charset="0"/>
              </a:rPr>
              <a:t>widgets</a:t>
            </a:r>
            <a:r>
              <a:rPr lang="es-ES_tradnl" dirty="0">
                <a:latin typeface="Consolas" pitchFamily="49" charset="0"/>
              </a:rPr>
              <a:t> &lt;- </a:t>
            </a:r>
            <a:r>
              <a:rPr lang="es-ES_tradnl" dirty="0" err="1">
                <a:latin typeface="Consolas" pitchFamily="49" charset="0"/>
              </a:rPr>
              <a:t>c.ownedAttribute</a:t>
            </a:r>
            <a:r>
              <a:rPr lang="es-ES_tradnl" dirty="0">
                <a:latin typeface="Consolas" pitchFamily="49" charset="0"/>
              </a:rPr>
              <a:t> </a:t>
            </a:r>
          </a:p>
          <a:p>
            <a:r>
              <a:rPr lang="es-ES_tradnl" dirty="0">
                <a:latin typeface="Consolas" pitchFamily="49" charset="0"/>
              </a:rPr>
              <a:t>  ) </a:t>
            </a:r>
          </a:p>
          <a:p>
            <a:r>
              <a:rPr lang="es-ES_tradnl" dirty="0">
                <a:latin typeface="Consolas" pitchFamily="49" charset="0"/>
              </a:rPr>
              <a:t>}</a:t>
            </a:r>
          </a:p>
          <a:p>
            <a:endParaRPr lang="es-ES_tradnl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62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Configuration options</a:t>
            </a:r>
            <a:endParaRPr lang="en-US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Configuration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Eclipse-wide configuration</a:t>
            </a:r>
          </a:p>
          <a:p>
            <a:pPr lvl="1"/>
            <a:r>
              <a:rPr lang="en-GB" dirty="0" smtClean="0"/>
              <a:t>Window -&gt; Preferences -&gt; </a:t>
            </a:r>
            <a:r>
              <a:rPr lang="en-GB" dirty="0" err="1" smtClean="0"/>
              <a:t>AnATLyzer</a:t>
            </a:r>
            <a:endParaRPr lang="en-GB" dirty="0" smtClean="0"/>
          </a:p>
          <a:p>
            <a:r>
              <a:rPr lang="en-GB" dirty="0" smtClean="0"/>
              <a:t>Transformation-specific configuration</a:t>
            </a:r>
          </a:p>
          <a:p>
            <a:pPr lvl="1"/>
            <a:r>
              <a:rPr lang="en-GB" dirty="0" smtClean="0"/>
              <a:t>Right-click on the ATL file</a:t>
            </a:r>
          </a:p>
          <a:p>
            <a:pPr lvl="1"/>
            <a:r>
              <a:rPr lang="en-GB" dirty="0" err="1" smtClean="0"/>
              <a:t>AnATLyzer</a:t>
            </a:r>
            <a:r>
              <a:rPr lang="en-GB" dirty="0" smtClean="0"/>
              <a:t> -&gt; Configure </a:t>
            </a:r>
            <a:r>
              <a:rPr lang="en-GB" dirty="0" err="1" smtClean="0"/>
              <a:t>anATLyzer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082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Configuration</a:t>
            </a:r>
            <a:endParaRPr lang="en-GB" dirty="0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44280" cy="4525963"/>
          </a:xfrm>
        </p:spPr>
        <p:txBody>
          <a:bodyPr>
            <a:normAutofit lnSpcReduction="10000"/>
          </a:bodyPr>
          <a:lstStyle/>
          <a:p>
            <a:r>
              <a:rPr lang="en-GB" dirty="0" err="1" smtClean="0"/>
              <a:t>Continous</a:t>
            </a:r>
            <a:r>
              <a:rPr lang="en-GB" dirty="0" smtClean="0"/>
              <a:t> mode</a:t>
            </a:r>
          </a:p>
          <a:p>
            <a:pPr lvl="1"/>
            <a:r>
              <a:rPr lang="en-GB" dirty="0" smtClean="0"/>
              <a:t>Recommended</a:t>
            </a:r>
          </a:p>
          <a:p>
            <a:pPr lvl="1"/>
            <a:r>
              <a:rPr lang="en-GB" dirty="0" err="1" smtClean="0"/>
              <a:t>Untick</a:t>
            </a:r>
            <a:r>
              <a:rPr lang="en-GB" dirty="0" smtClean="0"/>
              <a:t> to execute model finder on demand</a:t>
            </a:r>
          </a:p>
          <a:p>
            <a:r>
              <a:rPr lang="en-GB" dirty="0" smtClean="0"/>
              <a:t>Unfold recursion</a:t>
            </a:r>
          </a:p>
          <a:p>
            <a:pPr lvl="1"/>
            <a:r>
              <a:rPr lang="en-GB" dirty="0" smtClean="0"/>
              <a:t>Experimental support for recursive helpers</a:t>
            </a:r>
          </a:p>
          <a:p>
            <a:r>
              <a:rPr lang="en-GB" dirty="0" smtClean="0"/>
              <a:t>Check discard cause</a:t>
            </a:r>
          </a:p>
          <a:p>
            <a:pPr lvl="1"/>
            <a:r>
              <a:rPr lang="en-GB" dirty="0" smtClean="0"/>
              <a:t>Errors can be discarded due to meta-model issues</a:t>
            </a:r>
          </a:p>
          <a:p>
            <a:r>
              <a:rPr lang="en-GB" dirty="0" smtClean="0"/>
              <a:t>Time out</a:t>
            </a:r>
            <a:endParaRPr lang="en-GB" dirty="0"/>
          </a:p>
        </p:txBody>
      </p:sp>
      <p:pic>
        <p:nvPicPr>
          <p:cNvPr id="7" name="6 Imagen" descr="2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9286" y="2348880"/>
            <a:ext cx="4058698" cy="307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38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Configuration</a:t>
            </a:r>
            <a:endParaRPr lang="en-GB" dirty="0"/>
          </a:p>
        </p:txBody>
      </p:sp>
      <p:pic>
        <p:nvPicPr>
          <p:cNvPr id="5" name="4 Marcador de contenido" descr="4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47812" y="1691481"/>
            <a:ext cx="6048375" cy="4343400"/>
          </a:xfrm>
        </p:spPr>
      </p:pic>
    </p:spTree>
    <p:extLst>
      <p:ext uri="{BB962C8B-B14F-4D97-AF65-F5344CB8AC3E}">
        <p14:creationId xmlns:p14="http://schemas.microsoft.com/office/powerpoint/2010/main" val="37475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rule2class correct?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4258816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Problem difficult to detect</a:t>
            </a:r>
          </a:p>
          <a:p>
            <a:pPr lvl="1"/>
            <a:r>
              <a:rPr lang="en-US" dirty="0" smtClean="0"/>
              <a:t>Seasoned developers make mistakes like this</a:t>
            </a:r>
          </a:p>
          <a:p>
            <a:r>
              <a:rPr lang="en-US" dirty="0" smtClean="0"/>
              <a:t>A test may uncover a problem, but</a:t>
            </a:r>
          </a:p>
          <a:p>
            <a:pPr lvl="1"/>
            <a:r>
              <a:rPr lang="en-US" dirty="0" smtClean="0"/>
              <a:t>The developer would need to know UML very </a:t>
            </a:r>
            <a:r>
              <a:rPr lang="en-US" dirty="0" smtClean="0"/>
              <a:t>well to identify the problem location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124" y="2630222"/>
            <a:ext cx="3543300" cy="1057275"/>
          </a:xfrm>
          <a:prstGeom prst="rect">
            <a:avLst/>
          </a:prstGeom>
        </p:spPr>
      </p:pic>
      <p:sp>
        <p:nvSpPr>
          <p:cNvPr id="7" name="Llamada rectangular 6"/>
          <p:cNvSpPr/>
          <p:nvPr/>
        </p:nvSpPr>
        <p:spPr>
          <a:xfrm>
            <a:off x="5205164" y="4365104"/>
            <a:ext cx="3831332" cy="1008112"/>
          </a:xfrm>
          <a:prstGeom prst="wedgeRectCallout">
            <a:avLst>
              <a:gd name="adj1" fmla="val -36773"/>
              <a:gd name="adj2" fmla="val -114495"/>
            </a:avLst>
          </a:prstGeom>
          <a:solidFill>
            <a:srgbClr val="FFFFCC"/>
          </a:solidFill>
          <a:ln w="31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It is a derived feature: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self.generalization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collect(g |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g.general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)-&gt;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select(c |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c.oclIsKindOf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(Class))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18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5" name="10 Marcador de contenido"/>
          <p:cNvSpPr>
            <a:spLocks noGrp="1"/>
          </p:cNvSpPr>
          <p:nvPr>
            <p:ph sz="half" idx="4294967295"/>
          </p:nvPr>
        </p:nvSpPr>
        <p:spPr>
          <a:xfrm>
            <a:off x="4648200" y="1600200"/>
            <a:ext cx="4244280" cy="4525963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Analyse only open files</a:t>
            </a:r>
          </a:p>
          <a:p>
            <a:pPr lvl="1"/>
            <a:r>
              <a:rPr lang="en-GB" dirty="0" smtClean="0"/>
              <a:t>Recommended to avoid the Eclipse builder to force too many unneeded analysis</a:t>
            </a:r>
          </a:p>
          <a:p>
            <a:r>
              <a:rPr lang="en-GB" dirty="0" smtClean="0"/>
              <a:t>Default time out</a:t>
            </a:r>
          </a:p>
          <a:p>
            <a:pPr lvl="1"/>
            <a:r>
              <a:rPr lang="en-GB" dirty="0" smtClean="0"/>
              <a:t>2.5 seconds – 5 seconds</a:t>
            </a:r>
          </a:p>
          <a:p>
            <a:r>
              <a:rPr lang="en-GB" dirty="0" smtClean="0"/>
              <a:t>Min./Max. bounds</a:t>
            </a:r>
          </a:p>
          <a:p>
            <a:pPr lvl="1"/>
            <a:r>
              <a:rPr lang="en-GB" dirty="0" smtClean="0"/>
              <a:t>1..5 is typically enough but you can play according to your computing power</a:t>
            </a:r>
          </a:p>
          <a:p>
            <a:r>
              <a:rPr lang="en-GB" dirty="0" smtClean="0"/>
              <a:t>Enable speculative </a:t>
            </a:r>
            <a:r>
              <a:rPr lang="en-GB" dirty="0" err="1" smtClean="0"/>
              <a:t>qfx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Needs too much memory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95" y="2033890"/>
            <a:ext cx="4397005" cy="348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32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Default batch configuration</a:t>
            </a:r>
          </a:p>
          <a:p>
            <a:pPr lvl="1"/>
            <a:r>
              <a:rPr lang="en-US" dirty="0" smtClean="0"/>
              <a:t>Which problems to check if there is no specific .</a:t>
            </a:r>
            <a:r>
              <a:rPr lang="en-US" dirty="0" err="1" smtClean="0"/>
              <a:t>atlc</a:t>
            </a:r>
            <a:r>
              <a:rPr lang="en-US" dirty="0" smtClean="0"/>
              <a:t> file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All errors in continuous mode</a:t>
            </a:r>
          </a:p>
          <a:p>
            <a:pPr lvl="2"/>
            <a:r>
              <a:rPr lang="en-US" dirty="0" smtClean="0"/>
              <a:t>All errors are checked as the user is editing</a:t>
            </a:r>
          </a:p>
          <a:p>
            <a:pPr lvl="1"/>
            <a:r>
              <a:rPr lang="en-US" dirty="0" smtClean="0"/>
              <a:t>Model finding on errors</a:t>
            </a:r>
          </a:p>
          <a:p>
            <a:pPr lvl="2"/>
            <a:r>
              <a:rPr lang="en-US" dirty="0" smtClean="0"/>
              <a:t>Selects for continuous mode only severe errors that require model finding</a:t>
            </a:r>
          </a:p>
          <a:p>
            <a:pPr lvl="1"/>
            <a:r>
              <a:rPr lang="en-US" dirty="0" smtClean="0"/>
              <a:t>No model finding</a:t>
            </a:r>
          </a:p>
          <a:p>
            <a:pPr lvl="2"/>
            <a:r>
              <a:rPr lang="en-US" dirty="0" smtClean="0"/>
              <a:t>Delay to batch mode any analysis that requires model finding.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02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Troubleshooting</a:t>
            </a:r>
            <a:endParaRPr lang="en-US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0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Troubleshooting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solver</a:t>
            </a:r>
            <a:r>
              <a:rPr lang="es-ES_tradnl" dirty="0" smtClean="0"/>
              <a:t> </a:t>
            </a:r>
            <a:r>
              <a:rPr lang="es-ES_tradnl" dirty="0" err="1" smtClean="0"/>
              <a:t>does</a:t>
            </a:r>
            <a:r>
              <a:rPr lang="es-ES_tradnl" dirty="0" smtClean="0"/>
              <a:t> </a:t>
            </a:r>
            <a:r>
              <a:rPr lang="es-ES_tradnl" dirty="0" err="1" smtClean="0"/>
              <a:t>not</a:t>
            </a:r>
            <a:r>
              <a:rPr lang="es-ES_tradnl" dirty="0" smtClean="0"/>
              <a:t>  </a:t>
            </a:r>
            <a:r>
              <a:rPr lang="es-ES_tradnl" dirty="0" err="1" smtClean="0"/>
              <a:t>work</a:t>
            </a:r>
            <a:r>
              <a:rPr lang="es-ES_tradnl" dirty="0" smtClean="0"/>
              <a:t> (</a:t>
            </a:r>
            <a:r>
              <a:rPr lang="es-ES_tradnl" dirty="0" err="1" smtClean="0"/>
              <a:t>too</a:t>
            </a:r>
            <a:r>
              <a:rPr lang="es-ES_tradnl" dirty="0" smtClean="0"/>
              <a:t> </a:t>
            </a:r>
            <a:r>
              <a:rPr lang="es-ES_tradnl" dirty="0" err="1" smtClean="0"/>
              <a:t>many</a:t>
            </a:r>
            <a:r>
              <a:rPr lang="es-ES_tradnl" dirty="0" smtClean="0"/>
              <a:t> </a:t>
            </a:r>
            <a:r>
              <a:rPr lang="es-ES_tradnl" dirty="0" err="1" smtClean="0"/>
              <a:t>unknowns</a:t>
            </a:r>
            <a:r>
              <a:rPr lang="es-ES_tradnl" dirty="0" smtClean="0"/>
              <a:t>)</a:t>
            </a:r>
          </a:p>
          <a:p>
            <a:pPr lvl="1"/>
            <a:r>
              <a:rPr lang="es-ES_tradnl" dirty="0" err="1" smtClean="0"/>
              <a:t>If</a:t>
            </a:r>
            <a:r>
              <a:rPr lang="es-ES_tradnl" dirty="0" smtClean="0"/>
              <a:t> </a:t>
            </a:r>
            <a:r>
              <a:rPr lang="es-ES_tradnl" dirty="0" err="1" smtClean="0"/>
              <a:t>there</a:t>
            </a:r>
            <a:r>
              <a:rPr lang="es-ES_tradnl" dirty="0" smtClean="0"/>
              <a:t> are </a:t>
            </a:r>
            <a:r>
              <a:rPr lang="es-ES_tradnl" dirty="0" err="1" smtClean="0"/>
              <a:t>errors</a:t>
            </a:r>
            <a:r>
              <a:rPr lang="es-ES_tradnl" dirty="0" smtClean="0"/>
              <a:t> in </a:t>
            </a:r>
            <a:r>
              <a:rPr lang="es-ES_tradnl" dirty="0" err="1" smtClean="0"/>
              <a:t>the</a:t>
            </a:r>
            <a:r>
              <a:rPr lang="es-ES_tradnl" dirty="0" smtClean="0"/>
              <a:t> error </a:t>
            </a:r>
            <a:r>
              <a:rPr lang="es-ES_tradnl" dirty="0" err="1" smtClean="0"/>
              <a:t>path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solver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likely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fail</a:t>
            </a:r>
            <a:endParaRPr lang="es-ES_tradnl" dirty="0" smtClean="0"/>
          </a:p>
          <a:p>
            <a:pPr lvl="1"/>
            <a:r>
              <a:rPr lang="es-ES_tradnl" dirty="0" err="1" smtClean="0"/>
              <a:t>There</a:t>
            </a:r>
            <a:r>
              <a:rPr lang="es-ES_tradnl" dirty="0" smtClean="0"/>
              <a:t> are </a:t>
            </a:r>
            <a:r>
              <a:rPr lang="es-ES_tradnl" dirty="0" err="1" smtClean="0"/>
              <a:t>features</a:t>
            </a:r>
            <a:r>
              <a:rPr lang="es-ES_tradnl" dirty="0" smtClean="0"/>
              <a:t> </a:t>
            </a:r>
            <a:r>
              <a:rPr lang="es-ES_tradnl" dirty="0" err="1" smtClean="0"/>
              <a:t>which</a:t>
            </a:r>
            <a:r>
              <a:rPr lang="es-ES_tradnl" dirty="0" smtClean="0"/>
              <a:t> are </a:t>
            </a:r>
            <a:r>
              <a:rPr lang="es-ES_tradnl" dirty="0" err="1" smtClean="0"/>
              <a:t>not</a:t>
            </a:r>
            <a:r>
              <a:rPr lang="es-ES_tradnl" dirty="0" smtClean="0"/>
              <a:t> </a:t>
            </a:r>
            <a:r>
              <a:rPr lang="es-ES_tradnl" dirty="0" err="1" smtClean="0"/>
              <a:t>supported</a:t>
            </a:r>
            <a:r>
              <a:rPr lang="es-ES_tradnl" dirty="0" smtClean="0"/>
              <a:t> </a:t>
            </a:r>
            <a:r>
              <a:rPr lang="es-ES_tradnl" dirty="0" err="1" smtClean="0"/>
              <a:t>by</a:t>
            </a:r>
            <a:r>
              <a:rPr lang="es-ES_tradnl" dirty="0" smtClean="0"/>
              <a:t> USE </a:t>
            </a:r>
            <a:r>
              <a:rPr lang="es-ES_tradnl" dirty="0" err="1" smtClean="0"/>
              <a:t>Validator</a:t>
            </a:r>
            <a:endParaRPr lang="es-ES_tradnl" dirty="0" smtClean="0"/>
          </a:p>
          <a:p>
            <a:pPr lvl="1"/>
            <a:r>
              <a:rPr lang="es-ES_tradnl" dirty="0" smtClean="0"/>
              <a:t>Bugs and </a:t>
            </a:r>
            <a:r>
              <a:rPr lang="es-ES_tradnl" dirty="0" err="1" smtClean="0"/>
              <a:t>limitations</a:t>
            </a:r>
            <a:r>
              <a:rPr lang="es-ES_tradnl" dirty="0" smtClean="0"/>
              <a:t> in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translation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Troubleshooting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solver takes too much memory</a:t>
            </a:r>
          </a:p>
          <a:p>
            <a:pPr lvl="1"/>
            <a:r>
              <a:rPr lang="en-US" dirty="0" smtClean="0"/>
              <a:t>It is likely that there are some memory leaks</a:t>
            </a:r>
          </a:p>
          <a:p>
            <a:pPr lvl="1"/>
            <a:r>
              <a:rPr lang="en-US" dirty="0" smtClean="0"/>
              <a:t>We will work harder, sorry!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Move some of the solver-based problems to batch mode. This is the recommended order:</a:t>
            </a:r>
          </a:p>
          <a:p>
            <a:pPr lvl="2"/>
            <a:r>
              <a:rPr lang="en-US" dirty="0" smtClean="0"/>
              <a:t>Unresolved binding</a:t>
            </a:r>
          </a:p>
          <a:p>
            <a:pPr lvl="2"/>
            <a:r>
              <a:rPr lang="en-US" dirty="0" smtClean="0"/>
              <a:t>Feature defined in subtype</a:t>
            </a:r>
          </a:p>
          <a:p>
            <a:pPr lvl="2"/>
            <a:r>
              <a:rPr lang="en-US" dirty="0" smtClean="0"/>
              <a:t>Access to undefined value</a:t>
            </a:r>
          </a:p>
          <a:p>
            <a:pPr lvl="2"/>
            <a:r>
              <a:rPr lang="en-US" dirty="0" smtClean="0"/>
              <a:t>Binding resolved by invalid target </a:t>
            </a:r>
          </a:p>
          <a:p>
            <a:pPr lvl="3"/>
            <a:r>
              <a:rPr lang="en-US" smtClean="0"/>
              <a:t>Do </a:t>
            </a:r>
            <a:r>
              <a:rPr lang="en-US" dirty="0" smtClean="0"/>
              <a:t>not move this if you can afford the </a:t>
            </a:r>
            <a:r>
              <a:rPr lang="en-US" smtClean="0"/>
              <a:t>solver time</a:t>
            </a: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7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Troubleshooting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Suddenly, all error markers are vanished and the Analysis View is empty</a:t>
            </a:r>
          </a:p>
          <a:p>
            <a:pPr lvl="1"/>
            <a:r>
              <a:rPr lang="en-US" dirty="0" smtClean="0"/>
              <a:t>Probably there is an internal error in </a:t>
            </a:r>
            <a:r>
              <a:rPr lang="en-US" dirty="0" err="1" smtClean="0"/>
              <a:t>AnATLyzer</a:t>
            </a:r>
            <a:endParaRPr lang="en-US" dirty="0" smtClean="0"/>
          </a:p>
          <a:p>
            <a:pPr lvl="1"/>
            <a:r>
              <a:rPr lang="en-US" dirty="0" smtClean="0"/>
              <a:t>Please, send us </a:t>
            </a:r>
            <a:r>
              <a:rPr lang="en-US" smtClean="0"/>
              <a:t>the bug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4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Troubleshooting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Typing</a:t>
            </a:r>
          </a:p>
          <a:p>
            <a:pPr lvl="1"/>
            <a:r>
              <a:rPr lang="en-GB" dirty="0" smtClean="0"/>
              <a:t>Type inference for (mutually) recursive helpers may lead to false positives sometimes</a:t>
            </a:r>
          </a:p>
          <a:p>
            <a:pPr lvl="1"/>
            <a:r>
              <a:rPr lang="en-GB" dirty="0" smtClean="0"/>
              <a:t>Try with @force-declared-return-type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Limitations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_tradnl" dirty="0" err="1" smtClean="0"/>
              <a:t>Many</a:t>
            </a:r>
            <a:r>
              <a:rPr lang="es-ES_tradnl" dirty="0" smtClean="0"/>
              <a:t>!</a:t>
            </a:r>
          </a:p>
          <a:p>
            <a:pPr lvl="1"/>
            <a:r>
              <a:rPr lang="es-ES_tradnl" dirty="0" err="1" smtClean="0"/>
              <a:t>Including</a:t>
            </a:r>
            <a:r>
              <a:rPr lang="es-ES_tradnl" dirty="0" smtClean="0"/>
              <a:t> </a:t>
            </a:r>
            <a:r>
              <a:rPr lang="es-ES_tradnl" dirty="0" err="1" smtClean="0"/>
              <a:t>fixing</a:t>
            </a:r>
            <a:r>
              <a:rPr lang="es-ES_tradnl" dirty="0" smtClean="0"/>
              <a:t> </a:t>
            </a:r>
            <a:r>
              <a:rPr lang="es-ES_tradnl" dirty="0" err="1" smtClean="0"/>
              <a:t>bugs</a:t>
            </a:r>
            <a:endParaRPr lang="es-ES_tradnl" dirty="0" smtClean="0"/>
          </a:p>
          <a:p>
            <a:pPr lvl="1"/>
            <a:r>
              <a:rPr lang="es-ES_tradnl" dirty="0" err="1" smtClean="0"/>
              <a:t>Technical</a:t>
            </a:r>
            <a:r>
              <a:rPr lang="es-ES_tradnl" dirty="0" smtClean="0"/>
              <a:t> </a:t>
            </a:r>
            <a:r>
              <a:rPr lang="es-ES_tradnl" dirty="0" err="1" smtClean="0"/>
              <a:t>issues</a:t>
            </a:r>
            <a:r>
              <a:rPr lang="es-ES_tradnl" dirty="0" smtClean="0"/>
              <a:t>:</a:t>
            </a:r>
          </a:p>
          <a:p>
            <a:pPr lvl="2"/>
            <a:r>
              <a:rPr lang="es-ES_tradnl" dirty="0" err="1" smtClean="0"/>
              <a:t>After</a:t>
            </a:r>
            <a:r>
              <a:rPr lang="es-ES_tradnl" dirty="0" smtClean="0"/>
              <a:t> </a:t>
            </a:r>
            <a:r>
              <a:rPr lang="es-ES_tradnl" dirty="0" err="1" smtClean="0"/>
              <a:t>undo</a:t>
            </a:r>
            <a:r>
              <a:rPr lang="es-ES_tradnl" dirty="0" smtClean="0"/>
              <a:t> </a:t>
            </a:r>
            <a:r>
              <a:rPr lang="es-ES_tradnl" dirty="0" err="1" smtClean="0"/>
              <a:t>we</a:t>
            </a:r>
            <a:r>
              <a:rPr lang="es-ES_tradnl" dirty="0" smtClean="0"/>
              <a:t> </a:t>
            </a:r>
            <a:r>
              <a:rPr lang="es-ES_tradnl" dirty="0" err="1" smtClean="0"/>
              <a:t>need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reload</a:t>
            </a:r>
            <a:r>
              <a:rPr lang="es-ES_tradnl" dirty="0" smtClean="0"/>
              <a:t>…</a:t>
            </a:r>
          </a:p>
          <a:p>
            <a:r>
              <a:rPr lang="en-GB" dirty="0"/>
              <a:t>Mapping to USE Validator</a:t>
            </a:r>
          </a:p>
          <a:p>
            <a:pPr lvl="1"/>
            <a:r>
              <a:rPr lang="en-GB" dirty="0"/>
              <a:t>We have good coverage but we have to work on e.g., Map and Tuple support</a:t>
            </a:r>
          </a:p>
          <a:p>
            <a:r>
              <a:rPr lang="es-ES_tradnl" dirty="0" err="1" smtClean="0"/>
              <a:t>Cannot</a:t>
            </a:r>
            <a:r>
              <a:rPr lang="es-ES_tradnl" dirty="0" smtClean="0"/>
              <a:t> re-</a:t>
            </a:r>
            <a:r>
              <a:rPr lang="es-ES_tradnl" dirty="0" err="1" smtClean="0"/>
              <a:t>analyse</a:t>
            </a:r>
            <a:r>
              <a:rPr lang="es-ES_tradnl" dirty="0" smtClean="0"/>
              <a:t> </a:t>
            </a:r>
            <a:r>
              <a:rPr lang="es-ES_tradnl" dirty="0" err="1" smtClean="0"/>
              <a:t>dependent</a:t>
            </a:r>
            <a:r>
              <a:rPr lang="es-ES_tradnl" dirty="0" smtClean="0"/>
              <a:t> </a:t>
            </a:r>
            <a:r>
              <a:rPr lang="es-ES_tradnl" dirty="0" err="1" smtClean="0"/>
              <a:t>transformations</a:t>
            </a:r>
            <a:r>
              <a:rPr lang="es-ES_tradnl" dirty="0" smtClean="0"/>
              <a:t> </a:t>
            </a:r>
            <a:r>
              <a:rPr lang="es-ES_tradnl" dirty="0" err="1" smtClean="0"/>
              <a:t>or</a:t>
            </a:r>
            <a:r>
              <a:rPr lang="es-ES_tradnl" dirty="0" smtClean="0"/>
              <a:t> </a:t>
            </a:r>
            <a:r>
              <a:rPr lang="es-ES_tradnl" dirty="0" err="1" smtClean="0"/>
              <a:t>changes</a:t>
            </a:r>
            <a:r>
              <a:rPr lang="es-ES_tradnl" dirty="0" smtClean="0"/>
              <a:t> in </a:t>
            </a:r>
            <a:r>
              <a:rPr lang="es-ES_tradnl" dirty="0" err="1" smtClean="0"/>
              <a:t>the</a:t>
            </a:r>
            <a:r>
              <a:rPr lang="es-ES_tradnl" dirty="0" smtClean="0"/>
              <a:t> meta-</a:t>
            </a:r>
            <a:r>
              <a:rPr lang="es-ES_tradnl" dirty="0" err="1" smtClean="0"/>
              <a:t>model</a:t>
            </a:r>
            <a:endParaRPr lang="es-ES_tradnl" dirty="0" smtClean="0"/>
          </a:p>
          <a:p>
            <a:pPr lvl="1"/>
            <a:r>
              <a:rPr lang="es-ES_tradnl" dirty="0" err="1" smtClean="0"/>
              <a:t>Lack</a:t>
            </a:r>
            <a:r>
              <a:rPr lang="es-ES_tradnl" dirty="0" smtClean="0"/>
              <a:t> of </a:t>
            </a:r>
            <a:r>
              <a:rPr lang="es-ES_tradnl" dirty="0" err="1" smtClean="0"/>
              <a:t>standard</a:t>
            </a:r>
            <a:r>
              <a:rPr lang="es-ES_tradnl" dirty="0" smtClean="0"/>
              <a:t> mega-</a:t>
            </a:r>
            <a:r>
              <a:rPr lang="es-ES_tradnl" dirty="0" err="1" smtClean="0"/>
              <a:t>model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More information</a:t>
            </a:r>
            <a:endParaRPr lang="en-AU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853136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Available at </a:t>
            </a:r>
            <a:r>
              <a:rPr lang="en-AU" dirty="0" err="1" smtClean="0"/>
              <a:t>Github</a:t>
            </a:r>
            <a:endParaRPr lang="en-AU" dirty="0" smtClean="0"/>
          </a:p>
          <a:p>
            <a:pPr lvl="1"/>
            <a:r>
              <a:rPr lang="es-ES_tradnl" dirty="0">
                <a:hlinkClick r:id="rId2"/>
              </a:rPr>
              <a:t>https://github.com/jesusc/anatlyzer</a:t>
            </a:r>
            <a:endParaRPr lang="es-ES_tradnl" dirty="0"/>
          </a:p>
          <a:p>
            <a:endParaRPr lang="en-AU" dirty="0" smtClean="0"/>
          </a:p>
          <a:p>
            <a:r>
              <a:rPr lang="en-AU" dirty="0" smtClean="0"/>
              <a:t>Send me an e-mail if:</a:t>
            </a:r>
          </a:p>
          <a:p>
            <a:pPr lvl="1"/>
            <a:r>
              <a:rPr lang="en-AU" dirty="0" smtClean="0"/>
              <a:t>You want to use it and have some problem</a:t>
            </a:r>
          </a:p>
          <a:p>
            <a:pPr lvl="1"/>
            <a:r>
              <a:rPr lang="en-AU" dirty="0" smtClean="0"/>
              <a:t>You have found a bug</a:t>
            </a:r>
          </a:p>
          <a:p>
            <a:pPr lvl="1"/>
            <a:r>
              <a:rPr lang="en-AU" dirty="0" smtClean="0"/>
              <a:t>You want to collaborate</a:t>
            </a:r>
          </a:p>
          <a:p>
            <a:pPr marL="457200" lvl="1" indent="0">
              <a:buNone/>
            </a:pPr>
            <a:endParaRPr lang="en-AU" dirty="0" smtClean="0"/>
          </a:p>
          <a:p>
            <a:pPr marL="0" indent="0" algn="ctr">
              <a:buNone/>
            </a:pPr>
            <a:r>
              <a:rPr lang="en-AU" b="1" smtClean="0"/>
              <a:t>jesus.sanchez.cuadrado@gmail.com</a:t>
            </a:r>
            <a:endParaRPr lang="en-AU" b="1" dirty="0" smtClean="0"/>
          </a:p>
          <a:p>
            <a:pPr lvl="1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Questions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makes</a:t>
            </a:r>
            <a:r>
              <a:rPr lang="es-ES" dirty="0"/>
              <a:t> a </a:t>
            </a:r>
            <a:r>
              <a:rPr lang="es-ES" dirty="0" err="1"/>
              <a:t>high-quality</a:t>
            </a:r>
            <a:r>
              <a:rPr lang="es-ES" dirty="0"/>
              <a:t> </a:t>
            </a:r>
            <a:r>
              <a:rPr lang="es-ES" dirty="0" err="1"/>
              <a:t>transformation</a:t>
            </a:r>
            <a:r>
              <a:rPr lang="es-ES" dirty="0"/>
              <a:t>?</a:t>
            </a:r>
          </a:p>
          <a:p>
            <a:pPr lvl="1"/>
            <a:r>
              <a:rPr lang="en-US" b="1" dirty="0" smtClean="0"/>
              <a:t>Q1</a:t>
            </a:r>
            <a:r>
              <a:rPr lang="en-US" b="1" dirty="0" smtClean="0"/>
              <a:t>:</a:t>
            </a:r>
            <a:r>
              <a:rPr lang="en-US" dirty="0" smtClean="0"/>
              <a:t> is the transformation correctly typed w.r.t. to the source meta-models? </a:t>
            </a:r>
          </a:p>
          <a:p>
            <a:pPr lvl="1"/>
            <a:r>
              <a:rPr lang="en-US" b="1" dirty="0" smtClean="0"/>
              <a:t>Q2:</a:t>
            </a:r>
            <a:r>
              <a:rPr lang="en-US" dirty="0" smtClean="0"/>
              <a:t> do the generated models conform to the target meta-model? </a:t>
            </a:r>
          </a:p>
          <a:p>
            <a:pPr lvl="1"/>
            <a:r>
              <a:rPr lang="en-US" b="1" dirty="0" smtClean="0"/>
              <a:t>Q3:</a:t>
            </a:r>
            <a:r>
              <a:rPr lang="en-US" dirty="0" smtClean="0"/>
              <a:t> do the transformation rules cover all cases?</a:t>
            </a:r>
          </a:p>
          <a:p>
            <a:pPr lvl="1"/>
            <a:r>
              <a:rPr lang="en-US" b="1" dirty="0" smtClean="0"/>
              <a:t>Q4:</a:t>
            </a:r>
            <a:r>
              <a:rPr lang="en-US" dirty="0" smtClean="0"/>
              <a:t> </a:t>
            </a:r>
            <a:r>
              <a:rPr lang="en-US" dirty="0" smtClean="0"/>
              <a:t>is the transformation semantically correct? 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4637</TotalTime>
  <Words>3714</Words>
  <Application>Microsoft Office PowerPoint</Application>
  <PresentationFormat>Presentación en pantalla (4:3)</PresentationFormat>
  <Paragraphs>825</Paragraphs>
  <Slides>88</Slides>
  <Notes>9</Notes>
  <HiddenSlides>2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88</vt:i4>
      </vt:variant>
    </vt:vector>
  </HeadingPairs>
  <TitlesOfParts>
    <vt:vector size="93" baseType="lpstr">
      <vt:lpstr>Arial</vt:lpstr>
      <vt:lpstr>Calibri</vt:lpstr>
      <vt:lpstr>Consolas</vt:lpstr>
      <vt:lpstr>Wingdings</vt:lpstr>
      <vt:lpstr>Tema de Office</vt:lpstr>
      <vt:lpstr>AnATLyzer</vt:lpstr>
      <vt:lpstr>AnATLyzer</vt:lpstr>
      <vt:lpstr>Precision and completeness</vt:lpstr>
      <vt:lpstr>AnATLyzer</vt:lpstr>
      <vt:lpstr>Motivation</vt:lpstr>
      <vt:lpstr>Motivation</vt:lpstr>
      <vt:lpstr>Is rule class2class correct?</vt:lpstr>
      <vt:lpstr>Is rule2class correct?</vt:lpstr>
      <vt:lpstr>Questions</vt:lpstr>
      <vt:lpstr>Questions</vt:lpstr>
      <vt:lpstr>What AnATLyzer do for you?</vt:lpstr>
      <vt:lpstr>What AnATLyzer do for you?</vt:lpstr>
      <vt:lpstr>Technical information</vt:lpstr>
      <vt:lpstr>Credits</vt:lpstr>
      <vt:lpstr>Research papers</vt:lpstr>
      <vt:lpstr>AnATLyzer</vt:lpstr>
      <vt:lpstr>Installing the example projects</vt:lpstr>
      <vt:lpstr>Setting up the project</vt:lpstr>
      <vt:lpstr>User interface</vt:lpstr>
      <vt:lpstr>The Analysis View</vt:lpstr>
      <vt:lpstr>The Analysis View</vt:lpstr>
      <vt:lpstr>The Analysis View</vt:lpstr>
      <vt:lpstr>Keyboard shortcuts</vt:lpstr>
      <vt:lpstr>Keyboard shortcuts (Inherited from ATL Editor)</vt:lpstr>
      <vt:lpstr>Quick fixes</vt:lpstr>
      <vt:lpstr>Quick fixes</vt:lpstr>
      <vt:lpstr>Problem information</vt:lpstr>
      <vt:lpstr>Types of quick fixes</vt:lpstr>
      <vt:lpstr>Developing from scratch</vt:lpstr>
      <vt:lpstr>Developing from scratch</vt:lpstr>
      <vt:lpstr>Create new feature</vt:lpstr>
      <vt:lpstr>Static analysis with AnATLyzer</vt:lpstr>
      <vt:lpstr>Types of problems</vt:lpstr>
      <vt:lpstr>Typing and navigation</vt:lpstr>
      <vt:lpstr>Typing and navigation</vt:lpstr>
      <vt:lpstr>Typing and navigation</vt:lpstr>
      <vt:lpstr>Typing and navigation</vt:lpstr>
      <vt:lpstr>Typing and navigation</vt:lpstr>
      <vt:lpstr>Typing and navigation</vt:lpstr>
      <vt:lpstr>Typing and navigation</vt:lpstr>
      <vt:lpstr>Special operations</vt:lpstr>
      <vt:lpstr>Target conformance problems</vt:lpstr>
      <vt:lpstr>Target conformance problems</vt:lpstr>
      <vt:lpstr>Target conformance problems</vt:lpstr>
      <vt:lpstr>Target conformance problems</vt:lpstr>
      <vt:lpstr>Transformation integrity</vt:lpstr>
      <vt:lpstr>Transformation rules problems</vt:lpstr>
      <vt:lpstr>Transformation rules</vt:lpstr>
      <vt:lpstr>Transformation rules</vt:lpstr>
      <vt:lpstr>Pre-conditions</vt:lpstr>
      <vt:lpstr>Pre-conditions</vt:lpstr>
      <vt:lpstr>Annotations</vt:lpstr>
      <vt:lpstr>Annotations</vt:lpstr>
      <vt:lpstr>Libraries</vt:lpstr>
      <vt:lpstr>Batch analysis</vt:lpstr>
      <vt:lpstr>Batch analysis</vt:lpstr>
      <vt:lpstr>Delayed analysis</vt:lpstr>
      <vt:lpstr>Rule conflicts</vt:lpstr>
      <vt:lpstr>Rule conflicts</vt:lpstr>
      <vt:lpstr>Rule conflicts</vt:lpstr>
      <vt:lpstr>Child stealing</vt:lpstr>
      <vt:lpstr>Child stealing</vt:lpstr>
      <vt:lpstr>Child stealing</vt:lpstr>
      <vt:lpstr>Child stealing</vt:lpstr>
      <vt:lpstr>Child stealing</vt:lpstr>
      <vt:lpstr>Child stealing</vt:lpstr>
      <vt:lpstr>Target constraint analysis</vt:lpstr>
      <vt:lpstr>Unconnected components</vt:lpstr>
      <vt:lpstr>Visualizations</vt:lpstr>
      <vt:lpstr>Rule relationships</vt:lpstr>
      <vt:lpstr>Visualization</vt:lpstr>
      <vt:lpstr>Visualization</vt:lpstr>
      <vt:lpstr>UML Support</vt:lpstr>
      <vt:lpstr>Enabling UML support</vt:lpstr>
      <vt:lpstr>Enabling UML support</vt:lpstr>
      <vt:lpstr>Configuration options</vt:lpstr>
      <vt:lpstr>Configuration</vt:lpstr>
      <vt:lpstr>Configuration</vt:lpstr>
      <vt:lpstr>Configuration</vt:lpstr>
      <vt:lpstr>Configuration</vt:lpstr>
      <vt:lpstr>Configuration</vt:lpstr>
      <vt:lpstr>Troubleshooting</vt:lpstr>
      <vt:lpstr>Troubleshooting</vt:lpstr>
      <vt:lpstr>Troubleshooting</vt:lpstr>
      <vt:lpstr>Troubleshooting</vt:lpstr>
      <vt:lpstr>Troubleshooting</vt:lpstr>
      <vt:lpstr>Limitations</vt:lpstr>
      <vt:lpstr>More information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AnATLyzer</dc:title>
  <cp:lastModifiedBy>jesus</cp:lastModifiedBy>
  <cp:revision>808</cp:revision>
  <dcterms:modified xsi:type="dcterms:W3CDTF">2017-09-15T17:11:43Z</dcterms:modified>
</cp:coreProperties>
</file>