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54" r:id="rId3"/>
    <p:sldId id="355" r:id="rId4"/>
    <p:sldId id="338" r:id="rId5"/>
    <p:sldId id="337" r:id="rId6"/>
    <p:sldId id="330" r:id="rId7"/>
    <p:sldId id="356" r:id="rId8"/>
    <p:sldId id="332" r:id="rId9"/>
    <p:sldId id="333" r:id="rId10"/>
    <p:sldId id="339" r:id="rId11"/>
    <p:sldId id="340" r:id="rId12"/>
    <p:sldId id="341" r:id="rId13"/>
    <p:sldId id="342" r:id="rId14"/>
    <p:sldId id="344" r:id="rId15"/>
    <p:sldId id="353" r:id="rId16"/>
    <p:sldId id="343" r:id="rId17"/>
    <p:sldId id="336" r:id="rId18"/>
    <p:sldId id="349" r:id="rId19"/>
    <p:sldId id="350" r:id="rId20"/>
    <p:sldId id="347" r:id="rId21"/>
    <p:sldId id="351" r:id="rId22"/>
    <p:sldId id="352" r:id="rId23"/>
    <p:sldId id="283" r:id="rId24"/>
    <p:sldId id="345" r:id="rId25"/>
    <p:sldId id="358" r:id="rId26"/>
    <p:sldId id="359" r:id="rId27"/>
    <p:sldId id="262" r:id="rId28"/>
    <p:sldId id="263" r:id="rId29"/>
    <p:sldId id="265" r:id="rId30"/>
    <p:sldId id="346" r:id="rId31"/>
    <p:sldId id="357" r:id="rId32"/>
    <p:sldId id="360" r:id="rId33"/>
    <p:sldId id="264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CE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0269" autoAdjust="0"/>
  </p:normalViewPr>
  <p:slideViewPr>
    <p:cSldViewPr>
      <p:cViewPr varScale="1">
        <p:scale>
          <a:sx n="103" d="100"/>
          <a:sy n="103" d="100"/>
        </p:scale>
        <p:origin x="20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D26A9-E0FD-47B6-9068-CCD7E126FD74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A6F3-004E-4323-9BA5-B4D1FC153349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96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4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9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ANATLYZER API &amp; </a:t>
            </a:r>
            <a:r>
              <a:rPr lang="es-ES_tradnl" dirty="0" err="1" smtClean="0"/>
              <a:t>Extensions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III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dirty="0" err="1" smtClean="0"/>
              <a:t>AnATLyzer</a:t>
            </a:r>
            <a:r>
              <a:rPr lang="en-US" dirty="0" smtClean="0"/>
              <a:t> programmatically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Make use of the </a:t>
            </a:r>
            <a:r>
              <a:rPr lang="en-US" dirty="0" err="1" smtClean="0"/>
              <a:t>AnATLyzer</a:t>
            </a:r>
            <a:r>
              <a:rPr lang="en-US" dirty="0" smtClean="0"/>
              <a:t> infrastructure</a:t>
            </a:r>
          </a:p>
          <a:p>
            <a:pPr lvl="1"/>
            <a:r>
              <a:rPr lang="en-US" dirty="0" smtClean="0"/>
              <a:t>Profit from the TDG</a:t>
            </a:r>
          </a:p>
          <a:p>
            <a:pPr lvl="2"/>
            <a:r>
              <a:rPr lang="en-US" dirty="0" smtClean="0"/>
              <a:t>E.g., to implement optimized access to model repository for a specific transformation</a:t>
            </a:r>
          </a:p>
          <a:p>
            <a:pPr lvl="1"/>
            <a:r>
              <a:rPr lang="en-US" dirty="0"/>
              <a:t>Build generators from ATL to other technologies</a:t>
            </a:r>
          </a:p>
          <a:p>
            <a:pPr lvl="2"/>
            <a:r>
              <a:rPr lang="en-US" dirty="0"/>
              <a:t>E.g., a new ATL compiler for another platform</a:t>
            </a:r>
          </a:p>
          <a:p>
            <a:pPr lvl="2"/>
            <a:r>
              <a:rPr lang="en-US" dirty="0"/>
              <a:t>E.g., compile a some verifier </a:t>
            </a:r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Run experiments over transformations in batch mode</a:t>
            </a:r>
          </a:p>
          <a:p>
            <a:pPr lvl="2"/>
            <a:r>
              <a:rPr lang="en-US" dirty="0" smtClean="0"/>
              <a:t>E.g., compare how many errors are made by students</a:t>
            </a:r>
          </a:p>
        </p:txBody>
      </p:sp>
    </p:spTree>
    <p:extLst>
      <p:ext uri="{BB962C8B-B14F-4D97-AF65-F5344CB8AC3E}">
        <p14:creationId xmlns:p14="http://schemas.microsoft.com/office/powerpoint/2010/main" val="37520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err="1" smtClean="0"/>
              <a:t>AnATLyzer</a:t>
            </a:r>
            <a:r>
              <a:rPr lang="en-US" dirty="0" smtClean="0"/>
              <a:t> in standalone mode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51520" y="980728"/>
            <a:ext cx="95770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atlTrafoFile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File(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"examples/families2persons.atl"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 names      = new String[] {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"Persons"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"Family"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metamodels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String[] {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"examples/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Persons.ecore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examples/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Families.ecore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 the ATL resource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atlTrafo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AtlLoader.load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atlTrafoFile.getAbsolutePath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AnalysisLoader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loader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AnalysisLoader.fromResource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atlTrafo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metamodels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names);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Launch the type checking and the static analysis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AnalysisResult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loader.analyse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detected problem, check if the constraint solver needs to be run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confirm the problem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(Problem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result.getProblems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AnalyserUtils.isWitnessRequred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(problem) 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StandaloneUSEWitnessFinder.confirmOrDiscard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(problem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result);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AnalyserUtils.isConfirmed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(problem) 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AnalyserUtils.getProblemDescription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(problem);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pdesc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problem.getDescription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("\n", " ");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location    = (problem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LocalProblem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((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LocalProblem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problem).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getLocation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: "no-location";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(des+ " "+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atlTrafoFile.getName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location + " "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pdesc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8 Rectángulo redondeado"/>
          <p:cNvSpPr/>
          <p:nvPr/>
        </p:nvSpPr>
        <p:spPr>
          <a:xfrm>
            <a:off x="6804248" y="44624"/>
            <a:ext cx="22825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ExampleAnalysis.java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7" name="8 Rectángulo redondeado"/>
          <p:cNvSpPr/>
          <p:nvPr/>
        </p:nvSpPr>
        <p:spPr>
          <a:xfrm>
            <a:off x="2690664" y="44624"/>
            <a:ext cx="40107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Project: models17.tutorial.standalone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extended ATL model</a:t>
            </a:r>
            <a:br>
              <a:rPr lang="en-US" dirty="0" smtClean="0"/>
            </a:br>
            <a:r>
              <a:rPr lang="en-US" dirty="0" smtClean="0"/>
              <a:t>Example: Using the TDG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99592" y="1834946"/>
            <a:ext cx="92890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Launch the type checking and the static analysis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AnalysisResult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loader.analyse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the extended ATL model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ATLModel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extATLModel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result.getATLModel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model declarations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modelDeclarations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ATLUtils.getModelInfo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extATLModel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declaration 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modelDeclarations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"Signature: 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declaration.getModelName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declaration.getMetamodelName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 input: 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declaration.isInput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declaration.hasMetamodelInfo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declaration.getURIorPath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isURI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declaration.isURI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metrics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computeMetrics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extATLModel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8 Rectángulo redondeado"/>
          <p:cNvSpPr/>
          <p:nvPr/>
        </p:nvSpPr>
        <p:spPr>
          <a:xfrm>
            <a:off x="6804248" y="44624"/>
            <a:ext cx="22825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ExampleMetrics.java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extended ATL model</a:t>
            </a:r>
            <a:br>
              <a:rPr lang="en-US" dirty="0" smtClean="0"/>
            </a:br>
            <a:r>
              <a:rPr lang="en-US" dirty="0" smtClean="0"/>
              <a:t>Example: Using TDG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57200" y="1480130"/>
            <a:ext cx="95770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computeMetrics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ATLModel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numMatchedRules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numHelpers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numRuleLinks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Module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model.getModule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ModuleElement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module.getElements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MatchedRule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numMatchedRules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MatchedRule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MatchedRule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OutPatternElement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r.getOutPattern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getElements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(Binding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ope.getBindings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numRuleLinks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binding.getResolvedBy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().size();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Helper 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numHelpers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"Num. matched rules: "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numMatchedRules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 rule links: 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numRuleLinks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"Num. helpers: 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numHelpers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8 Rectángulo redondeado"/>
          <p:cNvSpPr/>
          <p:nvPr/>
        </p:nvSpPr>
        <p:spPr>
          <a:xfrm>
            <a:off x="6804248" y="44624"/>
            <a:ext cx="22825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ExampleMetrics.java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extended ATL model</a:t>
            </a:r>
            <a:br>
              <a:rPr lang="en-US" dirty="0" smtClean="0"/>
            </a:br>
            <a:r>
              <a:rPr lang="en-US" dirty="0" smtClean="0"/>
              <a:t>Example: The TDG and the visitor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51520" y="1628800"/>
            <a:ext cx="95770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MetricsWithVisitor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AbstractVisitor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numMatchedRules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numHelpers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numRuleLinks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computeMetrics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ATLModel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the depth-first traversal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startVisiting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model.getRoot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"Num. matched rules: "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numMatchedRules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"Num. rule links: 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numRuleLinks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"Num. helpers: 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numHelpers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inMatchedRule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MatchedRule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self)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numMatchedRules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++; }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inStaticHelper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StaticHelper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self)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numHelpers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++; }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inContextHelper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ContextHelper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self)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numHelpers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++; }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inBinding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(Binding self)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numRuleLinks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self.getResolvedBy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().size();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8 Rectángulo redondeado"/>
          <p:cNvSpPr/>
          <p:nvPr/>
        </p:nvSpPr>
        <p:spPr>
          <a:xfrm>
            <a:off x="5796136" y="44624"/>
            <a:ext cx="329066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ExampleMetricsWithVisitor.java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AnATLyzer</a:t>
            </a:r>
            <a:r>
              <a:rPr lang="en-US" dirty="0" smtClean="0"/>
              <a:t> within Eclipse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323528" y="1340768"/>
            <a:ext cx="9289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ExecuteAnalysisHandler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AbstractHandler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execute(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event)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ExecutionException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IEditorPart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editor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HandlerUtil.getActiveEditor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(event);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editor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AtlEditorExt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IFile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file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IFile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((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AtlEditorExt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editor).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getUnderlyingResource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the index in case the file has already been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analysed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AnalysisResult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 =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AnalysisIndex.getInstance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getAnalysis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 == null 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Otherwise, execute the analysis 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not executing the model finder for "witness-required" problems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AnalyserExecutor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().exec(file);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(Exception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e.printStackTrace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something with the analysis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MessageDialog.openInformation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"Analysis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available!"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Problems: 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r.getLocalProblems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().size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8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smtClean="0"/>
              <a:t>new analysis</a:t>
            </a:r>
            <a:endParaRPr lang="en-US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AnATLyzer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AnATLyzer</a:t>
            </a:r>
            <a:r>
              <a:rPr lang="en-US" dirty="0" smtClean="0"/>
              <a:t> analysis are structured in a set of phases</a:t>
            </a:r>
          </a:p>
          <a:p>
            <a:r>
              <a:rPr lang="en-US" dirty="0" smtClean="0"/>
              <a:t>An extension may add a new phase</a:t>
            </a:r>
          </a:p>
          <a:p>
            <a:pPr lvl="1"/>
            <a:r>
              <a:rPr lang="en-US" dirty="0" smtClean="0"/>
              <a:t>Before the regular analysis</a:t>
            </a:r>
          </a:p>
          <a:p>
            <a:pPr lvl="1"/>
            <a:r>
              <a:rPr lang="en-US" dirty="0" smtClean="0"/>
              <a:t>After the regular analysis</a:t>
            </a:r>
          </a:p>
          <a:p>
            <a:pPr lvl="2"/>
            <a:r>
              <a:rPr lang="en-US" dirty="0" smtClean="0"/>
              <a:t>In this stage the TDG is already filled with the results of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AnATLyzer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4" name="Documento 3"/>
          <p:cNvSpPr/>
          <p:nvPr/>
        </p:nvSpPr>
        <p:spPr>
          <a:xfrm>
            <a:off x="516131" y="2975202"/>
            <a:ext cx="720080" cy="9361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8" name="Proceso alternativo 7"/>
          <p:cNvSpPr/>
          <p:nvPr/>
        </p:nvSpPr>
        <p:spPr>
          <a:xfrm>
            <a:off x="3518676" y="2975202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ceso alternativo 9"/>
          <p:cNvSpPr/>
          <p:nvPr/>
        </p:nvSpPr>
        <p:spPr>
          <a:xfrm>
            <a:off x="3436839" y="3056378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ceso alternativo 10"/>
          <p:cNvSpPr/>
          <p:nvPr/>
        </p:nvSpPr>
        <p:spPr>
          <a:xfrm>
            <a:off x="3355002" y="3150658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3037303" y="3737646"/>
            <a:ext cx="1562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Pre-processing</a:t>
            </a:r>
          </a:p>
          <a:p>
            <a:pPr algn="ctr"/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15" name="Proceso alternativo 14"/>
          <p:cNvSpPr/>
          <p:nvPr/>
        </p:nvSpPr>
        <p:spPr>
          <a:xfrm>
            <a:off x="1740267" y="3150658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>
            <a:off x="2868647" y="3321144"/>
            <a:ext cx="360932" cy="2392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1308219" y="3333726"/>
            <a:ext cx="360932" cy="2392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1481331" y="3674116"/>
            <a:ext cx="152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Build </a:t>
            </a:r>
          </a:p>
          <a:p>
            <a:pPr algn="ctr"/>
            <a:r>
              <a:rPr lang="en-US" dirty="0" smtClean="0"/>
              <a:t>the ATL model</a:t>
            </a:r>
            <a:endParaRPr lang="en-US" dirty="0"/>
          </a:p>
        </p:txBody>
      </p:sp>
      <p:sp>
        <p:nvSpPr>
          <p:cNvPr id="19" name="Más 18"/>
          <p:cNvSpPr/>
          <p:nvPr/>
        </p:nvSpPr>
        <p:spPr>
          <a:xfrm>
            <a:off x="3756491" y="4486756"/>
            <a:ext cx="288032" cy="311678"/>
          </a:xfrm>
          <a:prstGeom prst="mathPlu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ceso alternativo 19"/>
          <p:cNvSpPr/>
          <p:nvPr/>
        </p:nvSpPr>
        <p:spPr>
          <a:xfrm>
            <a:off x="3405128" y="4942542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o alternativo 20"/>
          <p:cNvSpPr/>
          <p:nvPr/>
        </p:nvSpPr>
        <p:spPr>
          <a:xfrm>
            <a:off x="3323291" y="5036822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3045883" y="5681997"/>
            <a:ext cx="1562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Pre-processing</a:t>
            </a:r>
          </a:p>
          <a:p>
            <a:pPr algn="ctr"/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23" name="Proceso alternativo 22"/>
          <p:cNvSpPr/>
          <p:nvPr/>
        </p:nvSpPr>
        <p:spPr>
          <a:xfrm>
            <a:off x="5360699" y="2880922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roceso alternativo 23"/>
          <p:cNvSpPr/>
          <p:nvPr/>
        </p:nvSpPr>
        <p:spPr>
          <a:xfrm>
            <a:off x="5278862" y="2962098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roceso alternativo 24"/>
          <p:cNvSpPr/>
          <p:nvPr/>
        </p:nvSpPr>
        <p:spPr>
          <a:xfrm>
            <a:off x="5197025" y="3056378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/>
          <p:cNvSpPr txBox="1"/>
          <p:nvPr/>
        </p:nvSpPr>
        <p:spPr>
          <a:xfrm>
            <a:off x="5192009" y="3643366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Analysis</a:t>
            </a:r>
          </a:p>
          <a:p>
            <a:pPr algn="ctr"/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27" name="Flecha derecha 26"/>
          <p:cNvSpPr/>
          <p:nvPr/>
        </p:nvSpPr>
        <p:spPr>
          <a:xfrm>
            <a:off x="4710670" y="3226864"/>
            <a:ext cx="360932" cy="2392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ás 27"/>
          <p:cNvSpPr/>
          <p:nvPr/>
        </p:nvSpPr>
        <p:spPr>
          <a:xfrm>
            <a:off x="5598514" y="4392476"/>
            <a:ext cx="288032" cy="311678"/>
          </a:xfrm>
          <a:prstGeom prst="mathPlus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roceso alternativo 28"/>
          <p:cNvSpPr/>
          <p:nvPr/>
        </p:nvSpPr>
        <p:spPr>
          <a:xfrm>
            <a:off x="5247151" y="4848262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ceso alternativo 29"/>
          <p:cNvSpPr/>
          <p:nvPr/>
        </p:nvSpPr>
        <p:spPr>
          <a:xfrm>
            <a:off x="5165314" y="4942542"/>
            <a:ext cx="100811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5077124" y="5587717"/>
            <a:ext cx="118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Analysis</a:t>
            </a:r>
          </a:p>
          <a:p>
            <a:pPr algn="ctr"/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2" name="Proceso 31"/>
          <p:cNvSpPr/>
          <p:nvPr/>
        </p:nvSpPr>
        <p:spPr>
          <a:xfrm>
            <a:off x="6958468" y="3719011"/>
            <a:ext cx="894564" cy="6014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TDG</a:t>
            </a:r>
            <a:endParaRPr lang="en-US" dirty="0"/>
          </a:p>
        </p:txBody>
      </p:sp>
      <p:sp>
        <p:nvSpPr>
          <p:cNvPr id="33" name="Proceso 32"/>
          <p:cNvSpPr/>
          <p:nvPr/>
        </p:nvSpPr>
        <p:spPr>
          <a:xfrm>
            <a:off x="7947453" y="3712259"/>
            <a:ext cx="873019" cy="6014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model</a:t>
            </a:r>
            <a:endParaRPr lang="en-US" dirty="0"/>
          </a:p>
        </p:txBody>
      </p:sp>
      <p:cxnSp>
        <p:nvCxnSpPr>
          <p:cNvPr id="41" name="Conector angular 40"/>
          <p:cNvCxnSpPr>
            <a:stCxn id="23" idx="3"/>
            <a:endCxn id="32" idx="0"/>
          </p:cNvCxnSpPr>
          <p:nvPr/>
        </p:nvCxnSpPr>
        <p:spPr>
          <a:xfrm>
            <a:off x="6368811" y="3132950"/>
            <a:ext cx="1036939" cy="586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lamada rectangular 41"/>
          <p:cNvSpPr/>
          <p:nvPr/>
        </p:nvSpPr>
        <p:spPr>
          <a:xfrm>
            <a:off x="2868647" y="1976202"/>
            <a:ext cx="1154085" cy="673183"/>
          </a:xfrm>
          <a:prstGeom prst="wedgeRectCallout">
            <a:avLst>
              <a:gd name="adj1" fmla="val 48990"/>
              <a:gd name="adj2" fmla="val 89504"/>
            </a:avLst>
          </a:prstGeom>
          <a:solidFill>
            <a:srgbClr val="ECEDC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e.g. inline helpers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Llamada rectangular 42"/>
          <p:cNvSpPr/>
          <p:nvPr/>
        </p:nvSpPr>
        <p:spPr>
          <a:xfrm>
            <a:off x="7275989" y="5540878"/>
            <a:ext cx="1256451" cy="787450"/>
          </a:xfrm>
          <a:prstGeom prst="wedgeRectCallout">
            <a:avLst>
              <a:gd name="adj1" fmla="val -134400"/>
              <a:gd name="adj2" fmla="val -95167"/>
            </a:avLst>
          </a:prstGeom>
          <a:solidFill>
            <a:srgbClr val="ECEDC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filled TDG is available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Conector angular 43"/>
          <p:cNvCxnSpPr>
            <a:endCxn id="33" idx="0"/>
          </p:cNvCxnSpPr>
          <p:nvPr/>
        </p:nvCxnSpPr>
        <p:spPr>
          <a:xfrm>
            <a:off x="6392900" y="3122517"/>
            <a:ext cx="1991063" cy="589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9" idx="3"/>
            <a:endCxn id="33" idx="2"/>
          </p:cNvCxnSpPr>
          <p:nvPr/>
        </p:nvCxnSpPr>
        <p:spPr>
          <a:xfrm flipV="1">
            <a:off x="6255263" y="4313695"/>
            <a:ext cx="2128700" cy="786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29" idx="3"/>
            <a:endCxn id="32" idx="2"/>
          </p:cNvCxnSpPr>
          <p:nvPr/>
        </p:nvCxnSpPr>
        <p:spPr>
          <a:xfrm flipV="1">
            <a:off x="6255263" y="4320447"/>
            <a:ext cx="1150487" cy="779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AnATLyzer</a:t>
            </a:r>
            <a:r>
              <a:rPr lang="en-US" dirty="0" smtClean="0"/>
              <a:t> usage scenarios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IDE to develop ATL transformations</a:t>
            </a:r>
          </a:p>
          <a:p>
            <a:pPr lvl="1"/>
            <a:r>
              <a:rPr lang="en-US" dirty="0" smtClean="0"/>
              <a:t>End-user perspective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Develop other tools for ATL</a:t>
            </a:r>
          </a:p>
          <a:p>
            <a:pPr lvl="1"/>
            <a:r>
              <a:rPr lang="en-US" dirty="0" smtClean="0"/>
              <a:t>ATL tooling developer</a:t>
            </a:r>
          </a:p>
          <a:p>
            <a:r>
              <a:rPr lang="en-US" dirty="0" smtClean="0"/>
              <a:t>Run experiments on ATL transformations</a:t>
            </a:r>
          </a:p>
          <a:p>
            <a:pPr lvl="1"/>
            <a:r>
              <a:rPr lang="en-US" dirty="0" smtClean="0"/>
              <a:t>Useful for researchers in MT</a:t>
            </a:r>
          </a:p>
        </p:txBody>
      </p:sp>
      <p:sp>
        <p:nvSpPr>
          <p:cNvPr id="4" name="3 Cerrar llave"/>
          <p:cNvSpPr/>
          <p:nvPr/>
        </p:nvSpPr>
        <p:spPr>
          <a:xfrm>
            <a:off x="5580112" y="3212976"/>
            <a:ext cx="360040" cy="273630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Rectángulo"/>
          <p:cNvSpPr/>
          <p:nvPr/>
        </p:nvSpPr>
        <p:spPr>
          <a:xfrm>
            <a:off x="6156176" y="4005064"/>
            <a:ext cx="2483768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 err="1" smtClean="0">
                <a:solidFill>
                  <a:schemeClr val="tx1"/>
                </a:solidFill>
              </a:rPr>
              <a:t>Learn</a:t>
            </a:r>
            <a:r>
              <a:rPr lang="es-ES_tradnl" sz="2000" b="1" dirty="0" smtClean="0">
                <a:solidFill>
                  <a:schemeClr val="tx1"/>
                </a:solidFill>
              </a:rPr>
              <a:t>  </a:t>
            </a:r>
            <a:r>
              <a:rPr lang="es-ES_tradnl" sz="2000" b="1" dirty="0" err="1" smtClean="0">
                <a:solidFill>
                  <a:schemeClr val="tx1"/>
                </a:solidFill>
              </a:rPr>
              <a:t>how</a:t>
            </a:r>
            <a:r>
              <a:rPr lang="es-ES_tradnl" sz="2000" b="1" dirty="0" smtClean="0">
                <a:solidFill>
                  <a:schemeClr val="tx1"/>
                </a:solidFill>
              </a:rPr>
              <a:t> </a:t>
            </a:r>
            <a:r>
              <a:rPr lang="es-ES_tradnl" sz="2000" b="1" dirty="0" err="1" smtClean="0">
                <a:solidFill>
                  <a:schemeClr val="tx1"/>
                </a:solidFill>
              </a:rPr>
              <a:t>to</a:t>
            </a:r>
            <a:r>
              <a:rPr lang="es-ES_tradnl" sz="2000" b="1" dirty="0" smtClean="0">
                <a:solidFill>
                  <a:schemeClr val="tx1"/>
                </a:solidFill>
              </a:rPr>
              <a:t> use</a:t>
            </a:r>
          </a:p>
          <a:p>
            <a:pPr algn="ctr"/>
            <a:r>
              <a:rPr lang="es-ES_tradnl" sz="2000" b="1" dirty="0" err="1" smtClean="0">
                <a:solidFill>
                  <a:schemeClr val="tx1"/>
                </a:solidFill>
              </a:rPr>
              <a:t>AnATLyzer</a:t>
            </a:r>
            <a:r>
              <a:rPr lang="es-ES_tradnl" sz="2000" b="1" dirty="0" smtClean="0">
                <a:solidFill>
                  <a:schemeClr val="tx1"/>
                </a:solidFill>
              </a:rPr>
              <a:t> </a:t>
            </a:r>
            <a:r>
              <a:rPr lang="es-ES_tradnl" sz="2000" b="1" dirty="0" err="1" smtClean="0">
                <a:solidFill>
                  <a:schemeClr val="tx1"/>
                </a:solidFill>
              </a:rPr>
              <a:t>programmatically</a:t>
            </a:r>
            <a:endParaRPr lang="es-ES_tradn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UML-specific analysis</a:t>
            </a:r>
          </a:p>
          <a:p>
            <a:pPr lvl="1"/>
            <a:r>
              <a:rPr lang="en-US" dirty="0" smtClean="0"/>
              <a:t>Feature “type” has cardinality “optional”</a:t>
            </a:r>
          </a:p>
          <a:p>
            <a:pPr lvl="1"/>
            <a:r>
              <a:rPr lang="en-US" dirty="0" smtClean="0"/>
              <a:t>If UML is used as target model, it is likely that we want to make sure that “type” is initialized</a:t>
            </a:r>
          </a:p>
          <a:p>
            <a:pPr lvl="1"/>
            <a:r>
              <a:rPr lang="en-US" dirty="0" smtClean="0"/>
              <a:t>Build an analysis that mark a problem if a rule is not setting a type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468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an extension point to install the analysis:</a:t>
            </a:r>
          </a:p>
          <a:p>
            <a:pPr lvl="1"/>
            <a:r>
              <a:rPr lang="en-US" sz="2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anatlyzer.atl.editor.additionalanalysis</a:t>
            </a:r>
            <a:endParaRPr lang="en-US" sz="2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100" dirty="0" smtClean="0"/>
              <a:t>The </a:t>
            </a:r>
            <a:r>
              <a:rPr lang="en-US" sz="2100" dirty="0" err="1" smtClean="0"/>
              <a:t>AnalysisProvider</a:t>
            </a:r>
            <a:r>
              <a:rPr lang="en-US" sz="2100" dirty="0" smtClean="0"/>
              <a:t> checks the applicability conditions and instantiate the new analysis </a:t>
            </a:r>
            <a:endParaRPr lang="en-US" sz="2100" dirty="0"/>
          </a:p>
          <a:p>
            <a:pPr marL="457200" lvl="1" indent="0">
              <a:buNone/>
            </a:pPr>
            <a:endParaRPr lang="en-US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9512" y="3099732"/>
            <a:ext cx="98823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UmlAnalysis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AnalysisProvider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AnalyserExtension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getExtensions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ATLModel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GlobalNamespace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ns)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declarations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ATLUtils.getModelInfo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isUmlMetamodel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declarations.stream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d.getURIorPath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startsWith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"http://www.eclipse.org/uml2/"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isUmlMetamodel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Collections.singletonList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UmlAnalysisExtension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Collections.emptyList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8 Rectángulo redondeado"/>
          <p:cNvSpPr/>
          <p:nvPr/>
        </p:nvSpPr>
        <p:spPr>
          <a:xfrm>
            <a:off x="5076056" y="44624"/>
            <a:ext cx="40107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Project: models17.tutorial.extensions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7504" y="616034"/>
            <a:ext cx="102971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UmlAnalysisExtension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AbstractVisitor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AnalyserExtension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ATLModel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isPreparationTask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perform(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ATLModel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model,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GlobalNamespace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ns, Unit root)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model;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startVisiting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inSimpleOutPatternElement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SimpleOutPatternElement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self)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self.getInferredType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m.getKlass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 != null &amp;&amp;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UMLPackage.Literals.TYPED_ELEMENT.isSuperTypeOf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(c) ) 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if there is a bindings setting the "type" property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self.getBindings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().stream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noneMatch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b.getWrittenFeature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UMLPackage.Literals.TYPED_ELEMENT__TYPE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) 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model.getErrors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signalGenericProblem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"Property 'type' is not set"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type-not-set"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self);				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3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Implementing quick fixes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UML-specific quick fix</a:t>
            </a:r>
          </a:p>
          <a:p>
            <a:pPr lvl="1"/>
            <a:r>
              <a:rPr lang="en-US" dirty="0" smtClean="0"/>
              <a:t>Solution to the problem of assigning “</a:t>
            </a:r>
            <a:r>
              <a:rPr lang="en-US" dirty="0" err="1" smtClean="0"/>
              <a:t>superClass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We will learn a bit about how to query the extended ATL model</a:t>
            </a:r>
          </a:p>
          <a:p>
            <a:pPr lvl="1"/>
            <a:r>
              <a:rPr lang="en-US" dirty="0" smtClean="0"/>
              <a:t>It requires extensive creation of ATL model elements</a:t>
            </a:r>
          </a:p>
          <a:p>
            <a:pPr lvl="1"/>
            <a:r>
              <a:rPr lang="en-US" dirty="0" smtClean="0"/>
              <a:t>We will change an ATL abstract syntax in-place</a:t>
            </a:r>
          </a:p>
          <a:p>
            <a:pPr lvl="1"/>
            <a:endParaRPr lang="en-US" dirty="0"/>
          </a:p>
        </p:txBody>
      </p:sp>
      <p:sp>
        <p:nvSpPr>
          <p:cNvPr id="5" name="8 Rectángulo redondeado"/>
          <p:cNvSpPr/>
          <p:nvPr/>
        </p:nvSpPr>
        <p:spPr>
          <a:xfrm>
            <a:off x="5076056" y="44624"/>
            <a:ext cx="40107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Project: models17.tutorial.extensions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683568" y="1989415"/>
            <a:ext cx="8172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--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Transforms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Java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classes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(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e.g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.,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obtained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with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MoDISCO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)</a:t>
            </a:r>
          </a:p>
          <a:p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--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into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UML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classes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and sets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the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inheritance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links</a:t>
            </a:r>
          </a:p>
          <a:p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module </a:t>
            </a:r>
            <a:r>
              <a:rPr lang="es-ES_tradnl" sz="1600" dirty="0">
                <a:latin typeface="Consolas" pitchFamily="49" charset="0"/>
              </a:rPr>
              <a:t>java2uml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CD : UML </a:t>
            </a:r>
            <a:r>
              <a:rPr lang="es-ES_tradnl" sz="1600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CODE: JAVA;</a:t>
            </a:r>
            <a:endParaRPr lang="es-ES_tradnl" sz="16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sz="1600" b="1" dirty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JAVA!ClassDeclaration</a:t>
            </a:r>
            <a:r>
              <a:rPr lang="es-ES_tradnl" sz="1600" dirty="0" smtClean="0">
                <a:latin typeface="Consolas" pitchFamily="49" charset="0"/>
              </a:rPr>
              <a:t> </a:t>
            </a:r>
          </a:p>
          <a:p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: </a:t>
            </a:r>
            <a:r>
              <a:rPr lang="es-ES_tradnl" sz="1600" dirty="0" err="1">
                <a:latin typeface="Consolas" pitchFamily="49" charset="0"/>
              </a:rPr>
              <a:t>getSuperClass</a:t>
            </a:r>
            <a:r>
              <a:rPr lang="es-ES_tradnl" sz="1600" dirty="0">
                <a:latin typeface="Consolas" pitchFamily="49" charset="0"/>
              </a:rPr>
              <a:t> : </a:t>
            </a:r>
            <a:r>
              <a:rPr lang="es-ES_tradnl" sz="1600" dirty="0" err="1">
                <a:latin typeface="Consolas" pitchFamily="49" charset="0"/>
              </a:rPr>
              <a:t>JAVA!ClassDeclaration</a:t>
            </a:r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= ... ;</a:t>
            </a:r>
            <a:endParaRPr lang="es-ES_tradnl" sz="1600" dirty="0">
              <a:latin typeface="Consolas" pitchFamily="49" charset="0"/>
            </a:endParaRP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class2class {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s1 </a:t>
            </a:r>
            <a:r>
              <a:rPr lang="es-ES_tradnl" sz="1600" dirty="0">
                <a:latin typeface="Consolas" pitchFamily="49" charset="0"/>
              </a:rPr>
              <a:t>: </a:t>
            </a:r>
            <a:r>
              <a:rPr lang="es-ES_tradnl" sz="1600" dirty="0" err="1">
                <a:latin typeface="Consolas" pitchFamily="49" charset="0"/>
              </a:rPr>
              <a:t>JAVA!ClassDeclaration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sz="1600" dirty="0" smtClean="0">
                <a:latin typeface="Consolas" pitchFamily="49" charset="0"/>
              </a:rPr>
              <a:t> t1 </a:t>
            </a:r>
            <a:r>
              <a:rPr lang="es-ES_tradnl" sz="1600" dirty="0">
                <a:latin typeface="Consolas" pitchFamily="49" charset="0"/>
              </a:rPr>
              <a:t>: </a:t>
            </a:r>
            <a:r>
              <a:rPr lang="es-ES_tradnl" sz="1600" dirty="0" err="1">
                <a:latin typeface="Consolas" pitchFamily="49" charset="0"/>
              </a:rPr>
              <a:t>UML!Class</a:t>
            </a:r>
            <a:r>
              <a:rPr lang="es-ES_tradnl" sz="1600" dirty="0">
                <a:latin typeface="Consolas" pitchFamily="49" charset="0"/>
              </a:rPr>
              <a:t> (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err="1" smtClean="0">
                <a:latin typeface="Consolas" pitchFamily="49" charset="0"/>
              </a:rPr>
              <a:t>name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&lt;- s1.name,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u="wavyHeavy" dirty="0" err="1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superClass</a:t>
            </a:r>
            <a:r>
              <a:rPr lang="es-ES_tradnl" sz="1600" u="wavyHeavy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 </a:t>
            </a:r>
            <a:r>
              <a:rPr lang="es-ES_tradnl" sz="1600" u="wavyHeavy" dirty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&lt;- </a:t>
            </a:r>
            <a:r>
              <a:rPr lang="es-ES_tradnl" sz="1600" u="wavyHeavy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s1.getSuperClass</a:t>
            </a:r>
            <a:endParaRPr lang="es-ES_tradnl" sz="1600" u="wavyHeavy" dirty="0">
              <a:uFill>
                <a:solidFill>
                  <a:srgbClr val="C00000"/>
                </a:solidFill>
              </a:uFill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  )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}</a:t>
            </a:r>
          </a:p>
          <a:p>
            <a:endParaRPr lang="es-ES_tradnl" sz="1600" dirty="0" smtClean="0">
              <a:latin typeface="Consolas" pitchFamily="49" charset="0"/>
            </a:endParaRPr>
          </a:p>
        </p:txBody>
      </p:sp>
      <p:sp>
        <p:nvSpPr>
          <p:cNvPr id="5" name="8 Rectángulo redondeado"/>
          <p:cNvSpPr/>
          <p:nvPr/>
        </p:nvSpPr>
        <p:spPr>
          <a:xfrm>
            <a:off x="6084168" y="44624"/>
            <a:ext cx="300263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models17.tutorial.java2uml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611560" y="1628800"/>
            <a:ext cx="81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class2class {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s1 </a:t>
            </a:r>
            <a:r>
              <a:rPr lang="es-ES_tradnl" sz="1600" dirty="0">
                <a:latin typeface="Consolas" pitchFamily="49" charset="0"/>
              </a:rPr>
              <a:t>: </a:t>
            </a:r>
            <a:r>
              <a:rPr lang="es-ES_tradnl" sz="1600" dirty="0" err="1">
                <a:latin typeface="Consolas" pitchFamily="49" charset="0"/>
              </a:rPr>
              <a:t>JAVA!ClassDeclaration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sz="1600" dirty="0" smtClean="0">
                <a:latin typeface="Consolas" pitchFamily="49" charset="0"/>
              </a:rPr>
              <a:t> t1 </a:t>
            </a:r>
            <a:r>
              <a:rPr lang="es-ES_tradnl" sz="1600" dirty="0">
                <a:latin typeface="Consolas" pitchFamily="49" charset="0"/>
              </a:rPr>
              <a:t>: </a:t>
            </a:r>
            <a:r>
              <a:rPr lang="es-ES_tradnl" sz="1600" dirty="0" err="1">
                <a:latin typeface="Consolas" pitchFamily="49" charset="0"/>
              </a:rPr>
              <a:t>UML!Class</a:t>
            </a:r>
            <a:r>
              <a:rPr lang="es-ES_tradnl" sz="1600" dirty="0">
                <a:latin typeface="Consolas" pitchFamily="49" charset="0"/>
              </a:rPr>
              <a:t> (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err="1" smtClean="0">
                <a:latin typeface="Consolas" pitchFamily="49" charset="0"/>
              </a:rPr>
              <a:t>name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&lt;- s1.name</a:t>
            </a:r>
            <a:r>
              <a:rPr lang="es-ES_tradnl" sz="1600" dirty="0" smtClean="0">
                <a:latin typeface="Consolas" pitchFamily="49" charset="0"/>
              </a:rPr>
              <a:t>,</a:t>
            </a:r>
          </a:p>
          <a:p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       --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Binding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changed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to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create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a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Generalization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object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	</a:t>
            </a:r>
            <a:r>
              <a:rPr lang="es-ES_tradnl" sz="1600" dirty="0" err="1" smtClean="0">
                <a:latin typeface="Consolas" pitchFamily="49" charset="0"/>
              </a:rPr>
              <a:t>generalization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&lt;- </a:t>
            </a:r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           </a:t>
            </a:r>
            <a:r>
              <a:rPr lang="es-ES_tradnl" sz="1600" dirty="0" err="1" smtClean="0">
                <a:latin typeface="Consolas" pitchFamily="49" charset="0"/>
              </a:rPr>
              <a:t>thisModule.createGeneralization</a:t>
            </a:r>
            <a:r>
              <a:rPr lang="es-ES_tradnl" sz="1600" dirty="0" smtClean="0">
                <a:latin typeface="Consolas" pitchFamily="49" charset="0"/>
              </a:rPr>
              <a:t>(s1</a:t>
            </a:r>
            <a:r>
              <a:rPr lang="es-ES_tradnl" sz="1600" dirty="0">
                <a:latin typeface="Consolas" pitchFamily="49" charset="0"/>
              </a:rPr>
              <a:t>, s1.getSuperClass)  </a:t>
            </a:r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   )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}</a:t>
            </a:r>
          </a:p>
          <a:p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--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Lazy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rule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automatically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generated</a:t>
            </a:r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lazy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createGeneralization</a:t>
            </a:r>
            <a:r>
              <a:rPr lang="es-ES_tradnl" sz="1600" dirty="0" smtClean="0">
                <a:latin typeface="Consolas" pitchFamily="49" charset="0"/>
              </a:rPr>
              <a:t> {</a:t>
            </a:r>
          </a:p>
          <a:p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c : </a:t>
            </a:r>
            <a:r>
              <a:rPr lang="es-ES_tradnl" sz="1600" dirty="0" err="1">
                <a:latin typeface="Consolas" pitchFamily="49" charset="0"/>
              </a:rPr>
              <a:t>JAVA!ClassDeclaration</a:t>
            </a:r>
            <a:r>
              <a:rPr lang="es-ES_tradnl" sz="1600" dirty="0">
                <a:latin typeface="Consolas" pitchFamily="49" charset="0"/>
              </a:rPr>
              <a:t>, c1 : </a:t>
            </a:r>
            <a:r>
              <a:rPr lang="es-ES_tradnl" sz="1600" dirty="0" err="1">
                <a:latin typeface="Consolas" pitchFamily="49" charset="0"/>
              </a:rPr>
              <a:t>JAVA!ClassDeclaration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g : </a:t>
            </a:r>
            <a:r>
              <a:rPr lang="es-ES_tradnl" sz="1600" dirty="0" err="1">
                <a:latin typeface="Consolas" pitchFamily="49" charset="0"/>
              </a:rPr>
              <a:t>UML!Generalization</a:t>
            </a:r>
            <a:r>
              <a:rPr lang="es-ES_tradnl" sz="1600" dirty="0">
                <a:latin typeface="Consolas" pitchFamily="49" charset="0"/>
              </a:rPr>
              <a:t> (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err="1" smtClean="0">
                <a:latin typeface="Consolas" pitchFamily="49" charset="0"/>
              </a:rPr>
              <a:t>specific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&lt;- c,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smtClean="0">
                <a:latin typeface="Consolas" pitchFamily="49" charset="0"/>
              </a:rPr>
              <a:t>general </a:t>
            </a:r>
            <a:r>
              <a:rPr lang="es-ES_tradnl" sz="1600" dirty="0">
                <a:latin typeface="Consolas" pitchFamily="49" charset="0"/>
              </a:rPr>
              <a:t>&lt;- c1</a:t>
            </a:r>
          </a:p>
          <a:p>
            <a:r>
              <a:rPr lang="es-ES_tradnl" sz="1600" dirty="0" smtClean="0">
                <a:latin typeface="Consolas" pitchFamily="49" charset="0"/>
              </a:rPr>
              <a:t>     )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}</a:t>
            </a:r>
            <a:endParaRPr lang="es-ES_tradnl" sz="1600" dirty="0" smtClean="0">
              <a:latin typeface="Consolas" pitchFamily="49" charset="0"/>
            </a:endParaRPr>
          </a:p>
        </p:txBody>
      </p:sp>
      <p:sp>
        <p:nvSpPr>
          <p:cNvPr id="5" name="8 Rectángulo redondeado"/>
          <p:cNvSpPr/>
          <p:nvPr/>
        </p:nvSpPr>
        <p:spPr>
          <a:xfrm>
            <a:off x="6084168" y="44624"/>
            <a:ext cx="300263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models17.tutorial.java2uml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Implementing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extension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provided</a:t>
            </a:r>
            <a:endParaRPr lang="es-ES_tradnl" dirty="0" smtClean="0"/>
          </a:p>
          <a:p>
            <a:pPr lvl="1"/>
            <a:r>
              <a:rPr lang="es-ES_tradnl" dirty="0" err="1" smtClean="0"/>
              <a:t>anatlyzer.atl.editor.quickfix</a:t>
            </a:r>
            <a:endParaRPr lang="es-ES_tradnl" dirty="0" smtClean="0"/>
          </a:p>
          <a:p>
            <a:pPr lvl="1"/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options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err="1" smtClean="0"/>
              <a:t>quickfix</a:t>
            </a:r>
            <a:r>
              <a:rPr lang="es-ES_tradnl" dirty="0" smtClean="0"/>
              <a:t>: single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 smtClean="0"/>
          </a:p>
          <a:p>
            <a:pPr lvl="2"/>
            <a:r>
              <a:rPr lang="es-ES_tradnl" dirty="0" err="1" smtClean="0"/>
              <a:t>quickfix</a:t>
            </a:r>
            <a:r>
              <a:rPr lang="es-ES_tradnl" dirty="0" smtClean="0"/>
              <a:t> set: a </a:t>
            </a:r>
            <a:r>
              <a:rPr lang="es-ES_tradnl" dirty="0" err="1" smtClean="0"/>
              <a:t>group</a:t>
            </a:r>
            <a:r>
              <a:rPr lang="es-ES_tradnl" dirty="0" smtClean="0"/>
              <a:t> of </a:t>
            </a:r>
            <a:r>
              <a:rPr lang="es-ES_tradnl" dirty="0" err="1" smtClean="0"/>
              <a:t>related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examples</a:t>
            </a:r>
            <a:r>
              <a:rPr lang="es-ES_tradnl" dirty="0" smtClean="0"/>
              <a:t> are </a:t>
            </a:r>
            <a:r>
              <a:rPr lang="es-ES_tradnl" dirty="0" err="1" smtClean="0"/>
              <a:t>available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, </a:t>
            </a:r>
            <a:r>
              <a:rPr lang="es-ES_tradnl" dirty="0" err="1" smtClean="0"/>
              <a:t>under</a:t>
            </a:r>
            <a:r>
              <a:rPr lang="es-ES_tradnl" dirty="0" smtClean="0"/>
              <a:t> 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found</a:t>
            </a:r>
            <a:r>
              <a:rPr lang="es-ES_tradnl" dirty="0" smtClean="0"/>
              <a:t> in: </a:t>
            </a:r>
            <a:r>
              <a:rPr lang="es-ES_tradnl" sz="2400" dirty="0" err="1" smtClean="0">
                <a:latin typeface="Consolas" pitchFamily="49" charset="0"/>
              </a:rPr>
              <a:t>plugins</a:t>
            </a:r>
            <a:r>
              <a:rPr lang="es-ES_tradnl" sz="2400" dirty="0" smtClean="0">
                <a:latin typeface="Consolas" pitchFamily="49" charset="0"/>
              </a:rPr>
              <a:t>/</a:t>
            </a:r>
            <a:r>
              <a:rPr lang="es-ES_tradnl" sz="2400" dirty="0" err="1" smtClean="0">
                <a:latin typeface="Consolas" pitchFamily="49" charset="0"/>
              </a:rPr>
              <a:t>anatlyzer.atl.editor.quickfix</a:t>
            </a:r>
            <a:endParaRPr lang="es-ES_tradnl" sz="2400" dirty="0" smtClean="0">
              <a:latin typeface="Consolas" pitchFamily="49" charset="0"/>
            </a:endParaRPr>
          </a:p>
          <a:p>
            <a:pPr lvl="1"/>
            <a:endParaRPr lang="es-ES_tradn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Implementing</a:t>
            </a:r>
            <a:r>
              <a:rPr lang="es-ES_tradnl" dirty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Quick </a:t>
            </a:r>
            <a:r>
              <a:rPr lang="es-ES_tradnl" dirty="0" err="1" smtClean="0"/>
              <a:t>fix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i="1" dirty="0" smtClean="0"/>
              <a:t> </a:t>
            </a:r>
            <a:r>
              <a:rPr lang="es-ES_tradnl" i="1" dirty="0" smtClean="0"/>
              <a:t>“</a:t>
            </a:r>
            <a:r>
              <a:rPr lang="es-ES_tradnl" i="1" dirty="0" err="1" smtClean="0"/>
              <a:t>assignment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to</a:t>
            </a:r>
            <a:r>
              <a:rPr lang="es-ES_tradnl" i="1" dirty="0" smtClean="0"/>
              <a:t> </a:t>
            </a:r>
            <a:r>
              <a:rPr lang="es-ES_tradnl" i="1" dirty="0" err="1" smtClean="0"/>
              <a:t>readonly</a:t>
            </a:r>
            <a:r>
              <a:rPr lang="es-ES_tradnl" i="1" dirty="0" smtClean="0"/>
              <a:t> </a:t>
            </a:r>
            <a:r>
              <a:rPr lang="es-ES_tradnl" i="1" dirty="0" err="1" smtClean="0"/>
              <a:t>feature</a:t>
            </a:r>
            <a:r>
              <a:rPr lang="es-ES_tradnl" i="1" dirty="0" smtClean="0"/>
              <a:t>”</a:t>
            </a:r>
            <a:endParaRPr lang="es-ES_tradnl" i="1" dirty="0" smtClean="0"/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new </a:t>
            </a:r>
            <a:r>
              <a:rPr lang="es-ES_tradnl" dirty="0" err="1" smtClean="0"/>
              <a:t>plug</a:t>
            </a:r>
            <a:r>
              <a:rPr lang="es-ES_tradnl" dirty="0" smtClean="0"/>
              <a:t>-in </a:t>
            </a:r>
            <a:r>
              <a:rPr lang="es-ES_tradnl" dirty="0" err="1" smtClean="0"/>
              <a:t>project</a:t>
            </a:r>
            <a:endParaRPr lang="es-ES_tradnl" dirty="0" smtClean="0"/>
          </a:p>
          <a:p>
            <a:pPr lvl="2"/>
            <a:r>
              <a:rPr lang="es-ES_tradnl" dirty="0" smtClean="0"/>
              <a:t>Open MANIFEST.MF</a:t>
            </a:r>
          </a:p>
          <a:p>
            <a:pPr lvl="2"/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anatlyzer.atl.editor.quickfix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“</a:t>
            </a:r>
            <a:r>
              <a:rPr lang="es-ES_tradnl" dirty="0" err="1" smtClean="0"/>
              <a:t>Dependencies</a:t>
            </a:r>
            <a:r>
              <a:rPr lang="es-ES_tradnl" dirty="0" smtClean="0"/>
              <a:t>”</a:t>
            </a:r>
          </a:p>
          <a:p>
            <a:pPr lvl="1"/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“</a:t>
            </a:r>
            <a:r>
              <a:rPr lang="es-ES_tradnl" dirty="0" err="1" smtClean="0"/>
              <a:t>Extensions</a:t>
            </a:r>
            <a:r>
              <a:rPr lang="es-ES_tradnl" dirty="0" smtClean="0"/>
              <a:t>” </a:t>
            </a:r>
            <a:r>
              <a:rPr lang="es-ES_tradnl" dirty="0" err="1" smtClean="0"/>
              <a:t>tab</a:t>
            </a:r>
            <a:endParaRPr lang="es-ES_tradnl" dirty="0" smtClean="0"/>
          </a:p>
          <a:p>
            <a:pPr lvl="2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“</a:t>
            </a:r>
            <a:r>
              <a:rPr lang="es-ES_tradnl" dirty="0" err="1" smtClean="0"/>
              <a:t>Add</a:t>
            </a:r>
            <a:r>
              <a:rPr lang="es-ES_tradnl" dirty="0" smtClean="0"/>
              <a:t>”</a:t>
            </a:r>
          </a:p>
          <a:p>
            <a:pPr lvl="2"/>
            <a:r>
              <a:rPr lang="es-ES_tradnl" dirty="0" err="1" smtClean="0"/>
              <a:t>Find</a:t>
            </a:r>
            <a:r>
              <a:rPr lang="es-ES_tradnl" dirty="0" smtClean="0"/>
              <a:t> and </a:t>
            </a:r>
            <a:r>
              <a:rPr lang="es-ES_tradnl" dirty="0" err="1" smtClean="0"/>
              <a:t>select</a:t>
            </a:r>
            <a:r>
              <a:rPr lang="es-ES_tradnl" dirty="0" smtClean="0"/>
              <a:t> </a:t>
            </a:r>
            <a:r>
              <a:rPr lang="es-ES_tradnl" b="1" dirty="0" smtClean="0"/>
              <a:t>“</a:t>
            </a:r>
            <a:r>
              <a:rPr lang="es-ES_tradnl" b="1" dirty="0" err="1" smtClean="0"/>
              <a:t>anatlyzer.atl.editor.quickfix</a:t>
            </a:r>
            <a:r>
              <a:rPr lang="es-ES_tradnl" b="1" dirty="0" smtClean="0"/>
              <a:t>”</a:t>
            </a:r>
          </a:p>
          <a:p>
            <a:pPr lvl="2"/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implicitly</a:t>
            </a:r>
            <a:r>
              <a:rPr lang="es-ES_tradnl" dirty="0" smtClean="0"/>
              <a:t> </a:t>
            </a:r>
            <a:r>
              <a:rPr lang="es-ES_tradnl" dirty="0" err="1" smtClean="0"/>
              <a:t>imports</a:t>
            </a:r>
            <a:r>
              <a:rPr lang="es-ES_tradnl" dirty="0" smtClean="0"/>
              <a:t>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required</a:t>
            </a:r>
            <a:r>
              <a:rPr lang="es-ES_tradnl" dirty="0" smtClean="0"/>
              <a:t> </a:t>
            </a:r>
            <a:r>
              <a:rPr lang="es-ES_tradnl" dirty="0" err="1" smtClean="0"/>
              <a:t>plugins</a:t>
            </a:r>
            <a:r>
              <a:rPr lang="es-ES_tradnl" dirty="0" smtClean="0"/>
              <a:t> </a:t>
            </a:r>
            <a:r>
              <a:rPr lang="es-ES_tradnl" dirty="0" err="1" smtClean="0"/>
              <a:t>like</a:t>
            </a:r>
            <a:r>
              <a:rPr lang="es-ES_tradnl" dirty="0" smtClean="0"/>
              <a:t> “</a:t>
            </a:r>
            <a:r>
              <a:rPr lang="es-ES_tradnl" dirty="0" err="1" smtClean="0"/>
              <a:t>anatlyzer.atl.editor</a:t>
            </a:r>
            <a:r>
              <a:rPr lang="es-ES_tradnl" dirty="0" smtClean="0"/>
              <a:t>” and </a:t>
            </a:r>
            <a:r>
              <a:rPr lang="es-ES_tradnl" dirty="0"/>
              <a:t>“</a:t>
            </a:r>
            <a:r>
              <a:rPr lang="es-ES_tradnl" dirty="0" err="1" smtClean="0"/>
              <a:t>anatlyzer.atl.typing</a:t>
            </a:r>
            <a:r>
              <a:rPr lang="es-ES_tradnl" dirty="0" smtClean="0"/>
              <a:t>”</a:t>
            </a:r>
          </a:p>
          <a:p>
            <a:pPr lvl="1"/>
            <a:endParaRPr lang="es-ES_tradnl" dirty="0"/>
          </a:p>
        </p:txBody>
      </p:sp>
      <p:sp>
        <p:nvSpPr>
          <p:cNvPr id="4" name="8 Rectángulo redondeado"/>
          <p:cNvSpPr/>
          <p:nvPr/>
        </p:nvSpPr>
        <p:spPr>
          <a:xfrm>
            <a:off x="5076056" y="44624"/>
            <a:ext cx="40107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Project: models17.tutorial.extensions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Implementing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extension</a:t>
            </a:r>
            <a:endParaRPr lang="es-ES_tradnl" dirty="0" smtClean="0"/>
          </a:p>
          <a:p>
            <a:pPr lvl="2"/>
            <a:r>
              <a:rPr lang="es-ES_tradnl" dirty="0" err="1" smtClean="0"/>
              <a:t>Right-click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“New” -&gt; “Quick </a:t>
            </a:r>
            <a:r>
              <a:rPr lang="es-ES_tradnl" dirty="0" err="1" smtClean="0"/>
              <a:t>fix</a:t>
            </a:r>
            <a:r>
              <a:rPr lang="es-ES_tradnl" dirty="0" smtClean="0"/>
              <a:t>”</a:t>
            </a:r>
          </a:p>
          <a:p>
            <a:pPr lvl="2"/>
            <a:r>
              <a:rPr lang="es-ES_tradnl" dirty="0" smtClean="0"/>
              <a:t>In </a:t>
            </a:r>
            <a:r>
              <a:rPr lang="es-ES_tradnl" dirty="0" err="1" smtClean="0"/>
              <a:t>the</a:t>
            </a:r>
            <a:r>
              <a:rPr lang="es-ES_tradnl" dirty="0" smtClean="0"/>
              <a:t> “</a:t>
            </a:r>
            <a:r>
              <a:rPr lang="es-ES_tradnl" dirty="0" err="1" smtClean="0"/>
              <a:t>Apply</a:t>
            </a:r>
            <a:r>
              <a:rPr lang="es-ES_tradnl" dirty="0" smtClean="0"/>
              <a:t>” </a:t>
            </a:r>
            <a:r>
              <a:rPr lang="es-ES_tradnl" dirty="0" err="1" smtClean="0"/>
              <a:t>field</a:t>
            </a:r>
            <a:r>
              <a:rPr lang="es-ES_tradnl" dirty="0" smtClean="0"/>
              <a:t> </a:t>
            </a:r>
            <a:r>
              <a:rPr lang="es-ES_tradnl" dirty="0" err="1" smtClean="0"/>
              <a:t>specify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handle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r>
              <a:rPr lang="es-ES_tradnl" dirty="0" smtClean="0"/>
              <a:t> </a:t>
            </a:r>
            <a:r>
              <a:rPr lang="es-ES_tradnl" dirty="0" err="1" smtClean="0"/>
              <a:t>life</a:t>
            </a:r>
            <a:r>
              <a:rPr lang="es-ES_tradnl" dirty="0" smtClean="0"/>
              <a:t> </a:t>
            </a:r>
            <a:r>
              <a:rPr lang="es-ES_tradnl" dirty="0" err="1" smtClean="0"/>
              <a:t>cycle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sz="1800" dirty="0" err="1" smtClean="0">
                <a:latin typeface="Consolas" pitchFamily="49" charset="0"/>
              </a:rPr>
              <a:t>anatlyzer.uml.quickfix</a:t>
            </a:r>
            <a:r>
              <a:rPr lang="es-ES_tradnl" sz="1800" dirty="0">
                <a:latin typeface="Consolas" pitchFamily="49" charset="0"/>
              </a:rPr>
              <a:t>. </a:t>
            </a:r>
            <a:r>
              <a:rPr lang="es-ES_tradnl" sz="1800" dirty="0" err="1">
                <a:latin typeface="Consolas" pitchFamily="49" charset="0"/>
              </a:rPr>
              <a:t>AssignmentToReadonlyFeature_CreateLazyRule</a:t>
            </a:r>
            <a:endParaRPr lang="es-ES_tradnl" sz="1800" dirty="0" smtClean="0">
              <a:latin typeface="Consolas" pitchFamily="49" charset="0"/>
            </a:endParaRP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implement</a:t>
            </a:r>
            <a:r>
              <a:rPr lang="es-ES_tradnl" dirty="0" smtClean="0"/>
              <a:t> </a:t>
            </a:r>
            <a:r>
              <a:rPr lang="es-ES_tradnl" dirty="0" err="1" smtClean="0"/>
              <a:t>AtlProblemQuickfix</a:t>
            </a:r>
            <a:endParaRPr lang="es-ES_tradnl" dirty="0" smtClean="0"/>
          </a:p>
          <a:p>
            <a:pPr lvl="2"/>
            <a:r>
              <a:rPr lang="es-ES_tradnl" dirty="0" err="1" smtClean="0"/>
              <a:t>Alternatively</a:t>
            </a:r>
            <a:r>
              <a:rPr lang="es-ES_tradnl" dirty="0" smtClean="0"/>
              <a:t>, </a:t>
            </a:r>
            <a:r>
              <a:rPr lang="es-ES_tradnl" dirty="0" err="1" smtClean="0"/>
              <a:t>extend</a:t>
            </a:r>
            <a:r>
              <a:rPr lang="es-ES_tradnl" dirty="0" smtClean="0"/>
              <a:t> </a:t>
            </a:r>
            <a:r>
              <a:rPr lang="es-ES_tradnl" dirty="0" err="1" smtClean="0"/>
              <a:t>AbstractAtlQuickfix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already</a:t>
            </a:r>
            <a:r>
              <a:rPr lang="es-ES_tradnl" dirty="0" smtClean="0"/>
              <a:t>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much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Architecture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AbstractAtlQuickfix</a:t>
            </a:r>
            <a:endParaRPr lang="es-ES_tradnl" dirty="0" smtClean="0"/>
          </a:p>
          <a:p>
            <a:pPr lvl="1"/>
            <a:r>
              <a:rPr lang="es-ES_tradnl" dirty="0" err="1" smtClean="0"/>
              <a:t>It</a:t>
            </a:r>
            <a:r>
              <a:rPr lang="es-ES_tradnl" dirty="0" smtClean="0"/>
              <a:t> has </a:t>
            </a: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phases</a:t>
            </a:r>
            <a:r>
              <a:rPr lang="es-ES_tradnl" dirty="0" smtClean="0"/>
              <a:t>: </a:t>
            </a:r>
            <a:r>
              <a:rPr lang="es-ES_tradnl" dirty="0" err="1" smtClean="0"/>
              <a:t>isApplicable</a:t>
            </a:r>
            <a:r>
              <a:rPr lang="es-ES_tradnl" dirty="0" smtClean="0"/>
              <a:t> and </a:t>
            </a:r>
            <a:r>
              <a:rPr lang="es-ES_tradnl" dirty="0" err="1" smtClean="0"/>
              <a:t>apply</a:t>
            </a:r>
            <a:r>
              <a:rPr lang="es-ES_tradnl" dirty="0" smtClean="0"/>
              <a:t>/</a:t>
            </a:r>
            <a:r>
              <a:rPr lang="es-ES_tradnl" dirty="0" err="1" smtClean="0"/>
              <a:t>getQuickfixApplication</a:t>
            </a:r>
            <a:endParaRPr lang="es-ES_tradnl" dirty="0" smtClean="0"/>
          </a:p>
          <a:p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query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(</a:t>
            </a:r>
            <a:r>
              <a:rPr lang="es-ES_tradnl" dirty="0" err="1" smtClean="0"/>
              <a:t>require</a:t>
            </a:r>
            <a:r>
              <a:rPr lang="es-ES_tradnl" dirty="0" smtClean="0"/>
              <a:t> a </a:t>
            </a:r>
            <a:r>
              <a:rPr lang="es-ES_tradnl" dirty="0" err="1" smtClean="0"/>
              <a:t>marker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invoked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isApplicable</a:t>
            </a:r>
            <a:r>
              <a:rPr lang="es-ES_tradnl" dirty="0" smtClean="0"/>
              <a:t>!)</a:t>
            </a:r>
          </a:p>
          <a:p>
            <a:pPr lvl="1"/>
            <a:r>
              <a:rPr lang="es-ES_tradnl" dirty="0" err="1" smtClean="0"/>
              <a:t>getProblem</a:t>
            </a:r>
            <a:endParaRPr lang="es-ES_tradnl" dirty="0" smtClean="0"/>
          </a:p>
          <a:p>
            <a:pPr lvl="1"/>
            <a:r>
              <a:rPr lang="es-ES_tradnl" dirty="0" err="1" smtClean="0"/>
              <a:t>getProblematicElement</a:t>
            </a:r>
            <a:endParaRPr lang="es-ES_tradnl" dirty="0" smtClean="0"/>
          </a:p>
          <a:p>
            <a:pPr lvl="1"/>
            <a:r>
              <a:rPr lang="es-ES_tradnl" dirty="0" err="1" smtClean="0"/>
              <a:t>getATLModel</a:t>
            </a:r>
            <a:endParaRPr lang="es-ES_tradnl" dirty="0" smtClean="0"/>
          </a:p>
          <a:p>
            <a:pPr lvl="1"/>
            <a:r>
              <a:rPr lang="es-ES_tradnl" dirty="0" err="1" smtClean="0"/>
              <a:t>getAnalysisResult</a:t>
            </a:r>
            <a:endParaRPr lang="es-ES_tradnl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3 Rectángulo"/>
          <p:cNvSpPr/>
          <p:nvPr/>
        </p:nvSpPr>
        <p:spPr>
          <a:xfrm>
            <a:off x="611560" y="1484784"/>
            <a:ext cx="817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AssignmentToReadonlyFeature_CreateLazyRule</a:t>
            </a:r>
            <a:r>
              <a:rPr lang="es-ES_tradnl" sz="1600" dirty="0" smtClean="0">
                <a:latin typeface="Consolas" pitchFamily="49" charset="0"/>
              </a:rPr>
              <a:t> </a:t>
            </a:r>
          </a:p>
          <a:p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extends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AbstractAtlQuickfix</a:t>
            </a:r>
            <a:r>
              <a:rPr lang="es-ES_tradnl" sz="1600" dirty="0">
                <a:latin typeface="Consolas" pitchFamily="49" charset="0"/>
              </a:rPr>
              <a:t>  {</a:t>
            </a: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smtClean="0">
                <a:latin typeface="Consolas" pitchFamily="49" charset="0"/>
              </a:rPr>
              <a:t>@</a:t>
            </a:r>
            <a:r>
              <a:rPr lang="es-ES_tradnl" sz="1600" b="1" dirty="0" err="1">
                <a:latin typeface="Consolas" pitchFamily="49" charset="0"/>
              </a:rPr>
              <a:t>Override</a:t>
            </a:r>
            <a:endParaRPr lang="es-ES_tradnl" sz="1600" b="1" dirty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b="1" dirty="0" err="1" smtClean="0">
                <a:latin typeface="Consolas" pitchFamily="49" charset="0"/>
              </a:rPr>
              <a:t>boolean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isApplicable</a:t>
            </a:r>
            <a:r>
              <a:rPr lang="es-ES_tradnl" sz="1600" dirty="0" smtClean="0">
                <a:latin typeface="Consolas" pitchFamily="49" charset="0"/>
              </a:rPr>
              <a:t>(</a:t>
            </a:r>
            <a:r>
              <a:rPr lang="es-ES_tradnl" sz="1600" dirty="0" err="1" smtClean="0">
                <a:latin typeface="Consolas" pitchFamily="49" charset="0"/>
              </a:rPr>
              <a:t>IMarker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marker</a:t>
            </a:r>
            <a:r>
              <a:rPr lang="es-ES_tradnl" sz="1600" dirty="0">
                <a:latin typeface="Consolas" pitchFamily="49" charset="0"/>
              </a:rPr>
              <a:t>)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CoreException</a:t>
            </a:r>
            <a:r>
              <a:rPr lang="es-ES_tradnl" sz="1600" dirty="0">
                <a:latin typeface="Consolas" pitchFamily="49" charset="0"/>
              </a:rPr>
              <a:t> {</a:t>
            </a:r>
          </a:p>
          <a:p>
            <a:r>
              <a:rPr lang="es-ES_tradnl" sz="1600" dirty="0" smtClean="0">
                <a:latin typeface="Consolas" pitchFamily="49" charset="0"/>
              </a:rPr>
              <a:t> 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( </a:t>
            </a:r>
            <a:r>
              <a:rPr lang="es-ES_tradnl" sz="1600" dirty="0" err="1">
                <a:latin typeface="Consolas" pitchFamily="49" charset="0"/>
              </a:rPr>
              <a:t>getProblem</a:t>
            </a:r>
            <a:r>
              <a:rPr lang="es-ES_tradnl" sz="1600" dirty="0">
                <a:latin typeface="Consolas" pitchFamily="49" charset="0"/>
              </a:rPr>
              <a:t>(</a:t>
            </a:r>
            <a:r>
              <a:rPr lang="es-ES_tradnl" sz="1600" dirty="0" err="1">
                <a:latin typeface="Consolas" pitchFamily="49" charset="0"/>
              </a:rPr>
              <a:t>marker</a:t>
            </a:r>
            <a:r>
              <a:rPr lang="es-ES_tradnl" sz="1600" dirty="0">
                <a:latin typeface="Consolas" pitchFamily="49" charset="0"/>
              </a:rPr>
              <a:t>) </a:t>
            </a:r>
            <a:r>
              <a:rPr lang="es-ES_tradnl" sz="1600" b="1" dirty="0" err="1">
                <a:latin typeface="Consolas" pitchFamily="49" charset="0"/>
              </a:rPr>
              <a:t>instanceof</a:t>
            </a:r>
            <a:r>
              <a:rPr lang="es-ES_tradnl" sz="1600" b="1" dirty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AssignmentToReadonlyFeature</a:t>
            </a:r>
            <a:r>
              <a:rPr lang="es-ES_tradnl" sz="1600" dirty="0">
                <a:latin typeface="Consolas" pitchFamily="49" charset="0"/>
              </a:rPr>
              <a:t> ) {</a:t>
            </a:r>
          </a:p>
          <a:p>
            <a:r>
              <a:rPr lang="es-ES_tradnl" sz="1600" dirty="0" smtClean="0">
                <a:latin typeface="Consolas" pitchFamily="49" charset="0"/>
              </a:rPr>
              <a:t>       </a:t>
            </a:r>
            <a:r>
              <a:rPr lang="es-ES_tradnl" sz="1600" dirty="0" err="1" smtClean="0">
                <a:latin typeface="Consolas" pitchFamily="49" charset="0"/>
              </a:rPr>
              <a:t>Binding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b = (</a:t>
            </a:r>
            <a:r>
              <a:rPr lang="es-ES_tradnl" sz="1600" dirty="0" err="1">
                <a:latin typeface="Consolas" pitchFamily="49" charset="0"/>
              </a:rPr>
              <a:t>Binding</a:t>
            </a:r>
            <a:r>
              <a:rPr lang="es-ES_tradnl" sz="1600" dirty="0">
                <a:latin typeface="Consolas" pitchFamily="49" charset="0"/>
              </a:rPr>
              <a:t>) </a:t>
            </a:r>
            <a:r>
              <a:rPr lang="es-ES_tradnl" sz="1600" dirty="0" err="1">
                <a:latin typeface="Consolas" pitchFamily="49" charset="0"/>
              </a:rPr>
              <a:t>getProblematicElement</a:t>
            </a:r>
            <a:r>
              <a:rPr lang="es-ES_tradnl" sz="1600" dirty="0">
                <a:latin typeface="Consolas" pitchFamily="49" charset="0"/>
              </a:rPr>
              <a:t>(</a:t>
            </a:r>
            <a:r>
              <a:rPr lang="es-ES_tradnl" sz="1600" dirty="0" err="1">
                <a:latin typeface="Consolas" pitchFamily="49" charset="0"/>
              </a:rPr>
              <a:t>marker</a:t>
            </a:r>
            <a:r>
              <a:rPr lang="es-ES_tradnl" sz="1600" dirty="0">
                <a:latin typeface="Consolas" pitchFamily="49" charset="0"/>
              </a:rPr>
              <a:t>);</a:t>
            </a:r>
          </a:p>
          <a:p>
            <a:r>
              <a:rPr lang="es-ES_tradnl" sz="1600" dirty="0" smtClean="0">
                <a:latin typeface="Consolas" pitchFamily="49" charset="0"/>
              </a:rPr>
              <a:t>   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return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b.getWrittenFeature</a:t>
            </a:r>
            <a:r>
              <a:rPr lang="es-ES_tradnl" sz="1600" dirty="0">
                <a:latin typeface="Consolas" pitchFamily="49" charset="0"/>
              </a:rPr>
              <a:t>() == </a:t>
            </a:r>
            <a:endParaRPr lang="es-ES_tradnl" sz="1600" dirty="0" smtClean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               </a:t>
            </a:r>
            <a:r>
              <a:rPr lang="es-ES_tradnl" sz="1600" dirty="0" err="1" smtClean="0">
                <a:latin typeface="Consolas" pitchFamily="49" charset="0"/>
              </a:rPr>
              <a:t>UMLPackage.Literals.CLASS</a:t>
            </a:r>
            <a:r>
              <a:rPr lang="es-ES_tradnl" sz="1600" dirty="0" err="1">
                <a:latin typeface="Consolas" pitchFamily="49" charset="0"/>
              </a:rPr>
              <a:t>__SUPER_CLASS</a:t>
            </a:r>
            <a:r>
              <a:rPr lang="es-ES_tradnl" sz="1600" dirty="0">
                <a:latin typeface="Consolas" pitchFamily="49" charset="0"/>
              </a:rPr>
              <a:t> &amp;&amp;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smtClean="0">
                <a:latin typeface="Consolas" pitchFamily="49" charset="0"/>
              </a:rPr>
              <a:t>      </a:t>
            </a:r>
            <a:r>
              <a:rPr lang="es-ES_tradnl" sz="1600" dirty="0" err="1">
                <a:latin typeface="Consolas" pitchFamily="49" charset="0"/>
              </a:rPr>
              <a:t>b.getPropertyName</a:t>
            </a:r>
            <a:r>
              <a:rPr lang="es-ES_tradnl" sz="1600" dirty="0">
                <a:latin typeface="Consolas" pitchFamily="49" charset="0"/>
              </a:rPr>
              <a:t>().</a:t>
            </a:r>
            <a:r>
              <a:rPr lang="es-ES_tradnl" sz="1600" dirty="0" err="1">
                <a:latin typeface="Consolas" pitchFamily="49" charset="0"/>
              </a:rPr>
              <a:t>equals</a:t>
            </a:r>
            <a:r>
              <a:rPr lang="es-ES_tradnl" sz="1600" dirty="0">
                <a:latin typeface="Consolas" pitchFamily="49" charset="0"/>
              </a:rPr>
              <a:t>("</a:t>
            </a:r>
            <a:r>
              <a:rPr lang="es-ES_tradnl" sz="1600" dirty="0" err="1">
                <a:latin typeface="Consolas" pitchFamily="49" charset="0"/>
              </a:rPr>
              <a:t>superClass</a:t>
            </a:r>
            <a:r>
              <a:rPr lang="es-ES_tradnl" sz="1600" dirty="0">
                <a:latin typeface="Consolas" pitchFamily="49" charset="0"/>
              </a:rPr>
              <a:t>");</a:t>
            </a:r>
          </a:p>
          <a:p>
            <a:r>
              <a:rPr lang="es-ES_tradnl" sz="1600" dirty="0" smtClean="0">
                <a:latin typeface="Consolas" pitchFamily="49" charset="0"/>
              </a:rPr>
              <a:t>     }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return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solidFill>
                  <a:srgbClr val="00B050"/>
                </a:solidFill>
                <a:latin typeface="Consolas" pitchFamily="49" charset="0"/>
              </a:rPr>
              <a:t>false</a:t>
            </a:r>
            <a:r>
              <a:rPr lang="es-ES_tradnl" sz="1600" dirty="0">
                <a:latin typeface="Consolas" pitchFamily="49" charset="0"/>
              </a:rPr>
              <a:t>;</a:t>
            </a:r>
          </a:p>
          <a:p>
            <a:r>
              <a:rPr lang="es-ES_tradnl" sz="1600" dirty="0" smtClean="0">
                <a:latin typeface="Consolas" pitchFamily="49" charset="0"/>
              </a:rPr>
              <a:t>  }</a:t>
            </a:r>
            <a:endParaRPr lang="es-ES_tradnl" sz="1600" dirty="0">
              <a:latin typeface="Consolas" pitchFamily="49" charset="0"/>
            </a:endParaRP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@</a:t>
            </a:r>
            <a:r>
              <a:rPr lang="es-ES_tradnl" sz="1600" dirty="0" err="1">
                <a:latin typeface="Consolas" pitchFamily="49" charset="0"/>
              </a:rPr>
              <a:t>Override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void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apply</a:t>
            </a:r>
            <a:r>
              <a:rPr lang="es-ES_tradnl" sz="1600" dirty="0">
                <a:latin typeface="Consolas" pitchFamily="49" charset="0"/>
              </a:rPr>
              <a:t>(</a:t>
            </a:r>
            <a:r>
              <a:rPr lang="es-ES_tradnl" sz="1600" dirty="0" err="1">
                <a:latin typeface="Consolas" pitchFamily="49" charset="0"/>
              </a:rPr>
              <a:t>IDocument</a:t>
            </a:r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document</a:t>
            </a:r>
            <a:r>
              <a:rPr lang="es-ES_tradnl" sz="1600" dirty="0">
                <a:latin typeface="Consolas" pitchFamily="49" charset="0"/>
              </a:rPr>
              <a:t>) {</a:t>
            </a:r>
          </a:p>
          <a:p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   try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{</a:t>
            </a:r>
          </a:p>
          <a:p>
            <a:r>
              <a:rPr lang="es-ES_tradnl" sz="1600" dirty="0" smtClean="0">
                <a:latin typeface="Consolas" pitchFamily="49" charset="0"/>
              </a:rPr>
              <a:t>        </a:t>
            </a:r>
            <a:r>
              <a:rPr lang="es-ES_tradnl" sz="1600" dirty="0" err="1" smtClean="0">
                <a:latin typeface="Consolas" pitchFamily="49" charset="0"/>
              </a:rPr>
              <a:t>QuickfixApplication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qfa</a:t>
            </a:r>
            <a:r>
              <a:rPr lang="es-ES_tradnl" sz="1600" dirty="0">
                <a:latin typeface="Consolas" pitchFamily="49" charset="0"/>
              </a:rPr>
              <a:t> = </a:t>
            </a:r>
            <a:r>
              <a:rPr lang="es-ES_tradnl" sz="1600" dirty="0" err="1">
                <a:latin typeface="Consolas" pitchFamily="49" charset="0"/>
              </a:rPr>
              <a:t>getQuickfixApplication</a:t>
            </a:r>
            <a:r>
              <a:rPr lang="es-ES_tradnl" sz="1600" dirty="0">
                <a:latin typeface="Consolas" pitchFamily="49" charset="0"/>
              </a:rPr>
              <a:t>();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smtClean="0">
                <a:latin typeface="Consolas" pitchFamily="49" charset="0"/>
              </a:rPr>
              <a:t>new </a:t>
            </a:r>
            <a:r>
              <a:rPr lang="es-ES_tradnl" sz="1600" dirty="0" err="1">
                <a:latin typeface="Consolas" pitchFamily="49" charset="0"/>
              </a:rPr>
              <a:t>InDocumentSerializer</a:t>
            </a:r>
            <a:r>
              <a:rPr lang="es-ES_tradnl" sz="1600" dirty="0">
                <a:latin typeface="Consolas" pitchFamily="49" charset="0"/>
              </a:rPr>
              <a:t>(</a:t>
            </a:r>
            <a:r>
              <a:rPr lang="es-ES_tradnl" sz="1600" dirty="0" err="1">
                <a:latin typeface="Consolas" pitchFamily="49" charset="0"/>
              </a:rPr>
              <a:t>qfa</a:t>
            </a:r>
            <a:r>
              <a:rPr lang="es-ES_tradnl" sz="1600" dirty="0">
                <a:latin typeface="Consolas" pitchFamily="49" charset="0"/>
              </a:rPr>
              <a:t>, </a:t>
            </a:r>
            <a:r>
              <a:rPr lang="es-ES_tradnl" sz="1600" dirty="0" err="1">
                <a:latin typeface="Consolas" pitchFamily="49" charset="0"/>
              </a:rPr>
              <a:t>document</a:t>
            </a:r>
            <a:r>
              <a:rPr lang="es-ES_tradnl" sz="1600" dirty="0">
                <a:latin typeface="Consolas" pitchFamily="49" charset="0"/>
              </a:rPr>
              <a:t>).</a:t>
            </a:r>
            <a:r>
              <a:rPr lang="es-ES_tradnl" sz="1600" dirty="0" err="1">
                <a:latin typeface="Consolas" pitchFamily="49" charset="0"/>
              </a:rPr>
              <a:t>serialize</a:t>
            </a:r>
            <a:r>
              <a:rPr lang="es-ES_tradnl" sz="1600" dirty="0">
                <a:latin typeface="Consolas" pitchFamily="49" charset="0"/>
              </a:rPr>
              <a:t>();</a:t>
            </a:r>
          </a:p>
          <a:p>
            <a:r>
              <a:rPr lang="es-ES_tradnl" sz="1600" dirty="0" smtClean="0">
                <a:latin typeface="Consolas" pitchFamily="49" charset="0"/>
              </a:rPr>
              <a:t>     }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catch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(</a:t>
            </a:r>
            <a:r>
              <a:rPr lang="es-ES_tradnl" sz="1600" dirty="0" err="1">
                <a:latin typeface="Consolas" pitchFamily="49" charset="0"/>
              </a:rPr>
              <a:t>CoreException</a:t>
            </a:r>
            <a:r>
              <a:rPr lang="es-ES_tradnl" sz="1600" dirty="0">
                <a:latin typeface="Consolas" pitchFamily="49" charset="0"/>
              </a:rPr>
              <a:t> e) { }	</a:t>
            </a:r>
          </a:p>
          <a:p>
            <a:r>
              <a:rPr lang="es-ES_tradnl" sz="1600" dirty="0" smtClean="0">
                <a:latin typeface="Consolas" pitchFamily="49" charset="0"/>
              </a:rPr>
              <a:t>  }</a:t>
            </a:r>
            <a:endParaRPr lang="es-ES_tradnl" sz="1600" dirty="0">
              <a:latin typeface="Consolas" pitchFamily="49" charset="0"/>
            </a:endParaRP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	@</a:t>
            </a:r>
            <a:r>
              <a:rPr lang="es-ES_tradnl" sz="1600" dirty="0" err="1">
                <a:latin typeface="Consolas" pitchFamily="49" charset="0"/>
              </a:rPr>
              <a:t>Override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err="1">
                <a:latin typeface="Consolas" pitchFamily="49" charset="0"/>
              </a:rPr>
              <a:t>public</a:t>
            </a:r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String</a:t>
            </a:r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getDisplayString</a:t>
            </a:r>
            <a:r>
              <a:rPr lang="es-ES_tradnl" sz="1600" dirty="0">
                <a:latin typeface="Consolas" pitchFamily="49" charset="0"/>
              </a:rPr>
              <a:t>() {</a:t>
            </a:r>
          </a:p>
          <a:p>
            <a:r>
              <a:rPr lang="es-ES_tradnl" sz="1600" dirty="0">
                <a:latin typeface="Consolas" pitchFamily="49" charset="0"/>
              </a:rPr>
              <a:t>		</a:t>
            </a:r>
            <a:r>
              <a:rPr lang="es-ES_tradnl" sz="1600" dirty="0" err="1">
                <a:latin typeface="Consolas" pitchFamily="49" charset="0"/>
              </a:rPr>
              <a:t>return</a:t>
            </a:r>
            <a:r>
              <a:rPr lang="es-ES_tradnl" sz="1600" dirty="0">
                <a:latin typeface="Consolas" pitchFamily="49" charset="0"/>
              </a:rPr>
              <a:t> "</a:t>
            </a:r>
            <a:r>
              <a:rPr lang="es-ES_tradnl" sz="1600" dirty="0" err="1">
                <a:latin typeface="Consolas" pitchFamily="49" charset="0"/>
              </a:rPr>
              <a:t>Replace</a:t>
            </a:r>
            <a:r>
              <a:rPr lang="es-ES_tradnl" sz="1600" dirty="0">
                <a:latin typeface="Consolas" pitchFamily="49" charset="0"/>
              </a:rPr>
              <a:t> '</a:t>
            </a:r>
            <a:r>
              <a:rPr lang="es-ES_tradnl" sz="1600" dirty="0" err="1">
                <a:latin typeface="Consolas" pitchFamily="49" charset="0"/>
              </a:rPr>
              <a:t>superClass</a:t>
            </a:r>
            <a:r>
              <a:rPr lang="es-ES_tradnl" sz="1600" dirty="0">
                <a:latin typeface="Consolas" pitchFamily="49" charset="0"/>
              </a:rPr>
              <a:t>' </a:t>
            </a:r>
            <a:r>
              <a:rPr lang="es-ES_tradnl" sz="1600" dirty="0" err="1">
                <a:latin typeface="Consolas" pitchFamily="49" charset="0"/>
              </a:rPr>
              <a:t>by</a:t>
            </a:r>
            <a:r>
              <a:rPr lang="es-ES_tradnl" sz="1600" dirty="0">
                <a:latin typeface="Consolas" pitchFamily="49" charset="0"/>
              </a:rPr>
              <a:t> '</a:t>
            </a:r>
            <a:r>
              <a:rPr lang="es-ES_tradnl" sz="1600" dirty="0" err="1">
                <a:latin typeface="Consolas" pitchFamily="49" charset="0"/>
              </a:rPr>
              <a:t>generalization</a:t>
            </a:r>
            <a:r>
              <a:rPr lang="es-ES_tradnl" sz="1600" dirty="0">
                <a:latin typeface="Consolas" pitchFamily="49" charset="0"/>
              </a:rPr>
              <a:t>' and </a:t>
            </a:r>
            <a:r>
              <a:rPr lang="es-ES_tradnl" sz="1600" dirty="0" err="1">
                <a:latin typeface="Consolas" pitchFamily="49" charset="0"/>
              </a:rPr>
              <a:t>lazy</a:t>
            </a:r>
            <a:r>
              <a:rPr lang="es-ES_tradnl" sz="1600" dirty="0">
                <a:latin typeface="Consolas" pitchFamily="49" charset="0"/>
              </a:rPr>
              <a:t> rule </a:t>
            </a:r>
            <a:r>
              <a:rPr lang="es-ES_tradnl" sz="1600" dirty="0" err="1">
                <a:latin typeface="Consolas" pitchFamily="49" charset="0"/>
              </a:rPr>
              <a:t>call</a:t>
            </a:r>
            <a:r>
              <a:rPr lang="es-ES_tradnl" sz="1600" dirty="0">
                <a:latin typeface="Consolas" pitchFamily="49" charset="0"/>
              </a:rPr>
              <a:t>";</a:t>
            </a:r>
          </a:p>
          <a:p>
            <a:r>
              <a:rPr lang="es-ES_tradnl" sz="1600" dirty="0">
                <a:latin typeface="Consolas" pitchFamily="49" charset="0"/>
              </a:rPr>
              <a:t>	}</a:t>
            </a:r>
            <a:endParaRPr lang="es-ES_tradnl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2483768" y="2636912"/>
            <a:ext cx="4464496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rest of the code is too large, let’s use the editor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Implementing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err="1" smtClean="0"/>
              <a:t>Why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err="1" smtClean="0"/>
              <a:t>Contribute</a:t>
            </a:r>
            <a:r>
              <a:rPr lang="es-ES_tradnl" dirty="0" smtClean="0"/>
              <a:t> new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endParaRPr lang="es-ES_tradnl" dirty="0" smtClean="0"/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r>
              <a:rPr lang="es-ES_tradnl" dirty="0" smtClean="0"/>
              <a:t>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meta-</a:t>
            </a:r>
            <a:r>
              <a:rPr lang="es-ES_tradnl" dirty="0" err="1" smtClean="0"/>
              <a:t>models</a:t>
            </a:r>
            <a:endParaRPr lang="es-ES_tradnl" dirty="0" smtClean="0"/>
          </a:p>
          <a:p>
            <a:pPr lvl="2"/>
            <a:r>
              <a:rPr lang="es-ES_tradnl" dirty="0" err="1" smtClean="0"/>
              <a:t>Take</a:t>
            </a:r>
            <a:r>
              <a:rPr lang="es-ES_tradnl" dirty="0" smtClean="0"/>
              <a:t> </a:t>
            </a:r>
            <a:r>
              <a:rPr lang="es-ES_tradnl" dirty="0" err="1" smtClean="0"/>
              <a:t>advantage</a:t>
            </a:r>
            <a:r>
              <a:rPr lang="es-ES_tradnl" dirty="0" smtClean="0"/>
              <a:t> of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information</a:t>
            </a:r>
            <a:endParaRPr lang="es-ES_tradnl" dirty="0" smtClean="0"/>
          </a:p>
          <a:p>
            <a:pPr lvl="2"/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times</a:t>
            </a:r>
          </a:p>
          <a:p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difficulty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familiar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 smtClean="0"/>
          </a:p>
          <a:p>
            <a:pPr lvl="1"/>
            <a:r>
              <a:rPr lang="es-ES_tradnl" dirty="0" err="1" smtClean="0"/>
              <a:t>Described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a meta-</a:t>
            </a:r>
            <a:r>
              <a:rPr lang="es-ES_tradnl" dirty="0" err="1" smtClean="0"/>
              <a:t>model</a:t>
            </a:r>
            <a:r>
              <a:rPr lang="es-ES_tradnl" dirty="0" smtClean="0"/>
              <a:t> (</a:t>
            </a:r>
            <a:r>
              <a:rPr lang="es-ES_tradnl" dirty="0" err="1" smtClean="0"/>
              <a:t>errors.ecore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ErrorModel</a:t>
            </a:r>
            <a:r>
              <a:rPr lang="es-ES_tradnl" dirty="0" smtClean="0"/>
              <a:t>,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endParaRPr lang="es-ES_tradnl" dirty="0" smtClean="0"/>
          </a:p>
          <a:p>
            <a:pPr lvl="2"/>
            <a:r>
              <a:rPr lang="es-ES_tradnl" dirty="0" err="1" smtClean="0"/>
              <a:t>Or</a:t>
            </a:r>
            <a:r>
              <a:rPr lang="es-ES_tradnl" dirty="0" smtClean="0"/>
              <a:t> observe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highlighted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IDE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know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/>
              <a:t>element</a:t>
            </a:r>
            <a:r>
              <a:rPr lang="es-ES_tradnl" dirty="0" smtClean="0"/>
              <a:t> </a:t>
            </a:r>
            <a:r>
              <a:rPr lang="es-ES_tradnl" dirty="0" err="1" smtClean="0"/>
              <a:t>pointed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problem</a:t>
            </a:r>
            <a:endParaRPr lang="es-ES_tradnl" dirty="0"/>
          </a:p>
        </p:txBody>
      </p:sp>
      <p:sp>
        <p:nvSpPr>
          <p:cNvPr id="4" name="4 Rectángulo"/>
          <p:cNvSpPr/>
          <p:nvPr/>
        </p:nvSpPr>
        <p:spPr>
          <a:xfrm>
            <a:off x="3923928" y="6453336"/>
            <a:ext cx="5112568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dirty="0" err="1" smtClean="0"/>
              <a:t>Available</a:t>
            </a:r>
            <a:r>
              <a:rPr lang="es-ES_tradnl" dirty="0" smtClean="0"/>
              <a:t> in: </a:t>
            </a:r>
            <a:r>
              <a:rPr lang="es-ES_tradnl" dirty="0" err="1" smtClean="0"/>
              <a:t>anatlyzer.atl.typing</a:t>
            </a:r>
            <a:r>
              <a:rPr lang="es-ES_tradnl" dirty="0" smtClean="0"/>
              <a:t>/</a:t>
            </a:r>
            <a:r>
              <a:rPr lang="es-ES_tradnl" dirty="0" err="1" smtClean="0"/>
              <a:t>model</a:t>
            </a:r>
            <a:r>
              <a:rPr lang="es-ES_tradnl" dirty="0" smtClean="0"/>
              <a:t>/</a:t>
            </a:r>
            <a:r>
              <a:rPr lang="es-ES_tradnl" dirty="0" err="1" smtClean="0"/>
              <a:t>errors.ecore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6" b="47223"/>
          <a:stretch>
            <a:fillRect/>
          </a:stretch>
        </p:blipFill>
        <p:spPr>
          <a:xfrm>
            <a:off x="-468560" y="1844824"/>
            <a:ext cx="9828584" cy="38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 redondeado"/>
          <p:cNvSpPr/>
          <p:nvPr/>
        </p:nvSpPr>
        <p:spPr>
          <a:xfrm>
            <a:off x="405761" y="5613401"/>
            <a:ext cx="7806906" cy="1066800"/>
          </a:xfrm>
          <a:prstGeom prst="roundRect">
            <a:avLst>
              <a:gd name="adj" fmla="val 96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86 Rectángulo"/>
          <p:cNvSpPr/>
          <p:nvPr/>
        </p:nvSpPr>
        <p:spPr>
          <a:xfrm>
            <a:off x="259228" y="2096051"/>
            <a:ext cx="90799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248384" y="719324"/>
            <a:ext cx="745993" cy="914400"/>
            <a:chOff x="552801" y="864000"/>
            <a:chExt cx="745993" cy="914400"/>
          </a:xfrm>
        </p:grpSpPr>
        <p:sp>
          <p:nvSpPr>
            <p:cNvPr id="4" name="3 Esquina doblada"/>
            <p:cNvSpPr/>
            <p:nvPr/>
          </p:nvSpPr>
          <p:spPr>
            <a:xfrm rot="10800000">
              <a:off x="568037" y="864000"/>
              <a:ext cx="730757" cy="9144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2551" y="893633"/>
              <a:ext cx="221358" cy="21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35 CuadroTexto"/>
            <p:cNvSpPr txBox="1"/>
            <p:nvPr/>
          </p:nvSpPr>
          <p:spPr>
            <a:xfrm>
              <a:off x="552801" y="1169012"/>
              <a:ext cx="6848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s-ES" dirty="0" smtClean="0">
                  <a:latin typeface="Arial" pitchFamily="34" charset="0"/>
                  <a:cs typeface="Arial" pitchFamily="34" charset="0"/>
                </a:rPr>
                <a:t>ATL</a:t>
              </a:r>
            </a:p>
            <a:p>
              <a:pPr algn="ctr">
                <a:lnSpc>
                  <a:spcPts val="1800"/>
                </a:lnSpc>
              </a:pPr>
              <a:r>
                <a:rPr lang="es-ES" dirty="0" err="1" smtClean="0">
                  <a:latin typeface="Arial" pitchFamily="34" charset="0"/>
                  <a:cs typeface="Arial" pitchFamily="34" charset="0"/>
                </a:rPr>
                <a:t>code</a:t>
              </a:r>
              <a:endParaRPr lang="es-E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28 Rectángulo redondeado"/>
          <p:cNvSpPr/>
          <p:nvPr/>
        </p:nvSpPr>
        <p:spPr>
          <a:xfrm>
            <a:off x="422694" y="3649537"/>
            <a:ext cx="7806906" cy="1872000"/>
          </a:xfrm>
          <a:prstGeom prst="roundRect">
            <a:avLst>
              <a:gd name="adj" fmla="val 96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Rectángulo"/>
          <p:cNvSpPr/>
          <p:nvPr/>
        </p:nvSpPr>
        <p:spPr>
          <a:xfrm>
            <a:off x="584715" y="4039985"/>
            <a:ext cx="920028" cy="1051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8" name="77 Rectángulo redondeado"/>
          <p:cNvSpPr/>
          <p:nvPr/>
        </p:nvSpPr>
        <p:spPr>
          <a:xfrm>
            <a:off x="1335436" y="250167"/>
            <a:ext cx="6927179" cy="2922692"/>
          </a:xfrm>
          <a:prstGeom prst="roundRect">
            <a:avLst>
              <a:gd name="adj" fmla="val 743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76 Rectángulo redondeado"/>
          <p:cNvSpPr/>
          <p:nvPr/>
        </p:nvSpPr>
        <p:spPr>
          <a:xfrm>
            <a:off x="4203294" y="1587682"/>
            <a:ext cx="2965249" cy="1085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123 Flecha input mm"/>
          <p:cNvSpPr/>
          <p:nvPr/>
        </p:nvSpPr>
        <p:spPr>
          <a:xfrm rot="5400000" flipH="1">
            <a:off x="2062162" y="1509423"/>
            <a:ext cx="1066801" cy="771524"/>
          </a:xfrm>
          <a:prstGeom prst="bentArrow">
            <a:avLst>
              <a:gd name="adj1" fmla="val 20899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Rectángulo redondeado"/>
          <p:cNvSpPr/>
          <p:nvPr/>
        </p:nvSpPr>
        <p:spPr>
          <a:xfrm>
            <a:off x="1911419" y="3939934"/>
            <a:ext cx="1055223" cy="13442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53 Multidocumento"/>
          <p:cNvSpPr/>
          <p:nvPr/>
        </p:nvSpPr>
        <p:spPr>
          <a:xfrm>
            <a:off x="5735593" y="1715052"/>
            <a:ext cx="1260000" cy="808864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08000"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potential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744783" y="3766798"/>
            <a:ext cx="1352989" cy="76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45793" y="2897248"/>
            <a:ext cx="1051763" cy="752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s-ES" b="1" i="1" dirty="0" err="1" smtClean="0"/>
              <a:t>for</a:t>
            </a:r>
            <a:r>
              <a:rPr lang="es-ES" b="1" i="1" dirty="0" smtClean="0"/>
              <a:t> </a:t>
            </a:r>
            <a:r>
              <a:rPr lang="es-ES" b="1" i="1" dirty="0" err="1" smtClean="0"/>
              <a:t>each</a:t>
            </a:r>
            <a:r>
              <a:rPr lang="es-ES" b="1" i="1" dirty="0" smtClean="0"/>
              <a:t> </a:t>
            </a:r>
          </a:p>
          <a:p>
            <a:pPr>
              <a:lnSpc>
                <a:spcPts val="1700"/>
              </a:lnSpc>
            </a:pPr>
            <a:r>
              <a:rPr lang="es-ES" b="1" i="1" dirty="0" err="1" smtClean="0"/>
              <a:t>potential</a:t>
            </a:r>
            <a:endParaRPr lang="es-ES" b="1" i="1" dirty="0" smtClean="0"/>
          </a:p>
          <a:p>
            <a:pPr>
              <a:lnSpc>
                <a:spcPts val="1700"/>
              </a:lnSpc>
            </a:pPr>
            <a:r>
              <a:rPr lang="es-ES" b="1" i="1" dirty="0" err="1" smtClean="0"/>
              <a:t>problem</a:t>
            </a:r>
            <a:endParaRPr lang="es-ES" b="1" i="1" dirty="0"/>
          </a:p>
        </p:txBody>
      </p:sp>
      <p:sp>
        <p:nvSpPr>
          <p:cNvPr id="31" name="30 Rectángulo"/>
          <p:cNvSpPr/>
          <p:nvPr/>
        </p:nvSpPr>
        <p:spPr>
          <a:xfrm>
            <a:off x="5032941" y="3789723"/>
            <a:ext cx="1332000" cy="76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564396" y="753830"/>
            <a:ext cx="83156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42" y="787013"/>
            <a:ext cx="290554" cy="22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40 CuadroTexto"/>
          <p:cNvSpPr txBox="1"/>
          <p:nvPr/>
        </p:nvSpPr>
        <p:spPr>
          <a:xfrm>
            <a:off x="1562064" y="1044900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ATL</a:t>
            </a: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model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55 Conector recto de flecha"/>
          <p:cNvCxnSpPr/>
          <p:nvPr/>
        </p:nvCxnSpPr>
        <p:spPr>
          <a:xfrm>
            <a:off x="6092334" y="2544896"/>
            <a:ext cx="0" cy="109067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6880523" y="3900449"/>
            <a:ext cx="800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error 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path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4983505" y="3779387"/>
            <a:ext cx="140294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path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effective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meta-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model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Rectángulo"/>
          <p:cNvSpPr/>
          <p:nvPr/>
        </p:nvSpPr>
        <p:spPr>
          <a:xfrm>
            <a:off x="3378025" y="3781943"/>
            <a:ext cx="1296000" cy="78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3327601" y="3899422"/>
            <a:ext cx="1402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error</a:t>
            </a:r>
          </a:p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meta-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model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384550" y="4651213"/>
            <a:ext cx="1280849" cy="76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3343306" y="4642816"/>
            <a:ext cx="11079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OCL</a:t>
            </a: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path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condition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536462" y="441108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witness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model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1899490" y="4272352"/>
            <a:ext cx="106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latin typeface="Arial" pitchFamily="34" charset="0"/>
                <a:cs typeface="Arial" pitchFamily="34" charset="0"/>
              </a:rPr>
              <a:t>model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finder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71 Flecha doblada"/>
          <p:cNvSpPr/>
          <p:nvPr/>
        </p:nvSpPr>
        <p:spPr>
          <a:xfrm rot="10800000">
            <a:off x="4584902" y="4494461"/>
            <a:ext cx="2963943" cy="728249"/>
          </a:xfrm>
          <a:prstGeom prst="bentArrow">
            <a:avLst>
              <a:gd name="adj1" fmla="val 20899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4878" y="4091741"/>
            <a:ext cx="306335" cy="2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http://windows7helpdesk.com/wp-content/uploads/2012/06/s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34" y="1749735"/>
            <a:ext cx="316665" cy="28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Object Constraint Langu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86" y="4689648"/>
            <a:ext cx="316908" cy="30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315" y="3809124"/>
            <a:ext cx="228228" cy="25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66" y="3822269"/>
            <a:ext cx="228228" cy="25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42 Flecha derecha"/>
          <p:cNvSpPr/>
          <p:nvPr/>
        </p:nvSpPr>
        <p:spPr>
          <a:xfrm rot="10800000">
            <a:off x="6293737" y="3939933"/>
            <a:ext cx="490143" cy="3882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Flecha derecha"/>
          <p:cNvSpPr/>
          <p:nvPr/>
        </p:nvSpPr>
        <p:spPr>
          <a:xfrm rot="10800000">
            <a:off x="4600060" y="4009206"/>
            <a:ext cx="491125" cy="3882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14 Grupo"/>
          <p:cNvGrpSpPr/>
          <p:nvPr/>
        </p:nvGrpSpPr>
        <p:grpSpPr>
          <a:xfrm>
            <a:off x="6650235" y="429888"/>
            <a:ext cx="1466309" cy="914400"/>
            <a:chOff x="3062558" y="864000"/>
            <a:chExt cx="1466309" cy="914400"/>
          </a:xfrm>
        </p:grpSpPr>
        <p:sp>
          <p:nvSpPr>
            <p:cNvPr id="45" name="44 Rectángulo"/>
            <p:cNvSpPr/>
            <p:nvPr/>
          </p:nvSpPr>
          <p:spPr>
            <a:xfrm>
              <a:off x="3062558" y="864000"/>
              <a:ext cx="1466309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3479288" y="1152828"/>
              <a:ext cx="6719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s-ES" dirty="0" smtClean="0">
                  <a:latin typeface="Arial" pitchFamily="34" charset="0"/>
                  <a:cs typeface="Arial" pitchFamily="34" charset="0"/>
                </a:rPr>
                <a:t>TDG</a:t>
              </a:r>
              <a:endParaRPr lang="es-ES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426" y="926274"/>
              <a:ext cx="461074" cy="27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74" y="3788908"/>
            <a:ext cx="390395" cy="6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54 Multidocumento"/>
          <p:cNvSpPr/>
          <p:nvPr/>
        </p:nvSpPr>
        <p:spPr>
          <a:xfrm>
            <a:off x="4315125" y="1775375"/>
            <a:ext cx="1260000" cy="808864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08000"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errors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warnings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75" name="Picture 4" descr="http://www.powertime.co.za/en/blog/wp-content/uploads/2014/03/error-mesag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36" y="1758232"/>
            <a:ext cx="265133" cy="26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http://windows7helpdesk.com/wp-content/uploads/2012/06/s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50" y="1729104"/>
            <a:ext cx="316665" cy="28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85900" y="204270"/>
            <a:ext cx="1667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 err="1" smtClean="0"/>
              <a:t>static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analysis</a:t>
            </a:r>
            <a:endParaRPr lang="es-ES" sz="2000" b="1" i="1" dirty="0"/>
          </a:p>
        </p:txBody>
      </p:sp>
      <p:sp>
        <p:nvSpPr>
          <p:cNvPr id="79" name="78 CuadroTexto"/>
          <p:cNvSpPr txBox="1"/>
          <p:nvPr/>
        </p:nvSpPr>
        <p:spPr>
          <a:xfrm>
            <a:off x="379443" y="3334391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 err="1" smtClean="0"/>
              <a:t>generation</a:t>
            </a:r>
            <a:r>
              <a:rPr lang="es-ES" sz="2000" b="1" i="1" dirty="0" smtClean="0"/>
              <a:t> of </a:t>
            </a:r>
            <a:r>
              <a:rPr lang="es-ES" sz="2000" b="1" i="1" dirty="0" err="1" smtClean="0"/>
              <a:t>witnesses</a:t>
            </a:r>
            <a:endParaRPr lang="es-ES" sz="2000" b="1" i="1" dirty="0"/>
          </a:p>
        </p:txBody>
      </p:sp>
      <p:sp>
        <p:nvSpPr>
          <p:cNvPr id="80" name="79 Flecha derecha"/>
          <p:cNvSpPr/>
          <p:nvPr/>
        </p:nvSpPr>
        <p:spPr>
          <a:xfrm rot="10800000">
            <a:off x="2917989" y="4009207"/>
            <a:ext cx="491125" cy="3882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Flecha derecha"/>
          <p:cNvSpPr/>
          <p:nvPr/>
        </p:nvSpPr>
        <p:spPr>
          <a:xfrm rot="10800000">
            <a:off x="2923747" y="4834435"/>
            <a:ext cx="491125" cy="3882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Flecha derecha"/>
          <p:cNvSpPr/>
          <p:nvPr/>
        </p:nvSpPr>
        <p:spPr>
          <a:xfrm rot="10800000">
            <a:off x="1465953" y="4429013"/>
            <a:ext cx="491125" cy="3882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Rectángulo"/>
          <p:cNvSpPr/>
          <p:nvPr/>
        </p:nvSpPr>
        <p:spPr>
          <a:xfrm>
            <a:off x="4179816" y="429888"/>
            <a:ext cx="117014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4132671" y="549389"/>
            <a:ext cx="12105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annotated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ATL</a:t>
            </a: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model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811509" y="1070917"/>
            <a:ext cx="868150" cy="392597"/>
            <a:chOff x="624220" y="1164903"/>
            <a:chExt cx="868150" cy="392597"/>
          </a:xfrm>
        </p:grpSpPr>
        <p:sp>
          <p:nvSpPr>
            <p:cNvPr id="8" name="7 Flecha derecha"/>
            <p:cNvSpPr/>
            <p:nvPr/>
          </p:nvSpPr>
          <p:spPr>
            <a:xfrm>
              <a:off x="677393" y="1164903"/>
              <a:ext cx="814977" cy="39259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24220" y="1194056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i="1" dirty="0" err="1" smtClean="0">
                  <a:latin typeface="Arial" pitchFamily="34" charset="0"/>
                  <a:cs typeface="Arial" pitchFamily="34" charset="0"/>
                </a:rPr>
                <a:t>parsing</a:t>
              </a:r>
              <a:endParaRPr lang="es-ES" sz="1400" b="1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918" y="457283"/>
            <a:ext cx="2000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23 Rectángulo"/>
          <p:cNvSpPr/>
          <p:nvPr/>
        </p:nvSpPr>
        <p:spPr>
          <a:xfrm>
            <a:off x="2354777" y="1117018"/>
            <a:ext cx="1054908" cy="4485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91 CuadroTexto"/>
          <p:cNvSpPr txBox="1"/>
          <p:nvPr/>
        </p:nvSpPr>
        <p:spPr>
          <a:xfrm>
            <a:off x="2347503" y="1070247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i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ype</a:t>
            </a:r>
            <a:r>
              <a:rPr lang="es-ES" sz="14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s-ES" sz="1400" b="1" i="1" dirty="0" err="1">
                <a:latin typeface="Arial" pitchFamily="34" charset="0"/>
                <a:cs typeface="Arial" pitchFamily="34" charset="0"/>
              </a:rPr>
              <a:t>c</a:t>
            </a:r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hecking</a:t>
            </a:r>
            <a:endParaRPr lang="es-ES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92 Flecha derecha"/>
          <p:cNvSpPr/>
          <p:nvPr/>
        </p:nvSpPr>
        <p:spPr>
          <a:xfrm rot="21106254">
            <a:off x="3369214" y="955761"/>
            <a:ext cx="889968" cy="422696"/>
          </a:xfrm>
          <a:prstGeom prst="rightArrow">
            <a:avLst>
              <a:gd name="adj1" fmla="val 50000"/>
              <a:gd name="adj2" fmla="val 4762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Flecha derecha"/>
          <p:cNvSpPr/>
          <p:nvPr/>
        </p:nvSpPr>
        <p:spPr>
          <a:xfrm rot="863180">
            <a:off x="3374497" y="1351671"/>
            <a:ext cx="886817" cy="422696"/>
          </a:xfrm>
          <a:prstGeom prst="rightArrow">
            <a:avLst>
              <a:gd name="adj1" fmla="val 50000"/>
              <a:gd name="adj2" fmla="val 4965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3281563" y="1131569"/>
            <a:ext cx="117330" cy="220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94 Rectángulo"/>
          <p:cNvSpPr/>
          <p:nvPr/>
        </p:nvSpPr>
        <p:spPr>
          <a:xfrm>
            <a:off x="3305624" y="1331639"/>
            <a:ext cx="101645" cy="220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95 Rectángulo"/>
          <p:cNvSpPr/>
          <p:nvPr/>
        </p:nvSpPr>
        <p:spPr>
          <a:xfrm>
            <a:off x="3343656" y="1375698"/>
            <a:ext cx="91553" cy="89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96 Rectángulo"/>
          <p:cNvSpPr/>
          <p:nvPr/>
        </p:nvSpPr>
        <p:spPr>
          <a:xfrm>
            <a:off x="3316491" y="1255079"/>
            <a:ext cx="91553" cy="89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9 Flecha derecha"/>
          <p:cNvSpPr/>
          <p:nvPr/>
        </p:nvSpPr>
        <p:spPr>
          <a:xfrm>
            <a:off x="5053049" y="703748"/>
            <a:ext cx="1691733" cy="42278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Flecha derecha"/>
          <p:cNvSpPr/>
          <p:nvPr/>
        </p:nvSpPr>
        <p:spPr>
          <a:xfrm rot="5400000">
            <a:off x="5553789" y="1114708"/>
            <a:ext cx="615377" cy="42278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5771039" y="962069"/>
            <a:ext cx="182012" cy="112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0 CuadroTexto"/>
          <p:cNvSpPr txBox="1"/>
          <p:nvPr/>
        </p:nvSpPr>
        <p:spPr>
          <a:xfrm>
            <a:off x="5365844" y="749722"/>
            <a:ext cx="96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analysis</a:t>
            </a:r>
            <a:endParaRPr lang="es-ES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101 Flecha derecha"/>
          <p:cNvSpPr/>
          <p:nvPr/>
        </p:nvSpPr>
        <p:spPr>
          <a:xfrm rot="5400000">
            <a:off x="6225282" y="2361779"/>
            <a:ext cx="2467779" cy="3882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85 CuadroTexto"/>
          <p:cNvSpPr txBox="1"/>
          <p:nvPr/>
        </p:nvSpPr>
        <p:spPr>
          <a:xfrm>
            <a:off x="77118" y="2253337"/>
            <a:ext cx="11042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input</a:t>
            </a:r>
          </a:p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meta-</a:t>
            </a: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model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3" y="2137399"/>
            <a:ext cx="228228" cy="25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15 Conector recto de flecha"/>
          <p:cNvCxnSpPr>
            <a:stCxn id="4" idx="0"/>
          </p:cNvCxnSpPr>
          <p:nvPr/>
        </p:nvCxnSpPr>
        <p:spPr>
          <a:xfrm rot="5400000">
            <a:off x="387527" y="1875195"/>
            <a:ext cx="48294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Rectángulo"/>
          <p:cNvSpPr/>
          <p:nvPr/>
        </p:nvSpPr>
        <p:spPr>
          <a:xfrm>
            <a:off x="3164407" y="5692613"/>
            <a:ext cx="1780117" cy="86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0" name="Picture 6" descr="Object Constraint Langu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63" y="5731048"/>
            <a:ext cx="316908" cy="30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90 CuadroTexto"/>
          <p:cNvSpPr txBox="1"/>
          <p:nvPr/>
        </p:nvSpPr>
        <p:spPr>
          <a:xfrm>
            <a:off x="3216605" y="5743485"/>
            <a:ext cx="16594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OCL</a:t>
            </a:r>
          </a:p>
          <a:p>
            <a:pPr algn="ctr">
              <a:lnSpc>
                <a:spcPts val="1800"/>
              </a:lnSpc>
            </a:pPr>
            <a:r>
              <a:rPr lang="es-ES" dirty="0" err="1">
                <a:latin typeface="Arial" pitchFamily="34" charset="0"/>
                <a:cs typeface="Arial" pitchFamily="34" charset="0"/>
              </a:rPr>
              <a:t>t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ransformation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pre-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condition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100 Flecha doblada"/>
          <p:cNvSpPr/>
          <p:nvPr/>
        </p:nvSpPr>
        <p:spPr>
          <a:xfrm rot="10800000">
            <a:off x="4932032" y="4504267"/>
            <a:ext cx="2637167" cy="1827572"/>
          </a:xfrm>
          <a:prstGeom prst="bentArrow">
            <a:avLst>
              <a:gd name="adj1" fmla="val 9729"/>
              <a:gd name="adj2" fmla="val 8477"/>
              <a:gd name="adj3" fmla="val 14295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CuadroTexto"/>
          <p:cNvSpPr txBox="1"/>
          <p:nvPr/>
        </p:nvSpPr>
        <p:spPr>
          <a:xfrm>
            <a:off x="370974" y="5569606"/>
            <a:ext cx="1798506" cy="86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2000" b="1" i="1" dirty="0" err="1" smtClean="0"/>
              <a:t>generation</a:t>
            </a:r>
            <a:r>
              <a:rPr lang="es-ES" sz="2000" b="1" i="1" dirty="0" smtClean="0"/>
              <a:t> of </a:t>
            </a:r>
          </a:p>
          <a:p>
            <a:pPr>
              <a:lnSpc>
                <a:spcPts val="2000"/>
              </a:lnSpc>
            </a:pPr>
            <a:r>
              <a:rPr lang="es-ES" sz="2000" b="1" i="1" dirty="0" err="1" smtClean="0"/>
              <a:t>transformation</a:t>
            </a:r>
            <a:endParaRPr lang="es-ES" sz="2000" b="1" i="1" dirty="0" smtClean="0"/>
          </a:p>
          <a:p>
            <a:pPr>
              <a:lnSpc>
                <a:spcPts val="2000"/>
              </a:lnSpc>
            </a:pPr>
            <a:r>
              <a:rPr lang="es-ES" sz="2000" b="1" i="1" dirty="0" smtClean="0"/>
              <a:t>pre-</a:t>
            </a:r>
            <a:r>
              <a:rPr lang="es-ES" sz="2000" b="1" i="1" dirty="0" err="1" smtClean="0"/>
              <a:t>conditions</a:t>
            </a:r>
            <a:endParaRPr lang="es-ES" sz="2000" b="1" i="1" dirty="0"/>
          </a:p>
        </p:txBody>
      </p:sp>
      <p:sp>
        <p:nvSpPr>
          <p:cNvPr id="106" name="105 Rectángulo"/>
          <p:cNvSpPr/>
          <p:nvPr/>
        </p:nvSpPr>
        <p:spPr>
          <a:xfrm>
            <a:off x="7380780" y="4910008"/>
            <a:ext cx="117330" cy="15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106 Rectángulo"/>
          <p:cNvSpPr/>
          <p:nvPr/>
        </p:nvSpPr>
        <p:spPr>
          <a:xfrm rot="1968528">
            <a:off x="7383744" y="4827582"/>
            <a:ext cx="117330" cy="15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124 Rectángulo"/>
          <p:cNvSpPr/>
          <p:nvPr/>
        </p:nvSpPr>
        <p:spPr>
          <a:xfrm>
            <a:off x="2721768" y="1531014"/>
            <a:ext cx="136800" cy="15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125 Rectángulo"/>
          <p:cNvSpPr/>
          <p:nvPr/>
        </p:nvSpPr>
        <p:spPr>
          <a:xfrm>
            <a:off x="1174750" y="2269331"/>
            <a:ext cx="1055370" cy="159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126 Rectángulo"/>
          <p:cNvSpPr/>
          <p:nvPr/>
        </p:nvSpPr>
        <p:spPr>
          <a:xfrm>
            <a:off x="2193925" y="2284665"/>
            <a:ext cx="88900" cy="133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Extended ATL meta-model</a:t>
            </a:r>
            <a:endParaRPr lang="en-AU" dirty="0"/>
          </a:p>
        </p:txBody>
      </p:sp>
      <p:pic>
        <p:nvPicPr>
          <p:cNvPr id="8" name="7 Marcador de contenido" descr="atl_extend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223025" cy="4176464"/>
          </a:xfrm>
        </p:spPr>
      </p:pic>
      <p:sp>
        <p:nvSpPr>
          <p:cNvPr id="4" name="3 Rectángulo"/>
          <p:cNvSpPr/>
          <p:nvPr/>
        </p:nvSpPr>
        <p:spPr>
          <a:xfrm>
            <a:off x="2699792" y="6453336"/>
            <a:ext cx="6336704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dirty="0" err="1" smtClean="0"/>
              <a:t>Available</a:t>
            </a:r>
            <a:r>
              <a:rPr lang="es-ES_tradnl" dirty="0" smtClean="0"/>
              <a:t> in: </a:t>
            </a:r>
            <a:r>
              <a:rPr lang="es-ES_tradnl" dirty="0" err="1" smtClean="0"/>
              <a:t>anatlyzer.atl.typing</a:t>
            </a:r>
            <a:r>
              <a:rPr lang="es-ES_tradnl" dirty="0" smtClean="0"/>
              <a:t>/</a:t>
            </a:r>
            <a:r>
              <a:rPr lang="es-ES_tradnl" dirty="0" err="1" smtClean="0"/>
              <a:t>model</a:t>
            </a:r>
            <a:r>
              <a:rPr lang="es-ES_tradnl" dirty="0" smtClean="0"/>
              <a:t>/</a:t>
            </a:r>
            <a:r>
              <a:rPr lang="es-ES_tradnl" dirty="0" err="1" smtClean="0"/>
              <a:t>generated</a:t>
            </a:r>
            <a:r>
              <a:rPr lang="es-ES_tradnl" dirty="0" smtClean="0"/>
              <a:t>/</a:t>
            </a:r>
            <a:r>
              <a:rPr lang="es-ES_tradnl" dirty="0" err="1" smtClean="0"/>
              <a:t>merged.ecore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Types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pic>
        <p:nvPicPr>
          <p:cNvPr id="4" name="3 Imagen" descr="ty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132856"/>
            <a:ext cx="7904031" cy="289443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3923928" y="6453336"/>
            <a:ext cx="5112568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dirty="0" err="1" smtClean="0"/>
              <a:t>Available</a:t>
            </a:r>
            <a:r>
              <a:rPr lang="es-ES_tradnl" dirty="0" smtClean="0"/>
              <a:t> in: </a:t>
            </a:r>
            <a:r>
              <a:rPr lang="es-ES_tradnl" dirty="0" err="1" smtClean="0"/>
              <a:t>anatlyzer.atl.typing</a:t>
            </a:r>
            <a:r>
              <a:rPr lang="es-ES_tradnl" dirty="0" smtClean="0"/>
              <a:t>/</a:t>
            </a:r>
            <a:r>
              <a:rPr lang="es-ES_tradnl" dirty="0" err="1" smtClean="0"/>
              <a:t>model</a:t>
            </a:r>
            <a:r>
              <a:rPr lang="es-ES_tradnl" dirty="0" smtClean="0"/>
              <a:t>/</a:t>
            </a:r>
            <a:r>
              <a:rPr lang="es-ES_tradnl" dirty="0" err="1" smtClean="0"/>
              <a:t>types.ecore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classes</a:t>
            </a:r>
            <a:endParaRPr lang="en-AU" dirty="0"/>
          </a:p>
        </p:txBody>
      </p:sp>
      <p:pic>
        <p:nvPicPr>
          <p:cNvPr id="4" name="3 Marcador de contenido" descr="a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9125" y="2672556"/>
            <a:ext cx="7905750" cy="23812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extension points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Plug-in </a:t>
            </a:r>
            <a:r>
              <a:rPr lang="en-US" dirty="0" err="1" smtClean="0"/>
              <a:t>anatlyzer.atl.editor</a:t>
            </a:r>
            <a:endParaRPr lang="en-US" dirty="0" smtClean="0"/>
          </a:p>
          <a:p>
            <a:pPr lvl="1"/>
            <a:r>
              <a:rPr lang="en-US" dirty="0" err="1" smtClean="0"/>
              <a:t>anatlyzer.atl.editor.additionalanalysis</a:t>
            </a:r>
            <a:endParaRPr lang="en-US" dirty="0" smtClean="0"/>
          </a:p>
          <a:p>
            <a:pPr lvl="1"/>
            <a:r>
              <a:rPr lang="en-US" dirty="0" err="1" smtClean="0"/>
              <a:t>anatlyzer.atl.editor.quickfix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anatlyzer.atl.editor.quickassist</a:t>
            </a:r>
            <a:endParaRPr lang="en-US" dirty="0"/>
          </a:p>
          <a:p>
            <a:pPr lvl="1"/>
            <a:r>
              <a:rPr lang="en-US" dirty="0" err="1" smtClean="0"/>
              <a:t>anatlyzer.atl.editor.problemexplanation</a:t>
            </a:r>
            <a:endParaRPr lang="en-US" dirty="0"/>
          </a:p>
          <a:p>
            <a:pPr lvl="1"/>
            <a:r>
              <a:rPr lang="en-US" dirty="0" err="1" smtClean="0"/>
              <a:t>anatlyzer.atl.editor.views.additionalactions</a:t>
            </a:r>
            <a:endParaRPr lang="en-US" dirty="0" smtClean="0"/>
          </a:p>
          <a:p>
            <a:pPr lvl="1"/>
            <a:r>
              <a:rPr lang="en-US" dirty="0" err="1" smtClean="0"/>
              <a:t>anatlyzer.atl.editor.witnessvisualizer</a:t>
            </a:r>
            <a:endParaRPr lang="en-US" dirty="0" smtClean="0"/>
          </a:p>
          <a:p>
            <a:pPr lvl="1"/>
            <a:r>
              <a:rPr lang="en-US" dirty="0" err="1" smtClean="0"/>
              <a:t>anatlyzer.atl.editor.witnessfinder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1245</Words>
  <Application>Microsoft Office PowerPoint</Application>
  <PresentationFormat>Presentación en pantalla (4:3)</PresentationFormat>
  <Paragraphs>412</Paragraphs>
  <Slides>33</Slides>
  <Notes>2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Tema de Office</vt:lpstr>
      <vt:lpstr>ANATLYZER API &amp; Extensions</vt:lpstr>
      <vt:lpstr>AnATLyzer usage scenarios</vt:lpstr>
      <vt:lpstr>Architecture</vt:lpstr>
      <vt:lpstr>Architecture</vt:lpstr>
      <vt:lpstr>Presentación de PowerPoint</vt:lpstr>
      <vt:lpstr>Extended ATL meta-model</vt:lpstr>
      <vt:lpstr>Types meta-model</vt:lpstr>
      <vt:lpstr>Main classes</vt:lpstr>
      <vt:lpstr>Eclipse extension points</vt:lpstr>
      <vt:lpstr>Executing AnATLyzer programmatically</vt:lpstr>
      <vt:lpstr>Executing the analyser</vt:lpstr>
      <vt:lpstr>AnATLyzer in standalone mode</vt:lpstr>
      <vt:lpstr>Using the extended ATL model Example: Using the TDG</vt:lpstr>
      <vt:lpstr>Using the extended ATL model Example: Using TDG</vt:lpstr>
      <vt:lpstr>Using the extended ATL model Example: The TDG and the visitor</vt:lpstr>
      <vt:lpstr>AnATLyzer within Eclipse</vt:lpstr>
      <vt:lpstr>Implementing new analysis</vt:lpstr>
      <vt:lpstr>AnATLyzer extensions</vt:lpstr>
      <vt:lpstr>AnATLyzer extensions</vt:lpstr>
      <vt:lpstr>Example</vt:lpstr>
      <vt:lpstr>Example</vt:lpstr>
      <vt:lpstr>Presentación de PowerPoint</vt:lpstr>
      <vt:lpstr>Implementing quick fixes</vt:lpstr>
      <vt:lpstr>Example</vt:lpstr>
      <vt:lpstr>Example</vt:lpstr>
      <vt:lpstr>Example</vt:lpstr>
      <vt:lpstr>Implementing a quick fix</vt:lpstr>
      <vt:lpstr>Implementing a quick fix</vt:lpstr>
      <vt:lpstr>Implementing a quick fix</vt:lpstr>
      <vt:lpstr>Important methods</vt:lpstr>
      <vt:lpstr>Example</vt:lpstr>
      <vt:lpstr>Example</vt:lpstr>
      <vt:lpstr>Implementing a quick fix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AnATLyzer</dc:title>
  <cp:lastModifiedBy>jesus</cp:lastModifiedBy>
  <cp:revision>682</cp:revision>
  <dcterms:modified xsi:type="dcterms:W3CDTF">2017-09-15T17:27:51Z</dcterms:modified>
</cp:coreProperties>
</file>