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3" r:id="rId6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0272" autoAdjust="0"/>
  </p:normalViewPr>
  <p:slideViewPr>
    <p:cSldViewPr>
      <p:cViewPr>
        <p:scale>
          <a:sx n="75" d="100"/>
          <a:sy n="75" d="100"/>
        </p:scale>
        <p:origin x="266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15/09/2017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9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AnATLyzer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Modify </a:t>
            </a:r>
            <a:r>
              <a:rPr lang="en-US" dirty="0" smtClean="0"/>
              <a:t>the </a:t>
            </a:r>
            <a:r>
              <a:rPr lang="en-US" b="1" dirty="0" smtClean="0"/>
              <a:t>cd2gui </a:t>
            </a:r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You can find a fixed </a:t>
            </a:r>
            <a:r>
              <a:rPr lang="en-US" dirty="0"/>
              <a:t>transformation </a:t>
            </a:r>
            <a:r>
              <a:rPr lang="en-US" dirty="0" smtClean="0"/>
              <a:t>to begin in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models17.tutorial.cd2gui/fixed/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cd2gui_fixed.atl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tips:</a:t>
            </a:r>
          </a:p>
          <a:p>
            <a:pPr lvl="2"/>
            <a:r>
              <a:rPr lang="en-US" dirty="0" smtClean="0"/>
              <a:t>You can play with the configuration options regarding the behavior of the model finder until you find one that fits you.</a:t>
            </a:r>
          </a:p>
          <a:p>
            <a:pPr lvl="3"/>
            <a:r>
              <a:rPr lang="en-US" dirty="0" smtClean="0"/>
              <a:t>Window -&gt; Preferences -&gt; </a:t>
            </a:r>
            <a:r>
              <a:rPr lang="en-US" dirty="0" err="1" smtClean="0"/>
              <a:t>AnATLyzer</a:t>
            </a:r>
            <a:r>
              <a:rPr lang="en-US" dirty="0" smtClean="0"/>
              <a:t> -&gt; Default batch conf.</a:t>
            </a:r>
          </a:p>
          <a:p>
            <a:pPr lvl="2"/>
            <a:r>
              <a:rPr lang="en-US" dirty="0" smtClean="0"/>
              <a:t>It may be the case that the GUI meta-model has errors. Use </a:t>
            </a:r>
            <a:r>
              <a:rPr lang="en-US" dirty="0" err="1" smtClean="0"/>
              <a:t>AnATLyer</a:t>
            </a:r>
            <a:r>
              <a:rPr lang="en-US" dirty="0" smtClean="0"/>
              <a:t> to fix them.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AnATLyzer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tasks: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code to handle UML enumerations</a:t>
            </a:r>
          </a:p>
          <a:p>
            <a:pPr lvl="2"/>
            <a:r>
              <a:rPr lang="en-US" dirty="0" smtClean="0"/>
              <a:t>A property </a:t>
            </a:r>
            <a:r>
              <a:rPr lang="en-US" dirty="0"/>
              <a:t>whose type is Enumeration must be mapped </a:t>
            </a:r>
            <a:r>
              <a:rPr lang="en-US" dirty="0" smtClean="0"/>
              <a:t>to a </a:t>
            </a:r>
            <a:r>
              <a:rPr lang="en-US" dirty="0" err="1"/>
              <a:t>ComboBox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There </a:t>
            </a:r>
            <a:r>
              <a:rPr lang="en-US" dirty="0"/>
              <a:t>is no need to create a Label because the </a:t>
            </a:r>
            <a:r>
              <a:rPr lang="en-US" dirty="0" err="1" smtClean="0"/>
              <a:t>ComboBox</a:t>
            </a:r>
            <a:r>
              <a:rPr lang="en-US" dirty="0" smtClean="0"/>
              <a:t>  already </a:t>
            </a:r>
            <a:r>
              <a:rPr lang="en-US" dirty="0"/>
              <a:t>includes "text" which is the label show as part </a:t>
            </a:r>
            <a:r>
              <a:rPr lang="en-US" dirty="0" smtClean="0"/>
              <a:t>of </a:t>
            </a:r>
            <a:r>
              <a:rPr lang="en-US" dirty="0"/>
              <a:t>the combo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Tip: Be careful with the pre-conditions!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the name of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GridInfo</a:t>
            </a:r>
            <a:r>
              <a:rPr lang="en-US" dirty="0"/>
              <a:t> class 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GridData</a:t>
            </a:r>
            <a:r>
              <a:rPr lang="en-US" dirty="0" smtClean="0"/>
              <a:t> in the meta-model and </a:t>
            </a:r>
            <a:r>
              <a:rPr lang="en-US" dirty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dirty="0" smtClean="0"/>
              <a:t> reference </a:t>
            </a:r>
            <a:r>
              <a:rPr lang="en-US" dirty="0"/>
              <a:t>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8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AnATLyzer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tasks: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code to handle UML enumerations</a:t>
            </a:r>
          </a:p>
          <a:p>
            <a:pPr lvl="2"/>
            <a:r>
              <a:rPr lang="en-US" dirty="0" smtClean="0"/>
              <a:t>A property </a:t>
            </a:r>
            <a:r>
              <a:rPr lang="en-US" dirty="0"/>
              <a:t>whose type is Enumeration must be mapped </a:t>
            </a:r>
            <a:r>
              <a:rPr lang="en-US" dirty="0" smtClean="0"/>
              <a:t>to a </a:t>
            </a:r>
            <a:r>
              <a:rPr lang="en-US" dirty="0" err="1"/>
              <a:t>ComboBox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There </a:t>
            </a:r>
            <a:r>
              <a:rPr lang="en-US" dirty="0"/>
              <a:t>is no need to create a Label because the </a:t>
            </a:r>
            <a:r>
              <a:rPr lang="en-US" dirty="0" err="1" smtClean="0"/>
              <a:t>ComboBox</a:t>
            </a:r>
            <a:r>
              <a:rPr lang="en-US" dirty="0" smtClean="0"/>
              <a:t>  already </a:t>
            </a:r>
            <a:r>
              <a:rPr lang="en-US" dirty="0"/>
              <a:t>includes "text" which is the label show as part </a:t>
            </a:r>
            <a:r>
              <a:rPr lang="en-US" dirty="0" smtClean="0"/>
              <a:t>of </a:t>
            </a:r>
            <a:r>
              <a:rPr lang="en-US" dirty="0"/>
              <a:t>the combo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Tip: Be careful with the pre-conditions!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the name of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GridInfo</a:t>
            </a:r>
            <a:r>
              <a:rPr lang="en-US" dirty="0"/>
              <a:t> class 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GridData</a:t>
            </a:r>
            <a:r>
              <a:rPr lang="en-US" dirty="0" smtClean="0"/>
              <a:t> in the meta-model and </a:t>
            </a:r>
            <a:r>
              <a:rPr lang="en-US" dirty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dirty="0" smtClean="0"/>
              <a:t> reference </a:t>
            </a:r>
            <a:r>
              <a:rPr lang="en-US" dirty="0"/>
              <a:t>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9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AnATLyzer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tasks: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smtClean="0"/>
              <a:t>The GUI has Validator objects that perform validations over widgets.</a:t>
            </a:r>
          </a:p>
          <a:p>
            <a:pPr lvl="2"/>
            <a:r>
              <a:rPr lang="en-US" dirty="0" smtClean="0"/>
              <a:t>Create one </a:t>
            </a:r>
            <a:r>
              <a:rPr lang="en-US" dirty="0" err="1" smtClean="0"/>
              <a:t>NonEmptyText</a:t>
            </a:r>
            <a:r>
              <a:rPr lang="en-US" dirty="0" smtClean="0"/>
              <a:t> validator per </a:t>
            </a:r>
            <a:r>
              <a:rPr lang="en-US" dirty="0" err="1" smtClean="0"/>
              <a:t>DataType</a:t>
            </a:r>
            <a:r>
              <a:rPr lang="en-US" dirty="0" smtClean="0"/>
              <a:t> considered as String (see </a:t>
            </a:r>
            <a:r>
              <a:rPr lang="en-US" dirty="0" err="1" smtClean="0"/>
              <a:t>isText</a:t>
            </a:r>
            <a:r>
              <a:rPr lang="en-US" dirty="0" smtClean="0"/>
              <a:t> helper)</a:t>
            </a:r>
          </a:p>
          <a:p>
            <a:pPr lvl="2"/>
            <a:r>
              <a:rPr lang="en-US" dirty="0" smtClean="0"/>
              <a:t>Reference </a:t>
            </a:r>
            <a:r>
              <a:rPr lang="en-US" dirty="0" err="1" smtClean="0"/>
              <a:t>GUI.validators</a:t>
            </a:r>
            <a:r>
              <a:rPr lang="en-US" dirty="0" smtClean="0"/>
              <a:t> holds all validators in the model</a:t>
            </a:r>
          </a:p>
          <a:p>
            <a:pPr lvl="2"/>
            <a:r>
              <a:rPr lang="en-US" dirty="0" smtClean="0"/>
              <a:t>Assign to each Text widget the </a:t>
            </a:r>
            <a:r>
              <a:rPr lang="en-US" dirty="0" err="1" smtClean="0"/>
              <a:t>NonEmptyText</a:t>
            </a:r>
            <a:r>
              <a:rPr lang="en-US" dirty="0" smtClean="0"/>
              <a:t> validator</a:t>
            </a:r>
          </a:p>
          <a:p>
            <a:pPr marL="1371600" lvl="2" indent="-514350"/>
            <a:endParaRPr lang="en-US" dirty="0"/>
          </a:p>
        </p:txBody>
      </p:sp>
      <p:sp>
        <p:nvSpPr>
          <p:cNvPr id="6" name="46 Rectángulo"/>
          <p:cNvSpPr/>
          <p:nvPr/>
        </p:nvSpPr>
        <p:spPr>
          <a:xfrm>
            <a:off x="2051720" y="5857527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GUI</a:t>
            </a:r>
            <a:endParaRPr lang="es-ES_tradnl" i="1" dirty="0"/>
          </a:p>
        </p:txBody>
      </p:sp>
      <p:sp>
        <p:nvSpPr>
          <p:cNvPr id="14" name="60 Rectángulo"/>
          <p:cNvSpPr/>
          <p:nvPr/>
        </p:nvSpPr>
        <p:spPr>
          <a:xfrm>
            <a:off x="3491880" y="5497487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Window</a:t>
            </a:r>
            <a:endParaRPr lang="es-ES_tradnl" dirty="0"/>
          </a:p>
        </p:txBody>
      </p:sp>
      <p:sp>
        <p:nvSpPr>
          <p:cNvPr id="15" name="67 Rectángulo"/>
          <p:cNvSpPr/>
          <p:nvPr/>
        </p:nvSpPr>
        <p:spPr>
          <a:xfrm>
            <a:off x="3491880" y="6289575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_tradnl" i="1" dirty="0" err="1" smtClean="0"/>
              <a:t>Validator</a:t>
            </a:r>
            <a:endParaRPr lang="es-ES_tradnl" i="1" dirty="0"/>
          </a:p>
        </p:txBody>
      </p:sp>
      <p:sp>
        <p:nvSpPr>
          <p:cNvPr id="16" name="68 Rectángulo"/>
          <p:cNvSpPr/>
          <p:nvPr/>
        </p:nvSpPr>
        <p:spPr>
          <a:xfrm>
            <a:off x="5364088" y="6289575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NonEmptyText</a:t>
            </a:r>
            <a:endParaRPr lang="es-ES_tradnl" dirty="0"/>
          </a:p>
        </p:txBody>
      </p:sp>
      <p:sp>
        <p:nvSpPr>
          <p:cNvPr id="17" name="69 Triángulo isósceles"/>
          <p:cNvSpPr/>
          <p:nvPr/>
        </p:nvSpPr>
        <p:spPr>
          <a:xfrm rot="16200000">
            <a:off x="4602382" y="6403575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8" name="70 Conector recto"/>
          <p:cNvCxnSpPr>
            <a:stCxn id="17" idx="3"/>
          </p:cNvCxnSpPr>
          <p:nvPr/>
        </p:nvCxnSpPr>
        <p:spPr>
          <a:xfrm flipV="1">
            <a:off x="4818406" y="6505599"/>
            <a:ext cx="545682" cy="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76 Conector angular"/>
          <p:cNvCxnSpPr>
            <a:stCxn id="6" idx="2"/>
            <a:endCxn id="15" idx="1"/>
          </p:cNvCxnSpPr>
          <p:nvPr/>
        </p:nvCxnSpPr>
        <p:spPr>
          <a:xfrm rot="16200000" flipH="1">
            <a:off x="2915816" y="5929535"/>
            <a:ext cx="216024" cy="93610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76 Conector angular"/>
          <p:cNvCxnSpPr>
            <a:stCxn id="6" idx="0"/>
            <a:endCxn id="14" idx="1"/>
          </p:cNvCxnSpPr>
          <p:nvPr/>
        </p:nvCxnSpPr>
        <p:spPr>
          <a:xfrm rot="5400000" flipH="1" flipV="1">
            <a:off x="2951820" y="5317467"/>
            <a:ext cx="144016" cy="93610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85 CuadroTexto"/>
          <p:cNvSpPr txBox="1"/>
          <p:nvPr/>
        </p:nvSpPr>
        <p:spPr>
          <a:xfrm>
            <a:off x="2267744" y="5353471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windows *</a:t>
            </a:r>
            <a:endParaRPr lang="en-GB" sz="1400" dirty="0"/>
          </a:p>
        </p:txBody>
      </p:sp>
      <p:sp>
        <p:nvSpPr>
          <p:cNvPr id="22" name="87 CuadroTexto"/>
          <p:cNvSpPr txBox="1"/>
          <p:nvPr/>
        </p:nvSpPr>
        <p:spPr>
          <a:xfrm>
            <a:off x="2339752" y="6505599"/>
            <a:ext cx="1026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validators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sp>
        <p:nvSpPr>
          <p:cNvPr id="24" name="60 Rectángulo"/>
          <p:cNvSpPr/>
          <p:nvPr/>
        </p:nvSpPr>
        <p:spPr>
          <a:xfrm>
            <a:off x="5364088" y="5504506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sp>
        <p:nvSpPr>
          <p:cNvPr id="34" name="87 CuadroTexto"/>
          <p:cNvSpPr txBox="1"/>
          <p:nvPr/>
        </p:nvSpPr>
        <p:spPr>
          <a:xfrm>
            <a:off x="4484464" y="5946077"/>
            <a:ext cx="1026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validators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cxnSp>
        <p:nvCxnSpPr>
          <p:cNvPr id="36" name="Conector recto de flecha 35"/>
          <p:cNvCxnSpPr>
            <a:stCxn id="24" idx="1"/>
            <a:endCxn id="15" idx="0"/>
          </p:cNvCxnSpPr>
          <p:nvPr/>
        </p:nvCxnSpPr>
        <p:spPr>
          <a:xfrm flipH="1">
            <a:off x="4031940" y="5720530"/>
            <a:ext cx="1332148" cy="56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Hands-on exercise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an analysis extension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analysis for UML, specific to </a:t>
            </a:r>
            <a:r>
              <a:rPr lang="en-US" dirty="0" err="1" smtClean="0"/>
              <a:t>ActivityDiagrams</a:t>
            </a:r>
            <a:endParaRPr lang="en-US" dirty="0" smtClean="0"/>
          </a:p>
          <a:p>
            <a:pPr lvl="1"/>
            <a:r>
              <a:rPr lang="en-US" b="1" dirty="0" smtClean="0"/>
              <a:t>Initial nodes </a:t>
            </a:r>
            <a:r>
              <a:rPr lang="en-US" dirty="0" smtClean="0"/>
              <a:t>(UML 2.5, page 385, 376)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 err="1" smtClean="0"/>
              <a:t>InitialNode</a:t>
            </a:r>
            <a:r>
              <a:rPr lang="en-US" dirty="0" smtClean="0"/>
              <a:t> cannot have incoming edges (page 385)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An Activity does not require an Initial node if the are </a:t>
            </a:r>
            <a:r>
              <a:rPr lang="en-US" dirty="0" err="1" smtClean="0"/>
              <a:t>ExecutableNodes</a:t>
            </a:r>
            <a:r>
              <a:rPr lang="en-US" dirty="0" smtClean="0"/>
              <a:t> without incoming edges (page 376)</a:t>
            </a:r>
          </a:p>
          <a:p>
            <a:pPr lvl="3"/>
            <a:r>
              <a:rPr lang="en-US" dirty="0" smtClean="0"/>
              <a:t>To facilitate the analysis, we </a:t>
            </a:r>
            <a:r>
              <a:rPr lang="en-US" dirty="0" smtClean="0"/>
              <a:t>can assume </a:t>
            </a:r>
            <a:r>
              <a:rPr lang="en-US" dirty="0" smtClean="0"/>
              <a:t>that </a:t>
            </a:r>
            <a:r>
              <a:rPr lang="en-US" dirty="0" smtClean="0"/>
              <a:t>an Activity </a:t>
            </a:r>
            <a:r>
              <a:rPr lang="en-US" dirty="0" smtClean="0"/>
              <a:t>requires at least one </a:t>
            </a:r>
            <a:r>
              <a:rPr lang="en-US" dirty="0" err="1" smtClean="0"/>
              <a:t>InitialNode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Proposed tasks</a:t>
            </a:r>
          </a:p>
          <a:p>
            <a:pPr lvl="1"/>
            <a:r>
              <a:rPr lang="en-US" dirty="0" smtClean="0"/>
              <a:t>Write an </a:t>
            </a:r>
            <a:r>
              <a:rPr lang="en-US" dirty="0" err="1" smtClean="0"/>
              <a:t>an</a:t>
            </a:r>
            <a:r>
              <a:rPr lang="en-US" dirty="0" smtClean="0"/>
              <a:t> analysis that check conditions #1 and #2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quick fixes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tasks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smtClean="0"/>
              <a:t>a new </a:t>
            </a:r>
            <a:r>
              <a:rPr lang="en-US" dirty="0" err="1" smtClean="0"/>
              <a:t>quickfix</a:t>
            </a:r>
            <a:r>
              <a:rPr lang="en-US" dirty="0" smtClean="0"/>
              <a:t> for error “Assignment to </a:t>
            </a:r>
            <a:r>
              <a:rPr lang="en-US" dirty="0" err="1" smtClean="0"/>
              <a:t>readonly</a:t>
            </a:r>
            <a:r>
              <a:rPr lang="en-US" dirty="0" smtClean="0"/>
              <a:t> feature”.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quick fix r</a:t>
            </a:r>
            <a:r>
              <a:rPr lang="en-US" dirty="0" smtClean="0"/>
              <a:t>emoves </a:t>
            </a:r>
            <a:r>
              <a:rPr lang="en-US" dirty="0" smtClean="0"/>
              <a:t>the problematic </a:t>
            </a:r>
            <a:r>
              <a:rPr lang="en-US" dirty="0" smtClean="0"/>
              <a:t>binding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Tip: Use method “remove” of </a:t>
            </a:r>
            <a:r>
              <a:rPr lang="en-US" dirty="0" err="1" smtClean="0"/>
              <a:t>QuickfixApplication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Hands-on exercise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quick fixes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4292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tasks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Finish </a:t>
            </a:r>
            <a:r>
              <a:rPr lang="en-US" dirty="0" smtClean="0"/>
              <a:t>the quick fix to consider multi-valued bindings</a:t>
            </a:r>
          </a:p>
          <a:p>
            <a:pPr lvl="2"/>
            <a:r>
              <a:rPr lang="en-US" dirty="0" smtClean="0"/>
              <a:t>Tip: generate an expression like</a:t>
            </a:r>
            <a:r>
              <a:rPr lang="en-US" dirty="0" smtClean="0"/>
              <a:t>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Tip: Create an example transformation with the desired fix and use the following menu to generate an .</a:t>
            </a:r>
            <a:r>
              <a:rPr lang="en-US" dirty="0" err="1" smtClean="0"/>
              <a:t>xmi</a:t>
            </a:r>
            <a:r>
              <a:rPr lang="en-US" dirty="0" smtClean="0"/>
              <a:t> file with the ATL model.</a:t>
            </a:r>
          </a:p>
          <a:p>
            <a:pPr lvl="3"/>
            <a:r>
              <a:rPr lang="en-US" dirty="0" smtClean="0"/>
              <a:t>Right-click on the editor -&gt; </a:t>
            </a:r>
            <a:r>
              <a:rPr lang="en-US" dirty="0" err="1" smtClean="0"/>
              <a:t>AnATLyzer</a:t>
            </a:r>
            <a:r>
              <a:rPr lang="en-US" dirty="0" smtClean="0"/>
              <a:t> -&gt; Serialize abstract syntax</a:t>
            </a:r>
            <a:endParaRPr lang="en-U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123728" y="3573016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generalization &lt;-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[binding-value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-&gt;collect(v |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lvl="3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thisModule.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createGeneralization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InputElementVar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465</Words>
  <Application>Microsoft Office PowerPoint</Application>
  <PresentationFormat>Presentación en pantalla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Tema de Office</vt:lpstr>
      <vt:lpstr>Hands-on exercises</vt:lpstr>
      <vt:lpstr>Hands-on exercise Using AnATLyzer</vt:lpstr>
      <vt:lpstr>Hands-on exercise Using AnATLyzer</vt:lpstr>
      <vt:lpstr>Hands-on exercise Using AnATLyzer</vt:lpstr>
      <vt:lpstr>Hands-on exercise Using AnATLyzer</vt:lpstr>
      <vt:lpstr>Hands-on exercise Creating an analysis extension</vt:lpstr>
      <vt:lpstr>Hands-on exercise Creating quick fixes</vt:lpstr>
      <vt:lpstr>Hands-on exercise Creating quick fixes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564</cp:revision>
  <dcterms:modified xsi:type="dcterms:W3CDTF">2017-09-15T09:26:22Z</dcterms:modified>
</cp:coreProperties>
</file>