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177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18/11/2016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18/11/2016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18/11/2016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18/11/2016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DEMO Project</a:t>
            </a:r>
            <a:r>
              <a:rPr lang="es-ES_tradnl" dirty="0" smtClean="0"/>
              <a:t>: </a:t>
            </a:r>
            <a:br>
              <a:rPr lang="es-ES_tradnl" dirty="0" smtClean="0"/>
            </a:br>
            <a:r>
              <a:rPr lang="es-ES_tradnl" dirty="0" err="1" smtClean="0"/>
              <a:t>Gui</a:t>
            </a:r>
            <a:r>
              <a:rPr lang="es-ES_tradnl" dirty="0" smtClean="0"/>
              <a:t> </a:t>
            </a:r>
            <a:r>
              <a:rPr lang="es-ES_tradnl" dirty="0" err="1" smtClean="0"/>
              <a:t>Generation</a:t>
            </a:r>
            <a:endParaRPr lang="es-ES_tradnl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Part</a:t>
            </a:r>
            <a:r>
              <a:rPr lang="es-ES_tradnl" dirty="0" smtClean="0"/>
              <a:t> 00</a:t>
            </a:r>
            <a:endParaRPr lang="es-ES_tradnl" dirty="0"/>
          </a:p>
        </p:txBody>
      </p:sp>
      <p:sp>
        <p:nvSpPr>
          <p:cNvPr id="6" name="5 CuadroTexto"/>
          <p:cNvSpPr txBox="1"/>
          <p:nvPr/>
        </p:nvSpPr>
        <p:spPr>
          <a:xfrm>
            <a:off x="5532782" y="5890046"/>
            <a:ext cx="3575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jesus.sanchez.cuadrado@gmail.com</a:t>
            </a:r>
          </a:p>
          <a:p>
            <a:pPr algn="r"/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s-ES_tradnl" dirty="0" err="1" smtClean="0">
                <a:solidFill>
                  <a:schemeClr val="bg1">
                    <a:lumMod val="50000"/>
                  </a:schemeClr>
                </a:solidFill>
              </a:rPr>
              <a:t>sanchezcuadrado</a:t>
            </a:r>
            <a:endParaRPr lang="es-ES_tradnl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http://sanchezcuadrado.es</a:t>
            </a:r>
            <a:endParaRPr lang="es-ES_trad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2267744" y="44624"/>
            <a:ext cx="6766520" cy="19442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1" i="0" u="none" strike="noStrike" kern="1200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Tutorial of </a:t>
            </a:r>
            <a:r>
              <a:rPr kumimoji="0" lang="es-ES_tradnl" sz="2400" b="1" i="0" u="none" strike="noStrike" kern="1200" spc="0" normalizeH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the</a:t>
            </a:r>
            <a:r>
              <a:rPr kumimoji="0" lang="es-ES_tradnl" sz="2400" b="1" i="0" u="none" strike="noStrike" kern="1200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ATL </a:t>
            </a:r>
            <a:r>
              <a:rPr kumimoji="0" lang="es-ES_tradnl" sz="2400" b="1" i="0" u="none" strike="noStrike" kern="1200" spc="0" normalizeH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transformation</a:t>
            </a:r>
            <a:r>
              <a:rPr kumimoji="0" lang="es-ES_tradnl" sz="2400" b="1" i="0" u="none" strike="noStrike" kern="1200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s-ES_tradnl" sz="2400" b="1" i="0" u="none" strike="noStrike" kern="1200" spc="0" normalizeH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language</a:t>
            </a:r>
            <a:endParaRPr kumimoji="0" lang="es-ES_tradnl" sz="2400" b="1" i="0" u="none" strike="noStrike" kern="1200" spc="0" normalizeH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i="0" u="none" strike="noStrike" kern="1200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http://github.com/jesusc/atl-tutorial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400" dirty="0" err="1" smtClean="0">
                <a:solidFill>
                  <a:schemeClr val="bg1">
                    <a:lumMod val="50000"/>
                  </a:schemeClr>
                </a:solidFill>
                <a:ea typeface="+mj-ea"/>
                <a:cs typeface="+mj-cs"/>
              </a:rPr>
              <a:t>Creative</a:t>
            </a:r>
            <a:r>
              <a:rPr lang="es-ES_tradnl" sz="2400" dirty="0" smtClean="0">
                <a:solidFill>
                  <a:schemeClr val="bg1">
                    <a:lumMod val="50000"/>
                  </a:schemeClr>
                </a:solidFill>
                <a:ea typeface="+mj-ea"/>
                <a:cs typeface="+mj-cs"/>
              </a:rPr>
              <a:t> </a:t>
            </a:r>
            <a:r>
              <a:rPr lang="es-ES_tradnl" sz="2400" dirty="0" err="1" smtClean="0">
                <a:solidFill>
                  <a:schemeClr val="bg1">
                    <a:lumMod val="50000"/>
                  </a:schemeClr>
                </a:solidFill>
                <a:ea typeface="+mj-ea"/>
                <a:cs typeface="+mj-cs"/>
              </a:rPr>
              <a:t>commons</a:t>
            </a:r>
            <a:r>
              <a:rPr lang="es-ES_tradnl" sz="2400" dirty="0" smtClean="0">
                <a:solidFill>
                  <a:schemeClr val="bg1">
                    <a:lumMod val="50000"/>
                  </a:schemeClr>
                </a:solidFill>
                <a:ea typeface="+mj-ea"/>
                <a:cs typeface="+mj-cs"/>
              </a:rPr>
              <a:t> (</a:t>
            </a:r>
            <a:r>
              <a:rPr lang="es-ES_tradnl" sz="2400" dirty="0" err="1" smtClean="0">
                <a:solidFill>
                  <a:schemeClr val="bg1">
                    <a:lumMod val="50000"/>
                  </a:schemeClr>
                </a:solidFill>
                <a:ea typeface="+mj-ea"/>
                <a:cs typeface="+mj-cs"/>
              </a:rPr>
              <a:t>attribution</a:t>
            </a:r>
            <a:r>
              <a:rPr lang="es-ES_tradnl" sz="2400" dirty="0" smtClean="0">
                <a:solidFill>
                  <a:schemeClr val="bg1">
                    <a:lumMod val="50000"/>
                  </a:schemeClr>
                </a:solidFill>
                <a:ea typeface="+mj-ea"/>
                <a:cs typeface="+mj-cs"/>
              </a:rPr>
              <a:t>, share </a:t>
            </a:r>
            <a:r>
              <a:rPr lang="es-ES_tradnl" sz="2400" dirty="0" err="1" smtClean="0">
                <a:solidFill>
                  <a:schemeClr val="bg1">
                    <a:lumMod val="50000"/>
                  </a:schemeClr>
                </a:solidFill>
                <a:ea typeface="+mj-ea"/>
                <a:cs typeface="+mj-cs"/>
              </a:rPr>
              <a:t>alike</a:t>
            </a:r>
            <a:r>
              <a:rPr lang="es-ES_tradnl" sz="2400" dirty="0" smtClean="0">
                <a:solidFill>
                  <a:schemeClr val="bg1">
                    <a:lumMod val="50000"/>
                  </a:schemeClr>
                </a:solidFill>
                <a:ea typeface="+mj-ea"/>
                <a:cs typeface="+mj-cs"/>
              </a:rPr>
              <a:t>)</a:t>
            </a:r>
            <a:endParaRPr kumimoji="0" lang="es-ES_tradnl" sz="2400" i="0" u="none" strike="noStrike" kern="1200" spc="0" normalizeH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2400" i="0" u="none" strike="noStrike" kern="1200" spc="0" normalizeH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2400" i="0" u="none" strike="noStrike" kern="1200" spc="0" normalizeH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Motivation</a:t>
            </a:r>
            <a:endParaRPr lang="es-ES_tradnl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GUI </a:t>
            </a:r>
            <a:r>
              <a:rPr lang="es-ES_tradnl" dirty="0" err="1" smtClean="0"/>
              <a:t>generator</a:t>
            </a:r>
            <a:endParaRPr lang="es-ES_tradnl" dirty="0" smtClean="0"/>
          </a:p>
          <a:p>
            <a:r>
              <a:rPr lang="es-ES_tradnl" dirty="0" err="1" smtClean="0"/>
              <a:t>Illustrate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course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a (</a:t>
            </a:r>
            <a:r>
              <a:rPr lang="es-ES_tradnl" dirty="0" err="1" smtClean="0"/>
              <a:t>hopefully</a:t>
            </a:r>
            <a:r>
              <a:rPr lang="es-ES_tradnl" dirty="0" smtClean="0"/>
              <a:t>) </a:t>
            </a:r>
            <a:r>
              <a:rPr lang="es-ES_tradnl" dirty="0" err="1" smtClean="0"/>
              <a:t>useful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  <a:p>
            <a:pPr lvl="1"/>
            <a:r>
              <a:rPr lang="es-ES_tradnl" dirty="0" err="1" smtClean="0"/>
              <a:t>Cannot</a:t>
            </a:r>
            <a:r>
              <a:rPr lang="es-ES_tradnl" dirty="0" smtClean="0"/>
              <a:t> </a:t>
            </a:r>
            <a:r>
              <a:rPr lang="es-ES_tradnl" dirty="0" err="1" smtClean="0"/>
              <a:t>be</a:t>
            </a:r>
            <a:r>
              <a:rPr lang="es-ES_tradnl" dirty="0" smtClean="0"/>
              <a:t> </a:t>
            </a:r>
            <a:r>
              <a:rPr lang="es-ES_tradnl" dirty="0" err="1" smtClean="0"/>
              <a:t>semantically</a:t>
            </a:r>
            <a:r>
              <a:rPr lang="es-ES_tradnl" dirty="0" smtClean="0"/>
              <a:t> </a:t>
            </a:r>
            <a:r>
              <a:rPr lang="es-ES_tradnl" dirty="0" err="1" smtClean="0"/>
              <a:t>very</a:t>
            </a:r>
            <a:r>
              <a:rPr lang="es-ES_tradnl" dirty="0" smtClean="0"/>
              <a:t> </a:t>
            </a:r>
            <a:r>
              <a:rPr lang="es-ES_tradnl" dirty="0" err="1" smtClean="0"/>
              <a:t>complicated</a:t>
            </a:r>
            <a:r>
              <a:rPr lang="es-ES_tradnl" dirty="0" smtClean="0"/>
              <a:t> </a:t>
            </a:r>
          </a:p>
          <a:p>
            <a:pPr lvl="2"/>
            <a:r>
              <a:rPr lang="es-ES_tradnl" dirty="0" err="1" smtClean="0"/>
              <a:t>Known</a:t>
            </a:r>
            <a:r>
              <a:rPr lang="es-ES_tradnl" dirty="0" smtClean="0"/>
              <a:t> </a:t>
            </a:r>
            <a:r>
              <a:rPr lang="es-ES_tradnl" dirty="0" err="1" smtClean="0"/>
              <a:t>domain</a:t>
            </a:r>
            <a:r>
              <a:rPr lang="es-ES_tradnl" dirty="0" smtClean="0"/>
              <a:t> (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diagrams</a:t>
            </a:r>
            <a:r>
              <a:rPr lang="es-ES_tradnl" smtClean="0"/>
              <a:t>, GUI)</a:t>
            </a:r>
            <a:endParaRPr lang="es-ES_tradnl" dirty="0" smtClean="0"/>
          </a:p>
          <a:p>
            <a:pPr lvl="1"/>
            <a:r>
              <a:rPr lang="es-ES_tradnl" dirty="0" err="1" smtClean="0"/>
              <a:t>Each</a:t>
            </a:r>
            <a:r>
              <a:rPr lang="es-ES_tradnl" dirty="0" smtClean="0"/>
              <a:t> </a:t>
            </a:r>
            <a:r>
              <a:rPr lang="es-ES_tradnl" dirty="0" err="1" smtClean="0"/>
              <a:t>attendant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a </a:t>
            </a:r>
            <a:r>
              <a:rPr lang="es-ES_tradnl" dirty="0" err="1" smtClean="0"/>
              <a:t>different</a:t>
            </a:r>
            <a:r>
              <a:rPr lang="es-ES_tradnl" dirty="0" smtClean="0"/>
              <a:t> </a:t>
            </a:r>
            <a:r>
              <a:rPr lang="es-ES_tradnl" dirty="0" err="1" smtClean="0"/>
              <a:t>background</a:t>
            </a:r>
            <a:endParaRPr lang="es-ES_tradnl" dirty="0" smtClean="0"/>
          </a:p>
          <a:p>
            <a:pPr lvl="1"/>
            <a:r>
              <a:rPr lang="es-ES_tradnl" dirty="0" err="1" smtClean="0"/>
              <a:t>We</a:t>
            </a:r>
            <a:r>
              <a:rPr lang="es-ES_tradnl" dirty="0" smtClean="0"/>
              <a:t> </a:t>
            </a:r>
            <a:r>
              <a:rPr lang="es-ES_tradnl" dirty="0" err="1" smtClean="0"/>
              <a:t>want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focus</a:t>
            </a:r>
            <a:r>
              <a:rPr lang="es-ES_tradnl" dirty="0" smtClean="0"/>
              <a:t> </a:t>
            </a:r>
            <a:r>
              <a:rPr lang="es-ES_tradnl" dirty="0" err="1" smtClean="0"/>
              <a:t>on</a:t>
            </a:r>
            <a:r>
              <a:rPr lang="es-ES_tradnl" dirty="0" smtClean="0"/>
              <a:t> ATL</a:t>
            </a:r>
          </a:p>
          <a:p>
            <a:pPr lvl="1"/>
            <a:endParaRPr lang="es-ES_tradnl" dirty="0" smtClean="0"/>
          </a:p>
          <a:p>
            <a:pPr lvl="1"/>
            <a:endParaRPr lang="es-ES_tradn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Architecture</a:t>
            </a:r>
            <a:endParaRPr lang="en-AU" dirty="0"/>
          </a:p>
        </p:txBody>
      </p:sp>
      <p:sp>
        <p:nvSpPr>
          <p:cNvPr id="4" name="3 Rectángulo redondeado"/>
          <p:cNvSpPr/>
          <p:nvPr/>
        </p:nvSpPr>
        <p:spPr>
          <a:xfrm>
            <a:off x="4788024" y="2996952"/>
            <a:ext cx="100811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GUI</a:t>
            </a:r>
            <a:endParaRPr lang="en-AU" dirty="0"/>
          </a:p>
        </p:txBody>
      </p:sp>
      <p:sp>
        <p:nvSpPr>
          <p:cNvPr id="5" name="4 Rectángulo redondeado"/>
          <p:cNvSpPr/>
          <p:nvPr/>
        </p:nvSpPr>
        <p:spPr>
          <a:xfrm>
            <a:off x="2843808" y="2996952"/>
            <a:ext cx="1008112" cy="4956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CD</a:t>
            </a:r>
            <a:endParaRPr lang="en-AU" dirty="0"/>
          </a:p>
        </p:txBody>
      </p:sp>
      <p:sp>
        <p:nvSpPr>
          <p:cNvPr id="6" name="5 Rectángulo redondeado"/>
          <p:cNvSpPr/>
          <p:nvPr/>
        </p:nvSpPr>
        <p:spPr>
          <a:xfrm>
            <a:off x="1259632" y="3573016"/>
            <a:ext cx="1008112" cy="4956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UML</a:t>
            </a:r>
            <a:endParaRPr lang="en-AU" dirty="0"/>
          </a:p>
        </p:txBody>
      </p:sp>
      <p:sp>
        <p:nvSpPr>
          <p:cNvPr id="7" name="6 Rectángulo redondeado"/>
          <p:cNvSpPr/>
          <p:nvPr/>
        </p:nvSpPr>
        <p:spPr>
          <a:xfrm>
            <a:off x="1259632" y="2564904"/>
            <a:ext cx="1008112" cy="4956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Ecore</a:t>
            </a:r>
            <a:endParaRPr lang="en-AU" dirty="0"/>
          </a:p>
        </p:txBody>
      </p:sp>
      <p:cxnSp>
        <p:nvCxnSpPr>
          <p:cNvPr id="9" name="8 Forma"/>
          <p:cNvCxnSpPr/>
          <p:nvPr/>
        </p:nvCxnSpPr>
        <p:spPr>
          <a:xfrm>
            <a:off x="2267744" y="2812740"/>
            <a:ext cx="1080120" cy="1842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9 Forma"/>
          <p:cNvCxnSpPr/>
          <p:nvPr/>
        </p:nvCxnSpPr>
        <p:spPr>
          <a:xfrm flipV="1">
            <a:off x="2267744" y="3492624"/>
            <a:ext cx="1080120" cy="3282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2411760" y="2420888"/>
            <a:ext cx="104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ecore2cd</a:t>
            </a:r>
            <a:endParaRPr lang="en-AU" dirty="0"/>
          </a:p>
        </p:txBody>
      </p:sp>
      <p:sp>
        <p:nvSpPr>
          <p:cNvPr id="14" name="13 CuadroTexto"/>
          <p:cNvSpPr txBox="1"/>
          <p:nvPr/>
        </p:nvSpPr>
        <p:spPr>
          <a:xfrm>
            <a:off x="2483768" y="3861048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uml2cd</a:t>
            </a:r>
            <a:endParaRPr lang="en-AU" dirty="0"/>
          </a:p>
        </p:txBody>
      </p:sp>
      <p:cxnSp>
        <p:nvCxnSpPr>
          <p:cNvPr id="16" name="15 Conector recto de flecha"/>
          <p:cNvCxnSpPr>
            <a:endCxn id="4" idx="1"/>
          </p:cNvCxnSpPr>
          <p:nvPr/>
        </p:nvCxnSpPr>
        <p:spPr>
          <a:xfrm>
            <a:off x="3851920" y="3244788"/>
            <a:ext cx="936104" cy="4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3851920" y="285293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cd2gui</a:t>
            </a:r>
            <a:endParaRPr lang="en-AU" dirty="0"/>
          </a:p>
        </p:txBody>
      </p:sp>
      <p:sp>
        <p:nvSpPr>
          <p:cNvPr id="19" name="18 Rectángulo redondeado"/>
          <p:cNvSpPr/>
          <p:nvPr/>
        </p:nvSpPr>
        <p:spPr>
          <a:xfrm>
            <a:off x="6444208" y="2420888"/>
            <a:ext cx="129614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XWT</a:t>
            </a:r>
            <a:endParaRPr lang="en-AU" dirty="0"/>
          </a:p>
        </p:txBody>
      </p:sp>
      <p:sp>
        <p:nvSpPr>
          <p:cNvPr id="20" name="19 Rectángulo redondeado"/>
          <p:cNvSpPr/>
          <p:nvPr/>
        </p:nvSpPr>
        <p:spPr>
          <a:xfrm>
            <a:off x="6444208" y="3573016"/>
            <a:ext cx="129614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Wireframe</a:t>
            </a:r>
            <a:endParaRPr lang="en-AU" dirty="0"/>
          </a:p>
        </p:txBody>
      </p:sp>
      <p:sp>
        <p:nvSpPr>
          <p:cNvPr id="21" name="20 CuadroTexto"/>
          <p:cNvSpPr txBox="1"/>
          <p:nvPr/>
        </p:nvSpPr>
        <p:spPr>
          <a:xfrm>
            <a:off x="6948264" y="3068960"/>
            <a:ext cx="242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AU" kern="300" dirty="0" smtClean="0"/>
              <a:t>.</a:t>
            </a:r>
          </a:p>
          <a:p>
            <a:pPr>
              <a:lnSpc>
                <a:spcPts val="700"/>
              </a:lnSpc>
            </a:pPr>
            <a:r>
              <a:rPr lang="en-AU" kern="300" dirty="0" smtClean="0"/>
              <a:t>.</a:t>
            </a:r>
          </a:p>
          <a:p>
            <a:pPr>
              <a:lnSpc>
                <a:spcPts val="700"/>
              </a:lnSpc>
            </a:pPr>
            <a:r>
              <a:rPr lang="en-AU" kern="300" dirty="0" smtClean="0"/>
              <a:t>.</a:t>
            </a:r>
            <a:endParaRPr lang="en-AU" kern="300" dirty="0"/>
          </a:p>
        </p:txBody>
      </p:sp>
      <p:cxnSp>
        <p:nvCxnSpPr>
          <p:cNvPr id="23" name="22 Forma"/>
          <p:cNvCxnSpPr>
            <a:stCxn id="4" idx="0"/>
            <a:endCxn id="19" idx="1"/>
          </p:cNvCxnSpPr>
          <p:nvPr/>
        </p:nvCxnSpPr>
        <p:spPr>
          <a:xfrm rot="5400000" flipH="1" flipV="1">
            <a:off x="5706126" y="2258870"/>
            <a:ext cx="324036" cy="11521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23 Forma"/>
          <p:cNvCxnSpPr>
            <a:stCxn id="4" idx="2"/>
            <a:endCxn id="20" idx="1"/>
          </p:cNvCxnSpPr>
          <p:nvPr/>
        </p:nvCxnSpPr>
        <p:spPr>
          <a:xfrm rot="16200000" flipH="1">
            <a:off x="5706126" y="3086962"/>
            <a:ext cx="324036" cy="11521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5364088" y="2348880"/>
            <a:ext cx="927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gui2xwt</a:t>
            </a:r>
            <a:endParaRPr lang="en-AU" dirty="0"/>
          </a:p>
        </p:txBody>
      </p:sp>
      <p:sp>
        <p:nvSpPr>
          <p:cNvPr id="28" name="27 CuadroTexto"/>
          <p:cNvSpPr txBox="1"/>
          <p:nvPr/>
        </p:nvSpPr>
        <p:spPr>
          <a:xfrm>
            <a:off x="4821967" y="3861048"/>
            <a:ext cx="1550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gui2wireframe</a:t>
            </a:r>
            <a:endParaRPr lang="en-AU" dirty="0"/>
          </a:p>
        </p:txBody>
      </p:sp>
      <p:sp>
        <p:nvSpPr>
          <p:cNvPr id="29" name="28 CuadroTexto"/>
          <p:cNvSpPr txBox="1"/>
          <p:nvPr/>
        </p:nvSpPr>
        <p:spPr>
          <a:xfrm>
            <a:off x="467544" y="4725144"/>
            <a:ext cx="4787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CD is a pivot meta-model</a:t>
            </a:r>
          </a:p>
          <a:p>
            <a:pPr lvl="1">
              <a:buFont typeface="Arial" pitchFamily="34" charset="0"/>
              <a:buChar char="•"/>
            </a:pPr>
            <a:r>
              <a:rPr lang="en-AU" dirty="0" smtClean="0"/>
              <a:t>  Mappings from OO languages are possible</a:t>
            </a:r>
          </a:p>
          <a:p>
            <a:pPr lvl="1">
              <a:buFont typeface="Arial" pitchFamily="34" charset="0"/>
              <a:buChar char="•"/>
            </a:pPr>
            <a:r>
              <a:rPr lang="en-AU" dirty="0" smtClean="0"/>
              <a:t>  Remove complexity</a:t>
            </a:r>
            <a:endParaRPr lang="en-A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diagram</a:t>
            </a:r>
            <a:r>
              <a:rPr lang="es-ES_tradnl" dirty="0" smtClean="0"/>
              <a:t> meta-</a:t>
            </a:r>
            <a:r>
              <a:rPr lang="es-ES_tradnl" dirty="0" err="1" smtClean="0"/>
              <a:t>model</a:t>
            </a:r>
            <a:endParaRPr lang="es-ES_tradnl" dirty="0"/>
          </a:p>
        </p:txBody>
      </p:sp>
      <p:sp>
        <p:nvSpPr>
          <p:cNvPr id="4" name="3 Rectángulo"/>
          <p:cNvSpPr/>
          <p:nvPr/>
        </p:nvSpPr>
        <p:spPr>
          <a:xfrm>
            <a:off x="539552" y="2204864"/>
            <a:ext cx="100811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Model</a:t>
            </a:r>
            <a:endParaRPr lang="es-ES_tradnl" dirty="0"/>
          </a:p>
        </p:txBody>
      </p:sp>
      <p:sp>
        <p:nvSpPr>
          <p:cNvPr id="13" name="12 Documento"/>
          <p:cNvSpPr/>
          <p:nvPr/>
        </p:nvSpPr>
        <p:spPr>
          <a:xfrm>
            <a:off x="323528" y="5373216"/>
            <a:ext cx="2232248" cy="936104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Everything</a:t>
            </a:r>
            <a:r>
              <a:rPr lang="es-ES_tradnl" dirty="0" smtClean="0"/>
              <a:t> </a:t>
            </a:r>
            <a:r>
              <a:rPr lang="es-ES_tradnl" dirty="0" err="1" smtClean="0"/>
              <a:t>inherits</a:t>
            </a:r>
            <a:endParaRPr lang="es-ES_tradnl" dirty="0" smtClean="0"/>
          </a:p>
          <a:p>
            <a:pPr algn="ctr"/>
            <a:r>
              <a:rPr lang="es-ES_tradnl" dirty="0" err="1" smtClean="0"/>
              <a:t>from</a:t>
            </a:r>
            <a:r>
              <a:rPr lang="es-ES_tradnl" dirty="0" smtClean="0"/>
              <a:t> </a:t>
            </a:r>
            <a:r>
              <a:rPr lang="es-ES_tradnl" dirty="0" err="1" smtClean="0"/>
              <a:t>NamedElement</a:t>
            </a:r>
            <a:endParaRPr lang="es-ES_tradnl" dirty="0" smtClean="0"/>
          </a:p>
        </p:txBody>
      </p:sp>
      <p:sp>
        <p:nvSpPr>
          <p:cNvPr id="14" name="13 Rectángulo"/>
          <p:cNvSpPr/>
          <p:nvPr/>
        </p:nvSpPr>
        <p:spPr>
          <a:xfrm>
            <a:off x="2915816" y="2204864"/>
            <a:ext cx="108012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i="1" dirty="0" err="1" smtClean="0"/>
              <a:t>Classifier</a:t>
            </a:r>
            <a:endParaRPr lang="es-ES_tradnl" i="1" dirty="0"/>
          </a:p>
        </p:txBody>
      </p:sp>
      <p:sp>
        <p:nvSpPr>
          <p:cNvPr id="16" name="15 Rectángulo"/>
          <p:cNvSpPr/>
          <p:nvPr/>
        </p:nvSpPr>
        <p:spPr>
          <a:xfrm>
            <a:off x="1331640" y="3356992"/>
            <a:ext cx="151216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DataType</a:t>
            </a:r>
            <a:endParaRPr lang="es-ES_tradnl" dirty="0"/>
          </a:p>
        </p:txBody>
      </p:sp>
      <p:sp>
        <p:nvSpPr>
          <p:cNvPr id="18" name="17 Rectángulo"/>
          <p:cNvSpPr/>
          <p:nvPr/>
        </p:nvSpPr>
        <p:spPr>
          <a:xfrm>
            <a:off x="3059832" y="3356992"/>
            <a:ext cx="2088232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Class</a:t>
            </a:r>
            <a:endParaRPr lang="es-ES_tradnl" dirty="0"/>
          </a:p>
        </p:txBody>
      </p:sp>
      <p:sp>
        <p:nvSpPr>
          <p:cNvPr id="19" name="18 Rectángulo"/>
          <p:cNvSpPr/>
          <p:nvPr/>
        </p:nvSpPr>
        <p:spPr>
          <a:xfrm>
            <a:off x="3059832" y="3717032"/>
            <a:ext cx="2088232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dirty="0" err="1" smtClean="0"/>
              <a:t>isAbstract</a:t>
            </a:r>
            <a:r>
              <a:rPr lang="es-ES_tradnl" dirty="0" smtClean="0"/>
              <a:t> : </a:t>
            </a:r>
            <a:r>
              <a:rPr lang="es-ES_tradnl" dirty="0" err="1" smtClean="0"/>
              <a:t>Boolean</a:t>
            </a:r>
            <a:endParaRPr lang="es-ES_tradnl" dirty="0" smtClean="0"/>
          </a:p>
        </p:txBody>
      </p:sp>
      <p:sp>
        <p:nvSpPr>
          <p:cNvPr id="20" name="19 Triángulo isósceles"/>
          <p:cNvSpPr/>
          <p:nvPr/>
        </p:nvSpPr>
        <p:spPr>
          <a:xfrm>
            <a:off x="3203848" y="2708920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21" name="20 Conector angular"/>
          <p:cNvCxnSpPr>
            <a:stCxn id="16" idx="0"/>
            <a:endCxn id="20" idx="3"/>
          </p:cNvCxnSpPr>
          <p:nvPr/>
        </p:nvCxnSpPr>
        <p:spPr>
          <a:xfrm rot="5400000" flipH="1" flipV="1">
            <a:off x="2483768" y="2528900"/>
            <a:ext cx="432048" cy="12241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21 Conector angular"/>
          <p:cNvCxnSpPr>
            <a:stCxn id="18" idx="0"/>
            <a:endCxn id="20" idx="3"/>
          </p:cNvCxnSpPr>
          <p:nvPr/>
        </p:nvCxnSpPr>
        <p:spPr>
          <a:xfrm rot="16200000" flipV="1">
            <a:off x="3491880" y="2744924"/>
            <a:ext cx="432048" cy="7920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stCxn id="4" idx="3"/>
            <a:endCxn id="14" idx="1"/>
          </p:cNvCxnSpPr>
          <p:nvPr/>
        </p:nvCxnSpPr>
        <p:spPr>
          <a:xfrm>
            <a:off x="1547664" y="2456892"/>
            <a:ext cx="1368152" cy="0"/>
          </a:xfrm>
          <a:prstGeom prst="straightConnector1">
            <a:avLst/>
          </a:prstGeom>
          <a:ln>
            <a:headEnd type="diamond" w="lg" len="lg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1619672" y="2060848"/>
            <a:ext cx="125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classifiers</a:t>
            </a:r>
            <a:r>
              <a:rPr lang="es-ES_tradnl" dirty="0" smtClean="0"/>
              <a:t> *</a:t>
            </a:r>
            <a:endParaRPr lang="es-ES_tradnl" dirty="0"/>
          </a:p>
        </p:txBody>
      </p:sp>
      <p:sp>
        <p:nvSpPr>
          <p:cNvPr id="28" name="27 Rectángulo"/>
          <p:cNvSpPr/>
          <p:nvPr/>
        </p:nvSpPr>
        <p:spPr>
          <a:xfrm>
            <a:off x="6228184" y="3356992"/>
            <a:ext cx="2088232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i="1" dirty="0" err="1" smtClean="0"/>
              <a:t>Feature</a:t>
            </a:r>
            <a:endParaRPr lang="es-ES_tradnl" i="1" dirty="0"/>
          </a:p>
        </p:txBody>
      </p:sp>
      <p:cxnSp>
        <p:nvCxnSpPr>
          <p:cNvPr id="31" name="30 Conector recto de flecha"/>
          <p:cNvCxnSpPr>
            <a:stCxn id="18" idx="3"/>
            <a:endCxn id="28" idx="1"/>
          </p:cNvCxnSpPr>
          <p:nvPr/>
        </p:nvCxnSpPr>
        <p:spPr>
          <a:xfrm>
            <a:off x="5148064" y="3537012"/>
            <a:ext cx="1080120" cy="0"/>
          </a:xfrm>
          <a:prstGeom prst="straightConnector1">
            <a:avLst/>
          </a:prstGeom>
          <a:ln>
            <a:headEnd type="diamond" w="lg" len="lg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5148064" y="3140968"/>
            <a:ext cx="1069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features</a:t>
            </a:r>
            <a:r>
              <a:rPr lang="es-ES_tradnl" dirty="0" smtClean="0"/>
              <a:t>*</a:t>
            </a:r>
            <a:endParaRPr lang="es-ES_tradnl" dirty="0"/>
          </a:p>
        </p:txBody>
      </p:sp>
      <p:sp>
        <p:nvSpPr>
          <p:cNvPr id="37" name="36 Rectángulo"/>
          <p:cNvSpPr/>
          <p:nvPr/>
        </p:nvSpPr>
        <p:spPr>
          <a:xfrm>
            <a:off x="5148064" y="4941168"/>
            <a:ext cx="22322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Reference</a:t>
            </a:r>
            <a:endParaRPr lang="es-ES_tradnl" dirty="0"/>
          </a:p>
        </p:txBody>
      </p:sp>
      <p:sp>
        <p:nvSpPr>
          <p:cNvPr id="38" name="37 Rectángulo"/>
          <p:cNvSpPr/>
          <p:nvPr/>
        </p:nvSpPr>
        <p:spPr>
          <a:xfrm>
            <a:off x="7524328" y="4941168"/>
            <a:ext cx="144016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Attribute</a:t>
            </a:r>
            <a:endParaRPr lang="es-ES_tradnl" dirty="0"/>
          </a:p>
        </p:txBody>
      </p:sp>
      <p:sp>
        <p:nvSpPr>
          <p:cNvPr id="39" name="38 Rectángulo"/>
          <p:cNvSpPr/>
          <p:nvPr/>
        </p:nvSpPr>
        <p:spPr>
          <a:xfrm>
            <a:off x="5148064" y="5301208"/>
            <a:ext cx="22322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dirty="0" err="1" smtClean="0"/>
              <a:t>isContaintment</a:t>
            </a:r>
            <a:r>
              <a:rPr lang="es-ES_tradnl" dirty="0" smtClean="0"/>
              <a:t>: </a:t>
            </a:r>
            <a:r>
              <a:rPr lang="es-ES_tradnl" dirty="0" err="1" smtClean="0"/>
              <a:t>bool</a:t>
            </a:r>
            <a:endParaRPr lang="es-ES_tradnl" dirty="0" smtClean="0"/>
          </a:p>
        </p:txBody>
      </p:sp>
      <p:sp>
        <p:nvSpPr>
          <p:cNvPr id="40" name="39 Triángulo isósceles"/>
          <p:cNvSpPr/>
          <p:nvPr/>
        </p:nvSpPr>
        <p:spPr>
          <a:xfrm>
            <a:off x="7092280" y="4293096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41" name="40 Conector angular"/>
          <p:cNvCxnSpPr>
            <a:endCxn id="40" idx="3"/>
          </p:cNvCxnSpPr>
          <p:nvPr/>
        </p:nvCxnSpPr>
        <p:spPr>
          <a:xfrm rot="5400000" flipH="1" flipV="1">
            <a:off x="6516216" y="4257092"/>
            <a:ext cx="432048" cy="9361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41 Conector angular"/>
          <p:cNvCxnSpPr>
            <a:endCxn id="40" idx="3"/>
          </p:cNvCxnSpPr>
          <p:nvPr/>
        </p:nvCxnSpPr>
        <p:spPr>
          <a:xfrm rot="16200000" flipV="1">
            <a:off x="7506326" y="4203086"/>
            <a:ext cx="432048" cy="104411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51 Forma"/>
          <p:cNvCxnSpPr>
            <a:stCxn id="28" idx="0"/>
            <a:endCxn id="14" idx="3"/>
          </p:cNvCxnSpPr>
          <p:nvPr/>
        </p:nvCxnSpPr>
        <p:spPr>
          <a:xfrm rot="16200000" flipV="1">
            <a:off x="5184068" y="1268760"/>
            <a:ext cx="900100" cy="32763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52 CuadroTexto"/>
          <p:cNvSpPr txBox="1"/>
          <p:nvPr/>
        </p:nvSpPr>
        <p:spPr>
          <a:xfrm>
            <a:off x="4067944" y="206084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1 </a:t>
            </a:r>
            <a:r>
              <a:rPr lang="es-ES_tradnl" dirty="0" err="1" smtClean="0"/>
              <a:t>type</a:t>
            </a:r>
            <a:endParaRPr lang="es-ES_tradnl" dirty="0"/>
          </a:p>
        </p:txBody>
      </p:sp>
      <p:sp>
        <p:nvSpPr>
          <p:cNvPr id="54" name="53 Rectángulo"/>
          <p:cNvSpPr/>
          <p:nvPr/>
        </p:nvSpPr>
        <p:spPr>
          <a:xfrm>
            <a:off x="6228184" y="3717032"/>
            <a:ext cx="208823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dirty="0" err="1" smtClean="0"/>
              <a:t>lowerBound</a:t>
            </a:r>
            <a:r>
              <a:rPr lang="es-ES_tradnl" dirty="0" smtClean="0"/>
              <a:t> : </a:t>
            </a:r>
            <a:r>
              <a:rPr lang="es-ES_tradnl" dirty="0" err="1" smtClean="0"/>
              <a:t>int</a:t>
            </a:r>
            <a:endParaRPr lang="es-ES_tradnl" dirty="0" smtClean="0"/>
          </a:p>
          <a:p>
            <a:r>
              <a:rPr lang="es-ES_tradnl" dirty="0" err="1" smtClean="0"/>
              <a:t>upperBound</a:t>
            </a:r>
            <a:r>
              <a:rPr lang="es-ES_tradnl" dirty="0" smtClean="0"/>
              <a:t> : </a:t>
            </a:r>
            <a:r>
              <a:rPr lang="es-ES_tradnl" dirty="0" err="1" smtClean="0"/>
              <a:t>int</a:t>
            </a:r>
            <a:endParaRPr lang="es-ES_tradnl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GUI meta-</a:t>
            </a:r>
            <a:r>
              <a:rPr lang="es-ES_tradnl" dirty="0" err="1" smtClean="0"/>
              <a:t>model</a:t>
            </a:r>
            <a:endParaRPr lang="es-ES_tradnl" dirty="0"/>
          </a:p>
        </p:txBody>
      </p:sp>
      <p:sp>
        <p:nvSpPr>
          <p:cNvPr id="40" name="39 Rectángulo"/>
          <p:cNvSpPr/>
          <p:nvPr/>
        </p:nvSpPr>
        <p:spPr>
          <a:xfrm>
            <a:off x="1763688" y="4797152"/>
            <a:ext cx="129614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 </a:t>
            </a:r>
            <a:r>
              <a:rPr lang="es-ES_tradnl" dirty="0" err="1" smtClean="0"/>
              <a:t>cols</a:t>
            </a:r>
            <a:r>
              <a:rPr lang="es-ES_tradnl" dirty="0" smtClean="0"/>
              <a:t> : </a:t>
            </a:r>
            <a:r>
              <a:rPr lang="es-ES_tradnl" dirty="0" err="1" smtClean="0"/>
              <a:t>int</a:t>
            </a:r>
            <a:endParaRPr lang="es-ES_tradnl" dirty="0" smtClean="0"/>
          </a:p>
        </p:txBody>
      </p:sp>
      <p:sp>
        <p:nvSpPr>
          <p:cNvPr id="41" name="40 Rectángulo"/>
          <p:cNvSpPr/>
          <p:nvPr/>
        </p:nvSpPr>
        <p:spPr>
          <a:xfrm>
            <a:off x="5220072" y="2636912"/>
            <a:ext cx="144016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name</a:t>
            </a:r>
            <a:r>
              <a:rPr lang="es-ES_tradnl" dirty="0" smtClean="0"/>
              <a:t> : </a:t>
            </a:r>
            <a:r>
              <a:rPr lang="es-ES_tradnl" dirty="0" err="1" smtClean="0"/>
              <a:t>String</a:t>
            </a:r>
            <a:endParaRPr lang="es-ES_tradnl" dirty="0"/>
          </a:p>
        </p:txBody>
      </p:sp>
      <p:sp>
        <p:nvSpPr>
          <p:cNvPr id="42" name="41 Rectángulo"/>
          <p:cNvSpPr/>
          <p:nvPr/>
        </p:nvSpPr>
        <p:spPr>
          <a:xfrm>
            <a:off x="2771800" y="2204864"/>
            <a:ext cx="122413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i="1" dirty="0" err="1" smtClean="0"/>
              <a:t>Container</a:t>
            </a:r>
            <a:endParaRPr lang="es-ES_tradnl" i="1" dirty="0"/>
          </a:p>
        </p:txBody>
      </p:sp>
      <p:sp>
        <p:nvSpPr>
          <p:cNvPr id="43" name="42 Rectángulo"/>
          <p:cNvSpPr/>
          <p:nvPr/>
        </p:nvSpPr>
        <p:spPr>
          <a:xfrm>
            <a:off x="683568" y="1196752"/>
            <a:ext cx="936104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GUI</a:t>
            </a:r>
            <a:endParaRPr lang="es-ES_tradnl" dirty="0"/>
          </a:p>
        </p:txBody>
      </p:sp>
      <p:sp>
        <p:nvSpPr>
          <p:cNvPr id="44" name="43 Rectángulo"/>
          <p:cNvSpPr/>
          <p:nvPr/>
        </p:nvSpPr>
        <p:spPr>
          <a:xfrm>
            <a:off x="539552" y="2204864"/>
            <a:ext cx="122413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Window</a:t>
            </a:r>
            <a:endParaRPr lang="es-ES_tradnl" dirty="0"/>
          </a:p>
        </p:txBody>
      </p:sp>
      <p:sp>
        <p:nvSpPr>
          <p:cNvPr id="45" name="44 Triángulo isósceles"/>
          <p:cNvSpPr/>
          <p:nvPr/>
        </p:nvSpPr>
        <p:spPr>
          <a:xfrm>
            <a:off x="5796136" y="2996952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47" name="46 Conector angular"/>
          <p:cNvCxnSpPr>
            <a:stCxn id="59" idx="0"/>
            <a:endCxn id="45" idx="3"/>
          </p:cNvCxnSpPr>
          <p:nvPr/>
        </p:nvCxnSpPr>
        <p:spPr>
          <a:xfrm rot="5400000" flipH="1" flipV="1">
            <a:off x="5004048" y="3248980"/>
            <a:ext cx="936104" cy="8640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51 Conector angular"/>
          <p:cNvCxnSpPr>
            <a:stCxn id="60" idx="0"/>
            <a:endCxn id="45" idx="3"/>
          </p:cNvCxnSpPr>
          <p:nvPr/>
        </p:nvCxnSpPr>
        <p:spPr>
          <a:xfrm rot="16200000" flipV="1">
            <a:off x="5616116" y="3501008"/>
            <a:ext cx="936104" cy="3600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>
            <a:stCxn id="43" idx="2"/>
            <a:endCxn id="44" idx="0"/>
          </p:cNvCxnSpPr>
          <p:nvPr/>
        </p:nvCxnSpPr>
        <p:spPr>
          <a:xfrm>
            <a:off x="1151620" y="1700808"/>
            <a:ext cx="0" cy="504056"/>
          </a:xfrm>
          <a:prstGeom prst="straightConnector1">
            <a:avLst/>
          </a:prstGeom>
          <a:ln>
            <a:headEnd type="diamond" w="lg" len="lg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53 CuadroTexto"/>
          <p:cNvSpPr txBox="1"/>
          <p:nvPr/>
        </p:nvSpPr>
        <p:spPr>
          <a:xfrm>
            <a:off x="0" y="1772816"/>
            <a:ext cx="1188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windows</a:t>
            </a:r>
            <a:r>
              <a:rPr lang="es-ES_tradnl" dirty="0" smtClean="0"/>
              <a:t> *</a:t>
            </a:r>
            <a:endParaRPr lang="es-ES_tradnl" dirty="0"/>
          </a:p>
        </p:txBody>
      </p:sp>
      <p:sp>
        <p:nvSpPr>
          <p:cNvPr id="55" name="54 Rectángulo"/>
          <p:cNvSpPr/>
          <p:nvPr/>
        </p:nvSpPr>
        <p:spPr>
          <a:xfrm>
            <a:off x="5220072" y="2276872"/>
            <a:ext cx="144016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i="1" dirty="0" err="1" smtClean="0"/>
              <a:t>Widget</a:t>
            </a:r>
            <a:endParaRPr lang="es-ES_tradnl" i="1" dirty="0"/>
          </a:p>
        </p:txBody>
      </p:sp>
      <p:cxnSp>
        <p:nvCxnSpPr>
          <p:cNvPr id="56" name="55 Conector recto de flecha"/>
          <p:cNvCxnSpPr>
            <a:stCxn id="42" idx="3"/>
            <a:endCxn id="55" idx="1"/>
          </p:cNvCxnSpPr>
          <p:nvPr/>
        </p:nvCxnSpPr>
        <p:spPr>
          <a:xfrm>
            <a:off x="3995936" y="2456892"/>
            <a:ext cx="1224136" cy="0"/>
          </a:xfrm>
          <a:prstGeom prst="straightConnector1">
            <a:avLst/>
          </a:prstGeom>
          <a:ln>
            <a:headEnd type="diamond" w="lg" len="lg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56 Rectángulo"/>
          <p:cNvSpPr/>
          <p:nvPr/>
        </p:nvSpPr>
        <p:spPr>
          <a:xfrm>
            <a:off x="539552" y="2690296"/>
            <a:ext cx="1224136" cy="37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title</a:t>
            </a:r>
            <a:r>
              <a:rPr lang="es-ES_tradnl" dirty="0" smtClean="0"/>
              <a:t>: </a:t>
            </a:r>
            <a:r>
              <a:rPr lang="es-ES_tradnl" dirty="0" err="1" smtClean="0"/>
              <a:t>String</a:t>
            </a:r>
            <a:endParaRPr lang="es-ES_tradnl" dirty="0"/>
          </a:p>
        </p:txBody>
      </p:sp>
      <p:sp>
        <p:nvSpPr>
          <p:cNvPr id="58" name="57 CuadroTexto"/>
          <p:cNvSpPr txBox="1"/>
          <p:nvPr/>
        </p:nvSpPr>
        <p:spPr>
          <a:xfrm>
            <a:off x="4067944" y="2060848"/>
            <a:ext cx="108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widgets</a:t>
            </a:r>
            <a:r>
              <a:rPr lang="es-ES_tradnl" dirty="0" smtClean="0"/>
              <a:t> *</a:t>
            </a:r>
            <a:endParaRPr lang="es-ES_tradnl" dirty="0"/>
          </a:p>
        </p:txBody>
      </p:sp>
      <p:sp>
        <p:nvSpPr>
          <p:cNvPr id="59" name="58 Rectángulo"/>
          <p:cNvSpPr/>
          <p:nvPr/>
        </p:nvSpPr>
        <p:spPr>
          <a:xfrm>
            <a:off x="4644008" y="4149080"/>
            <a:ext cx="79208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Frame</a:t>
            </a:r>
            <a:endParaRPr lang="es-ES_tradnl" dirty="0"/>
          </a:p>
        </p:txBody>
      </p:sp>
      <p:sp>
        <p:nvSpPr>
          <p:cNvPr id="60" name="59 Rectángulo"/>
          <p:cNvSpPr/>
          <p:nvPr/>
        </p:nvSpPr>
        <p:spPr>
          <a:xfrm>
            <a:off x="5580112" y="4149080"/>
            <a:ext cx="1368152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Label</a:t>
            </a:r>
            <a:endParaRPr lang="es-ES_tradnl" dirty="0"/>
          </a:p>
        </p:txBody>
      </p:sp>
      <p:sp>
        <p:nvSpPr>
          <p:cNvPr id="61" name="60 Rectángulo"/>
          <p:cNvSpPr/>
          <p:nvPr/>
        </p:nvSpPr>
        <p:spPr>
          <a:xfrm>
            <a:off x="7020272" y="4149080"/>
            <a:ext cx="648072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Text</a:t>
            </a:r>
            <a:endParaRPr lang="es-ES_tradnl" dirty="0"/>
          </a:p>
        </p:txBody>
      </p:sp>
      <p:sp>
        <p:nvSpPr>
          <p:cNvPr id="63" name="62 Rectángulo"/>
          <p:cNvSpPr/>
          <p:nvPr/>
        </p:nvSpPr>
        <p:spPr>
          <a:xfrm>
            <a:off x="7812360" y="4149080"/>
            <a:ext cx="1224136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DatePicker</a:t>
            </a:r>
            <a:endParaRPr lang="es-ES_tradnl" dirty="0"/>
          </a:p>
        </p:txBody>
      </p:sp>
      <p:cxnSp>
        <p:nvCxnSpPr>
          <p:cNvPr id="64" name="63 Conector angular"/>
          <p:cNvCxnSpPr>
            <a:stCxn id="61" idx="0"/>
            <a:endCxn id="45" idx="3"/>
          </p:cNvCxnSpPr>
          <p:nvPr/>
        </p:nvCxnSpPr>
        <p:spPr>
          <a:xfrm rot="16200000" flipV="1">
            <a:off x="6156176" y="2960948"/>
            <a:ext cx="936104" cy="144016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65 Conector angular"/>
          <p:cNvCxnSpPr>
            <a:stCxn id="63" idx="0"/>
            <a:endCxn id="45" idx="3"/>
          </p:cNvCxnSpPr>
          <p:nvPr/>
        </p:nvCxnSpPr>
        <p:spPr>
          <a:xfrm rot="16200000" flipV="1">
            <a:off x="6696236" y="2420888"/>
            <a:ext cx="936104" cy="25202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66 Triángulo isósceles"/>
          <p:cNvSpPr/>
          <p:nvPr/>
        </p:nvSpPr>
        <p:spPr>
          <a:xfrm rot="5400000">
            <a:off x="2555776" y="2348880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69" name="68 Conector recto"/>
          <p:cNvCxnSpPr>
            <a:stCxn id="44" idx="3"/>
            <a:endCxn id="67" idx="3"/>
          </p:cNvCxnSpPr>
          <p:nvPr/>
        </p:nvCxnSpPr>
        <p:spPr>
          <a:xfrm>
            <a:off x="1763688" y="2456892"/>
            <a:ext cx="7920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69 Rectángulo"/>
          <p:cNvSpPr/>
          <p:nvPr/>
        </p:nvSpPr>
        <p:spPr>
          <a:xfrm>
            <a:off x="971600" y="3573016"/>
            <a:ext cx="144016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i="1" dirty="0" err="1" smtClean="0"/>
              <a:t>Layout</a:t>
            </a:r>
            <a:endParaRPr lang="es-ES_tradnl" i="1" dirty="0"/>
          </a:p>
        </p:txBody>
      </p:sp>
      <p:sp>
        <p:nvSpPr>
          <p:cNvPr id="71" name="70 Triángulo isósceles"/>
          <p:cNvSpPr/>
          <p:nvPr/>
        </p:nvSpPr>
        <p:spPr>
          <a:xfrm>
            <a:off x="1547664" y="3933056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2" name="71 Rectángulo"/>
          <p:cNvSpPr/>
          <p:nvPr/>
        </p:nvSpPr>
        <p:spPr>
          <a:xfrm>
            <a:off x="251520" y="4437112"/>
            <a:ext cx="129614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FlowLayout</a:t>
            </a:r>
            <a:endParaRPr lang="es-ES_tradnl" dirty="0"/>
          </a:p>
        </p:txBody>
      </p:sp>
      <p:sp>
        <p:nvSpPr>
          <p:cNvPr id="73" name="72 Rectángulo"/>
          <p:cNvSpPr/>
          <p:nvPr/>
        </p:nvSpPr>
        <p:spPr>
          <a:xfrm>
            <a:off x="1763688" y="4437112"/>
            <a:ext cx="129614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GridLayout</a:t>
            </a:r>
            <a:endParaRPr lang="es-ES_tradnl" dirty="0"/>
          </a:p>
        </p:txBody>
      </p:sp>
      <p:cxnSp>
        <p:nvCxnSpPr>
          <p:cNvPr id="74" name="73 Conector angular"/>
          <p:cNvCxnSpPr>
            <a:stCxn id="72" idx="0"/>
            <a:endCxn id="71" idx="3"/>
          </p:cNvCxnSpPr>
          <p:nvPr/>
        </p:nvCxnSpPr>
        <p:spPr>
          <a:xfrm rot="5400000" flipH="1" flipV="1">
            <a:off x="1133618" y="3915054"/>
            <a:ext cx="288032" cy="7560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74 Conector angular"/>
          <p:cNvCxnSpPr>
            <a:stCxn id="73" idx="0"/>
            <a:endCxn id="71" idx="3"/>
          </p:cNvCxnSpPr>
          <p:nvPr/>
        </p:nvCxnSpPr>
        <p:spPr>
          <a:xfrm rot="16200000" flipV="1">
            <a:off x="1889702" y="3915054"/>
            <a:ext cx="288032" cy="7560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76 Conector recto de flecha"/>
          <p:cNvCxnSpPr>
            <a:stCxn id="42" idx="2"/>
            <a:endCxn id="70" idx="0"/>
          </p:cNvCxnSpPr>
          <p:nvPr/>
        </p:nvCxnSpPr>
        <p:spPr>
          <a:xfrm flipH="1">
            <a:off x="1691680" y="2708920"/>
            <a:ext cx="1692188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2267951" y="3140968"/>
            <a:ext cx="93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1 </a:t>
            </a:r>
            <a:r>
              <a:rPr lang="es-ES_tradnl" dirty="0" err="1" smtClean="0"/>
              <a:t>layout</a:t>
            </a:r>
            <a:endParaRPr lang="es-ES_tradnl" dirty="0"/>
          </a:p>
        </p:txBody>
      </p:sp>
      <p:sp>
        <p:nvSpPr>
          <p:cNvPr id="80" name="79 Rectángulo"/>
          <p:cNvSpPr/>
          <p:nvPr/>
        </p:nvSpPr>
        <p:spPr>
          <a:xfrm>
            <a:off x="3275856" y="5085184"/>
            <a:ext cx="129614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GridInfo</a:t>
            </a:r>
            <a:endParaRPr lang="es-ES_tradnl" dirty="0"/>
          </a:p>
        </p:txBody>
      </p:sp>
      <p:sp>
        <p:nvSpPr>
          <p:cNvPr id="81" name="80 Rectángulo"/>
          <p:cNvSpPr/>
          <p:nvPr/>
        </p:nvSpPr>
        <p:spPr>
          <a:xfrm>
            <a:off x="5580112" y="4509120"/>
            <a:ext cx="1368152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value</a:t>
            </a:r>
            <a:r>
              <a:rPr lang="es-ES_tradnl" dirty="0" smtClean="0"/>
              <a:t>: </a:t>
            </a:r>
            <a:r>
              <a:rPr lang="es-ES_tradnl" dirty="0" err="1" smtClean="0"/>
              <a:t>String</a:t>
            </a:r>
            <a:endParaRPr lang="es-ES_tradnl" dirty="0"/>
          </a:p>
        </p:txBody>
      </p:sp>
      <p:sp>
        <p:nvSpPr>
          <p:cNvPr id="82" name="81 Rectángulo"/>
          <p:cNvSpPr/>
          <p:nvPr/>
        </p:nvSpPr>
        <p:spPr>
          <a:xfrm>
            <a:off x="3275856" y="5445224"/>
            <a:ext cx="129614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column</a:t>
            </a:r>
            <a:r>
              <a:rPr lang="es-ES_tradnl" dirty="0" smtClean="0"/>
              <a:t>: </a:t>
            </a:r>
            <a:r>
              <a:rPr lang="es-ES_tradnl" dirty="0" err="1" smtClean="0"/>
              <a:t>int</a:t>
            </a:r>
            <a:endParaRPr lang="es-ES_tradnl" dirty="0"/>
          </a:p>
        </p:txBody>
      </p:sp>
      <p:cxnSp>
        <p:nvCxnSpPr>
          <p:cNvPr id="83" name="82 Conector recto de flecha"/>
          <p:cNvCxnSpPr>
            <a:stCxn id="80" idx="0"/>
            <a:endCxn id="41" idx="1"/>
          </p:cNvCxnSpPr>
          <p:nvPr/>
        </p:nvCxnSpPr>
        <p:spPr>
          <a:xfrm flipV="1">
            <a:off x="3923928" y="2816932"/>
            <a:ext cx="1296144" cy="22682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83 Forma"/>
          <p:cNvCxnSpPr>
            <a:stCxn id="40" idx="2"/>
            <a:endCxn id="82" idx="1"/>
          </p:cNvCxnSpPr>
          <p:nvPr/>
        </p:nvCxnSpPr>
        <p:spPr>
          <a:xfrm rot="16200000" flipH="1">
            <a:off x="2609782" y="4959170"/>
            <a:ext cx="468052" cy="864096"/>
          </a:xfrm>
          <a:prstGeom prst="bentConnector2">
            <a:avLst/>
          </a:prstGeom>
          <a:ln>
            <a:headEnd type="diamond" w="lg" len="lg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84 CuadroTexto"/>
          <p:cNvSpPr txBox="1"/>
          <p:nvPr/>
        </p:nvSpPr>
        <p:spPr>
          <a:xfrm>
            <a:off x="1763688" y="5661248"/>
            <a:ext cx="108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gridInfo</a:t>
            </a:r>
            <a:r>
              <a:rPr lang="es-ES_tradnl" dirty="0" smtClean="0"/>
              <a:t> *</a:t>
            </a:r>
            <a:endParaRPr lang="es-ES_tradnl" dirty="0"/>
          </a:p>
        </p:txBody>
      </p:sp>
      <p:sp>
        <p:nvSpPr>
          <p:cNvPr id="86" name="85 CuadroTexto"/>
          <p:cNvSpPr txBox="1"/>
          <p:nvPr/>
        </p:nvSpPr>
        <p:spPr>
          <a:xfrm>
            <a:off x="4067944" y="2924944"/>
            <a:ext cx="99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widget</a:t>
            </a:r>
            <a:r>
              <a:rPr lang="es-ES_tradnl" dirty="0" smtClean="0"/>
              <a:t> 1</a:t>
            </a:r>
            <a:endParaRPr lang="es-ES_tradnl" dirty="0"/>
          </a:p>
        </p:txBody>
      </p:sp>
      <p:sp>
        <p:nvSpPr>
          <p:cNvPr id="87" name="86 Triángulo isósceles"/>
          <p:cNvSpPr/>
          <p:nvPr/>
        </p:nvSpPr>
        <p:spPr>
          <a:xfrm>
            <a:off x="3491880" y="2708920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8" name="87 Forma"/>
          <p:cNvCxnSpPr>
            <a:stCxn id="59" idx="1"/>
            <a:endCxn id="87" idx="3"/>
          </p:cNvCxnSpPr>
          <p:nvPr/>
        </p:nvCxnSpPr>
        <p:spPr>
          <a:xfrm rot="10800000">
            <a:off x="3599892" y="2924944"/>
            <a:ext cx="1044116" cy="140415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168</Words>
  <Application>Microsoft Office PowerPoint</Application>
  <PresentationFormat>Presentación en pantalla (4:3)</PresentationFormat>
  <Paragraphs>73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DEMO Project:  Gui Generation</vt:lpstr>
      <vt:lpstr>Motivation</vt:lpstr>
      <vt:lpstr>Architecture</vt:lpstr>
      <vt:lpstr>Class diagram meta-model</vt:lpstr>
      <vt:lpstr>GUI meta-model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Mini-Project: Gui Generation</dc:title>
  <cp:lastModifiedBy>Jesus</cp:lastModifiedBy>
  <cp:revision>31</cp:revision>
  <dcterms:modified xsi:type="dcterms:W3CDTF">2016-11-18T18:00:12Z</dcterms:modified>
</cp:coreProperties>
</file>