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91"/>
  </p:notesMasterIdLst>
  <p:sldIdLst>
    <p:sldId id="256" r:id="rId2"/>
    <p:sldId id="257" r:id="rId3"/>
    <p:sldId id="341" r:id="rId4"/>
    <p:sldId id="340" r:id="rId5"/>
    <p:sldId id="342" r:id="rId6"/>
    <p:sldId id="291" r:id="rId7"/>
    <p:sldId id="266" r:id="rId8"/>
    <p:sldId id="260" r:id="rId9"/>
    <p:sldId id="292" r:id="rId10"/>
    <p:sldId id="384" r:id="rId11"/>
    <p:sldId id="385" r:id="rId12"/>
    <p:sldId id="261" r:id="rId13"/>
    <p:sldId id="281" r:id="rId14"/>
    <p:sldId id="358" r:id="rId15"/>
    <p:sldId id="288" r:id="rId16"/>
    <p:sldId id="289" r:id="rId17"/>
    <p:sldId id="268" r:id="rId18"/>
    <p:sldId id="293" r:id="rId19"/>
    <p:sldId id="278" r:id="rId20"/>
    <p:sldId id="269" r:id="rId21"/>
    <p:sldId id="296" r:id="rId22"/>
    <p:sldId id="270" r:id="rId23"/>
    <p:sldId id="294" r:id="rId24"/>
    <p:sldId id="295" r:id="rId25"/>
    <p:sldId id="277" r:id="rId26"/>
    <p:sldId id="290" r:id="rId27"/>
    <p:sldId id="297" r:id="rId28"/>
    <p:sldId id="272" r:id="rId29"/>
    <p:sldId id="273" r:id="rId30"/>
    <p:sldId id="299" r:id="rId31"/>
    <p:sldId id="275" r:id="rId32"/>
    <p:sldId id="359" r:id="rId33"/>
    <p:sldId id="276" r:id="rId34"/>
    <p:sldId id="300" r:id="rId35"/>
    <p:sldId id="301" r:id="rId36"/>
    <p:sldId id="360" r:id="rId37"/>
    <p:sldId id="302" r:id="rId38"/>
    <p:sldId id="303" r:id="rId39"/>
    <p:sldId id="304" r:id="rId40"/>
    <p:sldId id="356" r:id="rId41"/>
    <p:sldId id="357" r:id="rId42"/>
    <p:sldId id="319" r:id="rId43"/>
    <p:sldId id="320" r:id="rId44"/>
    <p:sldId id="321" r:id="rId45"/>
    <p:sldId id="322" r:id="rId46"/>
    <p:sldId id="323" r:id="rId47"/>
    <p:sldId id="267" r:id="rId48"/>
    <p:sldId id="308" r:id="rId49"/>
    <p:sldId id="309" r:id="rId50"/>
    <p:sldId id="310" r:id="rId51"/>
    <p:sldId id="364" r:id="rId52"/>
    <p:sldId id="311" r:id="rId53"/>
    <p:sldId id="312" r:id="rId54"/>
    <p:sldId id="362" r:id="rId55"/>
    <p:sldId id="367" r:id="rId56"/>
    <p:sldId id="368" r:id="rId57"/>
    <p:sldId id="365" r:id="rId58"/>
    <p:sldId id="363" r:id="rId59"/>
    <p:sldId id="366" r:id="rId60"/>
    <p:sldId id="328" r:id="rId61"/>
    <p:sldId id="369" r:id="rId62"/>
    <p:sldId id="370" r:id="rId63"/>
    <p:sldId id="371" r:id="rId64"/>
    <p:sldId id="372" r:id="rId65"/>
    <p:sldId id="307" r:id="rId66"/>
    <p:sldId id="316" r:id="rId67"/>
    <p:sldId id="373" r:id="rId68"/>
    <p:sldId id="318" r:id="rId69"/>
    <p:sldId id="315" r:id="rId70"/>
    <p:sldId id="326" r:id="rId71"/>
    <p:sldId id="317" r:id="rId72"/>
    <p:sldId id="305" r:id="rId73"/>
    <p:sldId id="327" r:id="rId74"/>
    <p:sldId id="374" r:id="rId75"/>
    <p:sldId id="375" r:id="rId76"/>
    <p:sldId id="376" r:id="rId77"/>
    <p:sldId id="377" r:id="rId78"/>
    <p:sldId id="378" r:id="rId79"/>
    <p:sldId id="330" r:id="rId80"/>
    <p:sldId id="333" r:id="rId81"/>
    <p:sldId id="331" r:id="rId82"/>
    <p:sldId id="332" r:id="rId83"/>
    <p:sldId id="334" r:id="rId84"/>
    <p:sldId id="335" r:id="rId85"/>
    <p:sldId id="379" r:id="rId86"/>
    <p:sldId id="380" r:id="rId87"/>
    <p:sldId id="381" r:id="rId88"/>
    <p:sldId id="382" r:id="rId89"/>
    <p:sldId id="383" r:id="rId9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ACA"/>
    <a:srgbClr val="0000FF"/>
    <a:srgbClr val="2A00FF"/>
    <a:srgbClr val="812E9C"/>
    <a:srgbClr val="C31F42"/>
    <a:srgbClr val="7F0055"/>
    <a:srgbClr val="7F000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86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D0934-F75D-4119-9A4B-C46A47B2C903}" type="datetimeFigureOut">
              <a:rPr lang="es-ES_tradnl" smtClean="0"/>
              <a:pPr/>
              <a:t>18/11/2016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B1CC2-41F6-4C8B-ABAC-412A863B67C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dirty="0" smtClean="0"/>
              <a:t>This is</a:t>
            </a:r>
            <a:r>
              <a:rPr lang="en-US" baseline="0" dirty="0" smtClean="0"/>
              <a:t> the available documentation: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ATL Concepts wiki page: An introduction to ATL concepts.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ATL Tutorials: Tutorials on how to use ATL.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dirty="0" smtClean="0"/>
              <a:t>ATL User Guide: The complete ATL User Guide.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dirty="0" smtClean="0"/>
              <a:t>ATL Developer Guide: A description of ATL implementation for developers.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dirty="0" smtClean="0"/>
              <a:t>Specification of the ATL Virtual Machine: Working draft of the specification of the ATL Virtual Machine.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</a:t>
            </a:r>
            <a:r>
              <a:rPr lang="en-US" dirty="0" smtClean="0"/>
              <a:t>ATL Transformation Description Template: Working draft of the transformation description template.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Presentation of the ATL Virtual Machine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47</a:t>
            </a:fld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Disclaimer:</a:t>
            </a:r>
            <a:r>
              <a:rPr lang="en-GB" baseline="0" dirty="0" smtClean="0"/>
              <a:t> in the ATL guide helpers are “operations”, an attributes are not classified as helpers. This is different from the abstract syntax.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65</a:t>
            </a:fld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Disclaimer:</a:t>
            </a:r>
            <a:r>
              <a:rPr lang="en-GB" baseline="0" dirty="0" smtClean="0"/>
              <a:t> in the ATL guide helpers are “operations”, an attributes are not classified as helpers. This is different from the </a:t>
            </a:r>
            <a:r>
              <a:rPr lang="en-GB" baseline="0" smtClean="0"/>
              <a:t>abstract syntax.</a:t>
            </a:r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66</a:t>
            </a:fld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</a:t>
            </a:r>
            <a:r>
              <a:rPr lang="en-GB" baseline="0" dirty="0" smtClean="0"/>
              <a:t> aware that you don’t need the input pattern filters any more</a:t>
            </a:r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83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>
                <a:sym typeface="Wingdings" pitchFamily="2" charset="2"/>
              </a:rPr>
              <a:t>We</a:t>
            </a:r>
            <a:r>
              <a:rPr lang="en-GB" baseline="0" dirty="0" smtClean="0">
                <a:sym typeface="Wingdings" pitchFamily="2" charset="2"/>
              </a:rPr>
              <a:t> will see the </a:t>
            </a:r>
            <a:r>
              <a:rPr lang="en-GB" dirty="0" smtClean="0">
                <a:sym typeface="Wingdings" pitchFamily="2" charset="2"/>
              </a:rPr>
              <a:t>basics of ATL, but also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This</a:t>
            </a:r>
            <a:r>
              <a:rPr lang="en-GB" baseline="0" dirty="0" smtClean="0"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kind of “hidden” stuff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Read-only</a:t>
            </a:r>
            <a:r>
              <a:rPr lang="es-ES_tradnl" dirty="0" smtClean="0"/>
              <a:t>: </a:t>
            </a:r>
            <a:r>
              <a:rPr lang="en-US" dirty="0" smtClean="0"/>
              <a:t>they can only be navigated,</a:t>
            </a:r>
            <a:r>
              <a:rPr lang="en-US" baseline="0" dirty="0" smtClean="0"/>
              <a:t> </a:t>
            </a:r>
            <a:r>
              <a:rPr lang="en-US" dirty="0" smtClean="0"/>
              <a:t>not modified</a:t>
            </a:r>
          </a:p>
          <a:p>
            <a:r>
              <a:rPr lang="en-US" dirty="0" smtClean="0"/>
              <a:t>Write-only: they cannot be navigated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12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13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Important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notice</a:t>
            </a:r>
            <a:r>
              <a:rPr lang="es-ES_tradnl" baseline="0" dirty="0" smtClean="0"/>
              <a:t>: </a:t>
            </a:r>
            <a:r>
              <a:rPr lang="es-ES_tradnl" baseline="0" dirty="0" err="1" smtClean="0"/>
              <a:t>there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no meta-</a:t>
            </a:r>
            <a:r>
              <a:rPr lang="es-ES_tradnl" baseline="0" dirty="0" err="1" smtClean="0"/>
              <a:t>model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involved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compilation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process</a:t>
            </a:r>
            <a:r>
              <a:rPr lang="es-ES_tradnl" baseline="0" dirty="0" smtClean="0"/>
              <a:t>. 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19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27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architecture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is</a:t>
            </a:r>
            <a:r>
              <a:rPr lang="es-ES_tradnl" baseline="0" dirty="0" smtClean="0"/>
              <a:t> extensible. New </a:t>
            </a:r>
            <a:r>
              <a:rPr lang="es-ES_tradnl" baseline="0" dirty="0" err="1" smtClean="0"/>
              <a:t>compilers</a:t>
            </a:r>
            <a:r>
              <a:rPr lang="es-ES_tradnl" baseline="0" dirty="0" smtClean="0"/>
              <a:t> can </a:t>
            </a:r>
            <a:r>
              <a:rPr lang="es-ES_tradnl" baseline="0" dirty="0" err="1" smtClean="0"/>
              <a:t>be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created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: org.eclipse.m2m.atl.engine.atlcompiler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30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B1CC2-41F6-4C8B-ABAC-412A863B67CD}" type="slidenum">
              <a:rPr lang="es-ES_tradnl" smtClean="0"/>
              <a:pPr/>
              <a:t>34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8ACE-644D-4AA3-A572-2660FD3F3859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3FDF-0F94-4BCB-BAC0-BA9286736446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65D3-B563-43D2-8ED6-DC17EF74498C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82A8-CBB9-4D58-93DC-32566757AF75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D21-A776-4998-A11E-20230C1498BE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F722-10BE-4792-B715-BB242E765FDA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02E7-0D26-4506-926C-CB6E6BD8B599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61AF-0329-40A6-ABF2-F7D0E4FF5134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CE01-99A2-4F04-B145-8E971CBDDC64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145D-0687-493F-A802-9EE6849D7495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xxxx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0867-A366-4EF7-961E-9CA6C59CD444}" type="datetime1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xxxx</a:t>
            </a:r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Haga</a:t>
            </a:r>
            <a:r>
              <a:rPr lang="en-GB" noProof="0" dirty="0" smtClean="0"/>
              <a:t> </a:t>
            </a:r>
            <a:r>
              <a:rPr lang="en-GB" noProof="0" dirty="0" err="1" smtClean="0"/>
              <a:t>clic</a:t>
            </a:r>
            <a:r>
              <a:rPr lang="en-GB" noProof="0" dirty="0" smtClean="0"/>
              <a:t> </a:t>
            </a:r>
            <a:r>
              <a:rPr lang="en-GB" noProof="0" dirty="0" err="1" smtClean="0"/>
              <a:t>para</a:t>
            </a:r>
            <a:r>
              <a:rPr lang="en-GB" noProof="0" dirty="0" smtClean="0"/>
              <a:t> </a:t>
            </a:r>
            <a:r>
              <a:rPr lang="en-GB" noProof="0" dirty="0" err="1" smtClean="0"/>
              <a:t>modificar</a:t>
            </a:r>
            <a:r>
              <a:rPr lang="en-GB" noProof="0" dirty="0" smtClean="0"/>
              <a:t> el </a:t>
            </a:r>
            <a:r>
              <a:rPr lang="en-GB" noProof="0" dirty="0" err="1" smtClean="0"/>
              <a:t>estilo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texto</a:t>
            </a:r>
            <a:r>
              <a:rPr lang="en-GB" noProof="0" dirty="0" smtClean="0"/>
              <a:t> del </a:t>
            </a:r>
            <a:r>
              <a:rPr lang="en-GB" noProof="0" dirty="0" err="1" smtClean="0"/>
              <a:t>patrón</a:t>
            </a:r>
            <a:endParaRPr lang="en-GB" noProof="0" dirty="0" smtClean="0"/>
          </a:p>
          <a:p>
            <a:pPr lvl="1"/>
            <a:r>
              <a:rPr lang="en-GB" noProof="0" dirty="0" smtClean="0"/>
              <a:t>Segundo </a:t>
            </a:r>
            <a:r>
              <a:rPr lang="en-GB" noProof="0" dirty="0" err="1" smtClean="0"/>
              <a:t>nivel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Tercer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nivel</a:t>
            </a:r>
            <a:endParaRPr lang="en-GB" noProof="0" dirty="0" smtClean="0"/>
          </a:p>
          <a:p>
            <a:pPr lvl="3"/>
            <a:r>
              <a:rPr lang="en-GB" noProof="0" dirty="0" smtClean="0"/>
              <a:t>Cuarto </a:t>
            </a:r>
            <a:r>
              <a:rPr lang="en-GB" noProof="0" dirty="0" err="1" smtClean="0"/>
              <a:t>nivel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Quinto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nivel</a:t>
            </a:r>
            <a:endParaRPr lang="en-GB" noProof="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09E1-3109-4B2B-B593-AE6DCD0F3A97}" type="datetime1">
              <a:rPr lang="es-ES" smtClean="0"/>
              <a:pPr/>
              <a:t>18/11/2016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 err="1" smtClean="0"/>
              <a:t>xxxx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atl/document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eclipse.org/ATL/User_Guide_-_The_ATL_Tool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iki.eclipse.org/ATL/User_Guide_-_The_ATL_Languag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ATL</a:t>
            </a:r>
            <a:endParaRPr lang="es-ES_tradnl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I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5532782" y="5890046"/>
            <a:ext cx="357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jesus.sanchez.cuadrado@gmail.com</a:t>
            </a:r>
          </a:p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sanchezcuadrado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http://sanchezcuadrado.es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267744" y="44624"/>
            <a:ext cx="6766520" cy="1944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Tutorial of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the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ATL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transformation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language</a:t>
            </a:r>
            <a:endParaRPr kumimoji="0" lang="es-ES_tradnl" sz="2400" b="1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http://github.com/jesusc/atl-tutorial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Creative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commons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(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attribution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, share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alike</a:t>
            </a:r>
            <a:r>
              <a:rPr lang="es-ES_tradnl" sz="240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)</a:t>
            </a: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539552" y="2204864"/>
            <a:ext cx="100811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13" name="12 Documento"/>
          <p:cNvSpPr/>
          <p:nvPr/>
        </p:nvSpPr>
        <p:spPr>
          <a:xfrm>
            <a:off x="323528" y="5373216"/>
            <a:ext cx="2232248" cy="936104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Everything</a:t>
            </a:r>
            <a:r>
              <a:rPr lang="es-ES_tradnl" dirty="0" smtClean="0"/>
              <a:t> </a:t>
            </a:r>
            <a:r>
              <a:rPr lang="es-ES_tradnl" dirty="0" err="1" smtClean="0"/>
              <a:t>inherits</a:t>
            </a:r>
            <a:endParaRPr lang="es-ES_tradnl" dirty="0" smtClean="0"/>
          </a:p>
          <a:p>
            <a:pPr algn="ctr"/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NamedElement</a:t>
            </a:r>
            <a:endParaRPr lang="es-ES_tradnl" dirty="0" smtClean="0"/>
          </a:p>
        </p:txBody>
      </p:sp>
      <p:sp>
        <p:nvSpPr>
          <p:cNvPr id="14" name="13 Rectángulo"/>
          <p:cNvSpPr/>
          <p:nvPr/>
        </p:nvSpPr>
        <p:spPr>
          <a:xfrm>
            <a:off x="2915816" y="2204864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Classifier</a:t>
            </a:r>
            <a:endParaRPr lang="es-ES_tradnl" i="1" dirty="0"/>
          </a:p>
        </p:txBody>
      </p:sp>
      <p:sp>
        <p:nvSpPr>
          <p:cNvPr id="16" name="15 Rectángulo"/>
          <p:cNvSpPr/>
          <p:nvPr/>
        </p:nvSpPr>
        <p:spPr>
          <a:xfrm>
            <a:off x="1331640" y="335699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DataType</a:t>
            </a:r>
            <a:endParaRPr lang="es-ES_tradnl" dirty="0"/>
          </a:p>
        </p:txBody>
      </p:sp>
      <p:sp>
        <p:nvSpPr>
          <p:cNvPr id="18" name="17 Rectángulo"/>
          <p:cNvSpPr/>
          <p:nvPr/>
        </p:nvSpPr>
        <p:spPr>
          <a:xfrm>
            <a:off x="3059832" y="3356992"/>
            <a:ext cx="20882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Class</a:t>
            </a:r>
            <a:endParaRPr lang="es-ES_tradnl" dirty="0"/>
          </a:p>
        </p:txBody>
      </p:sp>
      <p:sp>
        <p:nvSpPr>
          <p:cNvPr id="19" name="18 Rectángulo"/>
          <p:cNvSpPr/>
          <p:nvPr/>
        </p:nvSpPr>
        <p:spPr>
          <a:xfrm>
            <a:off x="3059832" y="3717032"/>
            <a:ext cx="20882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isAbstract</a:t>
            </a:r>
            <a:r>
              <a:rPr lang="es-ES_tradnl" dirty="0" smtClean="0"/>
              <a:t> : </a:t>
            </a:r>
            <a:r>
              <a:rPr lang="es-ES_tradnl" dirty="0" err="1" smtClean="0"/>
              <a:t>Boolean</a:t>
            </a:r>
            <a:endParaRPr lang="es-ES_tradnl" dirty="0" smtClean="0"/>
          </a:p>
        </p:txBody>
      </p:sp>
      <p:sp>
        <p:nvSpPr>
          <p:cNvPr id="20" name="19 Triángulo isósceles"/>
          <p:cNvSpPr/>
          <p:nvPr/>
        </p:nvSpPr>
        <p:spPr>
          <a:xfrm>
            <a:off x="3203848" y="270892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1" name="20 Conector angular"/>
          <p:cNvCxnSpPr>
            <a:stCxn id="16" idx="0"/>
            <a:endCxn id="20" idx="3"/>
          </p:cNvCxnSpPr>
          <p:nvPr/>
        </p:nvCxnSpPr>
        <p:spPr>
          <a:xfrm rot="5400000" flipH="1" flipV="1">
            <a:off x="2483768" y="2528900"/>
            <a:ext cx="432048" cy="12241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18" idx="0"/>
            <a:endCxn id="20" idx="3"/>
          </p:cNvCxnSpPr>
          <p:nvPr/>
        </p:nvCxnSpPr>
        <p:spPr>
          <a:xfrm rot="16200000" flipV="1">
            <a:off x="3491880" y="2744924"/>
            <a:ext cx="432048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3"/>
            <a:endCxn id="14" idx="1"/>
          </p:cNvCxnSpPr>
          <p:nvPr/>
        </p:nvCxnSpPr>
        <p:spPr>
          <a:xfrm>
            <a:off x="1547664" y="2456892"/>
            <a:ext cx="1368152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1619672" y="2060848"/>
            <a:ext cx="12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classifiers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28" name="27 Rectángulo"/>
          <p:cNvSpPr/>
          <p:nvPr/>
        </p:nvSpPr>
        <p:spPr>
          <a:xfrm>
            <a:off x="6228184" y="3356992"/>
            <a:ext cx="20882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Feature</a:t>
            </a:r>
            <a:endParaRPr lang="es-ES_tradnl" i="1" dirty="0"/>
          </a:p>
        </p:txBody>
      </p:sp>
      <p:cxnSp>
        <p:nvCxnSpPr>
          <p:cNvPr id="31" name="30 Conector recto de flecha"/>
          <p:cNvCxnSpPr>
            <a:stCxn id="18" idx="3"/>
            <a:endCxn id="28" idx="1"/>
          </p:cNvCxnSpPr>
          <p:nvPr/>
        </p:nvCxnSpPr>
        <p:spPr>
          <a:xfrm>
            <a:off x="5148064" y="3537012"/>
            <a:ext cx="1080120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48064" y="3140968"/>
            <a:ext cx="106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features</a:t>
            </a:r>
            <a:r>
              <a:rPr lang="es-ES_tradnl" dirty="0" smtClean="0"/>
              <a:t>*</a:t>
            </a:r>
            <a:endParaRPr lang="es-ES_tradnl" dirty="0"/>
          </a:p>
        </p:txBody>
      </p:sp>
      <p:sp>
        <p:nvSpPr>
          <p:cNvPr id="37" name="36 Rectángulo"/>
          <p:cNvSpPr/>
          <p:nvPr/>
        </p:nvSpPr>
        <p:spPr>
          <a:xfrm>
            <a:off x="5148064" y="4941168"/>
            <a:ext cx="22322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Reference</a:t>
            </a:r>
            <a:endParaRPr lang="es-ES_tradnl" dirty="0"/>
          </a:p>
        </p:txBody>
      </p:sp>
      <p:sp>
        <p:nvSpPr>
          <p:cNvPr id="38" name="37 Rectángulo"/>
          <p:cNvSpPr/>
          <p:nvPr/>
        </p:nvSpPr>
        <p:spPr>
          <a:xfrm>
            <a:off x="7524328" y="4941168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Attribute</a:t>
            </a:r>
            <a:endParaRPr lang="es-ES_tradnl" dirty="0"/>
          </a:p>
        </p:txBody>
      </p:sp>
      <p:sp>
        <p:nvSpPr>
          <p:cNvPr id="39" name="38 Rectángulo"/>
          <p:cNvSpPr/>
          <p:nvPr/>
        </p:nvSpPr>
        <p:spPr>
          <a:xfrm>
            <a:off x="5148064" y="5301208"/>
            <a:ext cx="22322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isContainment</a:t>
            </a:r>
            <a:r>
              <a:rPr lang="es-ES_tradnl" dirty="0" smtClean="0"/>
              <a:t>: </a:t>
            </a:r>
            <a:r>
              <a:rPr lang="es-ES_tradnl" dirty="0" err="1" smtClean="0"/>
              <a:t>bool</a:t>
            </a:r>
            <a:endParaRPr lang="es-ES_tradnl" dirty="0" smtClean="0"/>
          </a:p>
        </p:txBody>
      </p:sp>
      <p:sp>
        <p:nvSpPr>
          <p:cNvPr id="40" name="39 Triángulo isósceles"/>
          <p:cNvSpPr/>
          <p:nvPr/>
        </p:nvSpPr>
        <p:spPr>
          <a:xfrm>
            <a:off x="7092280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1" name="40 Conector angular"/>
          <p:cNvCxnSpPr>
            <a:endCxn id="40" idx="3"/>
          </p:cNvCxnSpPr>
          <p:nvPr/>
        </p:nvCxnSpPr>
        <p:spPr>
          <a:xfrm rot="5400000" flipH="1" flipV="1">
            <a:off x="6516216" y="4257092"/>
            <a:ext cx="432048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endCxn id="40" idx="3"/>
          </p:cNvCxnSpPr>
          <p:nvPr/>
        </p:nvCxnSpPr>
        <p:spPr>
          <a:xfrm rot="16200000" flipV="1">
            <a:off x="7506326" y="4203086"/>
            <a:ext cx="432048" cy="10441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Forma"/>
          <p:cNvCxnSpPr>
            <a:stCxn id="28" idx="0"/>
            <a:endCxn id="14" idx="3"/>
          </p:cNvCxnSpPr>
          <p:nvPr/>
        </p:nvCxnSpPr>
        <p:spPr>
          <a:xfrm rot="16200000" flipV="1">
            <a:off x="5184068" y="1268760"/>
            <a:ext cx="900100" cy="32763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4067944" y="206084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 </a:t>
            </a:r>
            <a:r>
              <a:rPr lang="es-ES_tradnl" dirty="0" err="1" smtClean="0"/>
              <a:t>type</a:t>
            </a:r>
            <a:endParaRPr lang="es-ES_tradnl" dirty="0"/>
          </a:p>
        </p:txBody>
      </p:sp>
      <p:sp>
        <p:nvSpPr>
          <p:cNvPr id="54" name="53 Rectángulo"/>
          <p:cNvSpPr/>
          <p:nvPr/>
        </p:nvSpPr>
        <p:spPr>
          <a:xfrm>
            <a:off x="6228184" y="3717032"/>
            <a:ext cx="208823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lowerBound</a:t>
            </a:r>
            <a:r>
              <a:rPr lang="es-ES_tradnl" dirty="0" smtClean="0"/>
              <a:t> : </a:t>
            </a:r>
            <a:r>
              <a:rPr lang="es-ES_tradnl" dirty="0" err="1" smtClean="0"/>
              <a:t>int</a:t>
            </a:r>
            <a:endParaRPr lang="es-ES_tradnl" dirty="0" smtClean="0"/>
          </a:p>
          <a:p>
            <a:r>
              <a:rPr lang="es-ES_tradnl" dirty="0" err="1" smtClean="0"/>
              <a:t>upperBound</a:t>
            </a:r>
            <a:r>
              <a:rPr lang="es-ES_tradnl" dirty="0" smtClean="0"/>
              <a:t> : </a:t>
            </a:r>
            <a:r>
              <a:rPr lang="es-ES_tradnl" dirty="0" err="1" smtClean="0"/>
              <a:t>int</a:t>
            </a:r>
            <a:endParaRPr lang="es-ES_tradnl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6948264" y="6488668"/>
            <a:ext cx="2253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 grasp of the language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10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119 Rectángulo"/>
          <p:cNvSpPr/>
          <p:nvPr/>
        </p:nvSpPr>
        <p:spPr>
          <a:xfrm>
            <a:off x="1763688" y="4797152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 </a:t>
            </a:r>
            <a:r>
              <a:rPr lang="es-ES_tradnl" dirty="0" err="1" smtClean="0"/>
              <a:t>cols</a:t>
            </a:r>
            <a:r>
              <a:rPr lang="es-ES_tradnl" dirty="0" smtClean="0"/>
              <a:t> : </a:t>
            </a:r>
            <a:r>
              <a:rPr lang="es-ES_tradnl" dirty="0" err="1" smtClean="0"/>
              <a:t>int</a:t>
            </a:r>
            <a:endParaRPr lang="es-ES_tradnl" dirty="0" smtClean="0"/>
          </a:p>
        </p:txBody>
      </p:sp>
      <p:sp>
        <p:nvSpPr>
          <p:cNvPr id="68" name="67 Rectángulo"/>
          <p:cNvSpPr/>
          <p:nvPr/>
        </p:nvSpPr>
        <p:spPr>
          <a:xfrm>
            <a:off x="5220072" y="2636912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34" name="33 Rectángulo"/>
          <p:cNvSpPr/>
          <p:nvPr/>
        </p:nvSpPr>
        <p:spPr>
          <a:xfrm>
            <a:off x="2771800" y="2204864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Container</a:t>
            </a:r>
            <a:endParaRPr lang="es-ES_tradnl" i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GUI meta-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683568" y="1196752"/>
            <a:ext cx="936104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GUI</a:t>
            </a:r>
            <a:endParaRPr lang="es-ES_tradnl" dirty="0"/>
          </a:p>
        </p:txBody>
      </p:sp>
      <p:sp>
        <p:nvSpPr>
          <p:cNvPr id="14" name="13 Rectángulo"/>
          <p:cNvSpPr/>
          <p:nvPr/>
        </p:nvSpPr>
        <p:spPr>
          <a:xfrm>
            <a:off x="539552" y="2204864"/>
            <a:ext cx="122413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Window</a:t>
            </a:r>
            <a:endParaRPr lang="es-ES_tradnl" dirty="0"/>
          </a:p>
        </p:txBody>
      </p:sp>
      <p:sp>
        <p:nvSpPr>
          <p:cNvPr id="20" name="19 Triángulo isósceles"/>
          <p:cNvSpPr/>
          <p:nvPr/>
        </p:nvSpPr>
        <p:spPr>
          <a:xfrm>
            <a:off x="5796136" y="2996952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1" name="20 Conector angular"/>
          <p:cNvCxnSpPr>
            <a:stCxn id="48" idx="0"/>
            <a:endCxn id="20" idx="3"/>
          </p:cNvCxnSpPr>
          <p:nvPr/>
        </p:nvCxnSpPr>
        <p:spPr>
          <a:xfrm rot="5400000" flipH="1" flipV="1">
            <a:off x="5004048" y="3248980"/>
            <a:ext cx="936104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angular"/>
          <p:cNvCxnSpPr>
            <a:stCxn id="49" idx="0"/>
            <a:endCxn id="20" idx="3"/>
          </p:cNvCxnSpPr>
          <p:nvPr/>
        </p:nvCxnSpPr>
        <p:spPr>
          <a:xfrm rot="16200000" flipV="1">
            <a:off x="5616116" y="3501008"/>
            <a:ext cx="936104" cy="3600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4" idx="2"/>
            <a:endCxn id="14" idx="0"/>
          </p:cNvCxnSpPr>
          <p:nvPr/>
        </p:nvCxnSpPr>
        <p:spPr>
          <a:xfrm>
            <a:off x="1151620" y="1700808"/>
            <a:ext cx="0" cy="504056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0" y="1772816"/>
            <a:ext cx="11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windows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28" name="27 Rectángulo"/>
          <p:cNvSpPr/>
          <p:nvPr/>
        </p:nvSpPr>
        <p:spPr>
          <a:xfrm>
            <a:off x="5220072" y="2276872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Widget</a:t>
            </a:r>
            <a:endParaRPr lang="es-ES_tradnl" i="1" dirty="0"/>
          </a:p>
        </p:txBody>
      </p:sp>
      <p:cxnSp>
        <p:nvCxnSpPr>
          <p:cNvPr id="31" name="30 Conector recto de flecha"/>
          <p:cNvCxnSpPr>
            <a:stCxn id="34" idx="3"/>
            <a:endCxn id="28" idx="1"/>
          </p:cNvCxnSpPr>
          <p:nvPr/>
        </p:nvCxnSpPr>
        <p:spPr>
          <a:xfrm>
            <a:off x="3995936" y="2456892"/>
            <a:ext cx="1224136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539552" y="2690296"/>
            <a:ext cx="1224136" cy="37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title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46" name="45 CuadroTexto"/>
          <p:cNvSpPr txBox="1"/>
          <p:nvPr/>
        </p:nvSpPr>
        <p:spPr>
          <a:xfrm>
            <a:off x="4067944" y="2060848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widgets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48" name="47 Rectángulo"/>
          <p:cNvSpPr/>
          <p:nvPr/>
        </p:nvSpPr>
        <p:spPr>
          <a:xfrm>
            <a:off x="4644008" y="4149080"/>
            <a:ext cx="792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Frame</a:t>
            </a:r>
            <a:endParaRPr lang="es-ES_tradnl" dirty="0"/>
          </a:p>
        </p:txBody>
      </p:sp>
      <p:sp>
        <p:nvSpPr>
          <p:cNvPr id="49" name="48 Rectángulo"/>
          <p:cNvSpPr/>
          <p:nvPr/>
        </p:nvSpPr>
        <p:spPr>
          <a:xfrm>
            <a:off x="5580112" y="4149080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Label</a:t>
            </a:r>
            <a:endParaRPr lang="es-ES_tradnl" dirty="0"/>
          </a:p>
        </p:txBody>
      </p:sp>
      <p:sp>
        <p:nvSpPr>
          <p:cNvPr id="50" name="49 Rectángulo"/>
          <p:cNvSpPr/>
          <p:nvPr/>
        </p:nvSpPr>
        <p:spPr>
          <a:xfrm>
            <a:off x="7020272" y="4149080"/>
            <a:ext cx="6480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Text</a:t>
            </a:r>
            <a:endParaRPr lang="es-ES_tradnl" dirty="0"/>
          </a:p>
        </p:txBody>
      </p:sp>
      <p:sp>
        <p:nvSpPr>
          <p:cNvPr id="51" name="50 Rectángulo"/>
          <p:cNvSpPr/>
          <p:nvPr/>
        </p:nvSpPr>
        <p:spPr>
          <a:xfrm>
            <a:off x="7812360" y="4149080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DatePicker</a:t>
            </a:r>
            <a:endParaRPr lang="es-ES_tradnl" dirty="0"/>
          </a:p>
        </p:txBody>
      </p:sp>
      <p:cxnSp>
        <p:nvCxnSpPr>
          <p:cNvPr id="62" name="61 Conector angular"/>
          <p:cNvCxnSpPr>
            <a:stCxn id="50" idx="0"/>
            <a:endCxn id="20" idx="3"/>
          </p:cNvCxnSpPr>
          <p:nvPr/>
        </p:nvCxnSpPr>
        <p:spPr>
          <a:xfrm rot="16200000" flipV="1">
            <a:off x="6156176" y="2960948"/>
            <a:ext cx="936104" cy="1440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51" idx="0"/>
            <a:endCxn id="20" idx="3"/>
          </p:cNvCxnSpPr>
          <p:nvPr/>
        </p:nvCxnSpPr>
        <p:spPr>
          <a:xfrm rot="16200000" flipV="1">
            <a:off x="6696236" y="2420888"/>
            <a:ext cx="936104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75 Triángulo isósceles"/>
          <p:cNvSpPr/>
          <p:nvPr/>
        </p:nvSpPr>
        <p:spPr>
          <a:xfrm rot="5400000">
            <a:off x="2555776" y="234888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8" name="77 Conector recto"/>
          <p:cNvCxnSpPr>
            <a:stCxn id="14" idx="3"/>
            <a:endCxn id="76" idx="3"/>
          </p:cNvCxnSpPr>
          <p:nvPr/>
        </p:nvCxnSpPr>
        <p:spPr>
          <a:xfrm>
            <a:off x="1763688" y="2456892"/>
            <a:ext cx="79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971600" y="3573016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Layout</a:t>
            </a:r>
            <a:endParaRPr lang="es-ES_tradnl" i="1" dirty="0"/>
          </a:p>
        </p:txBody>
      </p:sp>
      <p:sp>
        <p:nvSpPr>
          <p:cNvPr id="92" name="91 Triángulo isósceles"/>
          <p:cNvSpPr/>
          <p:nvPr/>
        </p:nvSpPr>
        <p:spPr>
          <a:xfrm>
            <a:off x="1547664" y="393305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4" name="93 Rectángulo"/>
          <p:cNvSpPr/>
          <p:nvPr/>
        </p:nvSpPr>
        <p:spPr>
          <a:xfrm>
            <a:off x="251520" y="4437112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FlowLayout</a:t>
            </a:r>
            <a:endParaRPr lang="es-ES_tradnl" dirty="0"/>
          </a:p>
        </p:txBody>
      </p:sp>
      <p:sp>
        <p:nvSpPr>
          <p:cNvPr id="96" name="95 Rectángulo"/>
          <p:cNvSpPr/>
          <p:nvPr/>
        </p:nvSpPr>
        <p:spPr>
          <a:xfrm>
            <a:off x="1763688" y="4437112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GridLayout</a:t>
            </a:r>
            <a:endParaRPr lang="es-ES_tradnl" dirty="0"/>
          </a:p>
        </p:txBody>
      </p:sp>
      <p:cxnSp>
        <p:nvCxnSpPr>
          <p:cNvPr id="97" name="96 Conector angular"/>
          <p:cNvCxnSpPr>
            <a:stCxn id="94" idx="0"/>
            <a:endCxn id="92" idx="3"/>
          </p:cNvCxnSpPr>
          <p:nvPr/>
        </p:nvCxnSpPr>
        <p:spPr>
          <a:xfrm rot="5400000" flipH="1" flipV="1">
            <a:off x="1133618" y="3915054"/>
            <a:ext cx="288032" cy="7560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99 Conector angular"/>
          <p:cNvCxnSpPr>
            <a:stCxn id="96" idx="0"/>
            <a:endCxn id="92" idx="3"/>
          </p:cNvCxnSpPr>
          <p:nvPr/>
        </p:nvCxnSpPr>
        <p:spPr>
          <a:xfrm rot="16200000" flipV="1">
            <a:off x="1889702" y="3915054"/>
            <a:ext cx="288032" cy="7560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103 Conector recto de flecha"/>
          <p:cNvCxnSpPr>
            <a:stCxn id="34" idx="2"/>
            <a:endCxn id="91" idx="0"/>
          </p:cNvCxnSpPr>
          <p:nvPr/>
        </p:nvCxnSpPr>
        <p:spPr>
          <a:xfrm flipH="1">
            <a:off x="1691680" y="2708920"/>
            <a:ext cx="169218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104 CuadroTexto"/>
          <p:cNvSpPr txBox="1"/>
          <p:nvPr/>
        </p:nvSpPr>
        <p:spPr>
          <a:xfrm>
            <a:off x="2267951" y="3140968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 </a:t>
            </a:r>
            <a:r>
              <a:rPr lang="es-ES_tradnl" dirty="0" err="1" smtClean="0"/>
              <a:t>layout</a:t>
            </a:r>
            <a:endParaRPr lang="es-ES_tradnl" dirty="0"/>
          </a:p>
        </p:txBody>
      </p:sp>
      <p:sp>
        <p:nvSpPr>
          <p:cNvPr id="106" name="105 Rectángulo"/>
          <p:cNvSpPr/>
          <p:nvPr/>
        </p:nvSpPr>
        <p:spPr>
          <a:xfrm>
            <a:off x="3275856" y="5085184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GridInfo</a:t>
            </a:r>
            <a:endParaRPr lang="es-ES_tradnl" dirty="0"/>
          </a:p>
        </p:txBody>
      </p:sp>
      <p:sp>
        <p:nvSpPr>
          <p:cNvPr id="107" name="106 Rectángulo"/>
          <p:cNvSpPr/>
          <p:nvPr/>
        </p:nvSpPr>
        <p:spPr>
          <a:xfrm>
            <a:off x="5580112" y="4509120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value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112" name="111 Rectángulo"/>
          <p:cNvSpPr/>
          <p:nvPr/>
        </p:nvSpPr>
        <p:spPr>
          <a:xfrm>
            <a:off x="3275856" y="5445224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column</a:t>
            </a:r>
            <a:r>
              <a:rPr lang="es-ES_tradnl" dirty="0" smtClean="0"/>
              <a:t>: </a:t>
            </a:r>
            <a:r>
              <a:rPr lang="es-ES_tradnl" dirty="0" err="1" smtClean="0"/>
              <a:t>int</a:t>
            </a:r>
            <a:endParaRPr lang="es-ES_tradnl" dirty="0"/>
          </a:p>
        </p:txBody>
      </p:sp>
      <p:cxnSp>
        <p:nvCxnSpPr>
          <p:cNvPr id="113" name="112 Conector recto de flecha"/>
          <p:cNvCxnSpPr>
            <a:stCxn id="106" idx="0"/>
            <a:endCxn id="68" idx="1"/>
          </p:cNvCxnSpPr>
          <p:nvPr/>
        </p:nvCxnSpPr>
        <p:spPr>
          <a:xfrm flipV="1">
            <a:off x="3923928" y="2816932"/>
            <a:ext cx="1296144" cy="2268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116 Forma"/>
          <p:cNvCxnSpPr>
            <a:stCxn id="120" idx="2"/>
            <a:endCxn id="112" idx="1"/>
          </p:cNvCxnSpPr>
          <p:nvPr/>
        </p:nvCxnSpPr>
        <p:spPr>
          <a:xfrm rot="16200000" flipH="1">
            <a:off x="2609782" y="4959170"/>
            <a:ext cx="468052" cy="864096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117 CuadroTexto"/>
          <p:cNvSpPr txBox="1"/>
          <p:nvPr/>
        </p:nvSpPr>
        <p:spPr>
          <a:xfrm>
            <a:off x="1763688" y="5661248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gridInfo</a:t>
            </a:r>
            <a:r>
              <a:rPr lang="es-ES_tradnl" dirty="0" smtClean="0"/>
              <a:t> *</a:t>
            </a:r>
            <a:endParaRPr lang="es-ES_tradnl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4067944" y="2924944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widget</a:t>
            </a:r>
            <a:r>
              <a:rPr lang="es-ES_tradnl" dirty="0" smtClean="0"/>
              <a:t> 1</a:t>
            </a:r>
            <a:endParaRPr lang="es-ES_tradnl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948264" y="6488668"/>
            <a:ext cx="2253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 grasp of the language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11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40 Triángulo isósceles"/>
          <p:cNvSpPr/>
          <p:nvPr/>
        </p:nvSpPr>
        <p:spPr>
          <a:xfrm>
            <a:off x="3491880" y="270892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3" name="42 Forma"/>
          <p:cNvCxnSpPr>
            <a:stCxn id="48" idx="1"/>
            <a:endCxn id="41" idx="3"/>
          </p:cNvCxnSpPr>
          <p:nvPr/>
        </p:nvCxnSpPr>
        <p:spPr>
          <a:xfrm rot="10800000">
            <a:off x="3599892" y="2924944"/>
            <a:ext cx="1044116" cy="14041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1773971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module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</a:rPr>
              <a:t>“cd2gui";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create </a:t>
            </a:r>
            <a:r>
              <a:rPr lang="en-US" dirty="0" smtClean="0">
                <a:latin typeface="Consolas" pitchFamily="49" charset="0"/>
              </a:rPr>
              <a:t>OUT: GUI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from </a:t>
            </a:r>
            <a:r>
              <a:rPr lang="en-US" dirty="0" smtClean="0">
                <a:latin typeface="Consolas" pitchFamily="49" charset="0"/>
              </a:rPr>
              <a:t>IN: CD;</a:t>
            </a:r>
            <a:endParaRPr lang="es-ES_tradnl" dirty="0" smtClean="0"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context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: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isText</a:t>
            </a:r>
            <a:r>
              <a:rPr lang="es-ES_tradnl" dirty="0" smtClean="0">
                <a:latin typeface="Consolas" pitchFamily="49" charset="0"/>
              </a:rPr>
              <a:t>() : </a:t>
            </a:r>
            <a:r>
              <a:rPr lang="es-ES_tradnl" dirty="0" err="1" smtClean="0">
                <a:latin typeface="Consolas" pitchFamily="49" charset="0"/>
              </a:rPr>
              <a:t>Boolean</a:t>
            </a:r>
            <a:r>
              <a:rPr lang="es-ES_tradnl" dirty="0" smtClean="0">
                <a:latin typeface="Consolas" pitchFamily="49" charset="0"/>
              </a:rPr>
              <a:t> = 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smtClean="0">
                <a:solidFill>
                  <a:srgbClr val="AC4ACA"/>
                </a:solidFill>
                <a:latin typeface="Consolas" pitchFamily="49" charset="0"/>
              </a:rPr>
              <a:t>self</a:t>
            </a:r>
            <a:r>
              <a:rPr lang="es-ES_tradnl" dirty="0" smtClean="0">
                <a:latin typeface="Consolas" pitchFamily="49" charset="0"/>
              </a:rPr>
              <a:t>.type.name = </a:t>
            </a:r>
            <a:r>
              <a:rPr lang="es-ES_tradnl" dirty="0" smtClean="0">
                <a:solidFill>
                  <a:srgbClr val="0070C0"/>
                </a:solidFill>
                <a:latin typeface="Consolas" pitchFamily="49" charset="0"/>
              </a:rPr>
              <a:t>‘</a:t>
            </a:r>
            <a:r>
              <a:rPr lang="es-ES_tradnl" dirty="0" err="1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s-ES_tradnl" dirty="0" smtClean="0">
                <a:solidFill>
                  <a:srgbClr val="0070C0"/>
                </a:solidFill>
                <a:latin typeface="Consolas" pitchFamily="49" charset="0"/>
              </a:rPr>
              <a:t>’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endParaRPr lang="es-ES_tradnl" dirty="0" smtClean="0"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c.features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dirty="0" smtClean="0">
                <a:latin typeface="Consolas" pitchFamily="49" charset="0"/>
              </a:rPr>
              <a:t>  )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r>
              <a:rPr lang="es-ES_tradnl" dirty="0" err="1" smtClean="0"/>
              <a:t>transformation</a:t>
            </a:r>
            <a:endParaRPr lang="es-ES_tradnl" dirty="0"/>
          </a:p>
        </p:txBody>
      </p:sp>
      <p:sp>
        <p:nvSpPr>
          <p:cNvPr id="6" name="5 Abrir llave"/>
          <p:cNvSpPr/>
          <p:nvPr/>
        </p:nvSpPr>
        <p:spPr>
          <a:xfrm flipH="1">
            <a:off x="4139952" y="1861666"/>
            <a:ext cx="216024" cy="504056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355976" y="1933674"/>
            <a:ext cx="205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Module </a:t>
            </a:r>
            <a:r>
              <a:rPr lang="es-ES_tradnl" b="1" dirty="0" err="1" smtClean="0"/>
              <a:t>declaration</a:t>
            </a:r>
            <a:endParaRPr lang="es-ES_tradnl" b="1" dirty="0"/>
          </a:p>
        </p:txBody>
      </p:sp>
      <p:sp>
        <p:nvSpPr>
          <p:cNvPr id="8" name="7 Abrir llave"/>
          <p:cNvSpPr/>
          <p:nvPr/>
        </p:nvSpPr>
        <p:spPr>
          <a:xfrm flipH="1">
            <a:off x="7500946" y="3733874"/>
            <a:ext cx="216024" cy="1800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7716970" y="4444662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Matched</a:t>
            </a:r>
            <a:r>
              <a:rPr lang="es-ES_tradnl" b="1" dirty="0" smtClean="0"/>
              <a:t> rule</a:t>
            </a:r>
            <a:endParaRPr lang="es-ES_tradnl" b="1" dirty="0"/>
          </a:p>
        </p:txBody>
      </p:sp>
      <p:sp>
        <p:nvSpPr>
          <p:cNvPr id="10" name="9 Abrir llave"/>
          <p:cNvSpPr/>
          <p:nvPr/>
        </p:nvSpPr>
        <p:spPr>
          <a:xfrm flipH="1">
            <a:off x="4716016" y="4597970"/>
            <a:ext cx="216024" cy="64807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CuadroTexto"/>
          <p:cNvSpPr txBox="1"/>
          <p:nvPr/>
        </p:nvSpPr>
        <p:spPr>
          <a:xfrm>
            <a:off x="4942763" y="474198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Bindings</a:t>
            </a:r>
            <a:endParaRPr lang="es-ES_tradnl" b="1" dirty="0"/>
          </a:p>
        </p:txBody>
      </p:sp>
      <p:sp>
        <p:nvSpPr>
          <p:cNvPr id="12" name="11 Abrir llave"/>
          <p:cNvSpPr/>
          <p:nvPr/>
        </p:nvSpPr>
        <p:spPr>
          <a:xfrm flipH="1">
            <a:off x="6012160" y="4381946"/>
            <a:ext cx="216024" cy="100811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CuadroTexto"/>
          <p:cNvSpPr txBox="1"/>
          <p:nvPr/>
        </p:nvSpPr>
        <p:spPr>
          <a:xfrm>
            <a:off x="6300192" y="4741986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Out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pattern</a:t>
            </a:r>
            <a:endParaRPr lang="es-ES_tradnl" b="1" dirty="0"/>
          </a:p>
        </p:txBody>
      </p:sp>
      <p:sp>
        <p:nvSpPr>
          <p:cNvPr id="14" name="13 Abrir llave"/>
          <p:cNvSpPr/>
          <p:nvPr/>
        </p:nvSpPr>
        <p:spPr>
          <a:xfrm flipH="1">
            <a:off x="6012160" y="4021906"/>
            <a:ext cx="144016" cy="28803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14 CuadroTexto"/>
          <p:cNvSpPr txBox="1"/>
          <p:nvPr/>
        </p:nvSpPr>
        <p:spPr>
          <a:xfrm>
            <a:off x="6175878" y="3949898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In </a:t>
            </a:r>
            <a:r>
              <a:rPr lang="es-ES_tradnl" b="1" dirty="0" err="1" smtClean="0"/>
              <a:t>pattern</a:t>
            </a:r>
            <a:endParaRPr lang="es-ES_tradnl" b="1" dirty="0"/>
          </a:p>
        </p:txBody>
      </p:sp>
      <p:sp>
        <p:nvSpPr>
          <p:cNvPr id="16" name="15 Abrir llave"/>
          <p:cNvSpPr/>
          <p:nvPr/>
        </p:nvSpPr>
        <p:spPr>
          <a:xfrm flipH="1">
            <a:off x="7236296" y="2581746"/>
            <a:ext cx="216024" cy="64807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16 CuadroTexto"/>
          <p:cNvSpPr txBox="1"/>
          <p:nvPr/>
        </p:nvSpPr>
        <p:spPr>
          <a:xfrm>
            <a:off x="7524328" y="272576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Helper</a:t>
            </a:r>
            <a:endParaRPr lang="es-ES_tradnl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948264" y="6488668"/>
            <a:ext cx="2253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 grasp of the language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12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134076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</a:rPr>
              <a:t> “cd2gui";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n-US" dirty="0" smtClean="0">
                <a:latin typeface="Consolas" pitchFamily="49" charset="0"/>
              </a:rPr>
              <a:t> OUT: GUI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</a:rPr>
              <a:t> IN: CD;</a:t>
            </a:r>
            <a:endParaRPr lang="es-ES_tradnl" dirty="0" smtClean="0"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context</a:t>
            </a:r>
            <a:r>
              <a:rPr lang="es-ES_tradnl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s-ES_tradnl" dirty="0" smtClean="0">
                <a:latin typeface="Consolas" pitchFamily="49" charset="0"/>
              </a:rPr>
              <a:t> : </a:t>
            </a:r>
            <a:r>
              <a:rPr lang="es-ES_tradnl" dirty="0" err="1" smtClean="0">
                <a:latin typeface="Consolas" pitchFamily="49" charset="0"/>
              </a:rPr>
              <a:t>isText</a:t>
            </a:r>
            <a:r>
              <a:rPr lang="es-ES_tradnl" dirty="0" smtClean="0">
                <a:latin typeface="Consolas" pitchFamily="49" charset="0"/>
              </a:rPr>
              <a:t>() : </a:t>
            </a:r>
            <a:r>
              <a:rPr lang="es-ES_tradnl" dirty="0" err="1" smtClean="0">
                <a:latin typeface="Consolas" pitchFamily="49" charset="0"/>
              </a:rPr>
              <a:t>Boolean</a:t>
            </a:r>
            <a:r>
              <a:rPr lang="es-ES_tradnl" dirty="0" smtClean="0">
                <a:latin typeface="Consolas" pitchFamily="49" charset="0"/>
              </a:rPr>
              <a:t> = 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smtClean="0">
                <a:solidFill>
                  <a:srgbClr val="AC4ACA"/>
                </a:solidFill>
                <a:latin typeface="Consolas" pitchFamily="49" charset="0"/>
              </a:rPr>
              <a:t>self</a:t>
            </a:r>
            <a:r>
              <a:rPr lang="es-ES_tradnl" dirty="0" smtClean="0">
                <a:latin typeface="Consolas" pitchFamily="49" charset="0"/>
              </a:rPr>
              <a:t>.type.name = </a:t>
            </a:r>
            <a:r>
              <a:rPr lang="es-ES_tradnl" dirty="0" smtClean="0">
                <a:solidFill>
                  <a:srgbClr val="2A00FF"/>
                </a:solidFill>
                <a:latin typeface="Consolas" pitchFamily="49" charset="0"/>
              </a:rPr>
              <a:t>‘</a:t>
            </a:r>
            <a:r>
              <a:rPr lang="es-ES_tradnl" dirty="0" err="1" smtClean="0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es-ES_tradnl" dirty="0" smtClean="0">
                <a:solidFill>
                  <a:srgbClr val="2A00FF"/>
                </a:solidFill>
                <a:latin typeface="Consolas" pitchFamily="49" charset="0"/>
              </a:rPr>
              <a:t>’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endParaRPr lang="es-ES_tradnl" dirty="0" smtClean="0"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c.features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dirty="0" smtClean="0">
                <a:latin typeface="Consolas" pitchFamily="49" charset="0"/>
              </a:rPr>
              <a:t>  )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attribute2text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p.isText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  <a:p>
            <a:endParaRPr lang="es-ES_tradnl" dirty="0" smtClean="0">
              <a:latin typeface="Consolas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r>
              <a:rPr lang="es-ES_tradnl" dirty="0" err="1" smtClean="0"/>
              <a:t>transformation</a:t>
            </a:r>
            <a:endParaRPr lang="es-ES_tradnl" dirty="0"/>
          </a:p>
        </p:txBody>
      </p:sp>
      <p:sp>
        <p:nvSpPr>
          <p:cNvPr id="6" name="5 Abrir llave"/>
          <p:cNvSpPr/>
          <p:nvPr/>
        </p:nvSpPr>
        <p:spPr>
          <a:xfrm flipH="1">
            <a:off x="4139952" y="1428463"/>
            <a:ext cx="216024" cy="504056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355976" y="1500471"/>
            <a:ext cx="205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Module </a:t>
            </a:r>
            <a:r>
              <a:rPr lang="es-ES_tradnl" b="1" dirty="0" err="1" smtClean="0"/>
              <a:t>declaration</a:t>
            </a:r>
            <a:endParaRPr lang="es-ES_tradnl" b="1" dirty="0"/>
          </a:p>
        </p:txBody>
      </p:sp>
      <p:sp>
        <p:nvSpPr>
          <p:cNvPr id="8" name="7 Abrir llave"/>
          <p:cNvSpPr/>
          <p:nvPr/>
        </p:nvSpPr>
        <p:spPr>
          <a:xfrm flipH="1">
            <a:off x="7500946" y="3300671"/>
            <a:ext cx="216024" cy="18002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7716970" y="4011459"/>
            <a:ext cx="146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Matched</a:t>
            </a:r>
            <a:r>
              <a:rPr lang="es-ES_tradnl" b="1" dirty="0" smtClean="0"/>
              <a:t> rule</a:t>
            </a:r>
            <a:endParaRPr lang="es-ES_tradnl" b="1" dirty="0"/>
          </a:p>
        </p:txBody>
      </p:sp>
      <p:sp>
        <p:nvSpPr>
          <p:cNvPr id="10" name="9 Abrir llave"/>
          <p:cNvSpPr/>
          <p:nvPr/>
        </p:nvSpPr>
        <p:spPr>
          <a:xfrm flipH="1">
            <a:off x="4716016" y="4164767"/>
            <a:ext cx="216024" cy="64807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CuadroTexto"/>
          <p:cNvSpPr txBox="1"/>
          <p:nvPr/>
        </p:nvSpPr>
        <p:spPr>
          <a:xfrm>
            <a:off x="4942763" y="430878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Bindings</a:t>
            </a:r>
            <a:endParaRPr lang="es-ES_tradnl" b="1" dirty="0"/>
          </a:p>
        </p:txBody>
      </p:sp>
      <p:sp>
        <p:nvSpPr>
          <p:cNvPr id="12" name="11 Abrir llave"/>
          <p:cNvSpPr/>
          <p:nvPr/>
        </p:nvSpPr>
        <p:spPr>
          <a:xfrm flipH="1">
            <a:off x="6012160" y="3948743"/>
            <a:ext cx="216024" cy="100811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CuadroTexto"/>
          <p:cNvSpPr txBox="1"/>
          <p:nvPr/>
        </p:nvSpPr>
        <p:spPr>
          <a:xfrm>
            <a:off x="6300192" y="4308783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Out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pattern</a:t>
            </a:r>
            <a:endParaRPr lang="es-ES_tradnl" b="1" dirty="0"/>
          </a:p>
        </p:txBody>
      </p:sp>
      <p:sp>
        <p:nvSpPr>
          <p:cNvPr id="14" name="13 Abrir llave"/>
          <p:cNvSpPr/>
          <p:nvPr/>
        </p:nvSpPr>
        <p:spPr>
          <a:xfrm flipH="1">
            <a:off x="6012160" y="3588703"/>
            <a:ext cx="144016" cy="28803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14 CuadroTexto"/>
          <p:cNvSpPr txBox="1"/>
          <p:nvPr/>
        </p:nvSpPr>
        <p:spPr>
          <a:xfrm>
            <a:off x="6175878" y="351669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In </a:t>
            </a:r>
            <a:r>
              <a:rPr lang="es-ES_tradnl" b="1" dirty="0" err="1" smtClean="0"/>
              <a:t>pattern</a:t>
            </a:r>
            <a:endParaRPr lang="es-ES_tradnl" b="1" dirty="0"/>
          </a:p>
        </p:txBody>
      </p:sp>
      <p:sp>
        <p:nvSpPr>
          <p:cNvPr id="16" name="15 Abrir llave"/>
          <p:cNvSpPr/>
          <p:nvPr/>
        </p:nvSpPr>
        <p:spPr>
          <a:xfrm flipH="1">
            <a:off x="7236296" y="2148543"/>
            <a:ext cx="216024" cy="64807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16 CuadroTexto"/>
          <p:cNvSpPr txBox="1"/>
          <p:nvPr/>
        </p:nvSpPr>
        <p:spPr>
          <a:xfrm>
            <a:off x="7524328" y="229255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Helper</a:t>
            </a:r>
            <a:endParaRPr lang="es-ES_tradnl" b="1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7236296" y="116632"/>
            <a:ext cx="18505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cd2gui_01.atl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948264" y="6488668"/>
            <a:ext cx="216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grasp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language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13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ATL Transformation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transformation:</a:t>
            </a:r>
          </a:p>
          <a:p>
            <a:pPr lvl="1"/>
            <a:r>
              <a:rPr lang="en-GB" dirty="0" smtClean="0"/>
              <a:t>Creates a </a:t>
            </a:r>
            <a:r>
              <a:rPr lang="en-GB" dirty="0" smtClean="0">
                <a:latin typeface="Consolas" pitchFamily="49" charset="0"/>
              </a:rPr>
              <a:t>Frame</a:t>
            </a:r>
            <a:r>
              <a:rPr lang="en-GB" dirty="0" smtClean="0"/>
              <a:t> widget for each class</a:t>
            </a:r>
          </a:p>
          <a:p>
            <a:pPr lvl="1"/>
            <a:r>
              <a:rPr lang="en-GB" dirty="0" smtClean="0"/>
              <a:t>Creates a </a:t>
            </a:r>
            <a:r>
              <a:rPr lang="en-GB" dirty="0" smtClean="0">
                <a:latin typeface="Consolas" pitchFamily="49" charset="0"/>
              </a:rPr>
              <a:t>Text</a:t>
            </a:r>
            <a:r>
              <a:rPr lang="en-GB" dirty="0" smtClean="0"/>
              <a:t> widget for each attribute whose type is </a:t>
            </a:r>
            <a:r>
              <a:rPr lang="en-GB" dirty="0" smtClean="0">
                <a:latin typeface="Consolas" pitchFamily="49" charset="0"/>
              </a:rPr>
              <a:t>String</a:t>
            </a:r>
          </a:p>
          <a:p>
            <a:pPr lvl="1"/>
            <a:r>
              <a:rPr lang="en-GB" dirty="0" smtClean="0"/>
              <a:t>Links </a:t>
            </a:r>
            <a:r>
              <a:rPr lang="en-GB" dirty="0" smtClean="0">
                <a:latin typeface="Consolas" pitchFamily="49" charset="0"/>
              </a:rPr>
              <a:t>Text</a:t>
            </a:r>
            <a:r>
              <a:rPr lang="en-GB" dirty="0" smtClean="0"/>
              <a:t> widgets to the frame (via the </a:t>
            </a:r>
            <a:r>
              <a:rPr lang="en-GB" dirty="0" smtClean="0">
                <a:latin typeface="Consolas" pitchFamily="49" charset="0"/>
              </a:rPr>
              <a:t>widget</a:t>
            </a:r>
            <a:r>
              <a:rPr lang="en-GB" dirty="0" smtClean="0"/>
              <a:t> reference)</a:t>
            </a:r>
          </a:p>
          <a:p>
            <a:r>
              <a:rPr lang="en-GB" dirty="0" smtClean="0"/>
              <a:t>This is the basic schema of any ATL transformation</a:t>
            </a:r>
            <a:endParaRPr lang="en-GB" dirty="0"/>
          </a:p>
        </p:txBody>
      </p:sp>
      <p:sp>
        <p:nvSpPr>
          <p:cNvPr id="5" name="4 CuadroTexto"/>
          <p:cNvSpPr txBox="1"/>
          <p:nvPr/>
        </p:nvSpPr>
        <p:spPr>
          <a:xfrm>
            <a:off x="6948264" y="6488668"/>
            <a:ext cx="216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grasp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language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14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else</a:t>
            </a:r>
            <a:r>
              <a:rPr lang="es-ES_tradnl" dirty="0" smtClean="0"/>
              <a:t>?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Tooling</a:t>
            </a:r>
            <a:endParaRPr lang="es-ES_tradnl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compiler</a:t>
            </a:r>
            <a:endParaRPr lang="es-ES_tradnl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development</a:t>
            </a:r>
            <a:r>
              <a:rPr lang="es-ES_tradnl" dirty="0" smtClean="0"/>
              <a:t> </a:t>
            </a:r>
            <a:r>
              <a:rPr lang="es-ES_tradnl" dirty="0" err="1" smtClean="0"/>
              <a:t>environment</a:t>
            </a:r>
            <a:endParaRPr lang="es-ES_tradnl" dirty="0" smtClean="0"/>
          </a:p>
          <a:p>
            <a:r>
              <a:rPr lang="es-ES_tradnl" dirty="0" err="1" smtClean="0"/>
              <a:t>Language</a:t>
            </a:r>
            <a:endParaRPr lang="es-ES_tradnl" dirty="0" smtClean="0"/>
          </a:p>
          <a:p>
            <a:pPr lvl="1"/>
            <a:r>
              <a:rPr lang="es-ES_tradnl" dirty="0" err="1" smtClean="0"/>
              <a:t>Different</a:t>
            </a:r>
            <a:r>
              <a:rPr lang="es-ES_tradnl" dirty="0" smtClean="0"/>
              <a:t> </a:t>
            </a:r>
            <a:r>
              <a:rPr lang="es-ES_tradnl" dirty="0" err="1" smtClean="0"/>
              <a:t>kinds</a:t>
            </a:r>
            <a:r>
              <a:rPr lang="es-ES_tradnl" dirty="0" smtClean="0"/>
              <a:t> of rules</a:t>
            </a:r>
          </a:p>
          <a:p>
            <a:pPr lvl="1"/>
            <a:r>
              <a:rPr lang="es-ES_tradnl" dirty="0" smtClean="0"/>
              <a:t>OCL </a:t>
            </a:r>
            <a:r>
              <a:rPr lang="es-ES_tradnl" dirty="0" err="1" smtClean="0"/>
              <a:t>navigation</a:t>
            </a:r>
            <a:endParaRPr lang="es-ES_tradnl" dirty="0" smtClean="0"/>
          </a:p>
          <a:p>
            <a:pPr lvl="1"/>
            <a:r>
              <a:rPr lang="es-ES_tradnl" dirty="0" err="1" smtClean="0"/>
              <a:t>Helpers</a:t>
            </a:r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6948264" y="6488668"/>
            <a:ext cx="216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grasp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language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15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ATL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Tooling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Plug-in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 smtClean="0"/>
              <a:t>Features</a:t>
            </a:r>
            <a:endParaRPr lang="es-ES_tradnl" dirty="0" smtClean="0"/>
          </a:p>
          <a:p>
            <a:pPr lvl="1"/>
            <a:r>
              <a:rPr lang="es-ES_tradnl" dirty="0" smtClean="0"/>
              <a:t>ATL </a:t>
            </a:r>
            <a:r>
              <a:rPr lang="es-ES_tradnl" dirty="0" err="1" smtClean="0"/>
              <a:t>perspective</a:t>
            </a:r>
            <a:endParaRPr lang="es-ES_tradnl" dirty="0" smtClean="0"/>
          </a:p>
          <a:p>
            <a:pPr lvl="2"/>
            <a:r>
              <a:rPr lang="es-ES_tradnl" dirty="0" err="1" smtClean="0"/>
              <a:t>Register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button</a:t>
            </a:r>
            <a:endParaRPr lang="es-ES_tradnl" dirty="0" smtClean="0"/>
          </a:p>
          <a:p>
            <a:pPr lvl="1"/>
            <a:r>
              <a:rPr lang="es-ES_tradnl" dirty="0" smtClean="0"/>
              <a:t>Editor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err="1" smtClean="0"/>
              <a:t>highlighting</a:t>
            </a:r>
            <a:endParaRPr lang="es-ES_tradnl" dirty="0" smtClean="0"/>
          </a:p>
          <a:p>
            <a:pPr lvl="1"/>
            <a:r>
              <a:rPr lang="es-ES_tradnl" dirty="0" err="1" smtClean="0"/>
              <a:t>Automatic</a:t>
            </a:r>
            <a:r>
              <a:rPr lang="es-ES_tradnl" dirty="0" smtClean="0"/>
              <a:t> </a:t>
            </a:r>
            <a:r>
              <a:rPr lang="es-ES_tradnl" dirty="0" err="1" smtClean="0"/>
              <a:t>compilation</a:t>
            </a:r>
            <a:endParaRPr lang="es-ES_tradnl" dirty="0" smtClean="0"/>
          </a:p>
          <a:p>
            <a:pPr lvl="1"/>
            <a:r>
              <a:rPr lang="es-ES_tradnl" dirty="0" err="1" smtClean="0"/>
              <a:t>Autocompletion</a:t>
            </a:r>
            <a:r>
              <a:rPr lang="es-ES_tradnl" dirty="0" smtClean="0"/>
              <a:t> + </a:t>
            </a:r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templates</a:t>
            </a:r>
            <a:endParaRPr lang="es-ES_tradnl" dirty="0" smtClean="0"/>
          </a:p>
          <a:p>
            <a:pPr lvl="2"/>
            <a:r>
              <a:rPr lang="es-ES_tradnl" dirty="0" smtClean="0"/>
              <a:t>CTRL + SPACE</a:t>
            </a:r>
          </a:p>
          <a:p>
            <a:pPr lvl="1"/>
            <a:r>
              <a:rPr lang="es-ES_tradnl" dirty="0" err="1" smtClean="0"/>
              <a:t>Outline</a:t>
            </a:r>
            <a:r>
              <a:rPr lang="es-ES_tradnl" dirty="0" smtClean="0"/>
              <a:t> </a:t>
            </a:r>
            <a:r>
              <a:rPr lang="es-ES_tradnl" dirty="0" err="1" smtClean="0"/>
              <a:t>view</a:t>
            </a:r>
            <a:endParaRPr lang="es-ES_tradnl" dirty="0" smtClean="0"/>
          </a:p>
          <a:p>
            <a:pPr lvl="1"/>
            <a:r>
              <a:rPr lang="es-ES_tradnl" dirty="0" smtClean="0"/>
              <a:t>ATL </a:t>
            </a:r>
            <a:r>
              <a:rPr lang="es-ES_tradnl" dirty="0" err="1" smtClean="0"/>
              <a:t>Console</a:t>
            </a:r>
            <a:endParaRPr lang="es-ES_tradnl" dirty="0" smtClean="0"/>
          </a:p>
          <a:p>
            <a:pPr lvl="1"/>
            <a:r>
              <a:rPr lang="es-ES_tradnl" dirty="0" err="1" smtClean="0"/>
              <a:t>Launching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8042352" y="6488668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Tooling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17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Editor</a:t>
            </a:r>
            <a:endParaRPr lang="es-ES_tradnl" dirty="0"/>
          </a:p>
        </p:txBody>
      </p:sp>
      <p:pic>
        <p:nvPicPr>
          <p:cNvPr id="4" name="3 Marcador de contenido" descr="atl-plugin-screen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0459" y="1600200"/>
            <a:ext cx="6183081" cy="4525963"/>
          </a:xfrm>
        </p:spPr>
      </p:pic>
      <p:sp>
        <p:nvSpPr>
          <p:cNvPr id="5" name="4 CuadroTexto"/>
          <p:cNvSpPr txBox="1"/>
          <p:nvPr/>
        </p:nvSpPr>
        <p:spPr>
          <a:xfrm>
            <a:off x="107331" y="3717032"/>
            <a:ext cx="1296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Automated</a:t>
            </a:r>
            <a:endParaRPr lang="es-ES_tradnl" dirty="0" smtClean="0"/>
          </a:p>
          <a:p>
            <a:r>
              <a:rPr lang="es-ES_tradnl" dirty="0" err="1" smtClean="0"/>
              <a:t>compilation</a:t>
            </a:r>
            <a:endParaRPr lang="es-ES_tradnl" dirty="0"/>
          </a:p>
        </p:txBody>
      </p:sp>
      <p:cxnSp>
        <p:nvCxnSpPr>
          <p:cNvPr id="7" name="6 Conector recto de flecha"/>
          <p:cNvCxnSpPr>
            <a:stCxn id="5" idx="3"/>
            <a:endCxn id="8" idx="1"/>
          </p:cNvCxnSpPr>
          <p:nvPr/>
        </p:nvCxnSpPr>
        <p:spPr>
          <a:xfrm flipV="1">
            <a:off x="1403648" y="3933056"/>
            <a:ext cx="360040" cy="10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1763688" y="3789040"/>
            <a:ext cx="792088" cy="288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CuadroTexto"/>
          <p:cNvSpPr txBox="1"/>
          <p:nvPr/>
        </p:nvSpPr>
        <p:spPr>
          <a:xfrm>
            <a:off x="7164288" y="5517232"/>
            <a:ext cx="93615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 smtClean="0"/>
              <a:t>Content</a:t>
            </a:r>
          </a:p>
          <a:p>
            <a:r>
              <a:rPr lang="es-ES_tradnl" dirty="0" err="1" smtClean="0"/>
              <a:t>assist</a:t>
            </a:r>
            <a:r>
              <a:rPr lang="es-ES_tradnl" dirty="0" smtClean="0"/>
              <a:t> </a:t>
            </a:r>
            <a:endParaRPr lang="es-ES_tradnl" dirty="0"/>
          </a:p>
        </p:txBody>
      </p:sp>
      <p:cxnSp>
        <p:nvCxnSpPr>
          <p:cNvPr id="12" name="11 Conector recto de flecha"/>
          <p:cNvCxnSpPr>
            <a:stCxn id="11" idx="0"/>
          </p:cNvCxnSpPr>
          <p:nvPr/>
        </p:nvCxnSpPr>
        <p:spPr>
          <a:xfrm flipH="1" flipV="1">
            <a:off x="6228185" y="5013176"/>
            <a:ext cx="140418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691680" y="6167045"/>
            <a:ext cx="19442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Syntax</a:t>
            </a:r>
            <a:r>
              <a:rPr lang="es-ES_tradnl" dirty="0" smtClean="0"/>
              <a:t> error </a:t>
            </a:r>
            <a:r>
              <a:rPr lang="es-ES_tradnl" dirty="0" err="1" smtClean="0"/>
              <a:t>highlighting</a:t>
            </a:r>
            <a:endParaRPr lang="es-ES_tradnl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923928" y="6165304"/>
            <a:ext cx="19442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Dedicated</a:t>
            </a:r>
            <a:endParaRPr lang="es-ES_tradnl" dirty="0" smtClean="0"/>
          </a:p>
          <a:p>
            <a:r>
              <a:rPr lang="es-ES_tradnl" dirty="0" err="1" smtClean="0"/>
              <a:t>launcher</a:t>
            </a:r>
            <a:endParaRPr lang="es-ES_tradnl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042352" y="6488668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Tooling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18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ocumento"/>
          <p:cNvSpPr/>
          <p:nvPr/>
        </p:nvSpPr>
        <p:spPr>
          <a:xfrm>
            <a:off x="251520" y="2636912"/>
            <a:ext cx="936104" cy="12241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Compilation</a:t>
            </a:r>
            <a:r>
              <a:rPr lang="es-ES_tradnl" dirty="0" smtClean="0"/>
              <a:t> &amp; </a:t>
            </a:r>
            <a:r>
              <a:rPr lang="es-ES_tradnl" dirty="0" err="1" smtClean="0"/>
              <a:t>Execution</a:t>
            </a:r>
            <a:endParaRPr lang="es-ES_tradnl" dirty="0"/>
          </a:p>
        </p:txBody>
      </p:sp>
      <p:pic>
        <p:nvPicPr>
          <p:cNvPr id="5" name="4 Marcador de contenido" descr="AtlLog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2708920"/>
            <a:ext cx="499890" cy="504056"/>
          </a:xfrm>
        </p:spPr>
      </p:pic>
      <p:sp>
        <p:nvSpPr>
          <p:cNvPr id="6" name="5 CuadroTexto"/>
          <p:cNvSpPr txBox="1"/>
          <p:nvPr/>
        </p:nvSpPr>
        <p:spPr>
          <a:xfrm>
            <a:off x="107504" y="3861048"/>
            <a:ext cx="12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ATL Module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179512" y="6011996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ATL Library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467544" y="3203684"/>
            <a:ext cx="48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.</a:t>
            </a:r>
            <a:r>
              <a:rPr lang="es-ES_tradnl" dirty="0" err="1" smtClean="0"/>
              <a:t>atl</a:t>
            </a:r>
            <a:endParaRPr lang="es-ES_tradnl" dirty="0"/>
          </a:p>
        </p:txBody>
      </p:sp>
      <p:sp>
        <p:nvSpPr>
          <p:cNvPr id="11" name="10 Documento"/>
          <p:cNvSpPr/>
          <p:nvPr/>
        </p:nvSpPr>
        <p:spPr>
          <a:xfrm>
            <a:off x="251520" y="4787860"/>
            <a:ext cx="936104" cy="12241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4 Marcador de contenido" descr="Atl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859868"/>
            <a:ext cx="499890" cy="504056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467544" y="5354632"/>
            <a:ext cx="48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.</a:t>
            </a:r>
            <a:r>
              <a:rPr lang="es-ES_tradnl" dirty="0" err="1" smtClean="0"/>
              <a:t>atl</a:t>
            </a:r>
            <a:endParaRPr lang="es-ES_tradnl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1761103" y="299695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ATL </a:t>
            </a:r>
            <a:r>
              <a:rPr lang="es-ES_tradnl" dirty="0" err="1" smtClean="0"/>
              <a:t>Compiler</a:t>
            </a:r>
            <a:endParaRPr lang="es-ES_tradnl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1833111" y="5157192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ATL </a:t>
            </a:r>
            <a:r>
              <a:rPr lang="es-ES_tradnl" dirty="0" err="1" smtClean="0"/>
              <a:t>Compiler</a:t>
            </a:r>
            <a:endParaRPr lang="es-ES_tradnl" dirty="0"/>
          </a:p>
        </p:txBody>
      </p:sp>
      <p:cxnSp>
        <p:nvCxnSpPr>
          <p:cNvPr id="17" name="16 Conector recto de flecha"/>
          <p:cNvCxnSpPr>
            <a:stCxn id="4" idx="3"/>
            <a:endCxn id="14" idx="1"/>
          </p:cNvCxnSpPr>
          <p:nvPr/>
        </p:nvCxnSpPr>
        <p:spPr>
          <a:xfrm flipV="1">
            <a:off x="1187624" y="3212976"/>
            <a:ext cx="573479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11" idx="3"/>
            <a:endCxn id="15" idx="1"/>
          </p:cNvCxnSpPr>
          <p:nvPr/>
        </p:nvCxnSpPr>
        <p:spPr>
          <a:xfrm flipV="1">
            <a:off x="1187624" y="5373216"/>
            <a:ext cx="645487" cy="26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20 Documento"/>
          <p:cNvSpPr/>
          <p:nvPr/>
        </p:nvSpPr>
        <p:spPr>
          <a:xfrm>
            <a:off x="4137367" y="2627620"/>
            <a:ext cx="936104" cy="12241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&lt;</a:t>
            </a:r>
            <a:r>
              <a:rPr lang="es-ES_tradnl" sz="1200" dirty="0" err="1" smtClean="0"/>
              <a:t>push</a:t>
            </a:r>
            <a:r>
              <a:rPr lang="es-ES_tradnl" sz="1200" dirty="0" smtClean="0"/>
              <a:t>&gt;</a:t>
            </a:r>
          </a:p>
          <a:p>
            <a:pPr algn="ctr"/>
            <a:r>
              <a:rPr lang="es-ES_tradnl" sz="1200" dirty="0" smtClean="0"/>
              <a:t>&lt;load&gt;</a:t>
            </a:r>
          </a:p>
          <a:p>
            <a:pPr algn="ctr"/>
            <a:r>
              <a:rPr lang="es-ES_tradnl" sz="1200" dirty="0" smtClean="0"/>
              <a:t>&lt;pop&gt;</a:t>
            </a:r>
          </a:p>
          <a:p>
            <a:pPr algn="ctr"/>
            <a:r>
              <a:rPr lang="es-ES_tradnl" sz="1200" dirty="0" smtClean="0"/>
              <a:t>&lt;</a:t>
            </a:r>
            <a:r>
              <a:rPr lang="es-ES_tradnl" sz="1200" dirty="0" err="1" smtClean="0"/>
              <a:t>invoke</a:t>
            </a:r>
            <a:r>
              <a:rPr lang="es-ES_tradnl" sz="1200" dirty="0" smtClean="0"/>
              <a:t>&gt;</a:t>
            </a:r>
            <a:endParaRPr lang="es-ES_tradn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110259" y="385175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ASM </a:t>
            </a:r>
            <a:r>
              <a:rPr lang="es-ES_tradnl" dirty="0" err="1" smtClean="0"/>
              <a:t>File</a:t>
            </a:r>
            <a:endParaRPr lang="es-ES_tradnl" dirty="0"/>
          </a:p>
        </p:txBody>
      </p:sp>
      <p:sp>
        <p:nvSpPr>
          <p:cNvPr id="24" name="23 Documento"/>
          <p:cNvSpPr/>
          <p:nvPr/>
        </p:nvSpPr>
        <p:spPr>
          <a:xfrm>
            <a:off x="4092467" y="4725144"/>
            <a:ext cx="936104" cy="12241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&lt;</a:t>
            </a:r>
            <a:r>
              <a:rPr lang="es-ES_tradnl" sz="1200" dirty="0" err="1" smtClean="0"/>
              <a:t>push</a:t>
            </a:r>
            <a:r>
              <a:rPr lang="es-ES_tradnl" sz="1200" dirty="0" smtClean="0"/>
              <a:t>&gt;</a:t>
            </a:r>
          </a:p>
          <a:p>
            <a:pPr algn="ctr"/>
            <a:r>
              <a:rPr lang="es-ES_tradnl" sz="1200" dirty="0" smtClean="0"/>
              <a:t>&lt;load&gt;</a:t>
            </a:r>
          </a:p>
          <a:p>
            <a:pPr algn="ctr"/>
            <a:r>
              <a:rPr lang="es-ES_tradnl" sz="1200" dirty="0" smtClean="0"/>
              <a:t>&lt;pop&gt;</a:t>
            </a:r>
          </a:p>
          <a:p>
            <a:pPr algn="ctr"/>
            <a:r>
              <a:rPr lang="es-ES_tradnl" sz="1200" dirty="0" smtClean="0"/>
              <a:t>&lt;</a:t>
            </a:r>
            <a:r>
              <a:rPr lang="es-ES_tradnl" sz="1200" dirty="0" err="1" smtClean="0"/>
              <a:t>invoke</a:t>
            </a:r>
            <a:r>
              <a:rPr lang="es-ES_tradnl" sz="1200" dirty="0" smtClean="0"/>
              <a:t>&gt;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065359" y="594928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ASM </a:t>
            </a:r>
            <a:r>
              <a:rPr lang="es-ES_tradnl" dirty="0" err="1" smtClean="0"/>
              <a:t>File</a:t>
            </a:r>
            <a:endParaRPr lang="es-ES_tradnl" dirty="0"/>
          </a:p>
        </p:txBody>
      </p:sp>
      <p:cxnSp>
        <p:nvCxnSpPr>
          <p:cNvPr id="27" name="26 Conector recto de flecha"/>
          <p:cNvCxnSpPr>
            <a:stCxn id="14" idx="3"/>
            <a:endCxn id="21" idx="1"/>
          </p:cNvCxnSpPr>
          <p:nvPr/>
        </p:nvCxnSpPr>
        <p:spPr>
          <a:xfrm>
            <a:off x="3489295" y="3212976"/>
            <a:ext cx="648072" cy="26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15" idx="3"/>
            <a:endCxn id="24" idx="1"/>
          </p:cNvCxnSpPr>
          <p:nvPr/>
        </p:nvCxnSpPr>
        <p:spPr>
          <a:xfrm flipV="1">
            <a:off x="3561303" y="5337212"/>
            <a:ext cx="531164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505519" y="4005064"/>
            <a:ext cx="1728192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ATL </a:t>
            </a:r>
            <a:r>
              <a:rPr lang="es-ES_tradnl" dirty="0" err="1" smtClean="0"/>
              <a:t>Engine</a:t>
            </a:r>
            <a:endParaRPr lang="es-ES_tradnl" dirty="0" smtClean="0"/>
          </a:p>
          <a:p>
            <a:pPr algn="ctr"/>
            <a:r>
              <a:rPr lang="es-ES_tradnl" dirty="0" smtClean="0"/>
              <a:t>(VM)</a:t>
            </a:r>
            <a:endParaRPr lang="es-ES_tradnl" dirty="0"/>
          </a:p>
        </p:txBody>
      </p:sp>
      <p:cxnSp>
        <p:nvCxnSpPr>
          <p:cNvPr id="33" name="32 Forma"/>
          <p:cNvCxnSpPr>
            <a:stCxn id="21" idx="3"/>
            <a:endCxn id="31" idx="0"/>
          </p:cNvCxnSpPr>
          <p:nvPr/>
        </p:nvCxnSpPr>
        <p:spPr>
          <a:xfrm>
            <a:off x="5073471" y="3239688"/>
            <a:ext cx="1296144" cy="7653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33 Forma"/>
          <p:cNvCxnSpPr>
            <a:stCxn id="24" idx="3"/>
            <a:endCxn id="31" idx="2"/>
          </p:cNvCxnSpPr>
          <p:nvPr/>
        </p:nvCxnSpPr>
        <p:spPr>
          <a:xfrm flipV="1">
            <a:off x="5028571" y="4869160"/>
            <a:ext cx="1341044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6156176" y="1844824"/>
            <a:ext cx="100811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Source</a:t>
            </a:r>
            <a:endParaRPr lang="es-ES_tradnl" dirty="0" smtClean="0"/>
          </a:p>
          <a:p>
            <a:pPr algn="ctr"/>
            <a:r>
              <a:rPr lang="es-ES_tradnl" dirty="0" smtClean="0"/>
              <a:t>MM(s)</a:t>
            </a:r>
            <a:endParaRPr lang="es-ES_tradnl" dirty="0"/>
          </a:p>
        </p:txBody>
      </p:sp>
      <p:sp>
        <p:nvSpPr>
          <p:cNvPr id="40" name="39 Rectángulo redondeado"/>
          <p:cNvSpPr/>
          <p:nvPr/>
        </p:nvSpPr>
        <p:spPr>
          <a:xfrm>
            <a:off x="6300192" y="5589240"/>
            <a:ext cx="1008112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Target</a:t>
            </a:r>
          </a:p>
          <a:p>
            <a:pPr algn="ctr"/>
            <a:r>
              <a:rPr lang="es-ES_tradnl" dirty="0" smtClean="0"/>
              <a:t>MM(s)</a:t>
            </a:r>
            <a:endParaRPr lang="es-ES_tradnl" dirty="0"/>
          </a:p>
        </p:txBody>
      </p:sp>
      <p:sp>
        <p:nvSpPr>
          <p:cNvPr id="41" name="40 Rectángulo redondeado"/>
          <p:cNvSpPr/>
          <p:nvPr/>
        </p:nvSpPr>
        <p:spPr>
          <a:xfrm>
            <a:off x="7380312" y="1844824"/>
            <a:ext cx="115212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Source</a:t>
            </a:r>
            <a:endParaRPr lang="es-ES_tradnl" dirty="0" smtClean="0"/>
          </a:p>
          <a:p>
            <a:pPr algn="ctr"/>
            <a:r>
              <a:rPr lang="es-ES_tradnl" dirty="0" err="1" smtClean="0"/>
              <a:t>Model</a:t>
            </a:r>
            <a:r>
              <a:rPr lang="es-ES_tradnl" dirty="0" smtClean="0"/>
              <a:t>(s)</a:t>
            </a:r>
            <a:endParaRPr lang="es-ES_tradnl" dirty="0"/>
          </a:p>
        </p:txBody>
      </p:sp>
      <p:cxnSp>
        <p:nvCxnSpPr>
          <p:cNvPr id="43" name="42 Conector recto de flecha"/>
          <p:cNvCxnSpPr>
            <a:stCxn id="39" idx="2"/>
          </p:cNvCxnSpPr>
          <p:nvPr/>
        </p:nvCxnSpPr>
        <p:spPr>
          <a:xfrm>
            <a:off x="6660232" y="2759224"/>
            <a:ext cx="0" cy="1245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>
            <a:stCxn id="40" idx="0"/>
          </p:cNvCxnSpPr>
          <p:nvPr/>
        </p:nvCxnSpPr>
        <p:spPr>
          <a:xfrm flipV="1">
            <a:off x="6804248" y="486916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41" idx="2"/>
          </p:cNvCxnSpPr>
          <p:nvPr/>
        </p:nvCxnSpPr>
        <p:spPr>
          <a:xfrm flipH="1">
            <a:off x="6948264" y="2759224"/>
            <a:ext cx="1008112" cy="1245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60 Rectángulo redondeado"/>
          <p:cNvSpPr/>
          <p:nvPr/>
        </p:nvSpPr>
        <p:spPr>
          <a:xfrm>
            <a:off x="7905942" y="3981036"/>
            <a:ext cx="1152128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Target</a:t>
            </a:r>
          </a:p>
          <a:p>
            <a:pPr algn="ctr"/>
            <a:r>
              <a:rPr lang="es-ES_tradnl" dirty="0" err="1" smtClean="0"/>
              <a:t>Model</a:t>
            </a:r>
            <a:r>
              <a:rPr lang="es-ES_tradnl" dirty="0" smtClean="0"/>
              <a:t>(s)</a:t>
            </a:r>
            <a:endParaRPr lang="es-ES_tradnl" dirty="0"/>
          </a:p>
        </p:txBody>
      </p:sp>
      <p:cxnSp>
        <p:nvCxnSpPr>
          <p:cNvPr id="62" name="61 Conector recto de flecha"/>
          <p:cNvCxnSpPr>
            <a:stCxn id="31" idx="3"/>
            <a:endCxn id="61" idx="1"/>
          </p:cNvCxnSpPr>
          <p:nvPr/>
        </p:nvCxnSpPr>
        <p:spPr>
          <a:xfrm>
            <a:off x="7233711" y="4437112"/>
            <a:ext cx="672231" cy="1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8042352" y="6488668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Tooling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19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s-ES_tradnl" dirty="0" err="1" smtClean="0"/>
              <a:t>Some</a:t>
            </a:r>
            <a:r>
              <a:rPr lang="es-ES_tradnl" dirty="0" smtClean="0"/>
              <a:t> </a:t>
            </a:r>
            <a:r>
              <a:rPr lang="es-ES_tradnl" dirty="0" err="1" smtClean="0"/>
              <a:t>documentation</a:t>
            </a:r>
            <a:r>
              <a:rPr lang="es-ES_tradnl" dirty="0" smtClean="0"/>
              <a:t>, </a:t>
            </a:r>
            <a:r>
              <a:rPr lang="es-ES_tradnl" dirty="0" err="1" smtClean="0"/>
              <a:t>but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much</a:t>
            </a:r>
            <a:r>
              <a:rPr lang="es-ES_tradnl" dirty="0" smtClean="0"/>
              <a:t> and a bit disperse</a:t>
            </a:r>
          </a:p>
          <a:p>
            <a:pPr lvl="1"/>
            <a:r>
              <a:rPr lang="es-ES_tradnl" dirty="0" smtClean="0">
                <a:hlinkClick r:id="rId3"/>
              </a:rPr>
              <a:t>http://www.eclipse.org/atl/documentation/</a:t>
            </a:r>
            <a:endParaRPr lang="es-ES_tradnl" dirty="0" smtClean="0"/>
          </a:p>
          <a:p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learn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Trial and error</a:t>
            </a:r>
          </a:p>
          <a:p>
            <a:pPr lvl="1"/>
            <a:r>
              <a:rPr lang="es-ES_tradnl" dirty="0" err="1" smtClean="0"/>
              <a:t>Code</a:t>
            </a:r>
            <a:r>
              <a:rPr lang="es-ES_tradnl" dirty="0" smtClean="0"/>
              <a:t> </a:t>
            </a:r>
            <a:r>
              <a:rPr lang="es-ES_tradnl" dirty="0" err="1" smtClean="0"/>
              <a:t>excerpts</a:t>
            </a:r>
            <a:r>
              <a:rPr lang="es-ES_tradnl" dirty="0" smtClean="0"/>
              <a:t> in </a:t>
            </a:r>
            <a:r>
              <a:rPr lang="es-ES_tradnl" dirty="0" err="1" smtClean="0"/>
              <a:t>papers</a:t>
            </a:r>
            <a:endParaRPr lang="es-ES_tradnl" dirty="0" smtClean="0"/>
          </a:p>
          <a:p>
            <a:pPr lvl="1"/>
            <a:r>
              <a:rPr lang="es-ES_tradnl" dirty="0" err="1" smtClean="0"/>
              <a:t>Looking</a:t>
            </a:r>
            <a:r>
              <a:rPr lang="es-ES_tradnl" dirty="0" smtClean="0"/>
              <a:t> up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forums</a:t>
            </a:r>
            <a:endParaRPr lang="es-ES_tradnl" dirty="0" smtClean="0"/>
          </a:p>
          <a:p>
            <a:pPr lvl="1"/>
            <a:r>
              <a:rPr lang="es-ES_tradnl" dirty="0" err="1" smtClean="0"/>
              <a:t>Browsing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code</a:t>
            </a:r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Project </a:t>
            </a:r>
            <a:r>
              <a:rPr lang="es-ES_tradnl" dirty="0" err="1" smtClean="0"/>
              <a:t>structure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File</a:t>
            </a:r>
            <a:r>
              <a:rPr lang="es-ES_tradnl" dirty="0" smtClean="0"/>
              <a:t> -&gt; Project .. -&gt; ATL Project</a:t>
            </a:r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projects</a:t>
            </a:r>
            <a:r>
              <a:rPr lang="es-ES_tradnl" dirty="0" smtClean="0"/>
              <a:t> are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no </a:t>
            </a:r>
            <a:r>
              <a:rPr lang="es-ES_tradnl" dirty="0" err="1" smtClean="0"/>
              <a:t>structure</a:t>
            </a:r>
            <a:endParaRPr lang="es-ES_tradnl" dirty="0" smtClean="0"/>
          </a:p>
          <a:p>
            <a:pPr lvl="1"/>
            <a:r>
              <a:rPr lang="es-ES_tradnl" dirty="0" err="1" smtClean="0"/>
              <a:t>Possible</a:t>
            </a:r>
            <a:r>
              <a:rPr lang="es-ES_tradnl" dirty="0" smtClean="0"/>
              <a:t> </a:t>
            </a:r>
            <a:r>
              <a:rPr lang="es-ES_tradnl" dirty="0" err="1" smtClean="0"/>
              <a:t>structure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2195736" y="3356992"/>
            <a:ext cx="3420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 smtClean="0">
                <a:latin typeface="Consolas" pitchFamily="49" charset="0"/>
              </a:rPr>
              <a:t>myProject</a:t>
            </a:r>
            <a:endParaRPr lang="es-ES_tradnl" sz="2400" dirty="0" smtClean="0">
              <a:latin typeface="Consolas" pitchFamily="49" charset="0"/>
            </a:endParaRPr>
          </a:p>
          <a:p>
            <a:r>
              <a:rPr lang="es-ES_tradnl" sz="2400" dirty="0" smtClean="0">
                <a:latin typeface="Consolas" pitchFamily="49" charset="0"/>
              </a:rPr>
              <a:t>  + </a:t>
            </a:r>
            <a:r>
              <a:rPr lang="es-ES_tradnl" sz="2400" dirty="0" err="1" smtClean="0">
                <a:latin typeface="Consolas" pitchFamily="49" charset="0"/>
              </a:rPr>
              <a:t>launching</a:t>
            </a:r>
            <a:endParaRPr lang="es-ES_tradnl" sz="2400" dirty="0" smtClean="0">
              <a:latin typeface="Consolas" pitchFamily="49" charset="0"/>
            </a:endParaRPr>
          </a:p>
          <a:p>
            <a:r>
              <a:rPr lang="es-ES_tradnl" sz="2400" dirty="0" smtClean="0">
                <a:latin typeface="Consolas" pitchFamily="49" charset="0"/>
              </a:rPr>
              <a:t>  + </a:t>
            </a:r>
            <a:r>
              <a:rPr lang="es-ES_tradnl" sz="2400" dirty="0" err="1" smtClean="0">
                <a:latin typeface="Consolas" pitchFamily="49" charset="0"/>
              </a:rPr>
              <a:t>metamodels</a:t>
            </a:r>
            <a:endParaRPr lang="es-ES_tradnl" sz="2400" dirty="0" smtClean="0">
              <a:latin typeface="Consolas" pitchFamily="49" charset="0"/>
            </a:endParaRPr>
          </a:p>
          <a:p>
            <a:r>
              <a:rPr lang="es-ES_tradnl" sz="2400" dirty="0" smtClean="0">
                <a:latin typeface="Consolas" pitchFamily="49" charset="0"/>
              </a:rPr>
              <a:t>  + </a:t>
            </a:r>
            <a:r>
              <a:rPr lang="es-ES_tradnl" sz="2400" dirty="0" err="1" smtClean="0">
                <a:latin typeface="Consolas" pitchFamily="49" charset="0"/>
              </a:rPr>
              <a:t>models</a:t>
            </a:r>
            <a:endParaRPr lang="es-ES_tradnl" sz="2400" dirty="0" smtClean="0">
              <a:latin typeface="Consolas" pitchFamily="49" charset="0"/>
            </a:endParaRPr>
          </a:p>
          <a:p>
            <a:r>
              <a:rPr lang="es-ES_tradnl" sz="2400" dirty="0" smtClean="0">
                <a:latin typeface="Consolas" pitchFamily="49" charset="0"/>
              </a:rPr>
              <a:t>  + output</a:t>
            </a:r>
          </a:p>
          <a:p>
            <a:r>
              <a:rPr lang="es-ES_tradnl" sz="2400" dirty="0" smtClean="0">
                <a:latin typeface="Consolas" pitchFamily="49" charset="0"/>
              </a:rPr>
              <a:t>  + </a:t>
            </a:r>
            <a:r>
              <a:rPr lang="es-ES_tradnl" sz="2400" dirty="0" err="1" smtClean="0">
                <a:latin typeface="Consolas" pitchFamily="49" charset="0"/>
              </a:rPr>
              <a:t>transformations</a:t>
            </a:r>
            <a:endParaRPr lang="es-ES_tradnl" sz="2400" dirty="0">
              <a:latin typeface="Consolas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042352" y="6488668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Tooling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20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New ATL </a:t>
            </a:r>
            <a:r>
              <a:rPr lang="es-ES_tradnl" dirty="0" err="1" smtClean="0"/>
              <a:t>transformation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es-ES_tradnl" dirty="0" err="1" smtClean="0"/>
              <a:t>File</a:t>
            </a:r>
            <a:r>
              <a:rPr lang="es-ES_tradnl" dirty="0" smtClean="0"/>
              <a:t> -&gt; New … -&gt; ATL </a:t>
            </a:r>
            <a:r>
              <a:rPr lang="es-ES_tradnl" dirty="0" err="1" smtClean="0"/>
              <a:t>File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8042352" y="6488668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Tooling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21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4 Imagen" descr="conf-meta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4220" y="3284984"/>
            <a:ext cx="4839780" cy="2423787"/>
          </a:xfrm>
          <a:prstGeom prst="rect">
            <a:avLst/>
          </a:prstGeom>
        </p:spPr>
      </p:pic>
      <p:pic>
        <p:nvPicPr>
          <p:cNvPr id="7" name="6 Imagen" descr="AAA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968126"/>
            <a:ext cx="3992512" cy="4889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Launching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s-ES_tradnl" dirty="0" err="1" smtClean="0"/>
              <a:t>Dedicated</a:t>
            </a:r>
            <a:r>
              <a:rPr lang="es-ES_tradnl" dirty="0" smtClean="0"/>
              <a:t> </a:t>
            </a:r>
            <a:r>
              <a:rPr lang="es-ES_tradnl" dirty="0" err="1" smtClean="0"/>
              <a:t>launcher</a:t>
            </a:r>
            <a:endParaRPr lang="es-ES_tradnl" dirty="0" smtClean="0"/>
          </a:p>
          <a:p>
            <a:r>
              <a:rPr lang="es-ES_tradnl" dirty="0" smtClean="0"/>
              <a:t>ANT </a:t>
            </a:r>
            <a:r>
              <a:rPr lang="es-ES_tradnl" dirty="0" err="1" smtClean="0"/>
              <a:t>Tasks</a:t>
            </a:r>
            <a:endParaRPr lang="es-ES_tradnl" dirty="0" smtClean="0"/>
          </a:p>
          <a:p>
            <a:pPr lvl="1"/>
            <a:r>
              <a:rPr lang="es-ES_tradnl" dirty="0" smtClean="0">
                <a:hlinkClick r:id="rId2"/>
              </a:rPr>
              <a:t>http://wiki.eclipse.org/ATL/User_Guide_-_The_ATL_Tools#ATL_ant_tasks</a:t>
            </a:r>
            <a:endParaRPr lang="es-ES_tradnl" dirty="0" smtClean="0"/>
          </a:p>
          <a:p>
            <a:r>
              <a:rPr lang="en-AU" dirty="0" err="1" smtClean="0"/>
              <a:t>Programatically</a:t>
            </a:r>
            <a:endParaRPr lang="en-AU" dirty="0" smtClean="0"/>
          </a:p>
          <a:p>
            <a:pPr lvl="1"/>
            <a:r>
              <a:rPr lang="en-AU" dirty="0" smtClean="0"/>
              <a:t>ATL Plug-in project</a:t>
            </a:r>
          </a:p>
          <a:p>
            <a:pPr lvl="1"/>
            <a:r>
              <a:rPr lang="en-AU" dirty="0" smtClean="0"/>
              <a:t>We will see this later</a:t>
            </a:r>
            <a:endParaRPr lang="en-AU" dirty="0"/>
          </a:p>
        </p:txBody>
      </p:sp>
      <p:sp>
        <p:nvSpPr>
          <p:cNvPr id="7" name="6 CuadroTexto"/>
          <p:cNvSpPr txBox="1"/>
          <p:nvPr/>
        </p:nvSpPr>
        <p:spPr>
          <a:xfrm>
            <a:off x="8042352" y="6488668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Tooling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22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Launching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Dedicated</a:t>
            </a:r>
            <a:r>
              <a:rPr lang="es-ES_tradnl" dirty="0" smtClean="0"/>
              <a:t> </a:t>
            </a:r>
            <a:r>
              <a:rPr lang="es-ES_tradnl" dirty="0" err="1" smtClean="0"/>
              <a:t>launcher</a:t>
            </a:r>
            <a:endParaRPr lang="es-ES_tradnl" dirty="0" smtClean="0"/>
          </a:p>
          <a:p>
            <a:pPr lvl="1"/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Eclipse </a:t>
            </a:r>
            <a:r>
              <a:rPr lang="es-ES_tradnl" dirty="0" err="1" smtClean="0"/>
              <a:t>infrastructure</a:t>
            </a:r>
            <a:endParaRPr lang="es-ES_tradnl" dirty="0" smtClean="0"/>
          </a:p>
          <a:p>
            <a:pPr lvl="1"/>
            <a:r>
              <a:rPr lang="es-ES_tradnl" dirty="0" err="1" smtClean="0"/>
              <a:t>Accessible</a:t>
            </a:r>
            <a:r>
              <a:rPr lang="es-ES_tradnl" dirty="0" smtClean="0"/>
              <a:t> </a:t>
            </a:r>
            <a:r>
              <a:rPr lang="es-ES_tradnl" dirty="0" err="1" smtClean="0"/>
              <a:t>via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“</a:t>
            </a:r>
            <a:r>
              <a:rPr lang="es-ES_tradnl" dirty="0" err="1" smtClean="0"/>
              <a:t>play</a:t>
            </a:r>
            <a:r>
              <a:rPr lang="es-ES_tradnl" dirty="0" smtClean="0"/>
              <a:t> </a:t>
            </a:r>
            <a:r>
              <a:rPr lang="es-ES_tradnl" dirty="0" err="1" smtClean="0"/>
              <a:t>button</a:t>
            </a:r>
            <a:r>
              <a:rPr lang="es-ES_tradnl" dirty="0" smtClean="0"/>
              <a:t>”</a:t>
            </a:r>
          </a:p>
          <a:p>
            <a:r>
              <a:rPr lang="es-ES_tradnl" dirty="0" err="1" smtClean="0"/>
              <a:t>Right-click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ATL </a:t>
            </a:r>
            <a:r>
              <a:rPr lang="es-ES_tradnl" dirty="0" err="1" smtClean="0"/>
              <a:t>file</a:t>
            </a:r>
            <a:endParaRPr lang="es-ES_tradnl" dirty="0" smtClean="0"/>
          </a:p>
          <a:p>
            <a:pPr lvl="1"/>
            <a:r>
              <a:rPr lang="es-ES_tradnl" dirty="0" err="1" smtClean="0"/>
              <a:t>Run</a:t>
            </a:r>
            <a:r>
              <a:rPr lang="es-ES_tradnl" dirty="0" smtClean="0"/>
              <a:t> as… -&gt; ATL </a:t>
            </a:r>
            <a:r>
              <a:rPr lang="es-ES_tradnl" dirty="0" err="1" smtClean="0"/>
              <a:t>Transformation</a:t>
            </a:r>
            <a:endParaRPr lang="es-ES_tradnl" dirty="0" smtClean="0"/>
          </a:p>
          <a:p>
            <a:pPr lvl="1"/>
            <a:r>
              <a:rPr lang="es-ES_tradnl" dirty="0" smtClean="0"/>
              <a:t>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information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automatically</a:t>
            </a:r>
            <a:r>
              <a:rPr lang="es-ES_tradnl" dirty="0" smtClean="0"/>
              <a:t> </a:t>
            </a:r>
            <a:r>
              <a:rPr lang="es-ES_tradnl" dirty="0" err="1" smtClean="0"/>
              <a:t>filled</a:t>
            </a:r>
            <a:r>
              <a:rPr lang="es-ES_tradnl" dirty="0" smtClean="0"/>
              <a:t> in </a:t>
            </a:r>
            <a:r>
              <a:rPr lang="es-ES_tradnl" dirty="0" err="1" smtClean="0"/>
              <a:t>if</a:t>
            </a:r>
            <a:r>
              <a:rPr lang="es-ES_tradnl" dirty="0" smtClean="0"/>
              <a:t> </a:t>
            </a:r>
            <a:r>
              <a:rPr lang="es-ES_tradnl" dirty="0" err="1" smtClean="0"/>
              <a:t>you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proper</a:t>
            </a:r>
            <a:r>
              <a:rPr lang="es-ES_tradnl" dirty="0" smtClean="0"/>
              <a:t> </a:t>
            </a:r>
            <a:r>
              <a:rPr lang="es-ES_tradnl" dirty="0" err="1" smtClean="0"/>
              <a:t>annotations</a:t>
            </a:r>
            <a:endParaRPr lang="es-ES_tradnl" dirty="0" smtClean="0"/>
          </a:p>
          <a:p>
            <a:pPr lvl="1">
              <a:buNone/>
            </a:pPr>
            <a:endParaRPr lang="es-ES_tradnl" dirty="0" smtClean="0"/>
          </a:p>
        </p:txBody>
      </p:sp>
      <p:pic>
        <p:nvPicPr>
          <p:cNvPr id="8" name="7 Imagen" descr="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1772816"/>
            <a:ext cx="2577778" cy="191746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8042352" y="6488668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Tooling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23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Launching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5372013" y="6552071"/>
            <a:ext cx="87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Tooling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24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5 Imagen" descr="bbb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196752"/>
            <a:ext cx="6333716" cy="5849888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8042352" y="6488668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Tooling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24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Launching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s-ES_tradnl" dirty="0" err="1" smtClean="0"/>
              <a:t>Opening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output </a:t>
            </a:r>
            <a:r>
              <a:rPr lang="es-ES_tradnl" dirty="0" err="1" smtClean="0"/>
              <a:t>model</a:t>
            </a:r>
            <a:endParaRPr lang="es-ES_tradnl" dirty="0" smtClean="0"/>
          </a:p>
          <a:p>
            <a:pPr lvl="1"/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easy</a:t>
            </a:r>
            <a:r>
              <a:rPr lang="es-ES_tradnl" dirty="0" smtClean="0"/>
              <a:t>…</a:t>
            </a:r>
          </a:p>
          <a:p>
            <a:r>
              <a:rPr lang="es-ES_tradnl" dirty="0" smtClean="0"/>
              <a:t>XMI files </a:t>
            </a:r>
            <a:r>
              <a:rPr lang="es-ES_tradnl" dirty="0" err="1" smtClean="0"/>
              <a:t>does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include</a:t>
            </a:r>
            <a:r>
              <a:rPr lang="es-ES_tradnl" dirty="0" smtClean="0"/>
              <a:t> </a:t>
            </a:r>
            <a:r>
              <a:rPr lang="es-ES_tradnl" dirty="0" err="1" smtClean="0"/>
              <a:t>schemaLocation</a:t>
            </a:r>
            <a:r>
              <a:rPr lang="es-ES_tradnl" dirty="0" smtClean="0"/>
              <a:t> </a:t>
            </a:r>
            <a:r>
              <a:rPr lang="es-ES_tradnl" dirty="0" err="1" smtClean="0"/>
              <a:t>information</a:t>
            </a:r>
            <a:endParaRPr lang="es-ES_tradnl" dirty="0" smtClean="0"/>
          </a:p>
          <a:p>
            <a:r>
              <a:rPr lang="es-ES_tradnl" dirty="0" err="1" smtClean="0"/>
              <a:t>Registering</a:t>
            </a:r>
            <a:r>
              <a:rPr lang="es-ES_tradnl" dirty="0" smtClean="0"/>
              <a:t> meta-</a:t>
            </a:r>
            <a:r>
              <a:rPr lang="es-ES_tradnl" dirty="0" err="1" smtClean="0"/>
              <a:t>models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must</a:t>
            </a:r>
            <a:endParaRPr lang="es-ES_tradnl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ATL </a:t>
            </a:r>
            <a:r>
              <a:rPr lang="es-ES_tradnl" dirty="0" err="1" smtClean="0"/>
              <a:t>perspective</a:t>
            </a:r>
            <a:r>
              <a:rPr lang="es-ES_tradnl" dirty="0" smtClean="0"/>
              <a:t> </a:t>
            </a:r>
            <a:r>
              <a:rPr lang="es-ES_tradnl" dirty="0" err="1" smtClean="0"/>
              <a:t>must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active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access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register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button</a:t>
            </a:r>
            <a:endParaRPr lang="es-ES_tradnl" dirty="0" smtClean="0"/>
          </a:p>
          <a:p>
            <a:pPr lvl="1"/>
            <a:r>
              <a:rPr lang="es-ES_tradnl" dirty="0" err="1" smtClean="0"/>
              <a:t>Right-click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target 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file</a:t>
            </a:r>
            <a:endParaRPr lang="es-ES_tradnl" dirty="0" smtClean="0"/>
          </a:p>
          <a:p>
            <a:pPr lvl="2"/>
            <a:r>
              <a:rPr lang="es-ES_tradnl" dirty="0" err="1" smtClean="0"/>
              <a:t>Register</a:t>
            </a:r>
            <a:r>
              <a:rPr lang="es-ES_tradnl" dirty="0" smtClean="0"/>
              <a:t> meta-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8042352" y="6488668"/>
            <a:ext cx="110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Tooling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25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ATL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Basic</a:t>
            </a:r>
            <a:r>
              <a:rPr lang="es-ES_tradnl" dirty="0" smtClean="0"/>
              <a:t> </a:t>
            </a:r>
            <a:r>
              <a:rPr lang="es-ES_tradnl" dirty="0" err="1" smtClean="0"/>
              <a:t>constructs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endParaRPr lang="es-ES_tradnl" dirty="0"/>
          </a:p>
        </p:txBody>
      </p:sp>
      <p:sp>
        <p:nvSpPr>
          <p:cNvPr id="24" name="23 Rectángulo"/>
          <p:cNvSpPr/>
          <p:nvPr/>
        </p:nvSpPr>
        <p:spPr>
          <a:xfrm>
            <a:off x="1547664" y="213285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Module</a:t>
            </a:r>
            <a:endParaRPr lang="es-ES_tradnl" dirty="0"/>
          </a:p>
        </p:txBody>
      </p:sp>
      <p:sp>
        <p:nvSpPr>
          <p:cNvPr id="26" name="25 Rectángulo"/>
          <p:cNvSpPr/>
          <p:nvPr/>
        </p:nvSpPr>
        <p:spPr>
          <a:xfrm>
            <a:off x="4788024" y="2132856"/>
            <a:ext cx="180020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ModuleElement</a:t>
            </a:r>
            <a:endParaRPr lang="es-ES_tradnl" i="1" dirty="0"/>
          </a:p>
        </p:txBody>
      </p:sp>
      <p:sp>
        <p:nvSpPr>
          <p:cNvPr id="27" name="26 Rectángulo"/>
          <p:cNvSpPr/>
          <p:nvPr/>
        </p:nvSpPr>
        <p:spPr>
          <a:xfrm>
            <a:off x="3923928" y="3140968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smtClean="0"/>
              <a:t>Rule</a:t>
            </a:r>
            <a:endParaRPr lang="es-ES_tradnl" i="1" dirty="0"/>
          </a:p>
        </p:txBody>
      </p:sp>
      <p:sp>
        <p:nvSpPr>
          <p:cNvPr id="28" name="27 Triángulo isósceles"/>
          <p:cNvSpPr/>
          <p:nvPr/>
        </p:nvSpPr>
        <p:spPr>
          <a:xfrm>
            <a:off x="5652120" y="256490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28 Conector angular"/>
          <p:cNvCxnSpPr>
            <a:stCxn id="27" idx="0"/>
            <a:endCxn id="28" idx="3"/>
          </p:cNvCxnSpPr>
          <p:nvPr/>
        </p:nvCxnSpPr>
        <p:spPr>
          <a:xfrm rot="5400000" flipH="1" flipV="1">
            <a:off x="5040052" y="2420888"/>
            <a:ext cx="360040" cy="108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6156176" y="3140968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Helper</a:t>
            </a:r>
            <a:endParaRPr lang="es-ES_tradnl" dirty="0"/>
          </a:p>
        </p:txBody>
      </p:sp>
      <p:cxnSp>
        <p:nvCxnSpPr>
          <p:cNvPr id="31" name="30 Conector angular"/>
          <p:cNvCxnSpPr>
            <a:stCxn id="30" idx="0"/>
            <a:endCxn id="28" idx="3"/>
          </p:cNvCxnSpPr>
          <p:nvPr/>
        </p:nvCxnSpPr>
        <p:spPr>
          <a:xfrm rot="16200000" flipV="1">
            <a:off x="6192180" y="2348880"/>
            <a:ext cx="360040" cy="12241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24" idx="3"/>
            <a:endCxn id="26" idx="1"/>
          </p:cNvCxnSpPr>
          <p:nvPr/>
        </p:nvCxnSpPr>
        <p:spPr>
          <a:xfrm>
            <a:off x="3059832" y="234888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4427984" y="20608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</a:t>
            </a:r>
            <a:endParaRPr lang="es-ES_tradnl" dirty="0"/>
          </a:p>
        </p:txBody>
      </p:sp>
      <p:sp>
        <p:nvSpPr>
          <p:cNvPr id="35" name="34 Rectángulo"/>
          <p:cNvSpPr/>
          <p:nvPr/>
        </p:nvSpPr>
        <p:spPr>
          <a:xfrm>
            <a:off x="6156176" y="4509120"/>
            <a:ext cx="165618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smtClean="0"/>
              <a:t>OCL </a:t>
            </a:r>
            <a:r>
              <a:rPr lang="es-ES_tradnl" i="1" dirty="0" err="1" smtClean="0"/>
              <a:t>Expression</a:t>
            </a:r>
            <a:endParaRPr lang="es-ES_tradnl" i="1" dirty="0"/>
          </a:p>
        </p:txBody>
      </p:sp>
      <p:cxnSp>
        <p:nvCxnSpPr>
          <p:cNvPr id="37" name="36 Conector recto de flecha"/>
          <p:cNvCxnSpPr>
            <a:stCxn id="30" idx="2"/>
            <a:endCxn id="35" idx="0"/>
          </p:cNvCxnSpPr>
          <p:nvPr/>
        </p:nvCxnSpPr>
        <p:spPr>
          <a:xfrm>
            <a:off x="6984268" y="35730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7020272" y="39957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  </a:t>
            </a:r>
            <a:r>
              <a:rPr lang="es-ES_tradnl" dirty="0" err="1" smtClean="0"/>
              <a:t>body</a:t>
            </a:r>
            <a:endParaRPr lang="es-ES_tradnl" dirty="0"/>
          </a:p>
        </p:txBody>
      </p:sp>
      <p:sp>
        <p:nvSpPr>
          <p:cNvPr id="40" name="39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27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24 Nube"/>
          <p:cNvSpPr/>
          <p:nvPr/>
        </p:nvSpPr>
        <p:spPr>
          <a:xfrm>
            <a:off x="2987824" y="4077072"/>
            <a:ext cx="2592288" cy="1440160"/>
          </a:xfrm>
          <a:prstGeom prst="cloud">
            <a:avLst/>
          </a:prstGeom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415010" y="4427820"/>
            <a:ext cx="72494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guard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572000" y="4509120"/>
            <a:ext cx="87164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dcls</a:t>
            </a:r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4067944" y="4221088"/>
            <a:ext cx="9765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bindings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347864" y="4787860"/>
            <a:ext cx="13179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action</a:t>
            </a:r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 block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5" name="44 Conector recto de flecha"/>
          <p:cNvCxnSpPr>
            <a:stCxn id="25" idx="0"/>
            <a:endCxn id="35" idx="1"/>
          </p:cNvCxnSpPr>
          <p:nvPr/>
        </p:nvCxnSpPr>
        <p:spPr>
          <a:xfrm>
            <a:off x="5577952" y="4797152"/>
            <a:ext cx="578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27" idx="2"/>
          </p:cNvCxnSpPr>
          <p:nvPr/>
        </p:nvCxnSpPr>
        <p:spPr>
          <a:xfrm flipH="1">
            <a:off x="4678878" y="3573016"/>
            <a:ext cx="1134" cy="48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Module </a:t>
            </a:r>
            <a:r>
              <a:rPr lang="es-ES_tradnl" dirty="0" err="1" smtClean="0"/>
              <a:t>definition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Name</a:t>
            </a:r>
            <a:endParaRPr lang="es-ES_tradnl" dirty="0" smtClean="0"/>
          </a:p>
          <a:p>
            <a:pPr lvl="1"/>
            <a:r>
              <a:rPr lang="es-ES_tradnl" dirty="0" smtClean="0"/>
              <a:t>No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coincide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file</a:t>
            </a:r>
            <a:r>
              <a:rPr lang="es-ES_tradnl" dirty="0" smtClean="0"/>
              <a:t> </a:t>
            </a:r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smtClean="0"/>
              <a:t>(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EMFTVM)</a:t>
            </a:r>
          </a:p>
          <a:p>
            <a:pPr lvl="1"/>
            <a:r>
              <a:rPr lang="es-ES_tradnl" dirty="0" err="1" smtClean="0"/>
              <a:t>Dots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allowed</a:t>
            </a:r>
            <a:r>
              <a:rPr lang="es-ES_tradnl" dirty="0" smtClean="0"/>
              <a:t>. </a:t>
            </a:r>
            <a:r>
              <a:rPr lang="es-ES_tradnl" dirty="0" err="1" smtClean="0"/>
              <a:t>Several</a:t>
            </a:r>
            <a:r>
              <a:rPr lang="es-ES_tradnl" dirty="0" smtClean="0"/>
              <a:t> </a:t>
            </a:r>
            <a:r>
              <a:rPr lang="es-ES_tradnl" dirty="0" err="1" smtClean="0"/>
              <a:t>words</a:t>
            </a:r>
            <a:r>
              <a:rPr lang="es-ES_tradnl" dirty="0" smtClean="0"/>
              <a:t>, </a:t>
            </a:r>
            <a:r>
              <a:rPr lang="es-ES_tradnl" dirty="0" err="1" smtClean="0"/>
              <a:t>with</a:t>
            </a:r>
            <a:r>
              <a:rPr lang="es-ES_tradnl" dirty="0" smtClean="0"/>
              <a:t> “ “</a:t>
            </a:r>
          </a:p>
        </p:txBody>
      </p:sp>
      <p:sp>
        <p:nvSpPr>
          <p:cNvPr id="4" name="3 Rectángulo"/>
          <p:cNvSpPr/>
          <p:nvPr/>
        </p:nvSpPr>
        <p:spPr>
          <a:xfrm>
            <a:off x="971600" y="4759984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s-ES_tradnl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atlcompiler</a:t>
            </a:r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atl2006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nsURI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UML=http://www.eclipse.org/uml2/5.0.0/UML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@path CD=/guigen.trafo.uml2gui/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metamodels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cd.ecore</a:t>
            </a:r>
            <a:endParaRPr lang="en-AU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s-ES_tradnl" dirty="0" smtClean="0">
                <a:latin typeface="Consolas" pitchFamily="49" charset="0"/>
              </a:rPr>
              <a:t> “</a:t>
            </a:r>
            <a:r>
              <a:rPr lang="es-ES_tradnl" dirty="0" err="1" smtClean="0">
                <a:latin typeface="Consolas" pitchFamily="49" charset="0"/>
              </a:rPr>
              <a:t>uml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class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diagram</a:t>
            </a:r>
            <a:r>
              <a:rPr lang="es-ES_tradnl" dirty="0" smtClean="0">
                <a:latin typeface="Consolas" pitchFamily="49" charset="0"/>
              </a:rPr>
              <a:t>”;</a:t>
            </a: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dirty="0" smtClean="0">
                <a:latin typeface="Consolas" pitchFamily="49" charset="0"/>
              </a:rPr>
              <a:t> OUT : CD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IN : UML;</a:t>
            </a:r>
            <a:endParaRPr lang="es-ES_tradnl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28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Module </a:t>
            </a:r>
            <a:r>
              <a:rPr lang="es-ES_tradnl" dirty="0" err="1" smtClean="0"/>
              <a:t>definition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Meta-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references</a:t>
            </a:r>
            <a:endParaRPr lang="es-ES_tradnl" dirty="0" smtClean="0"/>
          </a:p>
          <a:p>
            <a:pPr lvl="1"/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compulsory</a:t>
            </a:r>
            <a:r>
              <a:rPr lang="es-ES_tradnl" dirty="0" smtClean="0"/>
              <a:t>, </a:t>
            </a:r>
            <a:r>
              <a:rPr lang="es-ES_tradnl" dirty="0" err="1" smtClean="0"/>
              <a:t>but</a:t>
            </a:r>
            <a:r>
              <a:rPr lang="es-ES_tradnl" dirty="0" smtClean="0"/>
              <a:t> </a:t>
            </a:r>
            <a:r>
              <a:rPr lang="es-ES_tradnl" dirty="0" err="1" smtClean="0"/>
              <a:t>recommended</a:t>
            </a:r>
            <a:endParaRPr lang="es-ES_tradnl" dirty="0" smtClean="0"/>
          </a:p>
          <a:p>
            <a:pPr lvl="1"/>
            <a:r>
              <a:rPr lang="es-ES_tradnl" dirty="0" err="1" smtClean="0"/>
              <a:t>Enables</a:t>
            </a:r>
            <a:r>
              <a:rPr lang="es-ES_tradnl" dirty="0" smtClean="0"/>
              <a:t> auto-</a:t>
            </a:r>
            <a:r>
              <a:rPr lang="es-ES_tradnl" dirty="0" err="1" smtClean="0"/>
              <a:t>completion</a:t>
            </a:r>
            <a:r>
              <a:rPr lang="es-ES_tradnl" dirty="0" smtClean="0"/>
              <a:t> (+ </a:t>
            </a:r>
            <a:r>
              <a:rPr lang="es-ES_tradnl" dirty="0" err="1" smtClean="0"/>
              <a:t>anATLyzer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nsURI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registered</a:t>
            </a:r>
            <a:r>
              <a:rPr lang="es-ES_tradnl" dirty="0" smtClean="0"/>
              <a:t> meta-</a:t>
            </a:r>
            <a:r>
              <a:rPr lang="es-ES_tradnl" dirty="0" err="1" smtClean="0"/>
              <a:t>models</a:t>
            </a:r>
            <a:endParaRPr lang="es-ES_tradnl" dirty="0" smtClean="0"/>
          </a:p>
          <a:p>
            <a:pPr lvl="1"/>
            <a:r>
              <a:rPr lang="es-ES_tradnl" dirty="0" smtClean="0"/>
              <a:t>@</a:t>
            </a:r>
            <a:r>
              <a:rPr lang="es-ES_tradnl" dirty="0" err="1" smtClean="0"/>
              <a:t>path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workspace</a:t>
            </a:r>
            <a:r>
              <a:rPr lang="es-ES_tradnl" dirty="0" smtClean="0"/>
              <a:t> files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29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71600" y="4759984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s-ES_tradnl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atlcompiler</a:t>
            </a:r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atl2006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nsURI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UML=http://www.eclipse.org/uml2/5.0.0/UML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@path CD=/guigen.trafo.uml2gui/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metamodels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cd.ecore</a:t>
            </a:r>
            <a:endParaRPr lang="en-AU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s-ES_tradnl" dirty="0" smtClean="0">
                <a:latin typeface="Consolas" pitchFamily="49" charset="0"/>
              </a:rPr>
              <a:t> “</a:t>
            </a:r>
            <a:r>
              <a:rPr lang="es-ES_tradnl" dirty="0" err="1" smtClean="0">
                <a:latin typeface="Consolas" pitchFamily="49" charset="0"/>
              </a:rPr>
              <a:t>uml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class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diagram</a:t>
            </a:r>
            <a:r>
              <a:rPr lang="es-ES_tradnl" dirty="0" smtClean="0">
                <a:latin typeface="Consolas" pitchFamily="49" charset="0"/>
              </a:rPr>
              <a:t>”;</a:t>
            </a: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dirty="0" smtClean="0">
                <a:latin typeface="Consolas" pitchFamily="49" charset="0"/>
              </a:rPr>
              <a:t> OUT : CD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IN : UML;</a:t>
            </a:r>
            <a:endParaRPr lang="es-ES_tradnl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179512" y="2132856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JavaClass</a:t>
            </a:r>
            <a:endParaRPr lang="es-ES_tradnl" sz="1600" dirty="0"/>
          </a:p>
        </p:txBody>
      </p:sp>
      <p:sp>
        <p:nvSpPr>
          <p:cNvPr id="7" name="6 Rectángulo"/>
          <p:cNvSpPr/>
          <p:nvPr/>
        </p:nvSpPr>
        <p:spPr>
          <a:xfrm>
            <a:off x="179512" y="2492896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name</a:t>
            </a:r>
            <a:r>
              <a:rPr lang="es-ES_tradnl" sz="1600" dirty="0" smtClean="0"/>
              <a:t> : </a:t>
            </a:r>
            <a:r>
              <a:rPr lang="es-ES_tradnl" sz="1600" dirty="0" err="1" smtClean="0"/>
              <a:t>String</a:t>
            </a:r>
            <a:endParaRPr lang="es-ES_tradnl" sz="1600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2771800" y="2132856"/>
            <a:ext cx="136815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Operation</a:t>
            </a:r>
            <a:endParaRPr lang="es-ES_tradnl" sz="1600" dirty="0"/>
          </a:p>
        </p:txBody>
      </p:sp>
      <p:sp>
        <p:nvSpPr>
          <p:cNvPr id="9" name="8 Rectángulo"/>
          <p:cNvSpPr/>
          <p:nvPr/>
        </p:nvSpPr>
        <p:spPr>
          <a:xfrm>
            <a:off x="2771800" y="2492896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name</a:t>
            </a:r>
            <a:r>
              <a:rPr lang="es-ES_tradnl" sz="1600" dirty="0" smtClean="0"/>
              <a:t> : </a:t>
            </a:r>
            <a:r>
              <a:rPr lang="es-ES_tradnl" sz="1600" dirty="0" err="1" smtClean="0"/>
              <a:t>String</a:t>
            </a:r>
            <a:endParaRPr lang="es-ES_tradnl" sz="1600" dirty="0" smtClean="0"/>
          </a:p>
        </p:txBody>
      </p:sp>
      <p:cxnSp>
        <p:nvCxnSpPr>
          <p:cNvPr id="10" name="9 Conector recto de flecha"/>
          <p:cNvCxnSpPr>
            <a:stCxn id="7" idx="3"/>
            <a:endCxn id="9" idx="1"/>
          </p:cNvCxnSpPr>
          <p:nvPr/>
        </p:nvCxnSpPr>
        <p:spPr>
          <a:xfrm>
            <a:off x="1547664" y="2708920"/>
            <a:ext cx="1224136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1547664" y="2348880"/>
            <a:ext cx="1228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err="1" smtClean="0"/>
              <a:t>operations</a:t>
            </a:r>
            <a:r>
              <a:rPr lang="es-ES_tradnl" sz="1600" dirty="0" smtClean="0"/>
              <a:t> *</a:t>
            </a:r>
            <a:endParaRPr lang="en-GB" sz="1600" dirty="0"/>
          </a:p>
        </p:txBody>
      </p:sp>
      <p:sp>
        <p:nvSpPr>
          <p:cNvPr id="17" name="16 Rectángulo"/>
          <p:cNvSpPr/>
          <p:nvPr/>
        </p:nvSpPr>
        <p:spPr>
          <a:xfrm>
            <a:off x="280790" y="4797152"/>
            <a:ext cx="141089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Class</a:t>
            </a:r>
            <a:endParaRPr lang="es-ES_tradnl" sz="1600" dirty="0"/>
          </a:p>
        </p:txBody>
      </p:sp>
      <p:sp>
        <p:nvSpPr>
          <p:cNvPr id="18" name="17 Rectángulo"/>
          <p:cNvSpPr/>
          <p:nvPr/>
        </p:nvSpPr>
        <p:spPr>
          <a:xfrm>
            <a:off x="280790" y="5157192"/>
            <a:ext cx="141089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name</a:t>
            </a:r>
            <a:r>
              <a:rPr lang="es-ES_tradnl" sz="1600" dirty="0" smtClean="0"/>
              <a:t> : </a:t>
            </a:r>
            <a:r>
              <a:rPr lang="es-ES_tradnl" sz="1600" dirty="0" err="1" smtClean="0"/>
              <a:t>String</a:t>
            </a:r>
            <a:endParaRPr lang="es-ES_tradnl" sz="1600" dirty="0" smtClean="0"/>
          </a:p>
        </p:txBody>
      </p:sp>
      <p:sp>
        <p:nvSpPr>
          <p:cNvPr id="19" name="18 Rectángulo"/>
          <p:cNvSpPr/>
          <p:nvPr/>
        </p:nvSpPr>
        <p:spPr>
          <a:xfrm>
            <a:off x="2909590" y="4797152"/>
            <a:ext cx="130237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Property</a:t>
            </a:r>
            <a:endParaRPr lang="es-ES_tradnl" sz="1600" dirty="0"/>
          </a:p>
        </p:txBody>
      </p:sp>
      <p:sp>
        <p:nvSpPr>
          <p:cNvPr id="20" name="19 Rectángulo"/>
          <p:cNvSpPr/>
          <p:nvPr/>
        </p:nvSpPr>
        <p:spPr>
          <a:xfrm>
            <a:off x="2909590" y="5157192"/>
            <a:ext cx="130237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name</a:t>
            </a:r>
            <a:r>
              <a:rPr lang="es-ES_tradnl" sz="1600" dirty="0" smtClean="0"/>
              <a:t> : </a:t>
            </a:r>
            <a:r>
              <a:rPr lang="es-ES_tradnl" sz="1600" dirty="0" err="1" smtClean="0"/>
              <a:t>String</a:t>
            </a:r>
            <a:endParaRPr lang="es-ES_tradnl" sz="1600" dirty="0" smtClean="0"/>
          </a:p>
        </p:txBody>
      </p:sp>
      <p:cxnSp>
        <p:nvCxnSpPr>
          <p:cNvPr id="21" name="20 Conector recto de flecha"/>
          <p:cNvCxnSpPr>
            <a:stCxn id="18" idx="3"/>
            <a:endCxn id="20" idx="1"/>
          </p:cNvCxnSpPr>
          <p:nvPr/>
        </p:nvCxnSpPr>
        <p:spPr>
          <a:xfrm>
            <a:off x="1691680" y="5373216"/>
            <a:ext cx="1217910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1792958" y="5013176"/>
            <a:ext cx="1199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600" dirty="0" err="1" smtClean="0"/>
              <a:t>properties</a:t>
            </a:r>
            <a:r>
              <a:rPr lang="es-ES_tradnl" sz="1600" dirty="0" smtClean="0"/>
              <a:t> *</a:t>
            </a:r>
            <a:endParaRPr lang="en-GB" sz="1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5496" y="1628800"/>
            <a:ext cx="22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Java-like meta-model</a:t>
            </a:r>
            <a:endParaRPr lang="en-GB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5496" y="4293096"/>
            <a:ext cx="20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UML-like meta-model</a:t>
            </a:r>
            <a:endParaRPr lang="en-GB" sz="1600" b="1" dirty="0"/>
          </a:p>
        </p:txBody>
      </p:sp>
      <p:sp>
        <p:nvSpPr>
          <p:cNvPr id="24" name="23 Rectángulo"/>
          <p:cNvSpPr/>
          <p:nvPr/>
        </p:nvSpPr>
        <p:spPr>
          <a:xfrm>
            <a:off x="4499992" y="1556792"/>
            <a:ext cx="50770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solidFill>
                  <a:srgbClr val="7F0055"/>
                </a:solidFill>
                <a:latin typeface="Consolas" pitchFamily="49" charset="0"/>
              </a:rPr>
              <a:t>class </a:t>
            </a:r>
            <a:r>
              <a:rPr lang="en-GB" sz="1600" dirty="0" smtClean="0">
                <a:latin typeface="Consolas" pitchFamily="49" charset="0"/>
              </a:rPr>
              <a:t>Person { </a:t>
            </a:r>
          </a:p>
          <a:p>
            <a:r>
              <a:rPr lang="en-GB" sz="1600" dirty="0" smtClean="0">
                <a:latin typeface="Consolas" pitchFamily="49" charset="0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 pitchFamily="49" charset="0"/>
              </a:rPr>
              <a:t>public void </a:t>
            </a:r>
            <a:r>
              <a:rPr lang="en-GB" sz="1600" dirty="0" err="1" smtClean="0">
                <a:latin typeface="Consolas" pitchFamily="49" charset="0"/>
              </a:rPr>
              <a:t>setName</a:t>
            </a:r>
            <a:r>
              <a:rPr lang="en-GB" sz="1600" dirty="0" smtClean="0">
                <a:latin typeface="Consolas" pitchFamily="49" charset="0"/>
              </a:rPr>
              <a:t>(String name) {...}</a:t>
            </a:r>
          </a:p>
          <a:p>
            <a:r>
              <a:rPr lang="en-GB" sz="1600" dirty="0" smtClean="0">
                <a:latin typeface="Consolas" pitchFamily="49" charset="0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 pitchFamily="49" charset="0"/>
              </a:rPr>
              <a:t>public </a:t>
            </a:r>
            <a:r>
              <a:rPr lang="en-GB" sz="1600" dirty="0" smtClean="0">
                <a:latin typeface="Consolas" pitchFamily="49" charset="0"/>
              </a:rPr>
              <a:t>String </a:t>
            </a:r>
            <a:r>
              <a:rPr lang="en-GB" sz="1600" dirty="0" err="1" smtClean="0">
                <a:latin typeface="Consolas" pitchFamily="49" charset="0"/>
              </a:rPr>
              <a:t>getName</a:t>
            </a:r>
            <a:r>
              <a:rPr lang="en-GB" sz="1600" dirty="0" smtClean="0">
                <a:latin typeface="Consolas" pitchFamily="49" charset="0"/>
              </a:rPr>
              <a:t>() { ... }</a:t>
            </a:r>
          </a:p>
          <a:p>
            <a:endParaRPr lang="en-GB" sz="1600" dirty="0" smtClean="0">
              <a:latin typeface="Consolas" pitchFamily="49" charset="0"/>
            </a:endParaRPr>
          </a:p>
          <a:p>
            <a:r>
              <a:rPr lang="en-GB" sz="1600" dirty="0" smtClean="0">
                <a:latin typeface="Consolas" pitchFamily="49" charset="0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 pitchFamily="49" charset="0"/>
              </a:rPr>
              <a:t>public void </a:t>
            </a:r>
            <a:r>
              <a:rPr lang="en-GB" sz="1600" dirty="0" err="1" smtClean="0">
                <a:latin typeface="Consolas" pitchFamily="49" charset="0"/>
              </a:rPr>
              <a:t>setAge</a:t>
            </a:r>
            <a:r>
              <a:rPr lang="en-GB" sz="1600" dirty="0" smtClean="0">
                <a:latin typeface="Consolas" pitchFamily="49" charset="0"/>
              </a:rPr>
              <a:t>(</a:t>
            </a:r>
            <a:r>
              <a:rPr lang="en-GB" sz="1600" dirty="0" err="1" smtClean="0">
                <a:latin typeface="Consolas" pitchFamily="49" charset="0"/>
              </a:rPr>
              <a:t>int</a:t>
            </a:r>
            <a:r>
              <a:rPr lang="en-GB" sz="1600" dirty="0" smtClean="0">
                <a:latin typeface="Consolas" pitchFamily="49" charset="0"/>
              </a:rPr>
              <a:t> v) { ... }</a:t>
            </a:r>
          </a:p>
          <a:p>
            <a:r>
              <a:rPr lang="en-GB" sz="1600" dirty="0" smtClean="0">
                <a:latin typeface="Consolas" pitchFamily="49" charset="0"/>
              </a:rPr>
              <a:t>  </a:t>
            </a:r>
            <a:r>
              <a:rPr lang="en-GB" sz="1600" b="1" dirty="0" smtClean="0">
                <a:solidFill>
                  <a:srgbClr val="7F0055"/>
                </a:solidFill>
                <a:latin typeface="Consolas" pitchFamily="49" charset="0"/>
              </a:rPr>
              <a:t>public </a:t>
            </a:r>
            <a:r>
              <a:rPr lang="en-GB" sz="1600" dirty="0" err="1" smtClean="0">
                <a:latin typeface="Consolas" pitchFamily="49" charset="0"/>
              </a:rPr>
              <a:t>int</a:t>
            </a:r>
            <a:r>
              <a:rPr lang="en-GB" sz="1600" dirty="0" smtClean="0">
                <a:latin typeface="Consolas" pitchFamily="49" charset="0"/>
              </a:rPr>
              <a:t> </a:t>
            </a:r>
            <a:r>
              <a:rPr lang="en-GB" sz="1600" dirty="0" err="1" smtClean="0">
                <a:latin typeface="Consolas" pitchFamily="49" charset="0"/>
              </a:rPr>
              <a:t>getAge</a:t>
            </a:r>
            <a:r>
              <a:rPr lang="en-GB" sz="1600" dirty="0" smtClean="0">
                <a:latin typeface="Consolas" pitchFamily="49" charset="0"/>
              </a:rPr>
              <a:t>() { ... }</a:t>
            </a:r>
          </a:p>
          <a:p>
            <a:r>
              <a:rPr lang="en-GB" sz="1600" dirty="0" smtClean="0">
                <a:latin typeface="Consolas" pitchFamily="49" charset="0"/>
              </a:rPr>
              <a:t>}</a:t>
            </a:r>
          </a:p>
          <a:p>
            <a:endParaRPr lang="en-GB" sz="1600" dirty="0" smtClean="0">
              <a:latin typeface="Consolas" pitchFamily="49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5580112" y="4797152"/>
            <a:ext cx="141089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Person</a:t>
            </a:r>
            <a:endParaRPr lang="es-ES_tradnl" sz="1600" dirty="0"/>
          </a:p>
        </p:txBody>
      </p:sp>
      <p:sp>
        <p:nvSpPr>
          <p:cNvPr id="37" name="36 Rectángulo"/>
          <p:cNvSpPr/>
          <p:nvPr/>
        </p:nvSpPr>
        <p:spPr>
          <a:xfrm>
            <a:off x="5580112" y="5157192"/>
            <a:ext cx="141089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name</a:t>
            </a:r>
            <a:r>
              <a:rPr lang="es-ES_tradnl" sz="1600" dirty="0" smtClean="0"/>
              <a:t> : </a:t>
            </a:r>
            <a:r>
              <a:rPr lang="es-ES_tradnl" sz="1600" dirty="0" err="1" smtClean="0"/>
              <a:t>String</a:t>
            </a:r>
            <a:endParaRPr lang="es-ES_tradnl" sz="1600" dirty="0" smtClean="0"/>
          </a:p>
          <a:p>
            <a:r>
              <a:rPr lang="es-ES_tradnl" sz="1600" dirty="0" err="1" smtClean="0"/>
              <a:t>age</a:t>
            </a:r>
            <a:r>
              <a:rPr lang="es-ES_tradnl" sz="1600" dirty="0" smtClean="0"/>
              <a:t> : </a:t>
            </a:r>
            <a:r>
              <a:rPr lang="es-ES_tradnl" sz="1600" dirty="0" err="1" smtClean="0"/>
              <a:t>int</a:t>
            </a:r>
            <a:endParaRPr lang="es-ES_tradnl" sz="1600" dirty="0" smtClean="0"/>
          </a:p>
        </p:txBody>
      </p:sp>
      <p:sp>
        <p:nvSpPr>
          <p:cNvPr id="38" name="37 Flecha abajo"/>
          <p:cNvSpPr/>
          <p:nvPr/>
        </p:nvSpPr>
        <p:spPr>
          <a:xfrm>
            <a:off x="5940152" y="3429000"/>
            <a:ext cx="216024" cy="10801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38 CuadroTexto"/>
          <p:cNvSpPr txBox="1"/>
          <p:nvPr/>
        </p:nvSpPr>
        <p:spPr>
          <a:xfrm>
            <a:off x="6516216" y="3573016"/>
            <a:ext cx="2243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Each pair of “get” / “set”</a:t>
            </a:r>
          </a:p>
          <a:p>
            <a:r>
              <a:rPr lang="en-GB" sz="1600" dirty="0" smtClean="0"/>
              <a:t>methods is transformed</a:t>
            </a:r>
          </a:p>
          <a:p>
            <a:r>
              <a:rPr lang="en-GB" sz="1600" dirty="0" smtClean="0"/>
              <a:t>into a property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Module </a:t>
            </a:r>
            <a:r>
              <a:rPr lang="es-ES_tradnl" dirty="0" err="1" smtClean="0"/>
              <a:t>definition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Compiler</a:t>
            </a:r>
            <a:r>
              <a:rPr lang="es-ES_tradnl" dirty="0" smtClean="0"/>
              <a:t> </a:t>
            </a:r>
            <a:r>
              <a:rPr lang="es-ES_tradnl" dirty="0" err="1" smtClean="0"/>
              <a:t>directive</a:t>
            </a:r>
            <a:endParaRPr lang="es-ES_tradnl" dirty="0" smtClean="0"/>
          </a:p>
          <a:p>
            <a:pPr lvl="1">
              <a:buNone/>
            </a:pPr>
            <a:r>
              <a:rPr lang="es-ES_tradnl" dirty="0" smtClean="0"/>
              <a:t>-- @</a:t>
            </a:r>
            <a:r>
              <a:rPr lang="es-ES_tradnl" dirty="0" err="1" smtClean="0"/>
              <a:t>atlcompiler</a:t>
            </a:r>
            <a:r>
              <a:rPr lang="es-ES_tradnl" dirty="0" smtClean="0"/>
              <a:t> atl2004</a:t>
            </a:r>
          </a:p>
          <a:p>
            <a:pPr lvl="1">
              <a:buNone/>
            </a:pPr>
            <a:r>
              <a:rPr lang="es-ES_tradnl" dirty="0" smtClean="0"/>
              <a:t>-- @</a:t>
            </a:r>
            <a:r>
              <a:rPr lang="es-ES_tradnl" dirty="0" err="1" smtClean="0"/>
              <a:t>atlcompiler</a:t>
            </a:r>
            <a:r>
              <a:rPr lang="es-ES_tradnl" dirty="0" smtClean="0"/>
              <a:t> atl2006</a:t>
            </a:r>
          </a:p>
          <a:p>
            <a:pPr lvl="1">
              <a:buNone/>
            </a:pPr>
            <a:r>
              <a:rPr lang="es-ES_tradnl" dirty="0" smtClean="0"/>
              <a:t>-- @</a:t>
            </a:r>
            <a:r>
              <a:rPr lang="es-ES_tradnl" dirty="0" err="1" smtClean="0"/>
              <a:t>atlcompiler</a:t>
            </a:r>
            <a:r>
              <a:rPr lang="es-ES_tradnl" dirty="0" smtClean="0"/>
              <a:t> atl2010</a:t>
            </a:r>
          </a:p>
          <a:p>
            <a:pPr lvl="1">
              <a:buNone/>
            </a:pPr>
            <a:r>
              <a:rPr lang="es-ES_tradnl" dirty="0" smtClean="0"/>
              <a:t>-- @</a:t>
            </a:r>
            <a:r>
              <a:rPr lang="es-ES_tradnl" dirty="0" err="1" smtClean="0"/>
              <a:t>atlcompiler</a:t>
            </a:r>
            <a:r>
              <a:rPr lang="es-ES_tradnl" dirty="0" smtClean="0"/>
              <a:t> </a:t>
            </a:r>
            <a:r>
              <a:rPr lang="es-ES_tradnl" dirty="0" err="1" smtClean="0"/>
              <a:t>emftvm</a:t>
            </a:r>
            <a:endParaRPr lang="es-ES_tradnl" dirty="0" smtClean="0"/>
          </a:p>
          <a:p>
            <a:pPr>
              <a:buNone/>
            </a:pPr>
            <a:endParaRPr lang="es-ES_tradnl" dirty="0" smtClean="0"/>
          </a:p>
          <a:p>
            <a:pPr lvl="1">
              <a:buNone/>
            </a:pPr>
            <a:endParaRPr lang="es-ES_tradnl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30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971600" y="4759984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s-ES_tradnl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atlcompiler</a:t>
            </a:r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atl2006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nsURI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UML=http://www.eclipse.org/uml2/5.0.0/UML</a:t>
            </a:r>
          </a:p>
          <a:p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@path CD=/guigen.trafo.uml2gui/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metamodels</a:t>
            </a:r>
            <a:r>
              <a:rPr lang="en-AU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n-AU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cd.ecore</a:t>
            </a:r>
            <a:endParaRPr lang="en-AU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s-ES_tradnl" dirty="0" smtClean="0">
                <a:latin typeface="Consolas" pitchFamily="49" charset="0"/>
              </a:rPr>
              <a:t> “</a:t>
            </a:r>
            <a:r>
              <a:rPr lang="es-ES_tradnl" dirty="0" err="1" smtClean="0">
                <a:latin typeface="Consolas" pitchFamily="49" charset="0"/>
              </a:rPr>
              <a:t>uml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class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diagram</a:t>
            </a:r>
            <a:r>
              <a:rPr lang="es-ES_tradnl" dirty="0" smtClean="0">
                <a:latin typeface="Consolas" pitchFamily="49" charset="0"/>
              </a:rPr>
              <a:t>”;</a:t>
            </a: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dirty="0" smtClean="0">
                <a:latin typeface="Consolas" pitchFamily="49" charset="0"/>
              </a:rPr>
              <a:t> OUT : CD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IN : UML;</a:t>
            </a:r>
            <a:endParaRPr lang="es-ES_tradnl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Rules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Matched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Lazy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Unique</a:t>
            </a:r>
            <a:r>
              <a:rPr lang="es-ES_tradnl" dirty="0" smtClean="0"/>
              <a:t> </a:t>
            </a:r>
            <a:r>
              <a:rPr lang="es-ES_tradnl" dirty="0" err="1" smtClean="0"/>
              <a:t>lazy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Called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Entry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Endpoint</a:t>
            </a:r>
            <a:r>
              <a:rPr lang="es-ES_tradnl" dirty="0" smtClean="0"/>
              <a:t> rule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31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Rules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Matched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Lazy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Unique</a:t>
            </a:r>
            <a:r>
              <a:rPr lang="es-ES_tradnl" dirty="0" smtClean="0"/>
              <a:t> </a:t>
            </a:r>
            <a:r>
              <a:rPr lang="es-ES_tradnl" dirty="0" err="1" smtClean="0"/>
              <a:t>lazy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Called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Entry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r>
              <a:rPr lang="es-ES_tradnl" dirty="0" smtClean="0"/>
              <a:t> rule</a:t>
            </a:r>
          </a:p>
          <a:p>
            <a:r>
              <a:rPr lang="es-ES_tradnl" dirty="0" err="1" smtClean="0"/>
              <a:t>Endpoint</a:t>
            </a:r>
            <a:r>
              <a:rPr lang="es-ES_tradnl" dirty="0" smtClean="0"/>
              <a:t> rule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32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4 Cerrar llave"/>
          <p:cNvSpPr/>
          <p:nvPr/>
        </p:nvSpPr>
        <p:spPr>
          <a:xfrm>
            <a:off x="3707904" y="1628800"/>
            <a:ext cx="432048" cy="2232248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5 Rectángulo"/>
          <p:cNvSpPr/>
          <p:nvPr/>
        </p:nvSpPr>
        <p:spPr>
          <a:xfrm>
            <a:off x="4427984" y="2564904"/>
            <a:ext cx="1656184" cy="504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 this part</a:t>
            </a:r>
            <a:endParaRPr lang="en-AU" dirty="0"/>
          </a:p>
        </p:txBody>
      </p:sp>
      <p:sp>
        <p:nvSpPr>
          <p:cNvPr id="7" name="6 Cerrar llave"/>
          <p:cNvSpPr/>
          <p:nvPr/>
        </p:nvSpPr>
        <p:spPr>
          <a:xfrm>
            <a:off x="3707904" y="4005064"/>
            <a:ext cx="432048" cy="108012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7 Rectángulo"/>
          <p:cNvSpPr/>
          <p:nvPr/>
        </p:nvSpPr>
        <p:spPr>
          <a:xfrm>
            <a:off x="4355976" y="4221088"/>
            <a:ext cx="1656184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Later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Rules – Conceptual </a:t>
            </a:r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According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invocation</a:t>
            </a:r>
            <a:r>
              <a:rPr lang="es-ES_tradnl" dirty="0" smtClean="0"/>
              <a:t> </a:t>
            </a:r>
            <a:r>
              <a:rPr lang="es-ES_tradnl" smtClean="0"/>
              <a:t>mode </a:t>
            </a:r>
            <a:r>
              <a:rPr lang="es-ES_tradnl" dirty="0" smtClean="0"/>
              <a:t>*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3851920" y="249289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smtClean="0"/>
              <a:t>Rule</a:t>
            </a:r>
            <a:endParaRPr lang="es-ES_tradnl" i="1" dirty="0"/>
          </a:p>
        </p:txBody>
      </p:sp>
      <p:sp>
        <p:nvSpPr>
          <p:cNvPr id="5" name="4 Triángulo isósceles"/>
          <p:cNvSpPr/>
          <p:nvPr/>
        </p:nvSpPr>
        <p:spPr>
          <a:xfrm>
            <a:off x="4427984" y="292494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5 Rectángulo"/>
          <p:cNvSpPr/>
          <p:nvPr/>
        </p:nvSpPr>
        <p:spPr>
          <a:xfrm>
            <a:off x="2339752" y="357301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Implicit</a:t>
            </a:r>
            <a:endParaRPr lang="es-ES_tradnl" i="1" dirty="0"/>
          </a:p>
        </p:txBody>
      </p:sp>
      <p:cxnSp>
        <p:nvCxnSpPr>
          <p:cNvPr id="7" name="6 Conector angular"/>
          <p:cNvCxnSpPr>
            <a:stCxn id="6" idx="0"/>
            <a:endCxn id="5" idx="3"/>
          </p:cNvCxnSpPr>
          <p:nvPr/>
        </p:nvCxnSpPr>
        <p:spPr>
          <a:xfrm rot="5400000" flipH="1" flipV="1">
            <a:off x="3599892" y="2636912"/>
            <a:ext cx="432048" cy="1440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5868144" y="357301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Explicit</a:t>
            </a:r>
            <a:endParaRPr lang="es-ES_tradnl" i="1" dirty="0"/>
          </a:p>
        </p:txBody>
      </p:sp>
      <p:cxnSp>
        <p:nvCxnSpPr>
          <p:cNvPr id="9" name="8 Conector angular"/>
          <p:cNvCxnSpPr>
            <a:stCxn id="8" idx="0"/>
            <a:endCxn id="5" idx="3"/>
          </p:cNvCxnSpPr>
          <p:nvPr/>
        </p:nvCxnSpPr>
        <p:spPr>
          <a:xfrm rot="16200000" flipV="1">
            <a:off x="5364088" y="2312876"/>
            <a:ext cx="432048" cy="2088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331640" y="4581128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Matched</a:t>
            </a:r>
            <a:endParaRPr lang="es-ES_tradnl" dirty="0"/>
          </a:p>
        </p:txBody>
      </p:sp>
      <p:sp>
        <p:nvSpPr>
          <p:cNvPr id="11" name="10 Triángulo isósceles"/>
          <p:cNvSpPr/>
          <p:nvPr/>
        </p:nvSpPr>
        <p:spPr>
          <a:xfrm>
            <a:off x="2915816" y="400506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11 Conector angular"/>
          <p:cNvCxnSpPr>
            <a:stCxn id="10" idx="0"/>
            <a:endCxn id="11" idx="3"/>
          </p:cNvCxnSpPr>
          <p:nvPr/>
        </p:nvCxnSpPr>
        <p:spPr>
          <a:xfrm rot="5400000" flipH="1" flipV="1">
            <a:off x="2375756" y="3933056"/>
            <a:ext cx="36004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987824" y="4581128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End</a:t>
            </a:r>
            <a:r>
              <a:rPr lang="es-ES_tradnl" dirty="0" smtClean="0"/>
              <a:t>/</a:t>
            </a:r>
            <a:r>
              <a:rPr lang="es-ES_tradnl" dirty="0" err="1" smtClean="0"/>
              <a:t>Entry</a:t>
            </a:r>
            <a:r>
              <a:rPr lang="es-ES_tradnl" dirty="0" smtClean="0"/>
              <a:t> </a:t>
            </a:r>
            <a:r>
              <a:rPr lang="es-ES_tradnl" dirty="0" err="1" smtClean="0"/>
              <a:t>point</a:t>
            </a:r>
            <a:endParaRPr lang="es-ES_tradnl" dirty="0"/>
          </a:p>
        </p:txBody>
      </p:sp>
      <p:cxnSp>
        <p:nvCxnSpPr>
          <p:cNvPr id="14" name="13 Conector angular"/>
          <p:cNvCxnSpPr>
            <a:stCxn id="13" idx="0"/>
            <a:endCxn id="11" idx="3"/>
          </p:cNvCxnSpPr>
          <p:nvPr/>
        </p:nvCxnSpPr>
        <p:spPr>
          <a:xfrm rot="16200000" flipV="1">
            <a:off x="3239852" y="4005064"/>
            <a:ext cx="360040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5148064" y="4581128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Lazy</a:t>
            </a:r>
            <a:endParaRPr lang="es-ES_tradnl" dirty="0"/>
          </a:p>
        </p:txBody>
      </p:sp>
      <p:sp>
        <p:nvSpPr>
          <p:cNvPr id="16" name="15 Triángulo isósceles"/>
          <p:cNvSpPr/>
          <p:nvPr/>
        </p:nvSpPr>
        <p:spPr>
          <a:xfrm>
            <a:off x="6516216" y="400506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16 Rectángulo"/>
          <p:cNvSpPr/>
          <p:nvPr/>
        </p:nvSpPr>
        <p:spPr>
          <a:xfrm>
            <a:off x="7199784" y="4581128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Called</a:t>
            </a:r>
            <a:endParaRPr lang="es-ES_tradnl" dirty="0"/>
          </a:p>
        </p:txBody>
      </p:sp>
      <p:sp>
        <p:nvSpPr>
          <p:cNvPr id="18" name="17 Rectángulo"/>
          <p:cNvSpPr/>
          <p:nvPr/>
        </p:nvSpPr>
        <p:spPr>
          <a:xfrm>
            <a:off x="5148064" y="5517232"/>
            <a:ext cx="151216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Unique</a:t>
            </a:r>
            <a:r>
              <a:rPr lang="es-ES_tradnl" dirty="0" smtClean="0"/>
              <a:t> </a:t>
            </a:r>
          </a:p>
          <a:p>
            <a:pPr algn="ctr"/>
            <a:r>
              <a:rPr lang="es-ES_tradnl" dirty="0" err="1" smtClean="0"/>
              <a:t>Lazy</a:t>
            </a:r>
            <a:endParaRPr lang="es-ES_tradnl" dirty="0"/>
          </a:p>
        </p:txBody>
      </p:sp>
      <p:cxnSp>
        <p:nvCxnSpPr>
          <p:cNvPr id="19" name="18 Conector angular"/>
          <p:cNvCxnSpPr>
            <a:stCxn id="17" idx="0"/>
            <a:endCxn id="16" idx="3"/>
          </p:cNvCxnSpPr>
          <p:nvPr/>
        </p:nvCxnSpPr>
        <p:spPr>
          <a:xfrm rot="16200000" flipV="1">
            <a:off x="7110028" y="3735288"/>
            <a:ext cx="360040" cy="13316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15" idx="0"/>
            <a:endCxn id="16" idx="3"/>
          </p:cNvCxnSpPr>
          <p:nvPr/>
        </p:nvCxnSpPr>
        <p:spPr>
          <a:xfrm rot="5400000" flipH="1" flipV="1">
            <a:off x="6084168" y="4041068"/>
            <a:ext cx="360040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Triángulo isósceles"/>
          <p:cNvSpPr/>
          <p:nvPr/>
        </p:nvSpPr>
        <p:spPr>
          <a:xfrm>
            <a:off x="5796136" y="501317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2" name="21 Conector angular"/>
          <p:cNvCxnSpPr>
            <a:stCxn id="18" idx="0"/>
            <a:endCxn id="21" idx="3"/>
          </p:cNvCxnSpPr>
          <p:nvPr/>
        </p:nvCxnSpPr>
        <p:spPr>
          <a:xfrm rot="5400000" flipH="1" flipV="1">
            <a:off x="5760132" y="5373216"/>
            <a:ext cx="28803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5496" y="6453336"/>
            <a:ext cx="748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classification</a:t>
            </a:r>
            <a:r>
              <a:rPr lang="es-ES_tradnl" dirty="0" smtClean="0"/>
              <a:t> has </a:t>
            </a:r>
            <a:r>
              <a:rPr lang="es-ES_tradnl" dirty="0" err="1" smtClean="0"/>
              <a:t>nothing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do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33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Matched</a:t>
            </a:r>
            <a:r>
              <a:rPr lang="es-ES_tradnl" dirty="0" smtClean="0"/>
              <a:t> rules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330824" cy="4525963"/>
          </a:xfrm>
        </p:spPr>
        <p:txBody>
          <a:bodyPr/>
          <a:lstStyle/>
          <a:p>
            <a:r>
              <a:rPr lang="es-ES_tradnl" dirty="0" err="1" smtClean="0"/>
              <a:t>Structure</a:t>
            </a:r>
            <a:endParaRPr lang="es-ES_tradnl" dirty="0" smtClean="0"/>
          </a:p>
          <a:p>
            <a:pPr lvl="1"/>
            <a:r>
              <a:rPr lang="es-ES_tradnl" dirty="0" smtClean="0"/>
              <a:t>Input </a:t>
            </a:r>
            <a:r>
              <a:rPr lang="es-ES_tradnl" dirty="0" err="1" smtClean="0"/>
              <a:t>pattern</a:t>
            </a:r>
            <a:r>
              <a:rPr lang="es-ES_tradnl" dirty="0" smtClean="0"/>
              <a:t> (</a:t>
            </a:r>
            <a:r>
              <a:rPr lang="es-ES_tradnl" dirty="0" err="1" smtClean="0">
                <a:solidFill>
                  <a:srgbClr val="C00000"/>
                </a:solidFill>
              </a:rPr>
              <a:t>from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err="1" smtClean="0"/>
              <a:t>Optional</a:t>
            </a:r>
            <a:r>
              <a:rPr lang="es-ES_tradnl" dirty="0" smtClean="0"/>
              <a:t> </a:t>
            </a:r>
            <a:r>
              <a:rPr lang="es-ES_tradnl" dirty="0" err="1" smtClean="0"/>
              <a:t>filter</a:t>
            </a:r>
            <a:r>
              <a:rPr lang="es-ES_tradnl" dirty="0" smtClean="0"/>
              <a:t>/</a:t>
            </a:r>
            <a:r>
              <a:rPr lang="es-ES_tradnl" dirty="0" err="1" smtClean="0"/>
              <a:t>guard</a:t>
            </a:r>
            <a:endParaRPr lang="es-ES_tradnl" dirty="0" smtClean="0"/>
          </a:p>
          <a:p>
            <a:pPr lvl="1"/>
            <a:r>
              <a:rPr lang="es-ES_tradnl" dirty="0" smtClean="0"/>
              <a:t>Output </a:t>
            </a:r>
            <a:r>
              <a:rPr lang="es-ES_tradnl" dirty="0" err="1" smtClean="0"/>
              <a:t>pattern</a:t>
            </a:r>
            <a:r>
              <a:rPr lang="es-ES_tradnl" dirty="0" smtClean="0"/>
              <a:t> (</a:t>
            </a:r>
            <a:r>
              <a:rPr lang="es-ES_tradnl" dirty="0" err="1" smtClean="0">
                <a:solidFill>
                  <a:srgbClr val="C00000"/>
                </a:solidFill>
              </a:rPr>
              <a:t>to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err="1" smtClean="0"/>
              <a:t>Contains</a:t>
            </a:r>
            <a:r>
              <a:rPr lang="es-ES_tradnl" dirty="0" smtClean="0"/>
              <a:t> </a:t>
            </a:r>
            <a:r>
              <a:rPr lang="es-ES_tradnl" dirty="0" err="1" smtClean="0"/>
              <a:t>bindings</a:t>
            </a:r>
            <a:r>
              <a:rPr lang="es-ES_tradnl" dirty="0" smtClean="0"/>
              <a:t> (</a:t>
            </a:r>
            <a:r>
              <a:rPr lang="es-ES_tradnl" sz="1800" b="1" dirty="0" smtClean="0">
                <a:latin typeface="Consolas" pitchFamily="49" charset="0"/>
              </a:rPr>
              <a:t>&lt;-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Imperative</a:t>
            </a:r>
            <a:r>
              <a:rPr lang="es-ES_tradnl" dirty="0" smtClean="0"/>
              <a:t> block (</a:t>
            </a:r>
            <a:r>
              <a:rPr lang="es-ES_tradnl" dirty="0" smtClean="0">
                <a:solidFill>
                  <a:srgbClr val="C00000"/>
                </a:solidFill>
              </a:rPr>
              <a:t>do</a:t>
            </a:r>
            <a:r>
              <a:rPr lang="es-ES_tradnl" dirty="0" smtClean="0"/>
              <a:t>)</a:t>
            </a:r>
          </a:p>
          <a:p>
            <a:pPr lvl="2"/>
            <a:r>
              <a:rPr lang="es-ES_tradnl" dirty="0" err="1" smtClean="0"/>
              <a:t>Optional</a:t>
            </a:r>
            <a:r>
              <a:rPr lang="es-ES_tradnl" dirty="0" smtClean="0"/>
              <a:t>. </a:t>
            </a:r>
            <a:r>
              <a:rPr lang="es-ES_tradnl" dirty="0" err="1" smtClean="0"/>
              <a:t>Discouraged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525963"/>
          </a:xfrm>
        </p:spPr>
        <p:txBody>
          <a:bodyPr/>
          <a:lstStyle/>
          <a:p>
            <a:r>
              <a:rPr lang="es-ES_tradnl" dirty="0" err="1" smtClean="0"/>
              <a:t>Behaviour</a:t>
            </a:r>
            <a:endParaRPr lang="es-ES_tradnl" dirty="0" smtClean="0"/>
          </a:p>
          <a:p>
            <a:pPr lvl="1"/>
            <a:r>
              <a:rPr lang="es-ES_tradnl" dirty="0" err="1" smtClean="0"/>
              <a:t>Executed</a:t>
            </a:r>
            <a:r>
              <a:rPr lang="es-ES_tradnl" dirty="0" smtClean="0"/>
              <a:t> </a:t>
            </a:r>
            <a:r>
              <a:rPr lang="es-ES_tradnl" dirty="0" err="1" smtClean="0"/>
              <a:t>implicitly</a:t>
            </a:r>
            <a:r>
              <a:rPr lang="es-ES_tradnl" dirty="0" smtClean="0"/>
              <a:t>, at </a:t>
            </a:r>
            <a:r>
              <a:rPr lang="es-ES_tradnl" dirty="0" err="1" smtClean="0"/>
              <a:t>the</a:t>
            </a:r>
            <a:r>
              <a:rPr lang="es-ES_tradnl" dirty="0" smtClean="0"/>
              <a:t> top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1"/>
            <a:r>
              <a:rPr lang="es-ES_tradnl" dirty="0" smtClean="0"/>
              <a:t>Target </a:t>
            </a:r>
            <a:r>
              <a:rPr lang="es-ES_tradnl" dirty="0" err="1" smtClean="0"/>
              <a:t>elements</a:t>
            </a:r>
            <a:r>
              <a:rPr lang="es-ES_tradnl" dirty="0" smtClean="0"/>
              <a:t> </a:t>
            </a:r>
            <a:r>
              <a:rPr lang="es-ES_tradnl" dirty="0" err="1" smtClean="0"/>
              <a:t>created</a:t>
            </a:r>
            <a:r>
              <a:rPr lang="es-ES_tradnl" dirty="0" smtClean="0"/>
              <a:t> </a:t>
            </a:r>
            <a:r>
              <a:rPr lang="es-ES_tradnl" dirty="0" err="1" smtClean="0"/>
              <a:t>automatically</a:t>
            </a:r>
            <a:endParaRPr lang="es-ES_tradnl" dirty="0" smtClean="0"/>
          </a:p>
          <a:p>
            <a:pPr lvl="1"/>
            <a:r>
              <a:rPr lang="es-ES_tradnl" dirty="0" smtClean="0"/>
              <a:t>Target </a:t>
            </a:r>
            <a:r>
              <a:rPr lang="es-ES_tradnl" dirty="0" err="1" smtClean="0"/>
              <a:t>features</a:t>
            </a:r>
            <a:r>
              <a:rPr lang="es-ES_tradnl" dirty="0" smtClean="0"/>
              <a:t> </a:t>
            </a:r>
            <a:r>
              <a:rPr lang="es-ES_tradnl" dirty="0" err="1" smtClean="0"/>
              <a:t>initialized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i="1" dirty="0" err="1" smtClean="0"/>
              <a:t>bindings</a:t>
            </a:r>
            <a:endParaRPr lang="es-ES_tradnl" dirty="0" smtClean="0"/>
          </a:p>
          <a:p>
            <a:pPr lvl="1">
              <a:buNone/>
            </a:pPr>
            <a:endParaRPr lang="es-ES_tradnl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2123728" y="4577060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c.features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dirty="0" smtClean="0">
                <a:latin typeface="Consolas" pitchFamily="49" charset="0"/>
              </a:rPr>
              <a:t> 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  <a:r>
              <a:rPr lang="es-ES_tradnl" dirty="0" smtClean="0">
                <a:latin typeface="Consolas" pitchFamily="49" charset="0"/>
              </a:rPr>
              <a:t> { ... }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34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Matched</a:t>
            </a:r>
            <a:r>
              <a:rPr lang="es-ES_tradnl" dirty="0" smtClean="0"/>
              <a:t> rules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es-ES_tradnl" dirty="0" err="1" smtClean="0"/>
              <a:t>Multiple</a:t>
            </a:r>
            <a:r>
              <a:rPr lang="es-ES_tradnl" dirty="0" smtClean="0"/>
              <a:t> input </a:t>
            </a:r>
            <a:r>
              <a:rPr lang="es-ES_tradnl" dirty="0" err="1" smtClean="0"/>
              <a:t>elements</a:t>
            </a:r>
            <a:endParaRPr lang="es-ES_tradnl" dirty="0" smtClean="0"/>
          </a:p>
          <a:p>
            <a:pPr lvl="1"/>
            <a:r>
              <a:rPr lang="es-ES_tradnl" dirty="0" err="1" smtClean="0"/>
              <a:t>Cartesian</a:t>
            </a:r>
            <a:r>
              <a:rPr lang="es-ES_tradnl" dirty="0" smtClean="0"/>
              <a:t> </a:t>
            </a:r>
            <a:r>
              <a:rPr lang="es-ES_tradnl" dirty="0" err="1" smtClean="0"/>
              <a:t>product</a:t>
            </a:r>
            <a:r>
              <a:rPr lang="es-ES_tradnl" dirty="0" smtClean="0"/>
              <a:t> of </a:t>
            </a:r>
            <a:r>
              <a:rPr lang="es-ES_tradnl" dirty="0" err="1" smtClean="0"/>
              <a:t>instances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input </a:t>
            </a:r>
            <a:r>
              <a:rPr lang="es-ES_tradnl" dirty="0" err="1" smtClean="0"/>
              <a:t>pattern</a:t>
            </a:r>
            <a:r>
              <a:rPr lang="es-ES_tradnl" dirty="0" smtClean="0"/>
              <a:t> </a:t>
            </a:r>
            <a:r>
              <a:rPr lang="es-ES_tradnl" dirty="0" err="1" smtClean="0"/>
              <a:t>types</a:t>
            </a:r>
            <a:endParaRPr lang="es-ES_tradnl" dirty="0" smtClean="0"/>
          </a:p>
          <a:p>
            <a:pPr lvl="1"/>
            <a:r>
              <a:rPr lang="es-ES_tradnl" dirty="0" err="1" smtClean="0"/>
              <a:t>Intuitively</a:t>
            </a:r>
            <a:r>
              <a:rPr lang="es-ES_tradnl" dirty="0" smtClean="0"/>
              <a:t>:</a:t>
            </a:r>
          </a:p>
          <a:p>
            <a:pPr lvl="2"/>
            <a:endParaRPr lang="es-ES_tradnl" dirty="0"/>
          </a:p>
        </p:txBody>
      </p:sp>
      <p:sp>
        <p:nvSpPr>
          <p:cNvPr id="5" name="4 Rectángulo"/>
          <p:cNvSpPr/>
          <p:nvPr/>
        </p:nvSpPr>
        <p:spPr>
          <a:xfrm>
            <a:off x="1979712" y="4005064"/>
            <a:ext cx="6840760" cy="230832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model_class2frame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m : </a:t>
            </a:r>
            <a:r>
              <a:rPr lang="es-ES_tradnl" dirty="0" err="1" smtClean="0">
                <a:latin typeface="Consolas" pitchFamily="49" charset="0"/>
              </a:rPr>
              <a:t>CD!Model</a:t>
            </a:r>
            <a:r>
              <a:rPr lang="es-ES_tradnl" dirty="0" smtClean="0">
                <a:latin typeface="Consolas" pitchFamily="49" charset="0"/>
              </a:rPr>
              <a:t>, </a:t>
            </a:r>
          </a:p>
          <a:p>
            <a:r>
              <a:rPr lang="es-ES_tradnl" dirty="0" smtClean="0">
                <a:latin typeface="Consolas" pitchFamily="49" charset="0"/>
              </a:rPr>
              <a:t>      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m.classifiers</a:t>
            </a:r>
            <a:r>
              <a:rPr lang="es-ES_tradnl" dirty="0" smtClean="0">
                <a:latin typeface="Consolas" pitchFamily="49" charset="0"/>
              </a:rPr>
              <a:t>-&gt;</a:t>
            </a:r>
            <a:r>
              <a:rPr lang="es-ES_tradnl" dirty="0" err="1" smtClean="0">
                <a:latin typeface="Consolas" pitchFamily="49" charset="0"/>
              </a:rPr>
              <a:t>includes</a:t>
            </a:r>
            <a:r>
              <a:rPr lang="es-ES_tradnl" dirty="0" smtClean="0">
                <a:latin typeface="Consolas" pitchFamily="49" charset="0"/>
              </a:rPr>
              <a:t>(c)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m.name + </a:t>
            </a:r>
            <a:r>
              <a:rPr lang="es-ES_tradnl" dirty="0" smtClean="0">
                <a:solidFill>
                  <a:srgbClr val="2A00FF"/>
                </a:solidFill>
                <a:latin typeface="Consolas" pitchFamily="49" charset="0"/>
              </a:rPr>
              <a:t>‘_’</a:t>
            </a:r>
            <a:r>
              <a:rPr lang="es-ES_tradnl" dirty="0" smtClean="0">
                <a:latin typeface="Consolas" pitchFamily="49" charset="0"/>
              </a:rPr>
              <a:t> +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c.features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dirty="0" smtClean="0">
                <a:latin typeface="Consolas" pitchFamily="49" charset="0"/>
              </a:rPr>
              <a:t>  )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772022" y="2604199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>
                <a:latin typeface="Consolas" pitchFamily="49" charset="0"/>
              </a:rPr>
              <a:t>for</a:t>
            </a:r>
            <a:r>
              <a:rPr lang="es-ES_tradnl" dirty="0" smtClean="0">
                <a:latin typeface="Consolas" pitchFamily="49" charset="0"/>
              </a:rPr>
              <a:t> x </a:t>
            </a:r>
            <a:r>
              <a:rPr lang="es-ES_tradnl" b="1" dirty="0" smtClean="0">
                <a:latin typeface="Consolas" pitchFamily="49" charset="0"/>
              </a:rPr>
              <a:t>in</a:t>
            </a:r>
            <a:r>
              <a:rPr lang="es-ES_tradnl" dirty="0" smtClean="0">
                <a:latin typeface="Consolas" pitchFamily="49" charset="0"/>
              </a:rPr>
              <a:t> T1.allInstances()</a:t>
            </a:r>
          </a:p>
          <a:p>
            <a:r>
              <a:rPr lang="es-ES_tradnl" dirty="0" smtClean="0">
                <a:latin typeface="Consolas" pitchFamily="49" charset="0"/>
              </a:rPr>
              <a:t>   </a:t>
            </a:r>
            <a:r>
              <a:rPr lang="es-ES_tradnl" b="1" dirty="0" err="1" smtClean="0">
                <a:latin typeface="Consolas" pitchFamily="49" charset="0"/>
              </a:rPr>
              <a:t>for</a:t>
            </a:r>
            <a:r>
              <a:rPr lang="es-ES_tradnl" b="1" dirty="0" smtClean="0">
                <a:latin typeface="Consolas" pitchFamily="49" charset="0"/>
              </a:rPr>
              <a:t> </a:t>
            </a:r>
            <a:r>
              <a:rPr lang="es-ES_tradnl" dirty="0" smtClean="0">
                <a:latin typeface="Consolas" pitchFamily="49" charset="0"/>
              </a:rPr>
              <a:t>y </a:t>
            </a:r>
            <a:r>
              <a:rPr lang="es-ES_tradnl" b="1" dirty="0" smtClean="0">
                <a:latin typeface="Consolas" pitchFamily="49" charset="0"/>
              </a:rPr>
              <a:t>in</a:t>
            </a:r>
            <a:r>
              <a:rPr lang="es-ES_tradnl" dirty="0" smtClean="0">
                <a:latin typeface="Consolas" pitchFamily="49" charset="0"/>
              </a:rPr>
              <a:t> T2.allInstances()</a:t>
            </a:r>
          </a:p>
          <a:p>
            <a:r>
              <a:rPr lang="es-ES_tradnl" dirty="0" smtClean="0">
                <a:latin typeface="Consolas" pitchFamily="49" charset="0"/>
              </a:rPr>
              <a:t>      </a:t>
            </a:r>
            <a:r>
              <a:rPr lang="es-ES_tradnl" dirty="0" err="1" smtClean="0">
                <a:latin typeface="Consolas" pitchFamily="49" charset="0"/>
              </a:rPr>
              <a:t>check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guard</a:t>
            </a:r>
            <a:r>
              <a:rPr lang="es-ES_tradnl" dirty="0" smtClean="0">
                <a:latin typeface="Consolas" pitchFamily="49" charset="0"/>
              </a:rPr>
              <a:t>(x, y)</a:t>
            </a:r>
            <a:endParaRPr lang="es-ES_tradnl" dirty="0">
              <a:latin typeface="Consolas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35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-36512" y="6488668"/>
            <a:ext cx="455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This is not a very efficient way of doing this...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Matched rules</a:t>
            </a:r>
            <a:endParaRPr lang="en-AU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Multiple output pattern elements</a:t>
            </a:r>
          </a:p>
          <a:p>
            <a:pPr lvl="1"/>
            <a:r>
              <a:rPr lang="en-AU" dirty="0" smtClean="0"/>
              <a:t>Comma-separated</a:t>
            </a:r>
          </a:p>
          <a:p>
            <a:pPr lvl="1"/>
            <a:r>
              <a:rPr lang="en-AU" dirty="0" smtClean="0"/>
              <a:t>Can be linked to any of the other output elements</a:t>
            </a:r>
          </a:p>
          <a:p>
            <a:pPr lvl="1"/>
            <a:endParaRPr lang="en-AU" dirty="0"/>
          </a:p>
        </p:txBody>
      </p:sp>
      <p:sp>
        <p:nvSpPr>
          <p:cNvPr id="8" name="7 Rectángulo"/>
          <p:cNvSpPr/>
          <p:nvPr/>
        </p:nvSpPr>
        <p:spPr>
          <a:xfrm>
            <a:off x="2195736" y="3429000"/>
            <a:ext cx="46085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n-AU" dirty="0" smtClean="0">
                <a:latin typeface="Consolas" pitchFamily="49" charset="0"/>
              </a:rPr>
              <a:t> model2gui {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31F42"/>
                </a:solidFill>
                <a:latin typeface="Consolas" pitchFamily="49" charset="0"/>
              </a:rPr>
              <a:t>from </a:t>
            </a:r>
            <a:r>
              <a:rPr lang="en-AU" dirty="0" smtClean="0">
                <a:latin typeface="Consolas" pitchFamily="49" charset="0"/>
              </a:rPr>
              <a:t>m : </a:t>
            </a:r>
            <a:r>
              <a:rPr lang="en-AU" dirty="0" err="1" smtClean="0">
                <a:latin typeface="Consolas" pitchFamily="49" charset="0"/>
              </a:rPr>
              <a:t>CD!Model</a:t>
            </a:r>
            <a:endParaRPr lang="en-AU" dirty="0" smtClean="0"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    </a:t>
            </a:r>
            <a:r>
              <a:rPr lang="en-AU" b="1" dirty="0" smtClean="0">
                <a:solidFill>
                  <a:srgbClr val="C31F42"/>
                </a:solidFill>
                <a:latin typeface="Consolas" pitchFamily="49" charset="0"/>
              </a:rPr>
              <a:t>to</a:t>
            </a:r>
            <a:r>
              <a:rPr lang="en-AU" dirty="0" smtClean="0">
                <a:latin typeface="Consolas" pitchFamily="49" charset="0"/>
              </a:rPr>
              <a:t> w : </a:t>
            </a:r>
            <a:r>
              <a:rPr lang="en-AU" dirty="0" err="1" smtClean="0">
                <a:latin typeface="Consolas" pitchFamily="49" charset="0"/>
              </a:rPr>
              <a:t>GUI!Window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 smtClean="0">
                <a:latin typeface="Consolas" pitchFamily="49" charset="0"/>
              </a:rPr>
              <a:t>       title &lt;- m.name,</a:t>
            </a:r>
          </a:p>
          <a:p>
            <a:r>
              <a:rPr lang="en-AU" dirty="0" smtClean="0">
                <a:latin typeface="Consolas" pitchFamily="49" charset="0"/>
              </a:rPr>
              <a:t>       layout &lt;- </a:t>
            </a:r>
            <a:r>
              <a:rPr lang="en-AU" dirty="0" err="1" smtClean="0">
                <a:latin typeface="Consolas" pitchFamily="49" charset="0"/>
              </a:rPr>
              <a:t>vflow</a:t>
            </a:r>
            <a:r>
              <a:rPr lang="en-AU" dirty="0" smtClean="0">
                <a:latin typeface="Consolas" pitchFamily="49" charset="0"/>
              </a:rPr>
              <a:t>,</a:t>
            </a:r>
          </a:p>
          <a:p>
            <a:r>
              <a:rPr lang="en-AU" dirty="0" smtClean="0">
                <a:latin typeface="Consolas" pitchFamily="49" charset="0"/>
              </a:rPr>
              <a:t>       widgets &lt;- </a:t>
            </a:r>
            <a:r>
              <a:rPr lang="en-AU" dirty="0" err="1" smtClean="0">
                <a:latin typeface="Consolas" pitchFamily="49" charset="0"/>
              </a:rPr>
              <a:t>m.classifiers</a:t>
            </a:r>
            <a:endParaRPr lang="en-AU" dirty="0" smtClean="0"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     ), g : GUI!GUI (</a:t>
            </a:r>
          </a:p>
          <a:p>
            <a:r>
              <a:rPr lang="en-AU" dirty="0" smtClean="0">
                <a:latin typeface="Consolas" pitchFamily="49" charset="0"/>
              </a:rPr>
              <a:t>	 windows &lt;- w</a:t>
            </a:r>
          </a:p>
          <a:p>
            <a:r>
              <a:rPr lang="en-AU" dirty="0" smtClean="0">
                <a:latin typeface="Consolas" pitchFamily="49" charset="0"/>
              </a:rPr>
              <a:t>     ), </a:t>
            </a:r>
            <a:r>
              <a:rPr lang="en-AU" dirty="0" err="1" smtClean="0">
                <a:latin typeface="Consolas" pitchFamily="49" charset="0"/>
              </a:rPr>
              <a:t>vflow</a:t>
            </a:r>
            <a:r>
              <a:rPr lang="en-AU" dirty="0" smtClean="0">
                <a:latin typeface="Consolas" pitchFamily="49" charset="0"/>
              </a:rPr>
              <a:t> : </a:t>
            </a:r>
            <a:r>
              <a:rPr lang="en-AU" dirty="0" err="1" smtClean="0">
                <a:latin typeface="Consolas" pitchFamily="49" charset="0"/>
              </a:rPr>
              <a:t>GUI!FlowLayout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 smtClean="0">
                <a:latin typeface="Consolas" pitchFamily="49" charset="0"/>
              </a:rPr>
              <a:t>        direction &lt;- </a:t>
            </a:r>
            <a:r>
              <a:rPr lang="en-AU" dirty="0" smtClean="0">
                <a:solidFill>
                  <a:srgbClr val="0000FF"/>
                </a:solidFill>
                <a:latin typeface="Consolas" pitchFamily="49" charset="0"/>
              </a:rPr>
              <a:t>#vertical</a:t>
            </a:r>
          </a:p>
          <a:p>
            <a:r>
              <a:rPr lang="en-AU" dirty="0" smtClean="0">
                <a:latin typeface="Consolas" pitchFamily="49" charset="0"/>
              </a:rPr>
              <a:t>     )</a:t>
            </a:r>
          </a:p>
          <a:p>
            <a:r>
              <a:rPr lang="en-AU" dirty="0" smtClean="0">
                <a:latin typeface="Consolas" pitchFamily="49" charset="0"/>
              </a:rPr>
              <a:t>}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236296" y="116632"/>
            <a:ext cx="18505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cd2gui_02.atl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36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Bindings</a:t>
            </a:r>
            <a:endParaRPr lang="en-GB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Left part</a:t>
            </a:r>
          </a:p>
          <a:p>
            <a:pPr lvl="2"/>
            <a:r>
              <a:rPr lang="en-GB" dirty="0" smtClean="0"/>
              <a:t>Target feature</a:t>
            </a:r>
          </a:p>
          <a:p>
            <a:pPr lvl="1"/>
            <a:r>
              <a:rPr lang="en-GB" dirty="0" smtClean="0"/>
              <a:t>Right part</a:t>
            </a:r>
          </a:p>
          <a:p>
            <a:pPr lvl="2"/>
            <a:r>
              <a:rPr lang="en-GB" dirty="0" smtClean="0"/>
              <a:t>OCL expression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8" name="7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Behaviour</a:t>
            </a:r>
          </a:p>
          <a:p>
            <a:pPr lvl="1"/>
            <a:r>
              <a:rPr lang="en-GB" dirty="0" smtClean="0"/>
              <a:t>Right part is flattened</a:t>
            </a:r>
          </a:p>
          <a:p>
            <a:pPr lvl="1"/>
            <a:r>
              <a:rPr lang="en-GB" dirty="0" smtClean="0"/>
              <a:t>Primitive bindings</a:t>
            </a:r>
          </a:p>
          <a:p>
            <a:pPr lvl="2"/>
            <a:r>
              <a:rPr lang="en-GB" dirty="0" smtClean="0"/>
              <a:t>Left is primitive type</a:t>
            </a:r>
          </a:p>
          <a:p>
            <a:pPr lvl="2"/>
            <a:r>
              <a:rPr lang="en-GB" dirty="0" smtClean="0"/>
              <a:t>Right is primitive value</a:t>
            </a:r>
          </a:p>
          <a:p>
            <a:pPr lvl="2"/>
            <a:r>
              <a:rPr lang="en-GB" dirty="0" smtClean="0"/>
              <a:t>Direct assignment</a:t>
            </a:r>
          </a:p>
          <a:p>
            <a:pPr lvl="1"/>
            <a:r>
              <a:rPr lang="en-GB" dirty="0" smtClean="0"/>
              <a:t>Object bindings</a:t>
            </a:r>
          </a:p>
          <a:p>
            <a:pPr lvl="2"/>
            <a:r>
              <a:rPr lang="en-GB" dirty="0" smtClean="0"/>
              <a:t>Left type is meta-class</a:t>
            </a:r>
          </a:p>
          <a:p>
            <a:pPr lvl="2"/>
            <a:r>
              <a:rPr lang="en-GB" dirty="0" smtClean="0"/>
              <a:t>Right value is object</a:t>
            </a:r>
          </a:p>
          <a:p>
            <a:pPr lvl="2"/>
            <a:endParaRPr lang="en-GB" dirty="0"/>
          </a:p>
        </p:txBody>
      </p:sp>
      <p:sp>
        <p:nvSpPr>
          <p:cNvPr id="7" name="6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37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755576" y="4797152"/>
            <a:ext cx="4248472" cy="1512168"/>
            <a:chOff x="323528" y="4271030"/>
            <a:chExt cx="4248472" cy="1512168"/>
          </a:xfrm>
        </p:grpSpPr>
        <p:sp>
          <p:nvSpPr>
            <p:cNvPr id="6" name="5 Rectángulo"/>
            <p:cNvSpPr/>
            <p:nvPr/>
          </p:nvSpPr>
          <p:spPr>
            <a:xfrm>
              <a:off x="899592" y="4582869"/>
              <a:ext cx="367240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_tradnl" dirty="0" err="1" smtClean="0">
                  <a:latin typeface="Consolas" pitchFamily="49" charset="0"/>
                </a:rPr>
                <a:t>title</a:t>
              </a:r>
              <a:r>
                <a:rPr lang="es-ES_tradnl" dirty="0" smtClean="0">
                  <a:latin typeface="Consolas" pitchFamily="49" charset="0"/>
                </a:rPr>
                <a:t> &lt;- c.name,</a:t>
              </a:r>
            </a:p>
            <a:p>
              <a:endParaRPr lang="es-ES_tradnl" dirty="0" smtClean="0">
                <a:latin typeface="Consolas" pitchFamily="49" charset="0"/>
              </a:endParaRPr>
            </a:p>
            <a:p>
              <a:endParaRPr lang="es-ES_tradnl" dirty="0" smtClean="0">
                <a:latin typeface="Consolas" pitchFamily="49" charset="0"/>
              </a:endParaRPr>
            </a:p>
            <a:p>
              <a:r>
                <a:rPr lang="es-ES_tradnl" dirty="0" err="1" smtClean="0">
                  <a:latin typeface="Consolas" pitchFamily="49" charset="0"/>
                </a:rPr>
                <a:t>widgets</a:t>
              </a:r>
              <a:r>
                <a:rPr lang="es-ES_tradnl" dirty="0" smtClean="0">
                  <a:latin typeface="Consolas" pitchFamily="49" charset="0"/>
                </a:rPr>
                <a:t> &lt;- </a:t>
              </a:r>
              <a:r>
                <a:rPr lang="es-ES_tradnl" dirty="0" err="1" smtClean="0">
                  <a:latin typeface="Consolas" pitchFamily="49" charset="0"/>
                </a:rPr>
                <a:t>c.features</a:t>
              </a:r>
              <a:r>
                <a:rPr lang="es-ES_tradnl" dirty="0" smtClean="0">
                  <a:latin typeface="Consolas" pitchFamily="49" charset="0"/>
                </a:rPr>
                <a:t> 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323528" y="4271030"/>
              <a:ext cx="1816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</a:rPr>
                <a:t>Primitive binding</a:t>
              </a:r>
              <a:endParaRPr lang="en-GB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323528" y="5075892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</a:rPr>
                <a:t>Object binding</a:t>
              </a:r>
              <a:endParaRPr lang="en-GB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 resolution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467544" y="2257708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c.features</a:t>
            </a:r>
            <a:endParaRPr lang="es-ES_tradnl" dirty="0" smtClean="0">
              <a:latin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779912" y="3913892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attribute2text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p.isText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9" name="8 Forma"/>
          <p:cNvCxnSpPr>
            <a:stCxn id="39" idx="0"/>
            <a:endCxn id="37" idx="2"/>
          </p:cNvCxnSpPr>
          <p:nvPr/>
        </p:nvCxnSpPr>
        <p:spPr>
          <a:xfrm rot="16200000" flipH="1">
            <a:off x="2159726" y="2905774"/>
            <a:ext cx="1980228" cy="1548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 flipV="1">
            <a:off x="971600" y="26177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25 Elipse"/>
          <p:cNvSpPr/>
          <p:nvPr/>
        </p:nvSpPr>
        <p:spPr>
          <a:xfrm flipV="1">
            <a:off x="3923928" y="492200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27 Conector angular"/>
          <p:cNvCxnSpPr>
            <a:stCxn id="26" idx="2"/>
            <a:endCxn id="25" idx="0"/>
          </p:cNvCxnSpPr>
          <p:nvPr/>
        </p:nvCxnSpPr>
        <p:spPr>
          <a:xfrm rot="10800000">
            <a:off x="1007600" y="2689748"/>
            <a:ext cx="2916328" cy="2268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 flipV="1">
            <a:off x="3923928" y="46339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38 Elipse"/>
          <p:cNvSpPr/>
          <p:nvPr/>
        </p:nvSpPr>
        <p:spPr>
          <a:xfrm flipV="1">
            <a:off x="2339752" y="26177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40 CuadroTexto"/>
          <p:cNvSpPr txBox="1"/>
          <p:nvPr/>
        </p:nvSpPr>
        <p:spPr>
          <a:xfrm>
            <a:off x="2411760" y="3822139"/>
            <a:ext cx="274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a1</a:t>
            </a:r>
            <a:r>
              <a:rPr lang="en-GB" sz="1400" dirty="0" smtClean="0"/>
              <a:t> matched by the input pattern?</a:t>
            </a:r>
            <a:endParaRPr lang="en-GB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043608" y="4994012"/>
            <a:ext cx="159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Object instantiated</a:t>
            </a:r>
          </a:p>
          <a:p>
            <a:r>
              <a:rPr lang="en-GB" sz="1400" dirty="0" smtClean="0"/>
              <a:t>Assigned to feature</a:t>
            </a:r>
            <a:endParaRPr lang="en-GB" sz="14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38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3779912" y="1988840"/>
            <a:ext cx="122413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a1:Attribute</a:t>
            </a:r>
            <a:endParaRPr lang="en-AU" sz="1600" dirty="0"/>
          </a:p>
        </p:txBody>
      </p:sp>
      <p:sp>
        <p:nvSpPr>
          <p:cNvPr id="15" name="14 Rectángulo"/>
          <p:cNvSpPr/>
          <p:nvPr/>
        </p:nvSpPr>
        <p:spPr>
          <a:xfrm>
            <a:off x="5724128" y="1844824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:</a:t>
            </a:r>
            <a:r>
              <a:rPr lang="en-AU" sz="1600" dirty="0" err="1" smtClean="0"/>
              <a:t>DataType</a:t>
            </a:r>
            <a:endParaRPr lang="en-AU" sz="1600" dirty="0"/>
          </a:p>
        </p:txBody>
      </p:sp>
      <p:sp>
        <p:nvSpPr>
          <p:cNvPr id="16" name="15 Rectángulo"/>
          <p:cNvSpPr/>
          <p:nvPr/>
        </p:nvSpPr>
        <p:spPr>
          <a:xfrm>
            <a:off x="5724128" y="2132856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name = ‘String’</a:t>
            </a:r>
            <a:endParaRPr lang="en-AU" sz="1600" dirty="0"/>
          </a:p>
        </p:txBody>
      </p:sp>
      <p:sp>
        <p:nvSpPr>
          <p:cNvPr id="23" name="22 Rectángulo"/>
          <p:cNvSpPr/>
          <p:nvPr/>
        </p:nvSpPr>
        <p:spPr>
          <a:xfrm>
            <a:off x="3779912" y="2636912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a2:Attribute</a:t>
            </a:r>
            <a:endParaRPr lang="en-AU" sz="1600" dirty="0"/>
          </a:p>
        </p:txBody>
      </p:sp>
      <p:sp>
        <p:nvSpPr>
          <p:cNvPr id="24" name="23 Rectángulo"/>
          <p:cNvSpPr/>
          <p:nvPr/>
        </p:nvSpPr>
        <p:spPr>
          <a:xfrm>
            <a:off x="5724128" y="2564904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:</a:t>
            </a:r>
            <a:r>
              <a:rPr lang="en-AU" sz="1600" dirty="0" err="1" smtClean="0"/>
              <a:t>DataType</a:t>
            </a:r>
            <a:endParaRPr lang="en-AU" sz="1600" dirty="0"/>
          </a:p>
        </p:txBody>
      </p:sp>
      <p:sp>
        <p:nvSpPr>
          <p:cNvPr id="27" name="26 Rectángulo"/>
          <p:cNvSpPr/>
          <p:nvPr/>
        </p:nvSpPr>
        <p:spPr>
          <a:xfrm>
            <a:off x="5724128" y="2852936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name = ‘Integer’</a:t>
            </a:r>
            <a:endParaRPr lang="en-AU" sz="1600" dirty="0"/>
          </a:p>
        </p:txBody>
      </p:sp>
      <p:cxnSp>
        <p:nvCxnSpPr>
          <p:cNvPr id="30" name="29 Conector recto de flecha"/>
          <p:cNvCxnSpPr>
            <a:stCxn id="14" idx="3"/>
          </p:cNvCxnSpPr>
          <p:nvPr/>
        </p:nvCxnSpPr>
        <p:spPr>
          <a:xfrm>
            <a:off x="5004048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5004048" y="28529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5148064" y="285293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type</a:t>
            </a:r>
            <a:endParaRPr lang="en-AU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148064" y="213285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type</a:t>
            </a:r>
            <a:endParaRPr lang="en-AU" sz="1400" dirty="0"/>
          </a:p>
        </p:txBody>
      </p:sp>
      <p:sp>
        <p:nvSpPr>
          <p:cNvPr id="38" name="37 Abrir llave"/>
          <p:cNvSpPr/>
          <p:nvPr/>
        </p:nvSpPr>
        <p:spPr>
          <a:xfrm>
            <a:off x="3347864" y="1772816"/>
            <a:ext cx="288032" cy="14401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 resolution</a:t>
            </a:r>
            <a:endParaRPr lang="en-GB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39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67544" y="2257708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c.features</a:t>
            </a:r>
            <a:endParaRPr lang="es-ES_tradnl" dirty="0" smtClean="0">
              <a:latin typeface="Consolas" pitchFamily="49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779912" y="3913892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attribute2int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p.isInt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16" name="15 Forma"/>
          <p:cNvCxnSpPr>
            <a:stCxn id="21" idx="0"/>
            <a:endCxn id="20" idx="2"/>
          </p:cNvCxnSpPr>
          <p:nvPr/>
        </p:nvCxnSpPr>
        <p:spPr>
          <a:xfrm rot="16200000" flipH="1">
            <a:off x="2159726" y="2905774"/>
            <a:ext cx="1980228" cy="1548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Elipse"/>
          <p:cNvSpPr/>
          <p:nvPr/>
        </p:nvSpPr>
        <p:spPr>
          <a:xfrm flipV="1">
            <a:off x="971600" y="26177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17 Elipse"/>
          <p:cNvSpPr/>
          <p:nvPr/>
        </p:nvSpPr>
        <p:spPr>
          <a:xfrm flipV="1">
            <a:off x="3923928" y="492200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27 Conector angular"/>
          <p:cNvCxnSpPr>
            <a:stCxn id="18" idx="2"/>
            <a:endCxn id="17" idx="0"/>
          </p:cNvCxnSpPr>
          <p:nvPr/>
        </p:nvCxnSpPr>
        <p:spPr>
          <a:xfrm rot="10800000">
            <a:off x="1007600" y="2689748"/>
            <a:ext cx="2916328" cy="2268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 flipV="1">
            <a:off x="3923928" y="46339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20 Elipse"/>
          <p:cNvSpPr/>
          <p:nvPr/>
        </p:nvSpPr>
        <p:spPr>
          <a:xfrm flipV="1">
            <a:off x="2339752" y="26177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21 CuadroTexto"/>
          <p:cNvSpPr txBox="1"/>
          <p:nvPr/>
        </p:nvSpPr>
        <p:spPr>
          <a:xfrm>
            <a:off x="2411760" y="3822139"/>
            <a:ext cx="263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a2</a:t>
            </a:r>
            <a:r>
              <a:rPr lang="en-GB" sz="1400" dirty="0" smtClean="0"/>
              <a:t> matched by the input pattern?</a:t>
            </a:r>
            <a:endParaRPr lang="en-GB" sz="1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043608" y="4994012"/>
            <a:ext cx="159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Object instantiated</a:t>
            </a:r>
          </a:p>
          <a:p>
            <a:r>
              <a:rPr lang="en-GB" sz="1400" dirty="0" smtClean="0"/>
              <a:t>Assigned to feature</a:t>
            </a:r>
            <a:endParaRPr lang="en-GB" sz="1400" dirty="0"/>
          </a:p>
        </p:txBody>
      </p:sp>
      <p:sp>
        <p:nvSpPr>
          <p:cNvPr id="24" name="23 Rectángulo"/>
          <p:cNvSpPr/>
          <p:nvPr/>
        </p:nvSpPr>
        <p:spPr>
          <a:xfrm>
            <a:off x="3779912" y="1988840"/>
            <a:ext cx="122413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a1:Attribute</a:t>
            </a:r>
            <a:endParaRPr lang="en-AU" sz="1600" dirty="0"/>
          </a:p>
        </p:txBody>
      </p:sp>
      <p:sp>
        <p:nvSpPr>
          <p:cNvPr id="27" name="26 Rectángulo"/>
          <p:cNvSpPr/>
          <p:nvPr/>
        </p:nvSpPr>
        <p:spPr>
          <a:xfrm>
            <a:off x="5724128" y="1844824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:</a:t>
            </a:r>
            <a:r>
              <a:rPr lang="en-AU" sz="1600" dirty="0" err="1" smtClean="0"/>
              <a:t>DataType</a:t>
            </a:r>
            <a:endParaRPr lang="en-AU" sz="1600" dirty="0"/>
          </a:p>
        </p:txBody>
      </p:sp>
      <p:sp>
        <p:nvSpPr>
          <p:cNvPr id="29" name="28 Rectángulo"/>
          <p:cNvSpPr/>
          <p:nvPr/>
        </p:nvSpPr>
        <p:spPr>
          <a:xfrm>
            <a:off x="5724128" y="2132856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name = ‘String’</a:t>
            </a:r>
            <a:endParaRPr lang="en-AU" sz="1600" dirty="0"/>
          </a:p>
        </p:txBody>
      </p:sp>
      <p:sp>
        <p:nvSpPr>
          <p:cNvPr id="30" name="29 Rectángulo"/>
          <p:cNvSpPr/>
          <p:nvPr/>
        </p:nvSpPr>
        <p:spPr>
          <a:xfrm>
            <a:off x="3779912" y="2636912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a2:Attribute</a:t>
            </a:r>
            <a:endParaRPr lang="en-AU" sz="1600" dirty="0"/>
          </a:p>
        </p:txBody>
      </p:sp>
      <p:sp>
        <p:nvSpPr>
          <p:cNvPr id="31" name="30 Rectángulo"/>
          <p:cNvSpPr/>
          <p:nvPr/>
        </p:nvSpPr>
        <p:spPr>
          <a:xfrm>
            <a:off x="5724128" y="2564904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:</a:t>
            </a:r>
            <a:r>
              <a:rPr lang="en-AU" sz="1600" dirty="0" err="1" smtClean="0"/>
              <a:t>DataType</a:t>
            </a:r>
            <a:endParaRPr lang="en-AU" sz="1600" dirty="0"/>
          </a:p>
        </p:txBody>
      </p:sp>
      <p:sp>
        <p:nvSpPr>
          <p:cNvPr id="32" name="31 Rectángulo"/>
          <p:cNvSpPr/>
          <p:nvPr/>
        </p:nvSpPr>
        <p:spPr>
          <a:xfrm>
            <a:off x="5724128" y="2852936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name = ‘Integer’</a:t>
            </a:r>
            <a:endParaRPr lang="en-AU" sz="1600" dirty="0"/>
          </a:p>
        </p:txBody>
      </p:sp>
      <p:cxnSp>
        <p:nvCxnSpPr>
          <p:cNvPr id="33" name="32 Conector recto de flecha"/>
          <p:cNvCxnSpPr>
            <a:stCxn id="24" idx="3"/>
          </p:cNvCxnSpPr>
          <p:nvPr/>
        </p:nvCxnSpPr>
        <p:spPr>
          <a:xfrm>
            <a:off x="5004048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5004048" y="28529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5148064" y="285293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type</a:t>
            </a:r>
            <a:endParaRPr lang="en-AU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148064" y="213285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type</a:t>
            </a:r>
            <a:endParaRPr lang="en-AU" sz="1400" dirty="0"/>
          </a:p>
        </p:txBody>
      </p:sp>
      <p:sp>
        <p:nvSpPr>
          <p:cNvPr id="38" name="37 Abrir llave"/>
          <p:cNvSpPr/>
          <p:nvPr/>
        </p:nvSpPr>
        <p:spPr>
          <a:xfrm>
            <a:off x="3347864" y="1772816"/>
            <a:ext cx="288032" cy="14401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395536" y="1700808"/>
            <a:ext cx="91450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GB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</a:rPr>
              <a:t>JavaClass2Classifier {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GB" dirty="0" smtClean="0">
                <a:latin typeface="Consolas" pitchFamily="49" charset="0"/>
              </a:rPr>
              <a:t> j : </a:t>
            </a:r>
            <a:r>
              <a:rPr lang="en-GB" dirty="0" err="1" smtClean="0">
                <a:latin typeface="Consolas" pitchFamily="49" charset="0"/>
              </a:rPr>
              <a:t>JAVA!JavaClass</a:t>
            </a:r>
            <a:endParaRPr lang="en-GB" dirty="0" smtClean="0">
              <a:latin typeface="Consolas" pitchFamily="49" charset="0"/>
            </a:endParaRPr>
          </a:p>
          <a:p>
            <a:r>
              <a:rPr lang="en-GB" dirty="0" smtClean="0">
                <a:latin typeface="Consolas" pitchFamily="49" charset="0"/>
              </a:rPr>
              <a:t>    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GB" dirty="0" smtClean="0">
                <a:latin typeface="Consolas" pitchFamily="49" charset="0"/>
              </a:rPr>
              <a:t> c : </a:t>
            </a:r>
            <a:r>
              <a:rPr lang="en-GB" dirty="0" err="1" smtClean="0">
                <a:latin typeface="Consolas" pitchFamily="49" charset="0"/>
              </a:rPr>
              <a:t>CD!Class</a:t>
            </a:r>
            <a:r>
              <a:rPr lang="en-GB" dirty="0" smtClean="0">
                <a:latin typeface="Consolas" pitchFamily="49" charset="0"/>
              </a:rPr>
              <a:t> (</a:t>
            </a:r>
          </a:p>
          <a:p>
            <a:r>
              <a:rPr lang="en-GB" dirty="0" smtClean="0">
                <a:latin typeface="Consolas" pitchFamily="49" charset="0"/>
              </a:rPr>
              <a:t>	name &lt;- j.name,</a:t>
            </a:r>
          </a:p>
          <a:p>
            <a:r>
              <a:rPr lang="en-GB" dirty="0" smtClean="0">
                <a:latin typeface="Consolas" pitchFamily="49" charset="0"/>
              </a:rPr>
              <a:t>	features &lt;- </a:t>
            </a:r>
            <a:r>
              <a:rPr lang="en-GB" b="1" u="wavyHeavy" dirty="0" err="1" smtClean="0">
                <a:uFill>
                  <a:solidFill>
                    <a:srgbClr val="FF0000"/>
                  </a:solidFill>
                </a:uFill>
                <a:latin typeface="Consolas" pitchFamily="49" charset="0"/>
              </a:rPr>
              <a:t>j.operations</a:t>
            </a:r>
            <a:r>
              <a:rPr lang="en-GB" b="1" u="wavyHeavy" dirty="0" smtClean="0">
                <a:uFill>
                  <a:solidFill>
                    <a:srgbClr val="FF0000"/>
                  </a:solidFill>
                </a:uFill>
                <a:latin typeface="Consolas" pitchFamily="49" charset="0"/>
              </a:rPr>
              <a:t> ¿?</a:t>
            </a:r>
          </a:p>
          <a:p>
            <a:r>
              <a:rPr lang="en-GB" dirty="0" smtClean="0">
                <a:latin typeface="Consolas" pitchFamily="49" charset="0"/>
              </a:rPr>
              <a:t>     )</a:t>
            </a:r>
          </a:p>
          <a:p>
            <a:r>
              <a:rPr lang="en-GB" dirty="0" smtClean="0">
                <a:latin typeface="Consolas" pitchFamily="49" charset="0"/>
              </a:rPr>
              <a:t>}</a:t>
            </a:r>
          </a:p>
          <a:p>
            <a:endParaRPr lang="en-GB" dirty="0" smtClean="0">
              <a:latin typeface="Consolas" pitchFamily="49" charset="0"/>
            </a:endParaRPr>
          </a:p>
          <a:p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GB" dirty="0" smtClean="0">
                <a:latin typeface="Consolas" pitchFamily="49" charset="0"/>
              </a:rPr>
              <a:t> get_set2attribute {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GB" dirty="0" smtClean="0">
                <a:latin typeface="Consolas" pitchFamily="49" charset="0"/>
              </a:rPr>
              <a:t> get : </a:t>
            </a:r>
            <a:r>
              <a:rPr lang="en-GB" dirty="0" err="1" smtClean="0">
                <a:latin typeface="Consolas" pitchFamily="49" charset="0"/>
              </a:rPr>
              <a:t>JAVA!Operation</a:t>
            </a:r>
            <a:r>
              <a:rPr lang="en-GB" dirty="0" smtClean="0">
                <a:latin typeface="Consolas" pitchFamily="49" charset="0"/>
              </a:rPr>
              <a:t>, set : </a:t>
            </a:r>
            <a:r>
              <a:rPr lang="en-GB" dirty="0" err="1" smtClean="0">
                <a:latin typeface="Consolas" pitchFamily="49" charset="0"/>
              </a:rPr>
              <a:t>JAVA!Operation</a:t>
            </a:r>
            <a:r>
              <a:rPr lang="en-GB" dirty="0" smtClean="0">
                <a:latin typeface="Consolas" pitchFamily="49" charset="0"/>
              </a:rPr>
              <a:t> (</a:t>
            </a:r>
          </a:p>
          <a:p>
            <a:r>
              <a:rPr lang="en-GB" dirty="0" smtClean="0">
                <a:latin typeface="Consolas" pitchFamily="49" charset="0"/>
              </a:rPr>
              <a:t>     </a:t>
            </a:r>
            <a:r>
              <a:rPr lang="en-GB" dirty="0" err="1" smtClean="0">
                <a:latin typeface="Consolas" pitchFamily="49" charset="0"/>
              </a:rPr>
              <a:t>get.name.startsWith</a:t>
            </a:r>
            <a:r>
              <a:rPr lang="en-GB" dirty="0" smtClean="0">
                <a:latin typeface="Consolas" pitchFamily="49" charset="0"/>
              </a:rPr>
              <a:t>(</a:t>
            </a:r>
            <a:r>
              <a:rPr lang="en-GB" dirty="0" smtClean="0">
                <a:solidFill>
                  <a:srgbClr val="2A00FF"/>
                </a:solidFill>
                <a:latin typeface="Consolas" pitchFamily="49" charset="0"/>
              </a:rPr>
              <a:t>'get'</a:t>
            </a:r>
            <a:r>
              <a:rPr lang="en-GB" dirty="0" smtClean="0">
                <a:latin typeface="Consolas" pitchFamily="49" charset="0"/>
              </a:rPr>
              <a:t>) </a:t>
            </a:r>
            <a:r>
              <a:rPr lang="en-GB" b="1" dirty="0" smtClean="0">
                <a:solidFill>
                  <a:srgbClr val="7F0055"/>
                </a:solidFill>
                <a:latin typeface="Consolas" pitchFamily="49" charset="0"/>
              </a:rPr>
              <a:t>and </a:t>
            </a:r>
            <a:r>
              <a:rPr lang="en-GB" dirty="0" err="1" smtClean="0">
                <a:latin typeface="Consolas" pitchFamily="49" charset="0"/>
              </a:rPr>
              <a:t>set.name.startsWith</a:t>
            </a:r>
            <a:r>
              <a:rPr lang="en-GB" dirty="0" smtClean="0">
                <a:latin typeface="Consolas" pitchFamily="49" charset="0"/>
              </a:rPr>
              <a:t>(</a:t>
            </a:r>
            <a:r>
              <a:rPr lang="en-GB" dirty="0" smtClean="0">
                <a:solidFill>
                  <a:srgbClr val="2A00FF"/>
                </a:solidFill>
                <a:latin typeface="Consolas" pitchFamily="49" charset="0"/>
              </a:rPr>
              <a:t>'set'</a:t>
            </a:r>
            <a:r>
              <a:rPr lang="en-GB" dirty="0" smtClean="0">
                <a:latin typeface="Consolas" pitchFamily="49" charset="0"/>
              </a:rPr>
              <a:t>) and</a:t>
            </a:r>
          </a:p>
          <a:p>
            <a:r>
              <a:rPr lang="en-GB" dirty="0" smtClean="0">
                <a:latin typeface="Consolas" pitchFamily="49" charset="0"/>
              </a:rPr>
              <a:t>     </a:t>
            </a:r>
            <a:r>
              <a:rPr lang="en-GB" dirty="0" err="1" smtClean="0">
                <a:latin typeface="Consolas" pitchFamily="49" charset="0"/>
              </a:rPr>
              <a:t>get.name.substring</a:t>
            </a:r>
            <a:r>
              <a:rPr lang="en-GB" dirty="0" smtClean="0">
                <a:latin typeface="Consolas" pitchFamily="49" charset="0"/>
              </a:rPr>
              <a:t>(3, </a:t>
            </a:r>
            <a:r>
              <a:rPr lang="en-GB" dirty="0" err="1" smtClean="0">
                <a:latin typeface="Consolas" pitchFamily="49" charset="0"/>
              </a:rPr>
              <a:t>get.name.size</a:t>
            </a:r>
            <a:r>
              <a:rPr lang="en-GB" dirty="0" smtClean="0">
                <a:latin typeface="Consolas" pitchFamily="49" charset="0"/>
              </a:rPr>
              <a:t>()) = </a:t>
            </a:r>
          </a:p>
          <a:p>
            <a:r>
              <a:rPr lang="en-GB" dirty="0" smtClean="0">
                <a:latin typeface="Consolas" pitchFamily="49" charset="0"/>
              </a:rPr>
              <a:t>       </a:t>
            </a:r>
            <a:r>
              <a:rPr lang="en-GB" dirty="0" err="1" smtClean="0">
                <a:latin typeface="Consolas" pitchFamily="49" charset="0"/>
              </a:rPr>
              <a:t>set.name.substring</a:t>
            </a:r>
            <a:r>
              <a:rPr lang="en-GB" dirty="0" smtClean="0">
                <a:latin typeface="Consolas" pitchFamily="49" charset="0"/>
              </a:rPr>
              <a:t>(3, </a:t>
            </a:r>
            <a:r>
              <a:rPr lang="en-GB" dirty="0" err="1" smtClean="0">
                <a:latin typeface="Consolas" pitchFamily="49" charset="0"/>
              </a:rPr>
              <a:t>get.name.size</a:t>
            </a:r>
            <a:r>
              <a:rPr lang="en-GB" dirty="0" smtClean="0">
                <a:latin typeface="Consolas" pitchFamily="49" charset="0"/>
              </a:rPr>
              <a:t>()) </a:t>
            </a:r>
          </a:p>
          <a:p>
            <a:r>
              <a:rPr lang="en-GB" dirty="0" smtClean="0">
                <a:latin typeface="Consolas" pitchFamily="49" charset="0"/>
              </a:rPr>
              <a:t>   )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GB" dirty="0" smtClean="0">
                <a:latin typeface="Consolas" pitchFamily="49" charset="0"/>
              </a:rPr>
              <a:t> feature : </a:t>
            </a:r>
            <a:r>
              <a:rPr lang="en-GB" dirty="0" err="1" smtClean="0">
                <a:latin typeface="Consolas" pitchFamily="49" charset="0"/>
              </a:rPr>
              <a:t>CD!Property</a:t>
            </a:r>
            <a:r>
              <a:rPr lang="en-GB" dirty="0" smtClean="0">
                <a:latin typeface="Consolas" pitchFamily="49" charset="0"/>
              </a:rPr>
              <a:t> (</a:t>
            </a:r>
          </a:p>
          <a:p>
            <a:r>
              <a:rPr lang="en-GB" dirty="0" smtClean="0">
                <a:latin typeface="Consolas" pitchFamily="49" charset="0"/>
              </a:rPr>
              <a:t>	name &lt;- get.name,</a:t>
            </a:r>
          </a:p>
          <a:p>
            <a:r>
              <a:rPr lang="en-GB" dirty="0" smtClean="0">
                <a:latin typeface="Consolas" pitchFamily="49" charset="0"/>
              </a:rPr>
              <a:t>	type &lt;- </a:t>
            </a:r>
            <a:r>
              <a:rPr lang="en-GB" dirty="0" err="1" smtClean="0">
                <a:latin typeface="Consolas" pitchFamily="49" charset="0"/>
              </a:rPr>
              <a:t>get.type</a:t>
            </a:r>
            <a:endParaRPr lang="en-GB" dirty="0" smtClean="0">
              <a:latin typeface="Consolas" pitchFamily="49" charset="0"/>
            </a:endParaRPr>
          </a:p>
          <a:p>
            <a:r>
              <a:rPr lang="en-GB" dirty="0" smtClean="0">
                <a:latin typeface="Consolas" pitchFamily="49" charset="0"/>
              </a:rPr>
              <a:t>   ) </a:t>
            </a:r>
          </a:p>
          <a:p>
            <a:r>
              <a:rPr lang="en-GB" dirty="0" smtClean="0">
                <a:latin typeface="Consolas" pitchFamily="49" charset="0"/>
              </a:rPr>
              <a:t>}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364088" y="2492896"/>
            <a:ext cx="275735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How can we resolve </a:t>
            </a:r>
          </a:p>
          <a:p>
            <a:r>
              <a:rPr lang="en-GB" dirty="0" smtClean="0"/>
              <a:t>the properties created with</a:t>
            </a:r>
          </a:p>
          <a:p>
            <a:r>
              <a:rPr lang="en-GB" dirty="0" smtClean="0"/>
              <a:t>get_set2attribute?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 assignment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Semantics</a:t>
            </a:r>
          </a:p>
          <a:p>
            <a:pPr lvl="1"/>
            <a:r>
              <a:rPr lang="en-GB" dirty="0" smtClean="0"/>
              <a:t>Multi-valued</a:t>
            </a:r>
          </a:p>
          <a:p>
            <a:pPr lvl="2"/>
            <a:r>
              <a:rPr lang="en-GB" dirty="0" smtClean="0"/>
              <a:t>Addition of elements</a:t>
            </a:r>
          </a:p>
          <a:p>
            <a:pPr lvl="3"/>
            <a:r>
              <a:rPr lang="en-GB" dirty="0" smtClean="0"/>
              <a:t>widgets &lt;- xxx, </a:t>
            </a:r>
          </a:p>
          <a:p>
            <a:pPr lvl="3">
              <a:buNone/>
            </a:pPr>
            <a:r>
              <a:rPr lang="en-GB" dirty="0" smtClean="0"/>
              <a:t>	widgets &lt;- </a:t>
            </a:r>
            <a:r>
              <a:rPr lang="en-GB" dirty="0" err="1" smtClean="0"/>
              <a:t>yyy</a:t>
            </a:r>
            <a:endParaRPr lang="en-GB" dirty="0" smtClean="0"/>
          </a:p>
          <a:p>
            <a:pPr lvl="1"/>
            <a:r>
              <a:rPr lang="en-GB" dirty="0" smtClean="0"/>
              <a:t>Mono-valued</a:t>
            </a:r>
          </a:p>
          <a:p>
            <a:pPr lvl="2"/>
            <a:r>
              <a:rPr lang="en-GB" dirty="0" smtClean="0"/>
              <a:t>The second assignment wins</a:t>
            </a:r>
          </a:p>
          <a:p>
            <a:pPr lvl="2"/>
            <a:r>
              <a:rPr lang="en-GB" dirty="0" smtClean="0"/>
              <a:t>I assume bindings are executed in order, but all ATL papers claim that the order is not guaranteed (i.e., because ATL is a declarative language...)</a:t>
            </a:r>
          </a:p>
          <a:p>
            <a:pPr lvl="2"/>
            <a:endParaRPr lang="en-GB" dirty="0"/>
          </a:p>
        </p:txBody>
      </p:sp>
      <p:sp>
        <p:nvSpPr>
          <p:cNvPr id="4" name="3 Cerrar llave"/>
          <p:cNvSpPr/>
          <p:nvPr/>
        </p:nvSpPr>
        <p:spPr>
          <a:xfrm>
            <a:off x="3779912" y="3140968"/>
            <a:ext cx="144016" cy="64807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4 CuadroTexto"/>
          <p:cNvSpPr txBox="1"/>
          <p:nvPr/>
        </p:nvSpPr>
        <p:spPr>
          <a:xfrm>
            <a:off x="3995936" y="3284984"/>
            <a:ext cx="21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Assign both elements</a:t>
            </a:r>
            <a:endParaRPr lang="en-AU" dirty="0"/>
          </a:p>
        </p:txBody>
      </p:sp>
      <p:sp>
        <p:nvSpPr>
          <p:cNvPr id="6" name="5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40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 assignment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dirty="0" smtClean="0"/>
              <a:t>Given that the semantics is a bit confusing...</a:t>
            </a:r>
          </a:p>
          <a:p>
            <a:r>
              <a:rPr lang="en-GB" dirty="0" smtClean="0"/>
              <a:t>Idiomatic way of dealing with multi-valued bindings and multiple-resolutions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You could also use including for single elements</a:t>
            </a: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Take into account that union and including may be expensive operations...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627784" y="3356992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onsolas" pitchFamily="49" charset="0"/>
              </a:rPr>
              <a:t>feature &lt;- expr1-&gt;union(expr2)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627784" y="449982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Consolas" pitchFamily="49" charset="0"/>
              </a:rPr>
              <a:t>feature &lt;- expr1-&gt;including(expr2)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41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elements explicitly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Problem: We want to attach a label each widget.</a:t>
            </a:r>
          </a:p>
          <a:p>
            <a:pPr lvl="1"/>
            <a:r>
              <a:rPr lang="en-GB" dirty="0" smtClean="0"/>
              <a:t>Solution: add an additional </a:t>
            </a:r>
            <a:r>
              <a:rPr lang="en-GB" i="1" dirty="0" smtClean="0"/>
              <a:t>out pattern element</a:t>
            </a:r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42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907704" y="3391832"/>
            <a:ext cx="5472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attribute2text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p.isText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to</a:t>
            </a:r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   </a:t>
            </a:r>
            <a:r>
              <a:rPr lang="es-ES_tradnl" dirty="0" smtClean="0">
                <a:latin typeface="Consolas" pitchFamily="49" charset="0"/>
              </a:rPr>
              <a:t>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r>
              <a:rPr lang="es-ES_tradnl" dirty="0" smtClean="0">
                <a:latin typeface="Consolas" pitchFamily="49" charset="0"/>
              </a:rPr>
              <a:t> ( ... ),</a:t>
            </a:r>
          </a:p>
          <a:p>
            <a:r>
              <a:rPr lang="es-ES_tradnl" dirty="0" smtClean="0">
                <a:latin typeface="Consolas" pitchFamily="49" charset="0"/>
              </a:rPr>
              <a:t>       l : </a:t>
            </a:r>
            <a:r>
              <a:rPr lang="es-ES_tradnl" dirty="0" err="1" smtClean="0">
                <a:latin typeface="Consolas" pitchFamily="49" charset="0"/>
              </a:rPr>
              <a:t>GUI!Label</a:t>
            </a:r>
            <a:r>
              <a:rPr lang="es-ES_tradnl" dirty="0" smtClean="0">
                <a:latin typeface="Consolas" pitchFamily="49" charset="0"/>
              </a:rPr>
              <a:t> ( ... )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7236296" y="116632"/>
            <a:ext cx="18505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cd2gui_03.atl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elements explicitly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09120"/>
          </a:xfrm>
        </p:spPr>
        <p:txBody>
          <a:bodyPr>
            <a:normAutofit/>
          </a:bodyPr>
          <a:lstStyle/>
          <a:p>
            <a:r>
              <a:rPr lang="en-GB" dirty="0" smtClean="0"/>
              <a:t>Next problem, we need to link the label to its container</a:t>
            </a:r>
          </a:p>
          <a:p>
            <a:pPr lvl="1"/>
            <a:r>
              <a:rPr lang="en-GB" dirty="0" smtClean="0"/>
              <a:t>Remember, ATL only resolves the first element</a:t>
            </a:r>
          </a:p>
          <a:p>
            <a:pPr lvl="1"/>
            <a:r>
              <a:rPr lang="en-GB" dirty="0" smtClean="0"/>
              <a:t>Solution: </a:t>
            </a:r>
            <a:r>
              <a:rPr lang="en-GB" dirty="0" err="1" smtClean="0">
                <a:latin typeface="Consolas" pitchFamily="49" charset="0"/>
              </a:rPr>
              <a:t>resolveTemp</a:t>
            </a:r>
            <a:endParaRPr lang="en-GB" dirty="0" smtClean="0">
              <a:latin typeface="Consolas" pitchFamily="49" charset="0"/>
            </a:endParaRPr>
          </a:p>
          <a:p>
            <a:pPr lvl="1"/>
            <a:endParaRPr lang="en-GB" dirty="0" smtClean="0"/>
          </a:p>
          <a:p>
            <a:r>
              <a:rPr lang="en-GB" sz="2400" b="1" dirty="0" err="1" smtClean="0">
                <a:latin typeface="Consolas" pitchFamily="49" charset="0"/>
              </a:rPr>
              <a:t>thisModule</a:t>
            </a:r>
            <a:r>
              <a:rPr lang="en-GB" sz="2400" dirty="0" err="1" smtClean="0">
                <a:latin typeface="Consolas" pitchFamily="49" charset="0"/>
              </a:rPr>
              <a:t>.resolveTemp</a:t>
            </a:r>
            <a:r>
              <a:rPr lang="en-GB" sz="2400" dirty="0" smtClean="0">
                <a:latin typeface="Consolas" pitchFamily="49" charset="0"/>
              </a:rPr>
              <a:t>(</a:t>
            </a:r>
            <a:r>
              <a:rPr lang="en-GB" sz="2400" dirty="0" err="1" smtClean="0">
                <a:latin typeface="Consolas" pitchFamily="49" charset="0"/>
              </a:rPr>
              <a:t>obj</a:t>
            </a:r>
            <a:r>
              <a:rPr lang="en-GB" sz="2400" dirty="0" smtClean="0">
                <a:latin typeface="Consolas" pitchFamily="49" charset="0"/>
              </a:rPr>
              <a:t>, 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</a:rPr>
              <a:t>‘</a:t>
            </a:r>
            <a:r>
              <a:rPr lang="en-GB" sz="2400" dirty="0" err="1" smtClean="0">
                <a:solidFill>
                  <a:srgbClr val="0000FF"/>
                </a:solidFill>
                <a:latin typeface="Consolas" pitchFamily="49" charset="0"/>
              </a:rPr>
              <a:t>varName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</a:rPr>
              <a:t>’</a:t>
            </a:r>
            <a:r>
              <a:rPr lang="en-GB" sz="2400" dirty="0" smtClean="0">
                <a:latin typeface="Consolas" pitchFamily="49" charset="0"/>
              </a:rPr>
              <a:t>)</a:t>
            </a:r>
          </a:p>
          <a:p>
            <a:pPr lvl="1"/>
            <a:r>
              <a:rPr lang="en-GB" dirty="0" smtClean="0"/>
              <a:t>Performs the trace lookup for </a:t>
            </a:r>
            <a:r>
              <a:rPr lang="en-GB" dirty="0" err="1" smtClean="0">
                <a:latin typeface="Consolas" pitchFamily="49" charset="0"/>
              </a:rPr>
              <a:t>obj</a:t>
            </a:r>
            <a:r>
              <a:rPr lang="en-GB" dirty="0" smtClean="0"/>
              <a:t> explicitly</a:t>
            </a:r>
          </a:p>
          <a:p>
            <a:pPr lvl="1"/>
            <a:r>
              <a:rPr lang="en-GB" dirty="0" smtClean="0"/>
              <a:t>Retrieves the element created with the output pattern element whose variable name is 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</a:rPr>
              <a:t>‘</a:t>
            </a:r>
            <a:r>
              <a:rPr lang="en-GB" sz="2400" dirty="0" err="1" smtClean="0">
                <a:solidFill>
                  <a:srgbClr val="0000FF"/>
                </a:solidFill>
                <a:latin typeface="Consolas" pitchFamily="49" charset="0"/>
              </a:rPr>
              <a:t>varName</a:t>
            </a:r>
            <a:r>
              <a:rPr lang="en-GB" sz="2400" dirty="0" smtClean="0">
                <a:solidFill>
                  <a:srgbClr val="0000FF"/>
                </a:solidFill>
                <a:latin typeface="Consolas" pitchFamily="49" charset="0"/>
              </a:rPr>
              <a:t>’</a:t>
            </a:r>
            <a:endParaRPr lang="en-GB" sz="2400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i="1" dirty="0" smtClean="0"/>
          </a:p>
          <a:p>
            <a:pPr lvl="1"/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43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elements explicitly</a:t>
            </a: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251520" y="1700808"/>
            <a:ext cx="92890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class2frame {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c : </a:t>
            </a:r>
            <a:r>
              <a:rPr lang="es-ES_tradnl" sz="1600" dirty="0" err="1" smtClean="0">
                <a:latin typeface="Consolas" pitchFamily="49" charset="0"/>
              </a:rPr>
              <a:t>CD!Class</a:t>
            </a:r>
            <a:r>
              <a:rPr lang="es-ES_tradnl" sz="1600" dirty="0" smtClean="0">
                <a:latin typeface="Consolas" pitchFamily="49" charset="0"/>
              </a:rPr>
              <a:t> ( </a:t>
            </a:r>
            <a:r>
              <a:rPr lang="es-ES_tradnl" sz="1600" b="1" dirty="0" err="1" smtClean="0">
                <a:latin typeface="Consolas" pitchFamily="49" charset="0"/>
              </a:rPr>
              <a:t>not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c.isAbstract</a:t>
            </a:r>
            <a:r>
              <a:rPr lang="es-ES_tradnl" sz="1600" dirty="0" smtClean="0">
                <a:latin typeface="Consolas" pitchFamily="49" charset="0"/>
              </a:rPr>
              <a:t> )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sz="1600" dirty="0" smtClean="0">
                <a:latin typeface="Consolas" pitchFamily="49" charset="0"/>
              </a:rPr>
              <a:t>   f : </a:t>
            </a:r>
            <a:r>
              <a:rPr lang="es-ES_tradnl" sz="1600" dirty="0" err="1" smtClean="0">
                <a:latin typeface="Consolas" pitchFamily="49" charset="0"/>
              </a:rPr>
              <a:t>GUI!Frame</a:t>
            </a:r>
            <a:r>
              <a:rPr lang="es-ES_tradnl" sz="1600" dirty="0" smtClean="0">
                <a:latin typeface="Consolas" pitchFamily="49" charset="0"/>
              </a:rPr>
              <a:t> (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title</a:t>
            </a:r>
            <a:r>
              <a:rPr lang="es-ES_tradnl" sz="1600" dirty="0" smtClean="0">
                <a:latin typeface="Consolas" pitchFamily="49" charset="0"/>
              </a:rPr>
              <a:t> &lt;- c.name,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widgets</a:t>
            </a:r>
            <a:r>
              <a:rPr lang="es-ES_tradnl" sz="1600" dirty="0" smtClean="0">
                <a:latin typeface="Consolas" pitchFamily="49" charset="0"/>
              </a:rPr>
              <a:t> &lt;- </a:t>
            </a:r>
            <a:r>
              <a:rPr lang="es-ES_tradnl" sz="1600" dirty="0" err="1" smtClean="0">
                <a:latin typeface="Consolas" pitchFamily="49" charset="0"/>
              </a:rPr>
              <a:t>c.features</a:t>
            </a:r>
            <a:r>
              <a:rPr lang="es-ES_tradnl" sz="1600" dirty="0" smtClean="0">
                <a:latin typeface="Consolas" pitchFamily="49" charset="0"/>
              </a:rPr>
              <a:t>,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widgets</a:t>
            </a:r>
            <a:r>
              <a:rPr lang="es-ES_tradnl" sz="1600" dirty="0" smtClean="0">
                <a:latin typeface="Consolas" pitchFamily="49" charset="0"/>
              </a:rPr>
              <a:t> &lt;- </a:t>
            </a:r>
            <a:r>
              <a:rPr lang="es-ES_tradnl" sz="1600" dirty="0" err="1" smtClean="0">
                <a:latin typeface="Consolas" pitchFamily="49" charset="0"/>
              </a:rPr>
              <a:t>c.features</a:t>
            </a:r>
            <a:r>
              <a:rPr lang="es-ES_tradnl" sz="1600" dirty="0" smtClean="0">
                <a:latin typeface="Consolas" pitchFamily="49" charset="0"/>
              </a:rPr>
              <a:t>-&gt;</a:t>
            </a:r>
            <a:r>
              <a:rPr lang="es-ES_tradnl" sz="1600" dirty="0" err="1" smtClean="0">
                <a:latin typeface="Consolas" pitchFamily="49" charset="0"/>
              </a:rPr>
              <a:t>collect</a:t>
            </a:r>
            <a:r>
              <a:rPr lang="es-ES_tradnl" sz="1600" dirty="0" smtClean="0">
                <a:latin typeface="Consolas" pitchFamily="49" charset="0"/>
              </a:rPr>
              <a:t>(a | </a:t>
            </a:r>
            <a:r>
              <a:rPr lang="es-ES_tradnl" sz="1600" b="1" dirty="0" err="1" smtClean="0">
                <a:solidFill>
                  <a:srgbClr val="7030A0"/>
                </a:solidFill>
                <a:latin typeface="Consolas" pitchFamily="49" charset="0"/>
              </a:rPr>
              <a:t>thisModule</a:t>
            </a:r>
            <a:r>
              <a:rPr lang="es-ES_tradnl" sz="1600" dirty="0" err="1" smtClean="0">
                <a:latin typeface="Consolas" pitchFamily="49" charset="0"/>
              </a:rPr>
              <a:t>.resolveTemp</a:t>
            </a:r>
            <a:r>
              <a:rPr lang="es-ES_tradnl" sz="1600" dirty="0" smtClean="0">
                <a:latin typeface="Consolas" pitchFamily="49" charset="0"/>
              </a:rPr>
              <a:t>(a, </a:t>
            </a:r>
            <a:r>
              <a:rPr lang="es-ES_tradnl" sz="1600" dirty="0" smtClean="0">
                <a:solidFill>
                  <a:srgbClr val="0000FF"/>
                </a:solidFill>
                <a:latin typeface="Consolas" pitchFamily="49" charset="0"/>
              </a:rPr>
              <a:t>‘l’</a:t>
            </a:r>
            <a:r>
              <a:rPr lang="es-ES_tradnl" sz="1600" dirty="0" smtClean="0">
                <a:latin typeface="Consolas" pitchFamily="49" charset="0"/>
              </a:rPr>
              <a:t>)) </a:t>
            </a:r>
          </a:p>
          <a:p>
            <a:r>
              <a:rPr lang="es-ES_tradnl" sz="1600" dirty="0" smtClean="0">
                <a:latin typeface="Consolas" pitchFamily="49" charset="0"/>
              </a:rPr>
              <a:t>  ) </a:t>
            </a:r>
          </a:p>
          <a:p>
            <a:r>
              <a:rPr lang="es-ES_tradnl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51520" y="4221088"/>
            <a:ext cx="547260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attribute2text {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p : </a:t>
            </a:r>
            <a:r>
              <a:rPr lang="es-ES_tradnl" sz="1600" dirty="0" err="1" smtClean="0">
                <a:latin typeface="Consolas" pitchFamily="49" charset="0"/>
              </a:rPr>
              <a:t>CD!Attribute</a:t>
            </a:r>
            <a:r>
              <a:rPr lang="es-ES_tradnl" sz="1600" dirty="0" smtClean="0">
                <a:latin typeface="Consolas" pitchFamily="49" charset="0"/>
              </a:rPr>
              <a:t> ( </a:t>
            </a:r>
            <a:r>
              <a:rPr lang="es-ES_tradnl" sz="1600" dirty="0" err="1" smtClean="0">
                <a:latin typeface="Consolas" pitchFamily="49" charset="0"/>
              </a:rPr>
              <a:t>p.isText</a:t>
            </a:r>
            <a:r>
              <a:rPr lang="es-ES_tradnl" sz="1600" dirty="0" smtClean="0">
                <a:latin typeface="Consolas" pitchFamily="49" charset="0"/>
              </a:rPr>
              <a:t>() )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to</a:t>
            </a:r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   </a:t>
            </a:r>
            <a:r>
              <a:rPr lang="es-ES_tradnl" sz="1600" dirty="0" smtClean="0">
                <a:latin typeface="Consolas" pitchFamily="49" charset="0"/>
              </a:rPr>
              <a:t>t : </a:t>
            </a:r>
            <a:r>
              <a:rPr lang="es-ES_tradnl" sz="1600" dirty="0" err="1" smtClean="0">
                <a:latin typeface="Consolas" pitchFamily="49" charset="0"/>
              </a:rPr>
              <a:t>GUI!Text</a:t>
            </a:r>
            <a:r>
              <a:rPr lang="es-ES_tradnl" sz="1600" dirty="0" smtClean="0">
                <a:latin typeface="Consolas" pitchFamily="49" charset="0"/>
              </a:rPr>
              <a:t> ( ... ),</a:t>
            </a:r>
          </a:p>
          <a:p>
            <a:r>
              <a:rPr lang="es-ES_tradnl" sz="1600" dirty="0" smtClean="0">
                <a:latin typeface="Consolas" pitchFamily="49" charset="0"/>
              </a:rPr>
              <a:t>       l : </a:t>
            </a:r>
            <a:r>
              <a:rPr lang="es-ES_tradnl" sz="1600" dirty="0" err="1" smtClean="0">
                <a:latin typeface="Consolas" pitchFamily="49" charset="0"/>
              </a:rPr>
              <a:t>GUI!Label</a:t>
            </a:r>
            <a:r>
              <a:rPr lang="es-ES_tradnl" sz="1600" dirty="0" smtClean="0">
                <a:latin typeface="Consolas" pitchFamily="49" charset="0"/>
              </a:rPr>
              <a:t> ( ... )</a:t>
            </a:r>
          </a:p>
          <a:p>
            <a:r>
              <a:rPr lang="es-ES_tradnl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444208" y="3717032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Attribute</a:t>
            </a:r>
            <a:endParaRPr lang="es-ES_tradnl" u="sng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6444208" y="4077072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= “</a:t>
            </a:r>
            <a:r>
              <a:rPr lang="es-ES_tradnl" dirty="0" err="1" smtClean="0"/>
              <a:t>name</a:t>
            </a:r>
            <a:r>
              <a:rPr lang="es-ES_tradnl" dirty="0" smtClean="0"/>
              <a:t>”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444208" y="5085184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TraceLink</a:t>
            </a:r>
            <a:endParaRPr lang="es-ES_tradnl" u="sng" dirty="0" smtClean="0"/>
          </a:p>
        </p:txBody>
      </p:sp>
      <p:sp>
        <p:nvSpPr>
          <p:cNvPr id="11" name="10 Rectángulo"/>
          <p:cNvSpPr/>
          <p:nvPr/>
        </p:nvSpPr>
        <p:spPr>
          <a:xfrm>
            <a:off x="6300192" y="5949280"/>
            <a:ext cx="8640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Text</a:t>
            </a:r>
            <a:endParaRPr lang="es-ES_tradnl" u="sng" dirty="0" smtClean="0"/>
          </a:p>
        </p:txBody>
      </p:sp>
      <p:cxnSp>
        <p:nvCxnSpPr>
          <p:cNvPr id="12" name="11 Conector recto de flecha"/>
          <p:cNvCxnSpPr>
            <a:stCxn id="10" idx="0"/>
          </p:cNvCxnSpPr>
          <p:nvPr/>
        </p:nvCxnSpPr>
        <p:spPr>
          <a:xfrm flipV="1">
            <a:off x="7272300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10" idx="2"/>
            <a:endCxn id="11" idx="0"/>
          </p:cNvCxnSpPr>
          <p:nvPr/>
        </p:nvCxnSpPr>
        <p:spPr>
          <a:xfrm flipH="1">
            <a:off x="6732240" y="5445224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804248" y="55079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</a:t>
            </a:r>
            <a:endParaRPr lang="es-ES_tradnl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308304" y="450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452320" y="5949280"/>
            <a:ext cx="8640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Label</a:t>
            </a:r>
            <a:endParaRPr lang="es-ES_tradnl" u="sng" dirty="0" smtClean="0"/>
          </a:p>
        </p:txBody>
      </p:sp>
      <p:cxnSp>
        <p:nvCxnSpPr>
          <p:cNvPr id="18" name="17 Conector recto de flecha"/>
          <p:cNvCxnSpPr>
            <a:stCxn id="10" idx="2"/>
            <a:endCxn id="17" idx="0"/>
          </p:cNvCxnSpPr>
          <p:nvPr/>
        </p:nvCxnSpPr>
        <p:spPr>
          <a:xfrm>
            <a:off x="7272300" y="5445224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740352" y="551723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</a:t>
            </a:r>
            <a:endParaRPr lang="es-ES_tradnl" dirty="0"/>
          </a:p>
        </p:txBody>
      </p:sp>
      <p:sp>
        <p:nvSpPr>
          <p:cNvPr id="22" name="21 Flecha derecha"/>
          <p:cNvSpPr/>
          <p:nvPr/>
        </p:nvSpPr>
        <p:spPr>
          <a:xfrm>
            <a:off x="4644008" y="4869160"/>
            <a:ext cx="122413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4572000" y="5229200"/>
            <a:ext cx="11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 runtime</a:t>
            </a:r>
            <a:endParaRPr lang="en-GB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44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elements explicitly</a:t>
            </a: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251520" y="1700808"/>
            <a:ext cx="92890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class2frame {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c : </a:t>
            </a:r>
            <a:r>
              <a:rPr lang="es-ES_tradnl" sz="1600" dirty="0" err="1" smtClean="0">
                <a:latin typeface="Consolas" pitchFamily="49" charset="0"/>
              </a:rPr>
              <a:t>CD!Class</a:t>
            </a:r>
            <a:r>
              <a:rPr lang="es-ES_tradnl" sz="1600" dirty="0" smtClean="0">
                <a:latin typeface="Consolas" pitchFamily="49" charset="0"/>
              </a:rPr>
              <a:t> ( </a:t>
            </a:r>
            <a:r>
              <a:rPr lang="es-ES_tradnl" sz="1600" dirty="0" err="1" smtClean="0">
                <a:latin typeface="Consolas" pitchFamily="49" charset="0"/>
              </a:rPr>
              <a:t>not</a:t>
            </a:r>
            <a:r>
              <a:rPr lang="es-ES_tradnl" sz="1600" dirty="0" smtClean="0">
                <a:latin typeface="Consolas" pitchFamily="49" charset="0"/>
              </a:rPr>
              <a:t> </a:t>
            </a:r>
            <a:r>
              <a:rPr lang="es-ES_tradnl" sz="1600" dirty="0" err="1" smtClean="0">
                <a:latin typeface="Consolas" pitchFamily="49" charset="0"/>
              </a:rPr>
              <a:t>c.isAbstract</a:t>
            </a:r>
            <a:r>
              <a:rPr lang="es-ES_tradnl" sz="1600" dirty="0" smtClean="0">
                <a:latin typeface="Consolas" pitchFamily="49" charset="0"/>
              </a:rPr>
              <a:t> )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sz="1600" dirty="0" smtClean="0">
                <a:latin typeface="Consolas" pitchFamily="49" charset="0"/>
              </a:rPr>
              <a:t>   f : </a:t>
            </a:r>
            <a:r>
              <a:rPr lang="es-ES_tradnl" sz="1600" dirty="0" err="1" smtClean="0">
                <a:latin typeface="Consolas" pitchFamily="49" charset="0"/>
              </a:rPr>
              <a:t>GUI!Frame</a:t>
            </a:r>
            <a:r>
              <a:rPr lang="es-ES_tradnl" sz="1600" dirty="0" smtClean="0">
                <a:latin typeface="Consolas" pitchFamily="49" charset="0"/>
              </a:rPr>
              <a:t> (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title</a:t>
            </a:r>
            <a:r>
              <a:rPr lang="es-ES_tradnl" sz="1600" dirty="0" smtClean="0">
                <a:latin typeface="Consolas" pitchFamily="49" charset="0"/>
              </a:rPr>
              <a:t> &lt;- c.name,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widgets</a:t>
            </a:r>
            <a:r>
              <a:rPr lang="es-ES_tradnl" sz="1600" dirty="0" smtClean="0">
                <a:latin typeface="Consolas" pitchFamily="49" charset="0"/>
              </a:rPr>
              <a:t> &lt;- </a:t>
            </a:r>
            <a:r>
              <a:rPr lang="es-ES_tradnl" sz="1600" dirty="0" err="1" smtClean="0">
                <a:latin typeface="Consolas" pitchFamily="49" charset="0"/>
              </a:rPr>
              <a:t>c.features</a:t>
            </a:r>
            <a:r>
              <a:rPr lang="es-ES_tradnl" sz="1600" dirty="0" smtClean="0">
                <a:latin typeface="Consolas" pitchFamily="49" charset="0"/>
              </a:rPr>
              <a:t>,</a:t>
            </a:r>
          </a:p>
          <a:p>
            <a:r>
              <a:rPr lang="es-ES_tradnl" sz="1600" dirty="0" smtClean="0">
                <a:latin typeface="Consolas" pitchFamily="49" charset="0"/>
              </a:rPr>
              <a:t>    </a:t>
            </a:r>
            <a:r>
              <a:rPr lang="es-ES_tradnl" sz="1600" dirty="0" err="1" smtClean="0">
                <a:latin typeface="Consolas" pitchFamily="49" charset="0"/>
              </a:rPr>
              <a:t>widgets</a:t>
            </a:r>
            <a:r>
              <a:rPr lang="es-ES_tradnl" sz="1600" dirty="0" smtClean="0">
                <a:latin typeface="Consolas" pitchFamily="49" charset="0"/>
              </a:rPr>
              <a:t> &lt;- </a:t>
            </a:r>
            <a:r>
              <a:rPr lang="es-ES_tradnl" sz="1600" dirty="0" err="1" smtClean="0">
                <a:latin typeface="Consolas" pitchFamily="49" charset="0"/>
              </a:rPr>
              <a:t>c.features</a:t>
            </a:r>
            <a:r>
              <a:rPr lang="es-ES_tradnl" sz="1600" dirty="0" smtClean="0">
                <a:latin typeface="Consolas" pitchFamily="49" charset="0"/>
              </a:rPr>
              <a:t>-&gt;</a:t>
            </a:r>
            <a:r>
              <a:rPr lang="es-ES_tradnl" sz="1600" dirty="0" err="1" smtClean="0">
                <a:latin typeface="Consolas" pitchFamily="49" charset="0"/>
              </a:rPr>
              <a:t>collect</a:t>
            </a:r>
            <a:r>
              <a:rPr lang="es-ES_tradnl" sz="1600" dirty="0" smtClean="0">
                <a:latin typeface="Consolas" pitchFamily="49" charset="0"/>
              </a:rPr>
              <a:t>(a | </a:t>
            </a:r>
            <a:r>
              <a:rPr lang="es-ES_tradnl" sz="1600" b="1" dirty="0" err="1" smtClean="0">
                <a:latin typeface="Consolas" pitchFamily="49" charset="0"/>
              </a:rPr>
              <a:t>thisModule</a:t>
            </a:r>
            <a:r>
              <a:rPr lang="es-ES_tradnl" sz="1600" dirty="0" err="1" smtClean="0">
                <a:latin typeface="Consolas" pitchFamily="49" charset="0"/>
              </a:rPr>
              <a:t>.resolveTemp</a:t>
            </a:r>
            <a:r>
              <a:rPr lang="es-ES_tradnl" sz="1600" dirty="0" smtClean="0">
                <a:latin typeface="Consolas" pitchFamily="49" charset="0"/>
              </a:rPr>
              <a:t>(a, </a:t>
            </a:r>
            <a:r>
              <a:rPr lang="es-ES_tradnl" sz="1600" dirty="0" smtClean="0">
                <a:solidFill>
                  <a:srgbClr val="0000FF"/>
                </a:solidFill>
                <a:latin typeface="Consolas" pitchFamily="49" charset="0"/>
              </a:rPr>
              <a:t>‘l’</a:t>
            </a:r>
            <a:r>
              <a:rPr lang="es-ES_tradnl" sz="1600" dirty="0" smtClean="0">
                <a:latin typeface="Consolas" pitchFamily="49" charset="0"/>
              </a:rPr>
              <a:t>)) </a:t>
            </a:r>
          </a:p>
          <a:p>
            <a:r>
              <a:rPr lang="es-ES_tradnl" sz="1600" dirty="0" smtClean="0">
                <a:latin typeface="Consolas" pitchFamily="49" charset="0"/>
              </a:rPr>
              <a:t>  ) </a:t>
            </a:r>
          </a:p>
          <a:p>
            <a:r>
              <a:rPr lang="es-ES_tradnl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51520" y="4221088"/>
            <a:ext cx="547260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sz="1600" dirty="0" smtClean="0">
                <a:latin typeface="Consolas" pitchFamily="49" charset="0"/>
              </a:rPr>
              <a:t> attribute2text {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sz="1600" dirty="0" smtClean="0">
                <a:latin typeface="Consolas" pitchFamily="49" charset="0"/>
              </a:rPr>
              <a:t> p : </a:t>
            </a:r>
            <a:r>
              <a:rPr lang="es-ES_tradnl" sz="1600" dirty="0" err="1" smtClean="0">
                <a:latin typeface="Consolas" pitchFamily="49" charset="0"/>
              </a:rPr>
              <a:t>CD!Attribute</a:t>
            </a:r>
            <a:r>
              <a:rPr lang="es-ES_tradnl" sz="1600" dirty="0" smtClean="0">
                <a:latin typeface="Consolas" pitchFamily="49" charset="0"/>
              </a:rPr>
              <a:t> ( </a:t>
            </a:r>
            <a:r>
              <a:rPr lang="es-ES_tradnl" sz="1600" dirty="0" err="1" smtClean="0">
                <a:latin typeface="Consolas" pitchFamily="49" charset="0"/>
              </a:rPr>
              <a:t>p.isText</a:t>
            </a:r>
            <a:r>
              <a:rPr lang="es-ES_tradnl" sz="1600" dirty="0" smtClean="0">
                <a:latin typeface="Consolas" pitchFamily="49" charset="0"/>
              </a:rPr>
              <a:t>() )</a:t>
            </a:r>
          </a:p>
          <a:p>
            <a:r>
              <a:rPr lang="es-ES_tradnl" sz="1600" dirty="0" smtClean="0">
                <a:latin typeface="Consolas" pitchFamily="49" charset="0"/>
              </a:rPr>
              <a:t>  </a:t>
            </a:r>
            <a:r>
              <a:rPr lang="es-ES_tradnl" sz="1600" b="1" dirty="0" err="1" smtClean="0">
                <a:solidFill>
                  <a:srgbClr val="C31F42"/>
                </a:solidFill>
                <a:latin typeface="Consolas" pitchFamily="49" charset="0"/>
              </a:rPr>
              <a:t>to</a:t>
            </a:r>
            <a:r>
              <a:rPr lang="es-ES_tradnl" sz="1600" b="1" dirty="0" smtClean="0">
                <a:solidFill>
                  <a:srgbClr val="C31F42"/>
                </a:solidFill>
                <a:latin typeface="Consolas" pitchFamily="49" charset="0"/>
              </a:rPr>
              <a:t>   </a:t>
            </a:r>
            <a:r>
              <a:rPr lang="es-ES_tradnl" sz="1600" dirty="0" smtClean="0">
                <a:latin typeface="Consolas" pitchFamily="49" charset="0"/>
              </a:rPr>
              <a:t>t : </a:t>
            </a:r>
            <a:r>
              <a:rPr lang="es-ES_tradnl" sz="1600" dirty="0" err="1" smtClean="0">
                <a:latin typeface="Consolas" pitchFamily="49" charset="0"/>
              </a:rPr>
              <a:t>GUI!Text</a:t>
            </a:r>
            <a:r>
              <a:rPr lang="es-ES_tradnl" sz="1600" dirty="0" smtClean="0">
                <a:latin typeface="Consolas" pitchFamily="49" charset="0"/>
              </a:rPr>
              <a:t> ( ... ),</a:t>
            </a:r>
          </a:p>
          <a:p>
            <a:r>
              <a:rPr lang="es-ES_tradnl" sz="1600" dirty="0" smtClean="0">
                <a:latin typeface="Consolas" pitchFamily="49" charset="0"/>
              </a:rPr>
              <a:t>       l : </a:t>
            </a:r>
            <a:r>
              <a:rPr lang="es-ES_tradnl" sz="1600" dirty="0" err="1" smtClean="0">
                <a:latin typeface="Consolas" pitchFamily="49" charset="0"/>
              </a:rPr>
              <a:t>GUI!Label</a:t>
            </a:r>
            <a:r>
              <a:rPr lang="es-ES_tradnl" sz="1600" dirty="0" smtClean="0">
                <a:latin typeface="Consolas" pitchFamily="49" charset="0"/>
              </a:rPr>
              <a:t> ( ... )</a:t>
            </a:r>
          </a:p>
          <a:p>
            <a:r>
              <a:rPr lang="es-ES_tradnl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444208" y="3717032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Attribute</a:t>
            </a:r>
            <a:endParaRPr lang="es-ES_tradnl" u="sng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6444208" y="4077072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= “</a:t>
            </a:r>
            <a:r>
              <a:rPr lang="es-ES_tradnl" dirty="0" err="1" smtClean="0"/>
              <a:t>name</a:t>
            </a:r>
            <a:r>
              <a:rPr lang="es-ES_tradnl" dirty="0" smtClean="0"/>
              <a:t>”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444208" y="5085184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TraceLink</a:t>
            </a:r>
            <a:endParaRPr lang="es-ES_tradnl" u="sng" dirty="0" smtClean="0"/>
          </a:p>
        </p:txBody>
      </p:sp>
      <p:sp>
        <p:nvSpPr>
          <p:cNvPr id="11" name="10 Rectángulo"/>
          <p:cNvSpPr/>
          <p:nvPr/>
        </p:nvSpPr>
        <p:spPr>
          <a:xfrm>
            <a:off x="6300192" y="5949280"/>
            <a:ext cx="8640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Text</a:t>
            </a:r>
            <a:endParaRPr lang="es-ES_tradnl" u="sng" dirty="0" smtClean="0"/>
          </a:p>
        </p:txBody>
      </p:sp>
      <p:cxnSp>
        <p:nvCxnSpPr>
          <p:cNvPr id="12" name="11 Conector recto de flecha"/>
          <p:cNvCxnSpPr>
            <a:stCxn id="10" idx="0"/>
          </p:cNvCxnSpPr>
          <p:nvPr/>
        </p:nvCxnSpPr>
        <p:spPr>
          <a:xfrm flipV="1">
            <a:off x="7272300" y="443711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10" idx="2"/>
            <a:endCxn id="11" idx="0"/>
          </p:cNvCxnSpPr>
          <p:nvPr/>
        </p:nvCxnSpPr>
        <p:spPr>
          <a:xfrm flipH="1">
            <a:off x="6732240" y="5445224"/>
            <a:ext cx="5400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6804248" y="55079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</a:t>
            </a:r>
            <a:endParaRPr lang="es-ES_tradnl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308304" y="4509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p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7452320" y="5949280"/>
            <a:ext cx="8640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u="sng" dirty="0" smtClean="0"/>
              <a:t>: </a:t>
            </a:r>
            <a:r>
              <a:rPr lang="es-ES_tradnl" u="sng" dirty="0" err="1" smtClean="0"/>
              <a:t>Label</a:t>
            </a:r>
            <a:endParaRPr lang="es-ES_tradnl" u="sng" dirty="0" smtClean="0"/>
          </a:p>
        </p:txBody>
      </p:sp>
      <p:cxnSp>
        <p:nvCxnSpPr>
          <p:cNvPr id="18" name="17 Conector recto de flecha"/>
          <p:cNvCxnSpPr>
            <a:stCxn id="10" idx="2"/>
            <a:endCxn id="17" idx="0"/>
          </p:cNvCxnSpPr>
          <p:nvPr/>
        </p:nvCxnSpPr>
        <p:spPr>
          <a:xfrm>
            <a:off x="7272300" y="5445224"/>
            <a:ext cx="6120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7740352" y="551723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</a:t>
            </a:r>
            <a:endParaRPr lang="es-ES_tradnl" dirty="0"/>
          </a:p>
        </p:txBody>
      </p:sp>
      <p:sp>
        <p:nvSpPr>
          <p:cNvPr id="22" name="21 Flecha derecha"/>
          <p:cNvSpPr/>
          <p:nvPr/>
        </p:nvSpPr>
        <p:spPr>
          <a:xfrm>
            <a:off x="4644008" y="4869160"/>
            <a:ext cx="122413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CuadroTexto"/>
          <p:cNvSpPr txBox="1"/>
          <p:nvPr/>
        </p:nvSpPr>
        <p:spPr>
          <a:xfrm>
            <a:off x="4572000" y="5229200"/>
            <a:ext cx="11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 runtime</a:t>
            </a:r>
            <a:endParaRPr lang="en-GB" dirty="0"/>
          </a:p>
        </p:txBody>
      </p:sp>
      <p:cxnSp>
        <p:nvCxnSpPr>
          <p:cNvPr id="20" name="19 Conector recto de flecha"/>
          <p:cNvCxnSpPr>
            <a:endCxn id="8" idx="0"/>
          </p:cNvCxnSpPr>
          <p:nvPr/>
        </p:nvCxnSpPr>
        <p:spPr>
          <a:xfrm flipH="1">
            <a:off x="7272300" y="3212976"/>
            <a:ext cx="684076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6588224" y="328498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look up</a:t>
            </a:r>
            <a:endParaRPr lang="en-GB" dirty="0"/>
          </a:p>
        </p:txBody>
      </p:sp>
      <p:sp>
        <p:nvSpPr>
          <p:cNvPr id="33" name="32 Forma libre"/>
          <p:cNvSpPr/>
          <p:nvPr/>
        </p:nvSpPr>
        <p:spPr>
          <a:xfrm>
            <a:off x="8262959" y="3218213"/>
            <a:ext cx="485506" cy="2933205"/>
          </a:xfrm>
          <a:custGeom>
            <a:avLst/>
            <a:gdLst>
              <a:gd name="connsiteX0" fmla="*/ 47501 w 637309"/>
              <a:gd name="connsiteY0" fmla="*/ 2933205 h 2933205"/>
              <a:gd name="connsiteX1" fmla="*/ 629392 w 637309"/>
              <a:gd name="connsiteY1" fmla="*/ 1674421 h 2933205"/>
              <a:gd name="connsiteX2" fmla="*/ 0 w 637309"/>
              <a:gd name="connsiteY2" fmla="*/ 0 h 293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309" h="2933205">
                <a:moveTo>
                  <a:pt x="47501" y="2933205"/>
                </a:moveTo>
                <a:cubicBezTo>
                  <a:pt x="342405" y="2548246"/>
                  <a:pt x="637309" y="2163288"/>
                  <a:pt x="629392" y="1674421"/>
                </a:cubicBezTo>
                <a:cubicBezTo>
                  <a:pt x="621475" y="1185554"/>
                  <a:pt x="310737" y="592777"/>
                  <a:pt x="0" y="0"/>
                </a:cubicBezTo>
              </a:path>
            </a:pathLst>
          </a:custGeom>
          <a:ln>
            <a:head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3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45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elements explicitly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if the source element cannot be resolved?</a:t>
            </a:r>
          </a:p>
          <a:p>
            <a:pPr lvl="1"/>
            <a:r>
              <a:rPr lang="en-GB" dirty="0" smtClean="0"/>
              <a:t>It returns </a:t>
            </a:r>
            <a:r>
              <a:rPr lang="en-GB" dirty="0" err="1" smtClean="0"/>
              <a:t>OclUndefined</a:t>
            </a:r>
            <a:endParaRPr lang="en-GB" dirty="0" smtClean="0"/>
          </a:p>
          <a:p>
            <a:r>
              <a:rPr lang="en-GB" dirty="0" smtClean="0"/>
              <a:t>What if the output pattern element name (e.g., </a:t>
            </a:r>
            <a:r>
              <a:rPr lang="en-GB" dirty="0" smtClean="0">
                <a:solidFill>
                  <a:srgbClr val="0000FF"/>
                </a:solidFill>
              </a:rPr>
              <a:t>‘l’</a:t>
            </a:r>
            <a:r>
              <a:rPr lang="en-GB" dirty="0" smtClean="0"/>
              <a:t>) does not exist?</a:t>
            </a:r>
          </a:p>
          <a:p>
            <a:pPr lvl="1"/>
            <a:r>
              <a:rPr lang="en-GB" dirty="0" smtClean="0"/>
              <a:t>It returns </a:t>
            </a:r>
            <a:r>
              <a:rPr lang="en-GB" dirty="0" err="1" smtClean="0"/>
              <a:t>OclUndefined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46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OCL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s-ES_tradnl" b="1" dirty="0" err="1" smtClean="0"/>
              <a:t>Object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constraint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language</a:t>
            </a:r>
            <a:endParaRPr lang="es-ES_tradnl" b="1" dirty="0" smtClean="0"/>
          </a:p>
          <a:p>
            <a:pPr lvl="1"/>
            <a:r>
              <a:rPr lang="es-ES_tradnl" dirty="0" smtClean="0"/>
              <a:t>OMG </a:t>
            </a:r>
            <a:r>
              <a:rPr lang="es-ES_tradnl" dirty="0" err="1" smtClean="0"/>
              <a:t>Specification</a:t>
            </a:r>
            <a:r>
              <a:rPr lang="es-ES_tradnl" dirty="0" smtClean="0"/>
              <a:t>. </a:t>
            </a:r>
            <a:r>
              <a:rPr lang="es-ES_tradnl" dirty="0" err="1" smtClean="0"/>
              <a:t>Current</a:t>
            </a:r>
            <a:r>
              <a:rPr lang="es-ES_tradnl" dirty="0" smtClean="0"/>
              <a:t> </a:t>
            </a:r>
            <a:r>
              <a:rPr lang="es-ES_tradnl" dirty="0" err="1" smtClean="0"/>
              <a:t>version</a:t>
            </a:r>
            <a:r>
              <a:rPr lang="es-ES_tradnl" dirty="0" smtClean="0"/>
              <a:t> 2.4 *</a:t>
            </a:r>
          </a:p>
          <a:p>
            <a:pPr lvl="1"/>
            <a:r>
              <a:rPr lang="es-ES_tradnl" dirty="0" err="1" smtClean="0"/>
              <a:t>Initially</a:t>
            </a:r>
            <a:r>
              <a:rPr lang="es-ES_tradnl" dirty="0" smtClean="0"/>
              <a:t> </a:t>
            </a:r>
            <a:r>
              <a:rPr lang="es-ES_tradnl" dirty="0" err="1" smtClean="0"/>
              <a:t>defined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write</a:t>
            </a:r>
            <a:r>
              <a:rPr lang="es-ES_tradnl" dirty="0" smtClean="0"/>
              <a:t> </a:t>
            </a:r>
            <a:r>
              <a:rPr lang="es-ES_tradnl" dirty="0" err="1" smtClean="0"/>
              <a:t>constraints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UML </a:t>
            </a:r>
            <a:r>
              <a:rPr lang="es-ES_tradnl" dirty="0" err="1" smtClean="0"/>
              <a:t>models</a:t>
            </a:r>
            <a:endParaRPr lang="es-ES_tradnl" dirty="0" smtClean="0"/>
          </a:p>
          <a:p>
            <a:pPr lvl="2"/>
            <a:r>
              <a:rPr lang="es-ES_tradnl" dirty="0" err="1" smtClean="0"/>
              <a:t>Invariants</a:t>
            </a:r>
            <a:r>
              <a:rPr lang="es-ES_tradnl" dirty="0" smtClean="0"/>
              <a:t> (</a:t>
            </a:r>
            <a:r>
              <a:rPr lang="es-ES_tradnl" dirty="0" err="1" smtClean="0"/>
              <a:t>well-formedness</a:t>
            </a:r>
            <a:r>
              <a:rPr lang="es-ES_tradnl" dirty="0" smtClean="0"/>
              <a:t> rules)</a:t>
            </a:r>
          </a:p>
          <a:p>
            <a:pPr lvl="2"/>
            <a:r>
              <a:rPr lang="es-ES_tradnl" dirty="0" err="1" smtClean="0"/>
              <a:t>Operation</a:t>
            </a:r>
            <a:r>
              <a:rPr lang="es-ES_tradnl" dirty="0" smtClean="0"/>
              <a:t> pre/post </a:t>
            </a:r>
            <a:r>
              <a:rPr lang="es-ES_tradnl" dirty="0" err="1" smtClean="0"/>
              <a:t>conditions</a:t>
            </a:r>
            <a:endParaRPr lang="es-ES_tradnl" dirty="0" smtClean="0"/>
          </a:p>
          <a:p>
            <a:pPr lvl="1"/>
            <a:r>
              <a:rPr lang="es-ES_tradnl" dirty="0" err="1" smtClean="0"/>
              <a:t>Scope</a:t>
            </a:r>
            <a:r>
              <a:rPr lang="es-ES_tradnl" dirty="0" smtClean="0"/>
              <a:t> extended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e.g.</a:t>
            </a:r>
            <a:r>
              <a:rPr lang="es-ES_tradnl" dirty="0" smtClean="0"/>
              <a:t>,:</a:t>
            </a:r>
          </a:p>
          <a:p>
            <a:pPr lvl="2"/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navigation</a:t>
            </a:r>
            <a:r>
              <a:rPr lang="es-ES_tradnl" dirty="0" smtClean="0"/>
              <a:t> in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languages</a:t>
            </a:r>
            <a:endParaRPr lang="es-ES_tradnl" dirty="0" smtClean="0"/>
          </a:p>
          <a:p>
            <a:pPr lvl="2"/>
            <a:r>
              <a:rPr lang="es-ES_tradnl" dirty="0" err="1" smtClean="0"/>
              <a:t>Well-formedness</a:t>
            </a:r>
            <a:r>
              <a:rPr lang="es-ES_tradnl" dirty="0" smtClean="0"/>
              <a:t> rules in </a:t>
            </a:r>
            <a:r>
              <a:rPr lang="es-ES_tradnl" dirty="0" err="1" smtClean="0"/>
              <a:t>DSLs</a:t>
            </a:r>
            <a:r>
              <a:rPr lang="es-ES_tradnl" dirty="0" smtClean="0"/>
              <a:t> (</a:t>
            </a:r>
            <a:r>
              <a:rPr lang="es-ES_tradnl" dirty="0" err="1" smtClean="0"/>
              <a:t>i.e.</a:t>
            </a:r>
            <a:r>
              <a:rPr lang="es-ES_tradnl" dirty="0" smtClean="0"/>
              <a:t>, </a:t>
            </a:r>
            <a:r>
              <a:rPr lang="es-ES_tradnl" dirty="0" err="1" smtClean="0"/>
              <a:t>validation</a:t>
            </a:r>
            <a:r>
              <a:rPr lang="es-ES_tradnl" dirty="0" smtClean="0"/>
              <a:t> rules)</a:t>
            </a:r>
          </a:p>
          <a:p>
            <a:pPr lvl="2"/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contracts</a:t>
            </a:r>
            <a:endParaRPr lang="es-ES_tradnl" dirty="0" smtClean="0"/>
          </a:p>
          <a:p>
            <a:pPr lvl="1"/>
            <a:endParaRPr lang="es-ES_tradnl" dirty="0" smtClean="0">
              <a:latin typeface="Consolas" pitchFamily="49" charset="0"/>
            </a:endParaRPr>
          </a:p>
          <a:p>
            <a:pPr lvl="1"/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47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0" y="6290156"/>
            <a:ext cx="7452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* http://www.omg.org/spec/OCL/2.4/</a:t>
            </a:r>
          </a:p>
          <a:p>
            <a:r>
              <a:rPr lang="en-GB" sz="1400" dirty="0" smtClean="0"/>
              <a:t>* Object Constraint Language (OCL): A Definitive Guide. </a:t>
            </a:r>
            <a:r>
              <a:rPr lang="en-GB" sz="1400" dirty="0" err="1" smtClean="0"/>
              <a:t>Jordi</a:t>
            </a:r>
            <a:r>
              <a:rPr lang="en-GB" sz="1400" dirty="0" smtClean="0"/>
              <a:t> Cabot, Martin </a:t>
            </a:r>
            <a:r>
              <a:rPr lang="en-GB" sz="1400" dirty="0" err="1" smtClean="0"/>
              <a:t>Gogolla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OCL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Characteristics</a:t>
            </a:r>
          </a:p>
          <a:p>
            <a:pPr lvl="1"/>
            <a:r>
              <a:rPr lang="en-GB" dirty="0" smtClean="0"/>
              <a:t>Side-effect free (i.e., there are no assignments)</a:t>
            </a:r>
          </a:p>
          <a:p>
            <a:pPr lvl="1"/>
            <a:r>
              <a:rPr lang="en-GB" dirty="0" smtClean="0"/>
              <a:t>No statements, only expressions</a:t>
            </a:r>
          </a:p>
          <a:p>
            <a:pPr lvl="1"/>
            <a:r>
              <a:rPr lang="en-GB" dirty="0" smtClean="0"/>
              <a:t>Collection navigation operators</a:t>
            </a:r>
          </a:p>
          <a:p>
            <a:pPr lvl="2"/>
            <a:r>
              <a:rPr lang="en-GB" dirty="0" smtClean="0"/>
              <a:t>Collection navigation in a “functional style”</a:t>
            </a:r>
          </a:p>
          <a:p>
            <a:pPr lvl="1"/>
            <a:r>
              <a:rPr lang="en-GB" dirty="0" smtClean="0"/>
              <a:t>An OCL expression is typed </a:t>
            </a:r>
            <a:r>
              <a:rPr lang="en-GB" dirty="0" err="1" smtClean="0"/>
              <a:t>w.r.t</a:t>
            </a:r>
            <a:r>
              <a:rPr lang="en-GB" dirty="0" smtClean="0"/>
              <a:t>. a meta-model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5" name="4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48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OCL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r>
              <a:rPr lang="es-ES_tradnl" dirty="0" err="1" smtClean="0"/>
              <a:t>implements</a:t>
            </a:r>
            <a:r>
              <a:rPr lang="es-ES_tradnl" dirty="0" smtClean="0"/>
              <a:t> </a:t>
            </a:r>
            <a:r>
              <a:rPr lang="es-ES_tradnl" dirty="0" err="1" smtClean="0"/>
              <a:t>its</a:t>
            </a:r>
            <a:r>
              <a:rPr lang="es-ES_tradnl" dirty="0" smtClean="0"/>
              <a:t> </a:t>
            </a:r>
            <a:r>
              <a:rPr lang="es-ES_tradnl" dirty="0" err="1" smtClean="0"/>
              <a:t>own</a:t>
            </a:r>
            <a:r>
              <a:rPr lang="es-ES_tradnl" dirty="0" smtClean="0"/>
              <a:t> </a:t>
            </a:r>
            <a:r>
              <a:rPr lang="es-ES_tradnl" dirty="0" err="1" smtClean="0"/>
              <a:t>variant</a:t>
            </a:r>
            <a:endParaRPr lang="es-ES_tradnl" dirty="0" smtClean="0"/>
          </a:p>
          <a:p>
            <a:pPr lvl="1"/>
            <a:r>
              <a:rPr lang="en-GB" dirty="0" smtClean="0"/>
              <a:t>Somewhat out of date with respect to newer versions</a:t>
            </a:r>
          </a:p>
          <a:p>
            <a:pPr lvl="2"/>
            <a:r>
              <a:rPr lang="en-GB" dirty="0" smtClean="0"/>
              <a:t>e.g., lack of closure operation</a:t>
            </a:r>
          </a:p>
          <a:p>
            <a:pPr lvl="1"/>
            <a:r>
              <a:rPr lang="en-GB" dirty="0" smtClean="0"/>
              <a:t>OCL is statically typed, ATL/OCL is not!</a:t>
            </a:r>
          </a:p>
          <a:p>
            <a:pPr lvl="1"/>
            <a:r>
              <a:rPr lang="en-GB" dirty="0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elements</a:t>
            </a:r>
            <a:r>
              <a:rPr lang="es-ES_tradnl" dirty="0" smtClean="0"/>
              <a:t> </a:t>
            </a:r>
            <a:r>
              <a:rPr lang="es-ES_tradnl" dirty="0" err="1" smtClean="0"/>
              <a:t>named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nsolas" pitchFamily="49" charset="0"/>
              </a:rPr>
              <a:t>MM!Type</a:t>
            </a:r>
            <a:endParaRPr lang="es-ES_tradnl" dirty="0" smtClean="0">
              <a:latin typeface="Consolas" pitchFamily="49" charset="0"/>
            </a:endParaRPr>
          </a:p>
          <a:p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49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 you know the answer probably you can come and help me with the talk </a:t>
            </a:r>
            <a:r>
              <a:rPr lang="en-GB" dirty="0" smtClean="0">
                <a:sym typeface="Wingdings" pitchFamily="2" charset="2"/>
              </a:rPr>
              <a:t></a:t>
            </a:r>
          </a:p>
          <a:p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understand</a:t>
            </a:r>
            <a:r>
              <a:rPr lang="es-ES_tradnl" dirty="0" smtClean="0"/>
              <a:t> </a:t>
            </a:r>
            <a:r>
              <a:rPr lang="es-ES_tradnl" dirty="0" err="1" smtClean="0"/>
              <a:t>how</a:t>
            </a:r>
            <a:r>
              <a:rPr lang="es-ES_tradnl" dirty="0" smtClean="0"/>
              <a:t> ATL </a:t>
            </a:r>
            <a:r>
              <a:rPr lang="es-ES_tradnl" dirty="0" err="1" smtClean="0"/>
              <a:t>works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make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most</a:t>
            </a:r>
            <a:r>
              <a:rPr lang="es-ES_tradnl" dirty="0" smtClean="0"/>
              <a:t> of </a:t>
            </a:r>
            <a:r>
              <a:rPr lang="es-ES_tradnl" dirty="0" err="1" smtClean="0"/>
              <a:t>it</a:t>
            </a:r>
            <a:r>
              <a:rPr lang="es-ES_tradnl" dirty="0" smtClean="0"/>
              <a:t>.</a:t>
            </a:r>
          </a:p>
          <a:p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course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endParaRPr lang="es-ES_tradnl" dirty="0" smtClean="0"/>
          </a:p>
          <a:p>
            <a:pPr lvl="1"/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understand</a:t>
            </a:r>
            <a:r>
              <a:rPr lang="es-ES_tradnl" dirty="0" smtClean="0"/>
              <a:t> </a:t>
            </a:r>
            <a:r>
              <a:rPr lang="es-ES_tradnl" dirty="0" err="1" smtClean="0"/>
              <a:t>how</a:t>
            </a:r>
            <a:r>
              <a:rPr lang="es-ES_tradnl" dirty="0" smtClean="0"/>
              <a:t> ATL </a:t>
            </a:r>
            <a:r>
              <a:rPr lang="es-ES_tradnl" dirty="0" err="1" smtClean="0"/>
              <a:t>works</a:t>
            </a:r>
            <a:endParaRPr lang="es-ES_tradnl" dirty="0" smtClean="0"/>
          </a:p>
          <a:p>
            <a:pPr lvl="1"/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learn</a:t>
            </a:r>
            <a:r>
              <a:rPr lang="es-ES_tradnl" dirty="0" smtClean="0"/>
              <a:t> </a:t>
            </a:r>
            <a:r>
              <a:rPr lang="es-ES_tradnl" dirty="0" err="1" smtClean="0"/>
              <a:t>how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use ATL </a:t>
            </a:r>
            <a:r>
              <a:rPr lang="es-ES_tradnl" dirty="0" err="1" smtClean="0"/>
              <a:t>effectively</a:t>
            </a:r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OCL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Example: get all attributes of type String in a class diagram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50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3014950"/>
            <a:ext cx="9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nsolas" pitchFamily="49" charset="0"/>
              </a:rPr>
              <a:t>aModel.classifiers</a:t>
            </a:r>
            <a:r>
              <a:rPr lang="en-GB" dirty="0" smtClean="0">
                <a:latin typeface="Consolas" pitchFamily="49" charset="0"/>
              </a:rPr>
              <a:t>-&gt;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latin typeface="Consolas" pitchFamily="49" charset="0"/>
              </a:rPr>
              <a:t>select</a:t>
            </a:r>
            <a:r>
              <a:rPr lang="en-GB" dirty="0" smtClean="0">
                <a:latin typeface="Consolas" pitchFamily="49" charset="0"/>
              </a:rPr>
              <a:t>(c | </a:t>
            </a:r>
            <a:r>
              <a:rPr lang="en-GB" dirty="0" err="1" smtClean="0">
                <a:latin typeface="Consolas" pitchFamily="49" charset="0"/>
              </a:rPr>
              <a:t>c.oclIsKindOf</a:t>
            </a:r>
            <a:r>
              <a:rPr lang="en-GB" dirty="0" smtClean="0">
                <a:latin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</a:rPr>
              <a:t>CD!Class</a:t>
            </a:r>
            <a:r>
              <a:rPr lang="en-GB" dirty="0" smtClean="0">
                <a:latin typeface="Consolas" pitchFamily="49" charset="0"/>
              </a:rPr>
              <a:t>))-&gt;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latin typeface="Consolas" pitchFamily="49" charset="0"/>
              </a:rPr>
              <a:t>collect</a:t>
            </a:r>
            <a:r>
              <a:rPr lang="en-GB" dirty="0" smtClean="0">
                <a:latin typeface="Consolas" pitchFamily="49" charset="0"/>
              </a:rPr>
              <a:t>(c | </a:t>
            </a:r>
            <a:r>
              <a:rPr lang="en-GB" dirty="0" err="1" smtClean="0">
                <a:latin typeface="Consolas" pitchFamily="49" charset="0"/>
              </a:rPr>
              <a:t>c.features</a:t>
            </a:r>
            <a:r>
              <a:rPr lang="en-GB" dirty="0" smtClean="0">
                <a:latin typeface="Consolas" pitchFamily="49" charset="0"/>
              </a:rPr>
              <a:t>-&gt;</a:t>
            </a:r>
            <a:r>
              <a:rPr lang="en-GB" b="1" dirty="0" smtClean="0">
                <a:latin typeface="Consolas" pitchFamily="49" charset="0"/>
              </a:rPr>
              <a:t>select</a:t>
            </a:r>
            <a:r>
              <a:rPr lang="en-GB" dirty="0" smtClean="0">
                <a:latin typeface="Consolas" pitchFamily="49" charset="0"/>
              </a:rPr>
              <a:t>(f | </a:t>
            </a:r>
            <a:r>
              <a:rPr lang="en-GB" dirty="0" err="1" smtClean="0">
                <a:latin typeface="Consolas" pitchFamily="49" charset="0"/>
              </a:rPr>
              <a:t>f.oclIsKindOf</a:t>
            </a:r>
            <a:r>
              <a:rPr lang="en-GB" dirty="0" smtClean="0">
                <a:latin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</a:rPr>
              <a:t>CD!Attribute</a:t>
            </a:r>
            <a:r>
              <a:rPr lang="en-GB" dirty="0" smtClean="0">
                <a:latin typeface="Consolas" pitchFamily="49" charset="0"/>
              </a:rPr>
              <a:t>) )-&gt;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latin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</a:rPr>
              <a:t>()-&gt;</a:t>
            </a:r>
          </a:p>
          <a:p>
            <a:r>
              <a:rPr lang="en-GB" dirty="0" smtClean="0">
                <a:latin typeface="Consolas" pitchFamily="49" charset="0"/>
              </a:rPr>
              <a:t>   </a:t>
            </a:r>
            <a:r>
              <a:rPr lang="en-GB" b="1" dirty="0" smtClean="0">
                <a:latin typeface="Consolas" pitchFamily="49" charset="0"/>
              </a:rPr>
              <a:t>select</a:t>
            </a:r>
            <a:r>
              <a:rPr lang="en-GB" dirty="0" smtClean="0">
                <a:latin typeface="Consolas" pitchFamily="49" charset="0"/>
              </a:rPr>
              <a:t>(a |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GB" dirty="0" smtClean="0">
                <a:latin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</a:rPr>
              <a:t>a.type.oclIsUndefined</a:t>
            </a:r>
            <a:r>
              <a:rPr lang="en-GB" dirty="0" smtClean="0">
                <a:latin typeface="Consolas" pitchFamily="49" charset="0"/>
              </a:rPr>
              <a:t>()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then</a:t>
            </a:r>
          </a:p>
          <a:p>
            <a:r>
              <a:rPr lang="en-GB" dirty="0" smtClean="0">
                <a:latin typeface="Consolas" pitchFamily="49" charset="0"/>
              </a:rPr>
              <a:t>                  a.type.name = </a:t>
            </a:r>
            <a:r>
              <a:rPr lang="en-GB" dirty="0" smtClean="0">
                <a:solidFill>
                  <a:srgbClr val="2A00FF"/>
                </a:solidFill>
                <a:latin typeface="Consolas" pitchFamily="49" charset="0"/>
              </a:rPr>
              <a:t>‘String’</a:t>
            </a:r>
          </a:p>
          <a:p>
            <a:r>
              <a:rPr lang="en-GB" dirty="0" smtClean="0">
                <a:latin typeface="Consolas" pitchFamily="49" charset="0"/>
              </a:rPr>
              <a:t>             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r>
              <a:rPr lang="en-GB" dirty="0" smtClean="0">
                <a:latin typeface="Consolas" pitchFamily="49" charset="0"/>
              </a:rPr>
              <a:t>                  false</a:t>
            </a:r>
          </a:p>
          <a:p>
            <a:r>
              <a:rPr lang="en-GB" dirty="0" smtClean="0">
                <a:latin typeface="Consolas" pitchFamily="49" charset="0"/>
              </a:rPr>
              <a:t>              </a:t>
            </a:r>
            <a:r>
              <a:rPr lang="en-GB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n-GB" dirty="0" smtClean="0">
                <a:latin typeface="Consolas" pitchFamily="49" charset="0"/>
              </a:rPr>
              <a:t>)</a:t>
            </a:r>
          </a:p>
          <a:p>
            <a:r>
              <a:rPr lang="en-GB" dirty="0" smtClean="0">
                <a:latin typeface="Consolas" pitchFamily="49" charset="0"/>
              </a:rPr>
              <a:t>                  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6" name="5 Documento"/>
          <p:cNvSpPr/>
          <p:nvPr/>
        </p:nvSpPr>
        <p:spPr>
          <a:xfrm>
            <a:off x="6012160" y="4725144"/>
            <a:ext cx="2448272" cy="1368152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assumes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Attribute.type</a:t>
            </a:r>
            <a:endParaRPr lang="es-ES_tradnl" dirty="0" smtClean="0"/>
          </a:p>
          <a:p>
            <a:r>
              <a:rPr lang="es-ES_tradnl" dirty="0" err="1" smtClean="0"/>
              <a:t>is</a:t>
            </a:r>
            <a:r>
              <a:rPr lang="es-ES_tradnl" dirty="0" smtClean="0"/>
              <a:t> 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optional</a:t>
            </a:r>
            <a:r>
              <a:rPr lang="es-ES_tradnl" dirty="0" smtClean="0"/>
              <a:t> </a:t>
            </a:r>
            <a:r>
              <a:rPr lang="es-ES_tradnl" dirty="0" err="1" smtClean="0"/>
              <a:t>property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OCL</a:t>
            </a:r>
            <a:endParaRPr lang="en-AU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3419872" y="1600200"/>
            <a:ext cx="5266928" cy="4525963"/>
          </a:xfrm>
        </p:spPr>
        <p:txBody>
          <a:bodyPr/>
          <a:lstStyle/>
          <a:p>
            <a:r>
              <a:rPr lang="en-AU" dirty="0" smtClean="0"/>
              <a:t>Details about the supported operations available in the ATL guide</a:t>
            </a:r>
          </a:p>
          <a:p>
            <a:r>
              <a:rPr lang="en-AU" dirty="0" smtClean="0">
                <a:hlinkClick r:id="rId2"/>
              </a:rPr>
              <a:t>https://wiki.eclipse.org/ATL/User_Guide_-_The_ATL_Language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7" name="3 Marcador de contenido" descr="ff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1340768"/>
            <a:ext cx="3168352" cy="540669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51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OCL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hierarchy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52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851920" y="249289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OclAny</a:t>
            </a:r>
            <a:endParaRPr lang="es-ES_tradnl" i="1" dirty="0"/>
          </a:p>
        </p:txBody>
      </p:sp>
      <p:sp>
        <p:nvSpPr>
          <p:cNvPr id="6" name="5 Triángulo isósceles"/>
          <p:cNvSpPr/>
          <p:nvPr/>
        </p:nvSpPr>
        <p:spPr>
          <a:xfrm>
            <a:off x="4427984" y="292494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Rectángulo"/>
          <p:cNvSpPr/>
          <p:nvPr/>
        </p:nvSpPr>
        <p:spPr>
          <a:xfrm>
            <a:off x="1259632" y="357301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Primitive</a:t>
            </a:r>
            <a:r>
              <a:rPr lang="es-ES_tradnl" i="1" dirty="0" smtClean="0"/>
              <a:t> </a:t>
            </a:r>
            <a:r>
              <a:rPr lang="es-ES_tradnl" i="1" dirty="0" err="1" smtClean="0"/>
              <a:t>Type</a:t>
            </a:r>
            <a:endParaRPr lang="es-ES_tradnl" i="1" dirty="0"/>
          </a:p>
        </p:txBody>
      </p:sp>
      <p:cxnSp>
        <p:nvCxnSpPr>
          <p:cNvPr id="8" name="7 Conector angular"/>
          <p:cNvCxnSpPr>
            <a:stCxn id="7" idx="0"/>
            <a:endCxn id="6" idx="3"/>
          </p:cNvCxnSpPr>
          <p:nvPr/>
        </p:nvCxnSpPr>
        <p:spPr>
          <a:xfrm rot="5400000" flipH="1" flipV="1">
            <a:off x="3059832" y="2096852"/>
            <a:ext cx="432048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4427984" y="3573016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Collection</a:t>
            </a:r>
            <a:r>
              <a:rPr lang="es-ES_tradnl" i="1" dirty="0" smtClean="0"/>
              <a:t>(T)</a:t>
            </a:r>
            <a:endParaRPr lang="es-ES_tradnl" i="1" dirty="0"/>
          </a:p>
        </p:txBody>
      </p:sp>
      <p:cxnSp>
        <p:nvCxnSpPr>
          <p:cNvPr id="10" name="9 Conector angular"/>
          <p:cNvCxnSpPr>
            <a:stCxn id="9" idx="0"/>
            <a:endCxn id="6" idx="3"/>
          </p:cNvCxnSpPr>
          <p:nvPr/>
        </p:nvCxnSpPr>
        <p:spPr>
          <a:xfrm rot="16200000" flipV="1">
            <a:off x="4644008" y="3032956"/>
            <a:ext cx="432048" cy="648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51520" y="4581128"/>
            <a:ext cx="9361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Integer</a:t>
            </a:r>
            <a:endParaRPr lang="es-ES_tradnl" dirty="0"/>
          </a:p>
        </p:txBody>
      </p:sp>
      <p:sp>
        <p:nvSpPr>
          <p:cNvPr id="12" name="11 Triángulo isósceles"/>
          <p:cNvSpPr/>
          <p:nvPr/>
        </p:nvSpPr>
        <p:spPr>
          <a:xfrm>
            <a:off x="1835696" y="400506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12 Conector angular"/>
          <p:cNvCxnSpPr>
            <a:stCxn id="11" idx="0"/>
            <a:endCxn id="12" idx="3"/>
          </p:cNvCxnSpPr>
          <p:nvPr/>
        </p:nvCxnSpPr>
        <p:spPr>
          <a:xfrm rot="5400000" flipH="1" flipV="1">
            <a:off x="1151620" y="3789040"/>
            <a:ext cx="360040" cy="12241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1259632" y="4581128"/>
            <a:ext cx="9361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String</a:t>
            </a:r>
            <a:endParaRPr lang="es-ES_tradnl" dirty="0"/>
          </a:p>
        </p:txBody>
      </p:sp>
      <p:cxnSp>
        <p:nvCxnSpPr>
          <p:cNvPr id="15" name="14 Conector angular"/>
          <p:cNvCxnSpPr>
            <a:stCxn id="14" idx="0"/>
            <a:endCxn id="12" idx="3"/>
          </p:cNvCxnSpPr>
          <p:nvPr/>
        </p:nvCxnSpPr>
        <p:spPr>
          <a:xfrm rot="5400000" flipH="1" flipV="1">
            <a:off x="1655676" y="4293096"/>
            <a:ext cx="360040" cy="2160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563888" y="4581128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Set(T)</a:t>
            </a:r>
            <a:endParaRPr lang="es-ES_tradnl" dirty="0"/>
          </a:p>
        </p:txBody>
      </p:sp>
      <p:sp>
        <p:nvSpPr>
          <p:cNvPr id="17" name="16 Triángulo isósceles"/>
          <p:cNvSpPr/>
          <p:nvPr/>
        </p:nvSpPr>
        <p:spPr>
          <a:xfrm>
            <a:off x="5076056" y="400506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17 Rectángulo"/>
          <p:cNvSpPr/>
          <p:nvPr/>
        </p:nvSpPr>
        <p:spPr>
          <a:xfrm>
            <a:off x="5508104" y="4581128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Sequence</a:t>
            </a:r>
            <a:r>
              <a:rPr lang="es-ES_tradnl" dirty="0" smtClean="0"/>
              <a:t>(T)</a:t>
            </a:r>
            <a:endParaRPr lang="es-ES_tradnl" dirty="0"/>
          </a:p>
        </p:txBody>
      </p:sp>
      <p:cxnSp>
        <p:nvCxnSpPr>
          <p:cNvPr id="20" name="19 Conector angular"/>
          <p:cNvCxnSpPr>
            <a:stCxn id="18" idx="0"/>
          </p:cNvCxnSpPr>
          <p:nvPr/>
        </p:nvCxnSpPr>
        <p:spPr>
          <a:xfrm rot="16200000" flipV="1">
            <a:off x="5544108" y="3861048"/>
            <a:ext cx="360040" cy="108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6" idx="0"/>
          </p:cNvCxnSpPr>
          <p:nvPr/>
        </p:nvCxnSpPr>
        <p:spPr>
          <a:xfrm rot="5400000" flipH="1" flipV="1">
            <a:off x="4409982" y="3807042"/>
            <a:ext cx="360040" cy="11881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2267744" y="4581128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Boolean</a:t>
            </a:r>
            <a:endParaRPr lang="es-ES_tradnl" dirty="0"/>
          </a:p>
        </p:txBody>
      </p:sp>
      <p:cxnSp>
        <p:nvCxnSpPr>
          <p:cNvPr id="27" name="26 Conector angular"/>
          <p:cNvCxnSpPr>
            <a:stCxn id="26" idx="0"/>
            <a:endCxn id="12" idx="3"/>
          </p:cNvCxnSpPr>
          <p:nvPr/>
        </p:nvCxnSpPr>
        <p:spPr>
          <a:xfrm rot="16200000" flipV="1">
            <a:off x="2177734" y="3987062"/>
            <a:ext cx="360040" cy="8280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29 Rectángulo"/>
          <p:cNvSpPr/>
          <p:nvPr/>
        </p:nvSpPr>
        <p:spPr>
          <a:xfrm>
            <a:off x="251428" y="5589240"/>
            <a:ext cx="9361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Real</a:t>
            </a:r>
            <a:endParaRPr lang="es-ES_tradnl" dirty="0"/>
          </a:p>
        </p:txBody>
      </p:sp>
      <p:sp>
        <p:nvSpPr>
          <p:cNvPr id="31" name="30 Triángulo isósceles"/>
          <p:cNvSpPr/>
          <p:nvPr/>
        </p:nvSpPr>
        <p:spPr>
          <a:xfrm>
            <a:off x="611560" y="501317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2" name="31 Conector angular"/>
          <p:cNvCxnSpPr>
            <a:stCxn id="30" idx="0"/>
            <a:endCxn id="31" idx="3"/>
          </p:cNvCxnSpPr>
          <p:nvPr/>
        </p:nvCxnSpPr>
        <p:spPr>
          <a:xfrm rot="5400000" flipH="1" flipV="1">
            <a:off x="539506" y="5409174"/>
            <a:ext cx="360040" cy="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4572000" y="4581128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Bag(T)</a:t>
            </a:r>
            <a:endParaRPr lang="es-ES_tradnl" dirty="0"/>
          </a:p>
        </p:txBody>
      </p:sp>
      <p:sp>
        <p:nvSpPr>
          <p:cNvPr id="40" name="39 Rectángulo"/>
          <p:cNvSpPr/>
          <p:nvPr/>
        </p:nvSpPr>
        <p:spPr>
          <a:xfrm>
            <a:off x="7092280" y="4581128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OrderedSet</a:t>
            </a:r>
            <a:r>
              <a:rPr lang="es-ES_tradnl" dirty="0" smtClean="0"/>
              <a:t>(T)</a:t>
            </a:r>
            <a:endParaRPr lang="es-ES_tradnl" dirty="0"/>
          </a:p>
        </p:txBody>
      </p:sp>
      <p:cxnSp>
        <p:nvCxnSpPr>
          <p:cNvPr id="41" name="40 Conector angular"/>
          <p:cNvCxnSpPr>
            <a:stCxn id="40" idx="0"/>
          </p:cNvCxnSpPr>
          <p:nvPr/>
        </p:nvCxnSpPr>
        <p:spPr>
          <a:xfrm rot="16200000" flipV="1">
            <a:off x="6336196" y="3068960"/>
            <a:ext cx="360040" cy="26642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37" idx="0"/>
          </p:cNvCxnSpPr>
          <p:nvPr/>
        </p:nvCxnSpPr>
        <p:spPr>
          <a:xfrm rot="5400000" flipH="1" flipV="1">
            <a:off x="4914038" y="4311098"/>
            <a:ext cx="360040" cy="1800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6156176" y="3573016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Tuple</a:t>
            </a:r>
            <a:endParaRPr lang="es-ES_tradnl" i="1" dirty="0"/>
          </a:p>
        </p:txBody>
      </p:sp>
      <p:sp>
        <p:nvSpPr>
          <p:cNvPr id="48" name="47 Rectángulo"/>
          <p:cNvSpPr/>
          <p:nvPr/>
        </p:nvSpPr>
        <p:spPr>
          <a:xfrm>
            <a:off x="7380312" y="3573016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Class</a:t>
            </a:r>
            <a:endParaRPr lang="es-ES_tradnl" i="1" dirty="0"/>
          </a:p>
        </p:txBody>
      </p:sp>
      <p:cxnSp>
        <p:nvCxnSpPr>
          <p:cNvPr id="49" name="48 Conector angular"/>
          <p:cNvCxnSpPr>
            <a:stCxn id="47" idx="0"/>
            <a:endCxn id="6" idx="3"/>
          </p:cNvCxnSpPr>
          <p:nvPr/>
        </p:nvCxnSpPr>
        <p:spPr>
          <a:xfrm rot="16200000" flipV="1">
            <a:off x="5382090" y="2294874"/>
            <a:ext cx="432048" cy="2124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48" idx="0"/>
            <a:endCxn id="6" idx="3"/>
          </p:cNvCxnSpPr>
          <p:nvPr/>
        </p:nvCxnSpPr>
        <p:spPr>
          <a:xfrm rot="16200000" flipV="1">
            <a:off x="5994158" y="1682806"/>
            <a:ext cx="432048" cy="33483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OCL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Literal values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1187624" y="2420888"/>
            <a:ext cx="7488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</a:rPr>
              <a:t> : Integer = 1024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in </a:t>
            </a:r>
            <a:r>
              <a:rPr lang="en-GB" dirty="0" smtClean="0">
                <a:latin typeface="Consolas" pitchFamily="49" charset="0"/>
              </a:rPr>
              <a:t>...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</a:rPr>
              <a:t> r : Real    = 3.1415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in </a:t>
            </a:r>
            <a:r>
              <a:rPr lang="en-GB" dirty="0" smtClean="0">
                <a:latin typeface="Consolas" pitchFamily="49" charset="0"/>
              </a:rPr>
              <a:t>...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</a:rPr>
              <a:t> s : String  =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</a:rPr>
              <a:t>‘a string’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in </a:t>
            </a:r>
            <a:r>
              <a:rPr lang="en-GB" dirty="0" smtClean="0">
                <a:latin typeface="Consolas" pitchFamily="49" charset="0"/>
              </a:rPr>
              <a:t>...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</a:rPr>
              <a:t> b : Boolean = true in ... </a:t>
            </a:r>
          </a:p>
          <a:p>
            <a:endParaRPr lang="en-GB" dirty="0" smtClean="0">
              <a:latin typeface="Consolas" pitchFamily="49" charset="0"/>
            </a:endParaRPr>
          </a:p>
          <a:p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</a:rPr>
              <a:t> s : Set(Integer) = Set {1, 2, 3}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in </a:t>
            </a:r>
            <a:r>
              <a:rPr lang="en-GB" dirty="0" smtClean="0">
                <a:latin typeface="Consolas" pitchFamily="49" charset="0"/>
              </a:rPr>
              <a:t>...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</a:rPr>
              <a:t> s : Sequence(Integer) = Sequence {1, 2, 3, 3}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in </a:t>
            </a:r>
            <a:r>
              <a:rPr lang="en-GB" dirty="0" smtClean="0">
                <a:latin typeface="Consolas" pitchFamily="49" charset="0"/>
              </a:rPr>
              <a:t>...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</a:rPr>
              <a:t> s : Bag(Integer) = Sequence {1, 2, 3, 3, 3}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in </a:t>
            </a:r>
            <a:r>
              <a:rPr lang="en-GB" dirty="0" smtClean="0">
                <a:latin typeface="Consolas" pitchFamily="49" charset="0"/>
              </a:rPr>
              <a:t>...</a:t>
            </a:r>
          </a:p>
          <a:p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</a:rPr>
              <a:t> s : </a:t>
            </a:r>
            <a:r>
              <a:rPr lang="en-GB" dirty="0" err="1" smtClean="0">
                <a:latin typeface="Consolas" pitchFamily="49" charset="0"/>
              </a:rPr>
              <a:t>OrderedSet</a:t>
            </a:r>
            <a:r>
              <a:rPr lang="en-GB" dirty="0" smtClean="0">
                <a:latin typeface="Consolas" pitchFamily="49" charset="0"/>
              </a:rPr>
              <a:t>(Integer) = Sequence {3, 2, 1} </a:t>
            </a:r>
            <a:r>
              <a:rPr lang="en-GB" b="1" dirty="0" smtClean="0">
                <a:solidFill>
                  <a:srgbClr val="C00000"/>
                </a:solidFill>
                <a:latin typeface="Consolas" pitchFamily="49" charset="0"/>
              </a:rPr>
              <a:t>in </a:t>
            </a:r>
            <a:r>
              <a:rPr lang="en-GB" dirty="0" smtClean="0">
                <a:latin typeface="Consolas" pitchFamily="49" charset="0"/>
              </a:rPr>
              <a:t>...</a:t>
            </a:r>
          </a:p>
          <a:p>
            <a:endParaRPr lang="en-GB" dirty="0" smtClean="0">
              <a:latin typeface="Consolas" pitchFamily="49" charset="0"/>
            </a:endParaRPr>
          </a:p>
          <a:p>
            <a:endParaRPr lang="en-GB" dirty="0" smtClean="0">
              <a:latin typeface="Consolas" pitchFamily="49" charset="0"/>
            </a:endParaRPr>
          </a:p>
          <a:p>
            <a:endParaRPr lang="en-GB" dirty="0" smtClean="0">
              <a:latin typeface="Consolas" pitchFamily="49" charset="0"/>
            </a:endParaRPr>
          </a:p>
          <a:p>
            <a:endParaRPr lang="en-GB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53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Collection operations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Should be written using “-&gt;” </a:t>
            </a:r>
          </a:p>
          <a:p>
            <a:pPr lvl="1"/>
            <a:r>
              <a:rPr lang="en-AU" dirty="0" err="1" smtClean="0">
                <a:latin typeface="Consolas" pitchFamily="49" charset="0"/>
              </a:rPr>
              <a:t>collectionExp</a:t>
            </a:r>
            <a:r>
              <a:rPr lang="en-AU" dirty="0" smtClean="0">
                <a:latin typeface="Consolas" pitchFamily="49" charset="0"/>
              </a:rPr>
              <a:t>-&gt;operation()</a:t>
            </a:r>
          </a:p>
          <a:p>
            <a:r>
              <a:rPr lang="en-AU" dirty="0" smtClean="0">
                <a:latin typeface="+mj-lt"/>
              </a:rPr>
              <a:t>Query operations: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size()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includes(o : </a:t>
            </a:r>
            <a:r>
              <a:rPr lang="en-US" dirty="0" err="1" smtClean="0">
                <a:latin typeface="Consolas" pitchFamily="49" charset="0"/>
              </a:rPr>
              <a:t>oclAny</a:t>
            </a:r>
            <a:r>
              <a:rPr lang="en-US" dirty="0" smtClean="0">
                <a:latin typeface="Consolas" pitchFamily="49" charset="0"/>
              </a:rPr>
              <a:t>) 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excludes(o : </a:t>
            </a:r>
            <a:r>
              <a:rPr lang="en-US" dirty="0" err="1" smtClean="0">
                <a:latin typeface="Consolas" pitchFamily="49" charset="0"/>
              </a:rPr>
              <a:t>oclAny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count(o : </a:t>
            </a:r>
            <a:r>
              <a:rPr lang="en-US" dirty="0" err="1" smtClean="0">
                <a:latin typeface="Consolas" pitchFamily="49" charset="0"/>
              </a:rPr>
              <a:t>oclAny</a:t>
            </a:r>
            <a:r>
              <a:rPr lang="en-US" dirty="0" smtClean="0">
                <a:latin typeface="Consolas" pitchFamily="49" charset="0"/>
              </a:rPr>
              <a:t>)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includesAll</a:t>
            </a:r>
            <a:r>
              <a:rPr lang="en-US" dirty="0" smtClean="0">
                <a:latin typeface="Consolas" pitchFamily="49" charset="0"/>
              </a:rPr>
              <a:t>(c : Collection)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excludesAll</a:t>
            </a:r>
            <a:r>
              <a:rPr lang="en-US" dirty="0" smtClean="0">
                <a:latin typeface="Consolas" pitchFamily="49" charset="0"/>
              </a:rPr>
              <a:t>(c : Collection)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isEmpty</a:t>
            </a:r>
            <a:r>
              <a:rPr lang="en-US" dirty="0" smtClean="0">
                <a:latin typeface="Consolas" pitchFamily="49" charset="0"/>
              </a:rPr>
              <a:t>()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notEmpty</a:t>
            </a:r>
            <a:r>
              <a:rPr lang="en-US" dirty="0" smtClean="0">
                <a:latin typeface="Consolas" pitchFamily="49" charset="0"/>
              </a:rPr>
              <a:t>()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sum()</a:t>
            </a:r>
            <a:endParaRPr lang="en-AU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54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Collection operations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+mj-lt"/>
              </a:rPr>
              <a:t>Modification operations available for all collection types: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union(c : Collection)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flatten()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including(o : </a:t>
            </a:r>
            <a:r>
              <a:rPr lang="en-US" dirty="0" err="1" smtClean="0">
                <a:latin typeface="Consolas" pitchFamily="49" charset="0"/>
              </a:rPr>
              <a:t>OclAny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excluding(o : </a:t>
            </a:r>
            <a:r>
              <a:rPr lang="en-US" dirty="0" err="1" smtClean="0">
                <a:latin typeface="Consolas" pitchFamily="49" charset="0"/>
              </a:rPr>
              <a:t>OclAny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 smtClean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453336"/>
            <a:ext cx="399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ATL and OCL collections are immutable</a:t>
            </a:r>
            <a:endParaRPr lang="en-AU" dirty="0"/>
          </a:p>
        </p:txBody>
      </p:sp>
      <p:sp>
        <p:nvSpPr>
          <p:cNvPr id="5" name="4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55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Collection operations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other operations depending on the collection type</a:t>
            </a:r>
          </a:p>
          <a:p>
            <a:pPr lvl="1"/>
            <a:r>
              <a:rPr lang="en-AU" b="1" dirty="0" smtClean="0"/>
              <a:t>Sequence</a:t>
            </a:r>
            <a:r>
              <a:rPr lang="en-AU" dirty="0" smtClean="0"/>
              <a:t>: append, </a:t>
            </a:r>
            <a:r>
              <a:rPr lang="en-AU" dirty="0" err="1" smtClean="0"/>
              <a:t>prepend</a:t>
            </a:r>
            <a:r>
              <a:rPr lang="en-AU" dirty="0" smtClean="0"/>
              <a:t>, </a:t>
            </a:r>
            <a:r>
              <a:rPr lang="en-AU" dirty="0" err="1" smtClean="0"/>
              <a:t>insertAt</a:t>
            </a:r>
            <a:r>
              <a:rPr lang="en-AU" dirty="0" smtClean="0"/>
              <a:t>, </a:t>
            </a:r>
            <a:r>
              <a:rPr lang="en-AU" dirty="0" err="1" smtClean="0"/>
              <a:t>subSequence</a:t>
            </a:r>
            <a:r>
              <a:rPr lang="en-AU" dirty="0" smtClean="0"/>
              <a:t>, at, </a:t>
            </a:r>
            <a:r>
              <a:rPr lang="en-AU" dirty="0" err="1" smtClean="0"/>
              <a:t>indexOf</a:t>
            </a:r>
            <a:r>
              <a:rPr lang="en-AU" dirty="0" smtClean="0"/>
              <a:t>, first, last</a:t>
            </a:r>
          </a:p>
          <a:p>
            <a:pPr lvl="1"/>
            <a:r>
              <a:rPr lang="en-AU" b="1" dirty="0" smtClean="0"/>
              <a:t>Set</a:t>
            </a:r>
            <a:r>
              <a:rPr lang="en-AU" dirty="0" smtClean="0"/>
              <a:t>: intersection, - (operator, for difference), </a:t>
            </a:r>
            <a:r>
              <a:rPr lang="en-AU" dirty="0" err="1" smtClean="0"/>
              <a:t>symmetricDifference</a:t>
            </a:r>
            <a:endParaRPr lang="en-AU" dirty="0" smtClean="0"/>
          </a:p>
          <a:p>
            <a:pPr lvl="1"/>
            <a:r>
              <a:rPr lang="en-AU" b="1" dirty="0" err="1" smtClean="0"/>
              <a:t>OrderedSet</a:t>
            </a:r>
            <a:r>
              <a:rPr lang="en-AU" dirty="0" smtClean="0"/>
              <a:t>: mix Sequence and Set</a:t>
            </a:r>
            <a:endParaRPr lang="en-AU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56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Collection operations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Should be written using “-&gt;” </a:t>
            </a:r>
          </a:p>
          <a:p>
            <a:pPr lvl="1"/>
            <a:r>
              <a:rPr lang="en-AU" dirty="0" err="1" smtClean="0">
                <a:latin typeface="Consolas" pitchFamily="49" charset="0"/>
              </a:rPr>
              <a:t>collectionExp</a:t>
            </a:r>
            <a:r>
              <a:rPr lang="en-AU" dirty="0" smtClean="0">
                <a:latin typeface="Consolas" pitchFamily="49" charset="0"/>
              </a:rPr>
              <a:t>-&gt;operation()</a:t>
            </a:r>
          </a:p>
          <a:p>
            <a:r>
              <a:rPr lang="en-AU" dirty="0" smtClean="0">
                <a:latin typeface="+mj-lt"/>
              </a:rPr>
              <a:t>Operations: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size() </a:t>
            </a:r>
            <a:r>
              <a:rPr lang="en-US" dirty="0" smtClean="0">
                <a:latin typeface="+mj-lt"/>
              </a:rPr>
              <a:t>returns the number of elements in the collection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includes(o : </a:t>
            </a:r>
            <a:r>
              <a:rPr lang="en-US" dirty="0" err="1" smtClean="0">
                <a:latin typeface="Consolas" pitchFamily="49" charset="0"/>
              </a:rPr>
              <a:t>oclAny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dirty="0" smtClean="0">
                <a:latin typeface="+mj-lt"/>
              </a:rPr>
              <a:t>is o part of the collection?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excludes(o : </a:t>
            </a:r>
            <a:r>
              <a:rPr lang="en-US" dirty="0" err="1" smtClean="0">
                <a:latin typeface="Consolas" pitchFamily="49" charset="0"/>
              </a:rPr>
              <a:t>oclAny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dirty="0" smtClean="0">
                <a:latin typeface="+mj-lt"/>
              </a:rPr>
              <a:t>is o not part of the collection?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count(o : </a:t>
            </a:r>
            <a:r>
              <a:rPr lang="en-US" dirty="0" err="1" smtClean="0">
                <a:latin typeface="Consolas" pitchFamily="49" charset="0"/>
              </a:rPr>
              <a:t>oclAny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dirty="0" smtClean="0">
                <a:latin typeface="+mj-lt"/>
              </a:rPr>
              <a:t>number of occurrences of o in the collection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includesAll</a:t>
            </a:r>
            <a:r>
              <a:rPr lang="en-US" dirty="0" smtClean="0">
                <a:latin typeface="Consolas" pitchFamily="49" charset="0"/>
              </a:rPr>
              <a:t>(c : Collection) </a:t>
            </a:r>
            <a:r>
              <a:rPr lang="en-US" dirty="0" smtClean="0">
                <a:latin typeface="+mj-lt"/>
              </a:rPr>
              <a:t>is c completely contained?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excludesAll</a:t>
            </a:r>
            <a:r>
              <a:rPr lang="en-US" dirty="0" smtClean="0">
                <a:latin typeface="Consolas" pitchFamily="49" charset="0"/>
              </a:rPr>
              <a:t>(c : Collection) </a:t>
            </a:r>
            <a:r>
              <a:rPr lang="en-US" dirty="0" smtClean="0">
                <a:latin typeface="+mj-lt"/>
              </a:rPr>
              <a:t>opposite of </a:t>
            </a:r>
            <a:r>
              <a:rPr lang="en-US" dirty="0" err="1" smtClean="0">
                <a:latin typeface="+mj-lt"/>
              </a:rPr>
              <a:t>includesAll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isEmpty</a:t>
            </a:r>
            <a:r>
              <a:rPr lang="en-US" dirty="0" smtClean="0">
                <a:latin typeface="Consolas" pitchFamily="49" charset="0"/>
              </a:rPr>
              <a:t>() </a:t>
            </a:r>
            <a:r>
              <a:rPr lang="en-US" dirty="0" smtClean="0">
                <a:latin typeface="+mj-lt"/>
              </a:rPr>
              <a:t>is the collection empty?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notEmpty</a:t>
            </a:r>
            <a:r>
              <a:rPr lang="en-US" dirty="0" smtClean="0">
                <a:latin typeface="Consolas" pitchFamily="49" charset="0"/>
              </a:rPr>
              <a:t>() </a:t>
            </a:r>
            <a:r>
              <a:rPr lang="en-US" dirty="0" smtClean="0">
                <a:latin typeface="+mj-lt"/>
              </a:rPr>
              <a:t>is the collection not empty?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sum() </a:t>
            </a:r>
            <a:r>
              <a:rPr lang="en-US" dirty="0" smtClean="0">
                <a:latin typeface="+mj-lt"/>
              </a:rPr>
              <a:t>uses the ‘+’ operator to compute the sum</a:t>
            </a:r>
            <a:endParaRPr lang="en-AU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57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Iterators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Syntax:</a:t>
            </a:r>
          </a:p>
          <a:p>
            <a:pPr lvl="1"/>
            <a:r>
              <a:rPr lang="en-AU" sz="2400" dirty="0" smtClean="0">
                <a:latin typeface="Consolas" pitchFamily="49" charset="0"/>
              </a:rPr>
              <a:t>&lt;</a:t>
            </a:r>
            <a:r>
              <a:rPr lang="en-AU" sz="2400" dirty="0" err="1" smtClean="0">
                <a:latin typeface="Consolas" pitchFamily="49" charset="0"/>
              </a:rPr>
              <a:t>source_exp</a:t>
            </a:r>
            <a:r>
              <a:rPr lang="en-AU" sz="2400" dirty="0" smtClean="0">
                <a:latin typeface="Consolas" pitchFamily="49" charset="0"/>
              </a:rPr>
              <a:t>&gt;-&gt;</a:t>
            </a:r>
            <a:r>
              <a:rPr lang="en-AU" sz="2400" dirty="0" err="1" smtClean="0">
                <a:latin typeface="Consolas" pitchFamily="49" charset="0"/>
              </a:rPr>
              <a:t>iteratorName</a:t>
            </a:r>
            <a:r>
              <a:rPr lang="en-AU" sz="2400" dirty="0" smtClean="0">
                <a:latin typeface="Consolas" pitchFamily="49" charset="0"/>
              </a:rPr>
              <a:t>(</a:t>
            </a:r>
            <a:r>
              <a:rPr lang="en-AU" sz="2400" dirty="0" err="1" smtClean="0">
                <a:latin typeface="Consolas" pitchFamily="49" charset="0"/>
              </a:rPr>
              <a:t>itVar</a:t>
            </a:r>
            <a:r>
              <a:rPr lang="en-AU" sz="2400" dirty="0" smtClean="0">
                <a:latin typeface="Consolas" pitchFamily="49" charset="0"/>
              </a:rPr>
              <a:t> | &lt;body&gt;)</a:t>
            </a:r>
          </a:p>
          <a:p>
            <a:r>
              <a:rPr lang="en-AU" dirty="0" smtClean="0">
                <a:latin typeface="+mj-lt"/>
              </a:rPr>
              <a:t>Available:</a:t>
            </a:r>
          </a:p>
          <a:p>
            <a:pPr lvl="1"/>
            <a:r>
              <a:rPr lang="en-US" dirty="0" smtClean="0">
                <a:latin typeface="+mj-lt"/>
              </a:rPr>
              <a:t>exists(</a:t>
            </a:r>
            <a:r>
              <a:rPr lang="en-US" dirty="0" err="1" smtClean="0">
                <a:latin typeface="+mj-lt"/>
              </a:rPr>
              <a:t>itVar</a:t>
            </a:r>
            <a:r>
              <a:rPr lang="en-US" dirty="0" smtClean="0">
                <a:latin typeface="+mj-lt"/>
              </a:rPr>
              <a:t> | &lt;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-body&gt;)</a:t>
            </a:r>
          </a:p>
          <a:p>
            <a:pPr lvl="1"/>
            <a:r>
              <a:rPr lang="en-US" dirty="0" err="1" smtClean="0">
                <a:latin typeface="+mj-lt"/>
              </a:rPr>
              <a:t>forAll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/>
              <a:t>itVar</a:t>
            </a:r>
            <a:r>
              <a:rPr lang="en-US" dirty="0" smtClean="0"/>
              <a:t> | &lt;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-body&gt;) </a:t>
            </a:r>
          </a:p>
          <a:p>
            <a:pPr lvl="1"/>
            <a:r>
              <a:rPr lang="en-US" dirty="0" err="1" smtClean="0">
                <a:latin typeface="+mj-lt"/>
              </a:rPr>
              <a:t>isUnique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/>
              <a:t>itVar</a:t>
            </a:r>
            <a:r>
              <a:rPr lang="en-US" dirty="0" smtClean="0"/>
              <a:t> | &lt;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-body&gt;)</a:t>
            </a:r>
          </a:p>
          <a:p>
            <a:pPr lvl="1"/>
            <a:r>
              <a:rPr lang="en-US" dirty="0" smtClean="0">
                <a:latin typeface="+mj-lt"/>
              </a:rPr>
              <a:t>any(</a:t>
            </a:r>
            <a:r>
              <a:rPr lang="en-US" dirty="0" err="1" smtClean="0"/>
              <a:t>itVar</a:t>
            </a:r>
            <a:r>
              <a:rPr lang="en-US" dirty="0" smtClean="0"/>
              <a:t> | &lt;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-body&gt;) </a:t>
            </a:r>
          </a:p>
          <a:p>
            <a:pPr lvl="2"/>
            <a:r>
              <a:rPr lang="en-US" dirty="0" smtClean="0">
                <a:latin typeface="+mj-lt"/>
              </a:rPr>
              <a:t>If body never evaluates to true, the operation returns </a:t>
            </a:r>
            <a:r>
              <a:rPr lang="en-US" dirty="0" err="1" smtClean="0">
                <a:latin typeface="+mj-lt"/>
              </a:rPr>
              <a:t>OclUndefined</a:t>
            </a:r>
            <a:r>
              <a:rPr lang="en-US" dirty="0" smtClean="0">
                <a:latin typeface="+mj-lt"/>
              </a:rPr>
              <a:t>;</a:t>
            </a:r>
          </a:p>
          <a:p>
            <a:pPr lvl="1"/>
            <a:r>
              <a:rPr lang="en-US" dirty="0" smtClean="0">
                <a:latin typeface="+mj-lt"/>
              </a:rPr>
              <a:t>one(</a:t>
            </a:r>
            <a:r>
              <a:rPr lang="en-US" dirty="0" err="1" smtClean="0"/>
              <a:t>itVar</a:t>
            </a:r>
            <a:r>
              <a:rPr lang="en-US" dirty="0" smtClean="0"/>
              <a:t> | &lt;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-body&gt;)</a:t>
            </a:r>
          </a:p>
          <a:p>
            <a:pPr lvl="1"/>
            <a:r>
              <a:rPr lang="en-US" dirty="0" smtClean="0">
                <a:latin typeface="+mj-lt"/>
              </a:rPr>
              <a:t>collect(</a:t>
            </a:r>
            <a:r>
              <a:rPr lang="en-US" dirty="0" err="1" smtClean="0"/>
              <a:t>itVar</a:t>
            </a:r>
            <a:r>
              <a:rPr lang="en-US" dirty="0" smtClean="0"/>
              <a:t> | &lt;</a:t>
            </a:r>
            <a:r>
              <a:rPr lang="en-US" dirty="0" smtClean="0">
                <a:latin typeface="+mj-lt"/>
              </a:rPr>
              <a:t>any-body&gt;) </a:t>
            </a:r>
          </a:p>
          <a:p>
            <a:pPr lvl="2"/>
            <a:r>
              <a:rPr lang="en-US" dirty="0" smtClean="0">
                <a:latin typeface="+mj-lt"/>
              </a:rPr>
              <a:t>Implement OCL’s </a:t>
            </a:r>
            <a:r>
              <a:rPr lang="en-US" dirty="0" err="1" smtClean="0">
                <a:latin typeface="+mj-lt"/>
              </a:rPr>
              <a:t>collectNested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select(</a:t>
            </a:r>
            <a:r>
              <a:rPr lang="en-US" dirty="0" err="1" smtClean="0"/>
              <a:t>itVar</a:t>
            </a:r>
            <a:r>
              <a:rPr lang="en-US" dirty="0" smtClean="0"/>
              <a:t> | &lt;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-body&gt;) </a:t>
            </a:r>
          </a:p>
          <a:p>
            <a:pPr lvl="1"/>
            <a:r>
              <a:rPr lang="en-US" dirty="0" smtClean="0">
                <a:latin typeface="+mj-lt"/>
              </a:rPr>
              <a:t>reject(</a:t>
            </a:r>
            <a:r>
              <a:rPr lang="en-US" dirty="0" err="1" smtClean="0"/>
              <a:t>itVar</a:t>
            </a:r>
            <a:r>
              <a:rPr lang="en-US" dirty="0" smtClean="0"/>
              <a:t> | &lt;</a:t>
            </a:r>
            <a:r>
              <a:rPr lang="en-US" dirty="0" err="1" smtClean="0">
                <a:latin typeface="+mj-lt"/>
              </a:rPr>
              <a:t>boolean</a:t>
            </a:r>
            <a:r>
              <a:rPr lang="en-US" dirty="0" smtClean="0">
                <a:latin typeface="+mj-lt"/>
              </a:rPr>
              <a:t>-body&gt;)</a:t>
            </a:r>
          </a:p>
          <a:p>
            <a:pPr lvl="1"/>
            <a:r>
              <a:rPr lang="en-US" dirty="0" err="1" smtClean="0">
                <a:latin typeface="+mj-lt"/>
              </a:rPr>
              <a:t>sortedBy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/>
              <a:t>itVar</a:t>
            </a:r>
            <a:r>
              <a:rPr lang="en-US" dirty="0" smtClean="0"/>
              <a:t> | &lt;</a:t>
            </a:r>
            <a:r>
              <a:rPr lang="en-US" dirty="0" smtClean="0">
                <a:latin typeface="+mj-lt"/>
              </a:rPr>
              <a:t>any-body&gt;)</a:t>
            </a:r>
          </a:p>
          <a:p>
            <a:pPr lvl="2"/>
            <a:r>
              <a:rPr lang="en-US" dirty="0" smtClean="0">
                <a:latin typeface="+mj-lt"/>
              </a:rPr>
              <a:t>The body must evaluate to a data type with “&lt;“ operator</a:t>
            </a:r>
            <a:endParaRPr lang="en-AU" dirty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58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Iterator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AU" dirty="0" smtClean="0"/>
              <a:t>Example: organize widgets by alphabetical order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Example: obtain a searchable attribute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1187624" y="2276872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c.features</a:t>
            </a:r>
            <a:r>
              <a:rPr lang="es-ES_tradnl" dirty="0" smtClean="0">
                <a:latin typeface="Consolas" pitchFamily="49" charset="0"/>
              </a:rPr>
              <a:t>-&gt;</a:t>
            </a:r>
            <a:r>
              <a:rPr lang="es-ES_tradnl" b="1" dirty="0" err="1" smtClean="0">
                <a:latin typeface="Consolas" pitchFamily="49" charset="0"/>
              </a:rPr>
              <a:t>sortedBy</a:t>
            </a:r>
            <a:r>
              <a:rPr lang="es-ES_tradnl" dirty="0" smtClean="0">
                <a:latin typeface="Consolas" pitchFamily="49" charset="0"/>
              </a:rPr>
              <a:t>(f | f.name)</a:t>
            </a:r>
          </a:p>
          <a:p>
            <a:r>
              <a:rPr lang="es-ES_tradnl" dirty="0" smtClean="0">
                <a:latin typeface="Consolas" pitchFamily="49" charset="0"/>
              </a:rPr>
              <a:t>  )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15616" y="5157192"/>
            <a:ext cx="8028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helper</a:t>
            </a:r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context</a:t>
            </a:r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: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searchableAtt</a:t>
            </a:r>
            <a:r>
              <a:rPr lang="es-ES_tradnl" dirty="0" smtClean="0">
                <a:latin typeface="Consolas" pitchFamily="49" charset="0"/>
              </a:rPr>
              <a:t>() : </a:t>
            </a:r>
            <a:r>
              <a:rPr lang="es-ES_tradnl" dirty="0" err="1" smtClean="0">
                <a:latin typeface="Consolas" pitchFamily="49" charset="0"/>
              </a:rPr>
              <a:t>CD!Atribute</a:t>
            </a:r>
            <a:r>
              <a:rPr lang="es-ES_tradnl" dirty="0" smtClean="0">
                <a:latin typeface="Consolas" pitchFamily="49" charset="0"/>
              </a:rPr>
              <a:t> = 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7030A0"/>
                </a:solidFill>
                <a:latin typeface="Consolas" pitchFamily="49" charset="0"/>
              </a:rPr>
              <a:t>self</a:t>
            </a:r>
            <a:r>
              <a:rPr lang="es-ES_tradnl" dirty="0" err="1" smtClean="0">
                <a:latin typeface="Consolas" pitchFamily="49" charset="0"/>
              </a:rPr>
              <a:t>.features</a:t>
            </a:r>
            <a:r>
              <a:rPr lang="es-ES_tradnl" dirty="0" smtClean="0">
                <a:latin typeface="Consolas" pitchFamily="49" charset="0"/>
              </a:rPr>
              <a:t>-&gt;</a:t>
            </a:r>
            <a:r>
              <a:rPr lang="es-ES_tradnl" dirty="0" err="1" smtClean="0">
                <a:latin typeface="Consolas" pitchFamily="49" charset="0"/>
              </a:rPr>
              <a:t>reject</a:t>
            </a:r>
            <a:r>
              <a:rPr lang="es-ES_tradnl" dirty="0" smtClean="0">
                <a:latin typeface="Consolas" pitchFamily="49" charset="0"/>
              </a:rPr>
              <a:t>(f | </a:t>
            </a:r>
            <a:r>
              <a:rPr lang="es-ES_tradnl" b="1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f.oclIsKindOf</a:t>
            </a:r>
            <a:r>
              <a:rPr lang="es-ES_tradnl" dirty="0" smtClean="0">
                <a:latin typeface="Consolas" pitchFamily="49" charset="0"/>
              </a:rPr>
              <a:t>(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r>
              <a:rPr lang="es-ES_tradnl" dirty="0" smtClean="0">
                <a:latin typeface="Consolas" pitchFamily="49" charset="0"/>
              </a:rPr>
              <a:t>))-&gt;</a:t>
            </a:r>
          </a:p>
          <a:p>
            <a:r>
              <a:rPr lang="es-ES_tradnl" dirty="0" smtClean="0">
                <a:latin typeface="Consolas" pitchFamily="49" charset="0"/>
              </a:rPr>
              <a:t>               -&gt;</a:t>
            </a:r>
            <a:r>
              <a:rPr lang="es-ES_tradnl" dirty="0" err="1" smtClean="0">
                <a:latin typeface="Consolas" pitchFamily="49" charset="0"/>
              </a:rPr>
              <a:t>any</a:t>
            </a:r>
            <a:r>
              <a:rPr lang="es-ES_tradnl" dirty="0" smtClean="0">
                <a:latin typeface="Consolas" pitchFamily="49" charset="0"/>
              </a:rPr>
              <a:t>(f | </a:t>
            </a:r>
            <a:r>
              <a:rPr lang="es-ES_tradnl" dirty="0" err="1" smtClean="0">
                <a:latin typeface="Consolas" pitchFamily="49" charset="0"/>
              </a:rPr>
              <a:t>f.isId</a:t>
            </a:r>
            <a:r>
              <a:rPr lang="es-ES_tradnl" dirty="0" smtClean="0">
                <a:latin typeface="Consolas" pitchFamily="49" charset="0"/>
              </a:rPr>
              <a:t>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59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ATL</a:t>
            </a:r>
            <a:endParaRPr lang="es-ES_tradnl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A </a:t>
            </a:r>
            <a:r>
              <a:rPr lang="es-ES_tradnl" dirty="0" err="1" smtClean="0"/>
              <a:t>grasp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language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“instance of”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GB" dirty="0" smtClean="0"/>
              <a:t>OCL provides two operations to check if an object is instance of a given class</a:t>
            </a:r>
          </a:p>
          <a:p>
            <a:pPr lvl="1"/>
            <a:r>
              <a:rPr lang="en-GB" sz="2400" dirty="0" err="1" smtClean="0">
                <a:latin typeface="Consolas" pitchFamily="49" charset="0"/>
              </a:rPr>
              <a:t>obj.oclIsKindOf</a:t>
            </a:r>
            <a:r>
              <a:rPr lang="en-GB" sz="2400" dirty="0" smtClean="0">
                <a:latin typeface="Consolas" pitchFamily="49" charset="0"/>
              </a:rPr>
              <a:t>(Type)</a:t>
            </a:r>
          </a:p>
          <a:p>
            <a:pPr lvl="2"/>
            <a:r>
              <a:rPr lang="en-GB" dirty="0" smtClean="0"/>
              <a:t>Is the runtime type of </a:t>
            </a:r>
            <a:r>
              <a:rPr lang="en-GB" dirty="0" err="1" smtClean="0">
                <a:latin typeface="Consolas" pitchFamily="49" charset="0"/>
              </a:rPr>
              <a:t>obj</a:t>
            </a:r>
            <a:r>
              <a:rPr lang="en-GB" dirty="0" smtClean="0"/>
              <a:t> the same as </a:t>
            </a:r>
            <a:r>
              <a:rPr lang="en-GB" dirty="0" smtClean="0">
                <a:latin typeface="Consolas" pitchFamily="49" charset="0"/>
              </a:rPr>
              <a:t>Type</a:t>
            </a:r>
            <a:r>
              <a:rPr lang="en-GB" dirty="0" smtClean="0">
                <a:latin typeface="+mj-lt"/>
              </a:rPr>
              <a:t> </a:t>
            </a:r>
            <a:r>
              <a:rPr lang="en-GB" dirty="0" smtClean="0"/>
              <a:t>or a subtype?</a:t>
            </a:r>
          </a:p>
          <a:p>
            <a:pPr lvl="1"/>
            <a:r>
              <a:rPr lang="en-GB" sz="2400" dirty="0" err="1" smtClean="0">
                <a:latin typeface="Consolas" pitchFamily="49" charset="0"/>
              </a:rPr>
              <a:t>obj.oclIsTypeOf</a:t>
            </a:r>
            <a:r>
              <a:rPr lang="en-GB" sz="2400" dirty="0" smtClean="0">
                <a:latin typeface="Consolas" pitchFamily="49" charset="0"/>
              </a:rPr>
              <a:t>(Type)</a:t>
            </a:r>
          </a:p>
          <a:p>
            <a:pPr lvl="2"/>
            <a:r>
              <a:rPr lang="en-GB" dirty="0" smtClean="0"/>
              <a:t>Is the runtime type of </a:t>
            </a:r>
            <a:r>
              <a:rPr lang="en-GB" dirty="0" err="1" smtClean="0">
                <a:latin typeface="Consolas" pitchFamily="49" charset="0"/>
              </a:rPr>
              <a:t>obj</a:t>
            </a:r>
            <a:r>
              <a:rPr lang="en-GB" dirty="0" smtClean="0"/>
              <a:t> exactly the same as </a:t>
            </a:r>
            <a:r>
              <a:rPr lang="en-GB" dirty="0" smtClean="0">
                <a:latin typeface="Consolas" pitchFamily="49" charset="0"/>
              </a:rPr>
              <a:t>Type</a:t>
            </a:r>
            <a:r>
              <a:rPr lang="en-GB" dirty="0" smtClean="0"/>
              <a:t>?</a:t>
            </a:r>
          </a:p>
          <a:p>
            <a:pPr lvl="2"/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60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051720" y="5157192"/>
            <a:ext cx="6840760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s-ES_tradnl" sz="2000" dirty="0" err="1" smtClean="0">
                <a:latin typeface="Consolas" pitchFamily="49" charset="0"/>
              </a:rPr>
              <a:t>aClassifier.</a:t>
            </a:r>
            <a:r>
              <a:rPr lang="es-ES_tradnl" sz="2000" b="1" dirty="0" err="1" smtClean="0">
                <a:latin typeface="Consolas" pitchFamily="49" charset="0"/>
              </a:rPr>
              <a:t>oclIsKindOf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err="1" smtClean="0">
                <a:latin typeface="Consolas" pitchFamily="49" charset="0"/>
              </a:rPr>
              <a:t>CD!Class</a:t>
            </a:r>
            <a:r>
              <a:rPr lang="es-ES_tradnl" sz="2000" dirty="0" smtClean="0">
                <a:latin typeface="Consolas" pitchFamily="49" charset="0"/>
              </a:rPr>
              <a:t>)</a:t>
            </a:r>
          </a:p>
          <a:p>
            <a:r>
              <a:rPr lang="es-ES_tradnl" sz="2000" dirty="0" err="1" smtClean="0">
                <a:latin typeface="Consolas" pitchFamily="49" charset="0"/>
              </a:rPr>
              <a:t>aNamedElement.</a:t>
            </a:r>
            <a:r>
              <a:rPr lang="es-ES_tradnl" sz="2000" b="1" dirty="0" err="1" smtClean="0">
                <a:latin typeface="Consolas" pitchFamily="49" charset="0"/>
              </a:rPr>
              <a:t>oclIsTypeOf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err="1" smtClean="0">
                <a:latin typeface="Consolas" pitchFamily="49" charset="0"/>
              </a:rPr>
              <a:t>CD!Property</a:t>
            </a:r>
            <a:r>
              <a:rPr lang="es-ES_tradnl" sz="2000" dirty="0" smtClean="0">
                <a:latin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OclAny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err="1" smtClean="0"/>
              <a:t>refImmediateComposite</a:t>
            </a:r>
            <a:endParaRPr lang="en-AU" b="1" dirty="0" smtClean="0"/>
          </a:p>
          <a:p>
            <a:pPr lvl="1"/>
            <a:r>
              <a:rPr lang="en-AU" dirty="0" smtClean="0"/>
              <a:t>Returns the container of an object</a:t>
            </a:r>
          </a:p>
          <a:p>
            <a:pPr lvl="2"/>
            <a:r>
              <a:rPr lang="en-AU" dirty="0" smtClean="0"/>
              <a:t>Equivalent to </a:t>
            </a:r>
            <a:r>
              <a:rPr lang="en-AU" dirty="0" err="1" smtClean="0"/>
              <a:t>eContainer</a:t>
            </a:r>
            <a:r>
              <a:rPr lang="en-AU" dirty="0" smtClean="0"/>
              <a:t> in EMF</a:t>
            </a:r>
          </a:p>
          <a:p>
            <a:pPr lvl="1"/>
            <a:r>
              <a:rPr lang="en-AU" dirty="0" err="1" smtClean="0"/>
              <a:t>OclUndefined</a:t>
            </a:r>
            <a:r>
              <a:rPr lang="en-AU" dirty="0" smtClean="0"/>
              <a:t> if none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1547664" y="3928988"/>
            <a:ext cx="6840760" cy="203132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using</a:t>
            </a:r>
            <a:r>
              <a:rPr lang="es-ES_tradnl" dirty="0" smtClean="0">
                <a:latin typeface="Consolas" pitchFamily="49" charset="0"/>
              </a:rPr>
              <a:t> m : </a:t>
            </a:r>
            <a:r>
              <a:rPr lang="es-ES_tradnl" dirty="0" err="1" smtClean="0">
                <a:latin typeface="Consolas" pitchFamily="49" charset="0"/>
              </a:rPr>
              <a:t>CD!Model</a:t>
            </a:r>
            <a:r>
              <a:rPr lang="es-ES_tradnl" dirty="0" smtClean="0">
                <a:latin typeface="Consolas" pitchFamily="49" charset="0"/>
              </a:rPr>
              <a:t> = </a:t>
            </a:r>
            <a:r>
              <a:rPr lang="es-ES_tradnl" dirty="0" err="1" smtClean="0">
                <a:latin typeface="Consolas" pitchFamily="49" charset="0"/>
              </a:rPr>
              <a:t>c.refImmediateComposite</a:t>
            </a:r>
            <a:r>
              <a:rPr lang="es-ES_tradnl" dirty="0" smtClean="0">
                <a:latin typeface="Consolas" pitchFamily="49" charset="0"/>
              </a:rPr>
              <a:t>();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m.name + </a:t>
            </a:r>
            <a:r>
              <a:rPr lang="es-ES_tradnl" dirty="0" smtClean="0">
                <a:solidFill>
                  <a:srgbClr val="2A00FF"/>
                </a:solidFill>
                <a:latin typeface="Consolas" pitchFamily="49" charset="0"/>
              </a:rPr>
              <a:t>‘_’</a:t>
            </a:r>
            <a:r>
              <a:rPr lang="es-ES_tradnl" dirty="0" smtClean="0">
                <a:latin typeface="Consolas" pitchFamily="49" charset="0"/>
              </a:rPr>
              <a:t> +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c.features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dirty="0" smtClean="0">
                <a:latin typeface="Consolas" pitchFamily="49" charset="0"/>
              </a:rPr>
              <a:t>  )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61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OclAny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AU" b="1" dirty="0" err="1" smtClean="0"/>
              <a:t>asSet</a:t>
            </a:r>
            <a:r>
              <a:rPr lang="en-AU" b="1" dirty="0" smtClean="0"/>
              <a:t>, </a:t>
            </a:r>
            <a:r>
              <a:rPr lang="en-AU" b="1" dirty="0" err="1" smtClean="0"/>
              <a:t>asBag</a:t>
            </a:r>
            <a:r>
              <a:rPr lang="en-AU" b="1" dirty="0" smtClean="0"/>
              <a:t>, </a:t>
            </a:r>
            <a:r>
              <a:rPr lang="en-AU" b="1" dirty="0" err="1" smtClean="0"/>
              <a:t>asSequence</a:t>
            </a:r>
            <a:endParaRPr lang="en-AU" b="1" dirty="0" smtClean="0"/>
          </a:p>
          <a:p>
            <a:pPr lvl="1"/>
            <a:r>
              <a:rPr lang="en-AU" dirty="0" smtClean="0"/>
              <a:t>For collections: type conversion</a:t>
            </a:r>
          </a:p>
          <a:p>
            <a:pPr lvl="2"/>
            <a:r>
              <a:rPr lang="en-AU" dirty="0" smtClean="0">
                <a:latin typeface="Consolas" pitchFamily="49" charset="0"/>
              </a:rPr>
              <a:t>Sequence {1, 2, 2}-&gt;</a:t>
            </a:r>
            <a:r>
              <a:rPr lang="en-AU" dirty="0" err="1" smtClean="0">
                <a:latin typeface="Consolas" pitchFamily="49" charset="0"/>
              </a:rPr>
              <a:t>asSet</a:t>
            </a:r>
            <a:r>
              <a:rPr lang="en-AU" dirty="0" smtClean="0">
                <a:latin typeface="Consolas" pitchFamily="49" charset="0"/>
              </a:rPr>
              <a:t>() =&gt; Set{1, 2}</a:t>
            </a:r>
          </a:p>
          <a:p>
            <a:pPr lvl="1"/>
            <a:r>
              <a:rPr lang="en-AU" dirty="0" smtClean="0"/>
              <a:t>For single elements: wrap an object into a collection</a:t>
            </a:r>
          </a:p>
          <a:p>
            <a:pPr lvl="2"/>
            <a:r>
              <a:rPr lang="en-AU" dirty="0" err="1" smtClean="0">
                <a:latin typeface="Consolas" pitchFamily="49" charset="0"/>
              </a:rPr>
              <a:t>aClass</a:t>
            </a:r>
            <a:r>
              <a:rPr lang="en-AU" dirty="0" smtClean="0">
                <a:latin typeface="Consolas" pitchFamily="49" charset="0"/>
              </a:rPr>
              <a:t>-&gt;</a:t>
            </a:r>
            <a:r>
              <a:rPr lang="en-AU" dirty="0" err="1" smtClean="0">
                <a:latin typeface="Consolas" pitchFamily="49" charset="0"/>
              </a:rPr>
              <a:t>asSequence</a:t>
            </a:r>
            <a:r>
              <a:rPr lang="en-AU" dirty="0" smtClean="0">
                <a:latin typeface="Consolas" pitchFamily="49" charset="0"/>
              </a:rPr>
              <a:t>  =&gt; Sequence { </a:t>
            </a:r>
            <a:r>
              <a:rPr lang="en-AU" dirty="0" err="1" smtClean="0">
                <a:latin typeface="Consolas" pitchFamily="49" charset="0"/>
              </a:rPr>
              <a:t>aClass</a:t>
            </a:r>
            <a:r>
              <a:rPr lang="en-AU" dirty="0" smtClean="0">
                <a:latin typeface="Consolas" pitchFamily="49" charset="0"/>
              </a:rPr>
              <a:t> }</a:t>
            </a:r>
          </a:p>
          <a:p>
            <a:pPr lvl="1"/>
            <a:r>
              <a:rPr lang="en-AU" dirty="0" smtClean="0"/>
              <a:t>Try not to abuse</a:t>
            </a:r>
          </a:p>
          <a:p>
            <a:pPr lvl="1"/>
            <a:r>
              <a:rPr lang="en-AU" dirty="0" smtClean="0"/>
              <a:t>They have a cost, particularly for large collections</a:t>
            </a:r>
            <a:endParaRPr lang="en-AU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62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OclAny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debug</a:t>
            </a:r>
          </a:p>
          <a:p>
            <a:pPr lvl="1"/>
            <a:r>
              <a:rPr lang="en-AU" dirty="0" smtClean="0"/>
              <a:t>Prints the value of an object, prefixed by a message and returns the same object</a:t>
            </a:r>
          </a:p>
          <a:p>
            <a:pPr lvl="1"/>
            <a:r>
              <a:rPr lang="en-AU" dirty="0" smtClean="0"/>
              <a:t>Syntax: </a:t>
            </a:r>
            <a:r>
              <a:rPr lang="en-AU" dirty="0" err="1" smtClean="0">
                <a:latin typeface="Consolas" pitchFamily="49" charset="0"/>
              </a:rPr>
              <a:t>obj.debug</a:t>
            </a:r>
            <a:r>
              <a:rPr lang="en-AU" dirty="0" smtClean="0">
                <a:latin typeface="Consolas" pitchFamily="49" charset="0"/>
              </a:rPr>
              <a:t>(message : String)</a:t>
            </a:r>
          </a:p>
          <a:p>
            <a:pPr lvl="1"/>
            <a:endParaRPr lang="en-AU" dirty="0" smtClean="0">
              <a:latin typeface="Consolas" pitchFamily="49" charset="0"/>
            </a:endParaRPr>
          </a:p>
          <a:p>
            <a:pPr lvl="1"/>
            <a:endParaRPr lang="en-AU" b="1" dirty="0"/>
          </a:p>
        </p:txBody>
      </p:sp>
      <p:sp>
        <p:nvSpPr>
          <p:cNvPr id="4" name="3 Rectángulo"/>
          <p:cNvSpPr/>
          <p:nvPr/>
        </p:nvSpPr>
        <p:spPr>
          <a:xfrm>
            <a:off x="1115616" y="4149080"/>
            <a:ext cx="6120680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nsolas" pitchFamily="49" charset="0"/>
              </a:rPr>
              <a:t>aClass.debug</a:t>
            </a:r>
            <a:r>
              <a:rPr lang="es-ES_tradnl" dirty="0" smtClean="0">
                <a:latin typeface="Consolas" pitchFamily="49" charset="0"/>
              </a:rPr>
              <a:t>(</a:t>
            </a:r>
            <a:r>
              <a:rPr lang="es-ES_tradnl" dirty="0" smtClean="0">
                <a:solidFill>
                  <a:srgbClr val="2A00FF"/>
                </a:solidFill>
                <a:latin typeface="Consolas" pitchFamily="49" charset="0"/>
              </a:rPr>
              <a:t>‘</a:t>
            </a:r>
            <a:r>
              <a:rPr lang="es-ES_tradnl" dirty="0" err="1" smtClean="0">
                <a:solidFill>
                  <a:srgbClr val="2A00FF"/>
                </a:solidFill>
                <a:latin typeface="Consolas" pitchFamily="49" charset="0"/>
              </a:rPr>
              <a:t>class</a:t>
            </a:r>
            <a:r>
              <a:rPr lang="es-ES_tradnl" dirty="0" smtClean="0">
                <a:solidFill>
                  <a:srgbClr val="2A00FF"/>
                </a:solidFill>
                <a:latin typeface="Consolas" pitchFamily="49" charset="0"/>
              </a:rPr>
              <a:t>: ‘</a:t>
            </a:r>
            <a:r>
              <a:rPr lang="es-ES_tradnl" dirty="0" smtClean="0">
                <a:latin typeface="Consolas" pitchFamily="49" charset="0"/>
              </a:rPr>
              <a:t>)  =&gt;   </a:t>
            </a:r>
            <a:r>
              <a:rPr lang="es-ES_tradnl" b="1" dirty="0" err="1" smtClean="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es-ES_tradnl" b="1" dirty="0" smtClean="0">
                <a:solidFill>
                  <a:srgbClr val="0000FF"/>
                </a:solidFill>
                <a:latin typeface="Consolas" pitchFamily="49" charset="0"/>
              </a:rPr>
              <a:t>: </a:t>
            </a:r>
            <a:r>
              <a:rPr lang="es-ES_tradnl" b="1" dirty="0" err="1" smtClean="0">
                <a:solidFill>
                  <a:srgbClr val="0000FF"/>
                </a:solidFill>
                <a:latin typeface="Consolas" pitchFamily="49" charset="0"/>
              </a:rPr>
              <a:t>IN!Person</a:t>
            </a:r>
            <a:endParaRPr lang="es-ES_tradnl" b="1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415808" y="3717032"/>
            <a:ext cx="1728192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ATL tries to pretty print...</a:t>
            </a:r>
            <a:endParaRPr lang="en-AU" dirty="0"/>
          </a:p>
        </p:txBody>
      </p:sp>
      <p:cxnSp>
        <p:nvCxnSpPr>
          <p:cNvPr id="9" name="8 Conector recto de flecha"/>
          <p:cNvCxnSpPr>
            <a:stCxn id="5" idx="1"/>
          </p:cNvCxnSpPr>
          <p:nvPr/>
        </p:nvCxnSpPr>
        <p:spPr>
          <a:xfrm flipH="1">
            <a:off x="6228184" y="4041068"/>
            <a:ext cx="1187624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115616" y="4941168"/>
            <a:ext cx="7416824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nsolas" pitchFamily="49" charset="0"/>
              </a:rPr>
              <a:t>aClass.debug</a:t>
            </a:r>
            <a:r>
              <a:rPr lang="es-ES_tradnl" dirty="0" smtClean="0">
                <a:latin typeface="Consolas" pitchFamily="49" charset="0"/>
              </a:rPr>
              <a:t>(</a:t>
            </a:r>
            <a:r>
              <a:rPr lang="es-ES_tradnl" dirty="0" err="1" smtClean="0">
                <a:latin typeface="Consolas" pitchFamily="49" charset="0"/>
              </a:rPr>
              <a:t>aClass</a:t>
            </a:r>
            <a:r>
              <a:rPr lang="es-ES_tradnl" dirty="0" smtClean="0">
                <a:latin typeface="Consolas" pitchFamily="49" charset="0"/>
              </a:rPr>
              <a:t>) =&gt;</a:t>
            </a:r>
            <a:endParaRPr lang="es-ES_tradnl" b="1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211960" y="49411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org.eclipse.emf.ecore.impl.DynamicEObjectImpl@14e987ac (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eClass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: org.eclipse.emf.ecore.impl.EClassImpl@11851c1d (name: Class)</a:t>
            </a:r>
            <a:endParaRPr lang="en-AU" dirty="0"/>
          </a:p>
        </p:txBody>
      </p:sp>
      <p:sp>
        <p:nvSpPr>
          <p:cNvPr id="15" name="14 Rectángulo"/>
          <p:cNvSpPr/>
          <p:nvPr/>
        </p:nvSpPr>
        <p:spPr>
          <a:xfrm>
            <a:off x="539552" y="5877272"/>
            <a:ext cx="1728192" cy="6480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Often you want the identify</a:t>
            </a:r>
            <a:endParaRPr lang="en-AU" dirty="0"/>
          </a:p>
        </p:txBody>
      </p:sp>
      <p:cxnSp>
        <p:nvCxnSpPr>
          <p:cNvPr id="16" name="15 Conector recto de flecha"/>
          <p:cNvCxnSpPr>
            <a:stCxn id="15" idx="0"/>
            <a:endCxn id="14" idx="1"/>
          </p:cNvCxnSpPr>
          <p:nvPr/>
        </p:nvCxnSpPr>
        <p:spPr>
          <a:xfrm flipV="1">
            <a:off x="1403648" y="5541333"/>
            <a:ext cx="2808312" cy="335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63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 elements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err="1" smtClean="0"/>
              <a:t>allInstances</a:t>
            </a:r>
            <a:r>
              <a:rPr lang="en-AU" dirty="0" smtClean="0"/>
              <a:t>, </a:t>
            </a:r>
            <a:r>
              <a:rPr lang="en-AU" b="1" dirty="0" err="1" smtClean="0"/>
              <a:t>allInstancesFrom</a:t>
            </a:r>
            <a:r>
              <a:rPr lang="en-AU" b="1" dirty="0" smtClean="0"/>
              <a:t>(model : String)</a:t>
            </a:r>
          </a:p>
          <a:p>
            <a:pPr lvl="1"/>
            <a:r>
              <a:rPr lang="en-AU" dirty="0" smtClean="0"/>
              <a:t>Retrieve all instances of a given </a:t>
            </a:r>
            <a:r>
              <a:rPr lang="en-AU" dirty="0" err="1" smtClean="0"/>
              <a:t>OclModelElement</a:t>
            </a: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If the same meta-model is used for two input models: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2483768" y="2996952"/>
            <a:ext cx="540060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s-ES_tradnl" sz="2000" dirty="0" err="1" smtClean="0">
                <a:latin typeface="Consolas" pitchFamily="49" charset="0"/>
              </a:rPr>
              <a:t>CD!Class.allInstances</a:t>
            </a:r>
            <a:r>
              <a:rPr lang="es-ES_tradnl" sz="2000" dirty="0" smtClean="0">
                <a:latin typeface="Consolas" pitchFamily="49" charset="0"/>
              </a:rPr>
              <a:t>()</a:t>
            </a:r>
            <a:endParaRPr lang="es-ES_tradnl" sz="2000" b="1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907704" y="4725144"/>
            <a:ext cx="6048672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s-ES_tradnl" sz="2000" dirty="0" err="1" smtClean="0">
                <a:latin typeface="Consolas" pitchFamily="49" charset="0"/>
              </a:rPr>
              <a:t>CD!Class.allInstances</a:t>
            </a:r>
            <a:r>
              <a:rPr lang="es-ES_tradnl" sz="2000" dirty="0" smtClean="0">
                <a:latin typeface="Consolas" pitchFamily="49" charset="0"/>
              </a:rPr>
              <a:t>()</a:t>
            </a:r>
          </a:p>
          <a:p>
            <a:pPr algn="ctr"/>
            <a:r>
              <a:rPr lang="es-ES_tradnl" sz="2000" dirty="0" smtClean="0">
                <a:latin typeface="Consolas" pitchFamily="49" charset="0"/>
              </a:rPr>
              <a:t> =</a:t>
            </a:r>
          </a:p>
          <a:p>
            <a:pPr algn="ctr"/>
            <a:r>
              <a:rPr lang="es-ES_tradnl" sz="2000" dirty="0" err="1" smtClean="0">
                <a:latin typeface="Consolas" pitchFamily="49" charset="0"/>
              </a:rPr>
              <a:t>CD!Class.allInstancesFrom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smtClean="0">
                <a:solidFill>
                  <a:srgbClr val="0000FF"/>
                </a:solidFill>
                <a:latin typeface="Consolas" pitchFamily="49" charset="0"/>
              </a:rPr>
              <a:t>‘IN1’</a:t>
            </a:r>
            <a:r>
              <a:rPr lang="es-ES_tradnl" sz="2000" dirty="0" smtClean="0">
                <a:latin typeface="Consolas" pitchFamily="49" charset="0"/>
              </a:rPr>
              <a:t>)-&gt;</a:t>
            </a:r>
            <a:r>
              <a:rPr lang="es-ES_tradnl" sz="2000" dirty="0" err="1" smtClean="0">
                <a:latin typeface="Consolas" pitchFamily="49" charset="0"/>
              </a:rPr>
              <a:t>union</a:t>
            </a:r>
            <a:r>
              <a:rPr lang="es-ES_tradnl" sz="2000" dirty="0" smtClean="0">
                <a:latin typeface="Consolas" pitchFamily="49" charset="0"/>
              </a:rPr>
              <a:t>(</a:t>
            </a:r>
          </a:p>
          <a:p>
            <a:pPr algn="ctr"/>
            <a:r>
              <a:rPr lang="es-ES_tradnl" sz="2000" dirty="0" err="1" smtClean="0">
                <a:latin typeface="Consolas" pitchFamily="49" charset="0"/>
              </a:rPr>
              <a:t>CD!Class.allInstancesFrom</a:t>
            </a:r>
            <a:r>
              <a:rPr lang="es-ES_tradnl" sz="2000" dirty="0" smtClean="0">
                <a:latin typeface="Consolas" pitchFamily="49" charset="0"/>
              </a:rPr>
              <a:t>(</a:t>
            </a:r>
            <a:r>
              <a:rPr lang="es-ES_tradnl" sz="2000" dirty="0" smtClean="0">
                <a:solidFill>
                  <a:srgbClr val="0000FF"/>
                </a:solidFill>
                <a:latin typeface="Consolas" pitchFamily="49" charset="0"/>
              </a:rPr>
              <a:t>‘IN2’</a:t>
            </a:r>
            <a:r>
              <a:rPr lang="es-ES_tradnl" sz="2000" dirty="0" smtClean="0">
                <a:latin typeface="Consolas" pitchFamily="49" charset="0"/>
              </a:rPr>
              <a:t>) )</a:t>
            </a:r>
            <a:endParaRPr lang="es-ES_tradnl" sz="2000" b="1" dirty="0" smtClean="0">
              <a:solidFill>
                <a:srgbClr val="0000FF"/>
              </a:solidFill>
              <a:latin typeface="Consolas" pitchFamily="49" charset="0"/>
            </a:endParaRPr>
          </a:p>
          <a:p>
            <a:endParaRPr lang="es-ES_tradnl" sz="2000" b="1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64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“</a:t>
            </a:r>
            <a:r>
              <a:rPr lang="es-ES_tradnl" dirty="0" err="1" smtClean="0"/>
              <a:t>Methods</a:t>
            </a:r>
            <a:r>
              <a:rPr lang="es-ES_tradnl" dirty="0" smtClean="0"/>
              <a:t>” </a:t>
            </a:r>
            <a:r>
              <a:rPr lang="es-ES_tradnl" dirty="0" err="1" smtClean="0"/>
              <a:t>attached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(meta-</a:t>
            </a:r>
            <a:r>
              <a:rPr lang="es-ES_tradnl" dirty="0" err="1" smtClean="0"/>
              <a:t>model</a:t>
            </a:r>
            <a:r>
              <a:rPr lang="es-ES_tradnl" dirty="0" smtClean="0"/>
              <a:t>) </a:t>
            </a:r>
            <a:r>
              <a:rPr lang="es-ES_tradnl" dirty="0" err="1" smtClean="0"/>
              <a:t>types</a:t>
            </a:r>
            <a:r>
              <a:rPr lang="es-ES_tradnl" dirty="0" smtClean="0"/>
              <a:t> at </a:t>
            </a:r>
            <a:r>
              <a:rPr lang="es-ES_tradnl" dirty="0" err="1" smtClean="0"/>
              <a:t>runtime</a:t>
            </a:r>
          </a:p>
          <a:p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types</a:t>
            </a:r>
            <a:endParaRPr lang="es-ES_tradnl" dirty="0" smtClean="0"/>
          </a:p>
          <a:p>
            <a:pPr lvl="1"/>
            <a:r>
              <a:rPr lang="es-ES_tradnl" dirty="0" smtClean="0"/>
              <a:t>Module </a:t>
            </a:r>
            <a:r>
              <a:rPr lang="es-ES_tradnl" dirty="0" err="1" smtClean="0"/>
              <a:t>helpers</a:t>
            </a:r>
            <a:endParaRPr lang="es-ES_tradnl" dirty="0" smtClean="0"/>
          </a:p>
          <a:p>
            <a:pPr lvl="1"/>
            <a:r>
              <a:rPr lang="es-ES_tradnl" dirty="0" err="1" smtClean="0"/>
              <a:t>Context</a:t>
            </a:r>
            <a:r>
              <a:rPr lang="es-ES_tradnl" dirty="0" smtClean="0"/>
              <a:t> </a:t>
            </a:r>
            <a:r>
              <a:rPr lang="es-ES_tradnl" dirty="0" err="1" smtClean="0"/>
              <a:t>helpers</a:t>
            </a:r>
            <a:endParaRPr lang="es-ES_tradnl" dirty="0" smtClean="0"/>
          </a:p>
          <a:p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modes</a:t>
            </a:r>
            <a:endParaRPr lang="es-ES_tradnl" dirty="0" smtClean="0"/>
          </a:p>
          <a:p>
            <a:pPr lvl="1"/>
            <a:r>
              <a:rPr lang="es-ES_tradnl" dirty="0" err="1" smtClean="0"/>
              <a:t>Operation</a:t>
            </a:r>
            <a:endParaRPr lang="es-ES_tradnl" dirty="0" smtClean="0"/>
          </a:p>
          <a:p>
            <a:pPr lvl="1"/>
            <a:r>
              <a:rPr lang="es-ES_tradnl" dirty="0" err="1" smtClean="0"/>
              <a:t>Attribute</a:t>
            </a:r>
            <a:endParaRPr lang="es-ES_tradnl" dirty="0" smtClean="0"/>
          </a:p>
          <a:p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65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Module helpers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Global </a:t>
            </a:r>
            <a:r>
              <a:rPr lang="es-ES_tradnl" dirty="0" err="1" smtClean="0"/>
              <a:t>helpers</a:t>
            </a:r>
            <a:endParaRPr lang="es-ES_tradnl" dirty="0" smtClean="0"/>
          </a:p>
          <a:p>
            <a:pPr lvl="1"/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r>
              <a:rPr lang="es-ES_tradnl" dirty="0" smtClean="0"/>
              <a:t> </a:t>
            </a:r>
            <a:r>
              <a:rPr lang="es-ES_tradnl" dirty="0" err="1" smtClean="0"/>
              <a:t>attached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“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module”</a:t>
            </a:r>
          </a:p>
          <a:p>
            <a:pPr lvl="1"/>
            <a:endParaRPr lang="es-ES_tradnl" dirty="0" smtClean="0"/>
          </a:p>
          <a:p>
            <a:pPr lvl="1"/>
            <a:endParaRPr lang="es-ES_tradnl" dirty="0" smtClean="0"/>
          </a:p>
          <a:p>
            <a:endParaRPr lang="en-GB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Context helpers</a:t>
            </a:r>
            <a:endParaRPr lang="en-GB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19463" cy="3951288"/>
          </a:xfrm>
        </p:spPr>
        <p:txBody>
          <a:bodyPr/>
          <a:lstStyle/>
          <a:p>
            <a:r>
              <a:rPr lang="en-GB" dirty="0" smtClean="0"/>
              <a:t>Methods attached at runtime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66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83568" y="4005064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def: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propsByName</a:t>
            </a:r>
            <a:r>
              <a:rPr lang="en-US" sz="1600" dirty="0" smtClean="0">
                <a:latin typeface="Consolas" pitchFamily="49" charset="0"/>
              </a:rPr>
              <a:t>(name : String) : Set(</a:t>
            </a:r>
            <a:r>
              <a:rPr lang="en-US" sz="1600" dirty="0" err="1" smtClean="0">
                <a:latin typeface="Consolas" pitchFamily="49" charset="0"/>
              </a:rPr>
              <a:t>CD!Attribute</a:t>
            </a:r>
            <a:r>
              <a:rPr lang="en-US" sz="1600" dirty="0" smtClean="0">
                <a:latin typeface="Consolas" pitchFamily="49" charset="0"/>
              </a:rPr>
              <a:t>) =  </a:t>
            </a: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</a:rPr>
              <a:t>CD!Attribute.allInstances</a:t>
            </a:r>
            <a:r>
              <a:rPr lang="en-US" sz="1600" dirty="0" smtClean="0">
                <a:latin typeface="Consolas" pitchFamily="49" charset="0"/>
              </a:rPr>
              <a:t>()-&gt;select(p | p.name = name);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651715" y="3645024"/>
            <a:ext cx="4558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US" sz="1600" dirty="0" err="1" smtClean="0">
                <a:latin typeface="Consolas" pitchFamily="49" charset="0"/>
              </a:rPr>
              <a:t>.propsByName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‘age’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lang="en-GB" sz="1600" dirty="0"/>
          </a:p>
        </p:txBody>
      </p:sp>
      <p:sp>
        <p:nvSpPr>
          <p:cNvPr id="12" name="11 Rectángulo"/>
          <p:cNvSpPr/>
          <p:nvPr/>
        </p:nvSpPr>
        <p:spPr>
          <a:xfrm>
            <a:off x="683568" y="5373216"/>
            <a:ext cx="11692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US" sz="1600" dirty="0" err="1" smtClean="0">
                <a:latin typeface="Consolas" pitchFamily="49" charset="0"/>
              </a:rPr>
              <a:t>CD!Class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hasFeature</a:t>
            </a:r>
            <a:r>
              <a:rPr lang="en-US" sz="1600" dirty="0" smtClean="0">
                <a:latin typeface="Consolas" pitchFamily="49" charset="0"/>
              </a:rPr>
              <a:t>(name : String): Boolean =  </a:t>
            </a: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</a:rPr>
              <a:t>self.features</a:t>
            </a:r>
            <a:r>
              <a:rPr lang="en-US" sz="1600" dirty="0" smtClean="0">
                <a:latin typeface="Consolas" pitchFamily="49" charset="0"/>
              </a:rPr>
              <a:t>-&gt;exists(p | p.name = name);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693467" y="5013176"/>
            <a:ext cx="3963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itchFamily="49" charset="0"/>
              </a:rPr>
              <a:t>aClass.hasProperty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‘age’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Helpers</a:t>
            </a:r>
            <a:endParaRPr lang="en-AU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412777"/>
            <a:ext cx="8507288" cy="4536504"/>
          </a:xfrm>
        </p:spPr>
        <p:txBody>
          <a:bodyPr/>
          <a:lstStyle/>
          <a:p>
            <a:r>
              <a:rPr lang="en-AU" sz="2800" b="1" dirty="0" smtClean="0"/>
              <a:t>Module helpers</a:t>
            </a:r>
          </a:p>
          <a:p>
            <a:pPr lvl="1"/>
            <a:r>
              <a:rPr lang="en-AU" dirty="0" smtClean="0"/>
              <a:t>Global helpers</a:t>
            </a:r>
          </a:p>
          <a:p>
            <a:pPr lvl="1"/>
            <a:r>
              <a:rPr lang="es-ES_tradnl" dirty="0" err="1" smtClean="0"/>
              <a:t>Methods</a:t>
            </a:r>
            <a:r>
              <a:rPr lang="es-ES_tradnl" dirty="0" smtClean="0"/>
              <a:t> </a:t>
            </a:r>
            <a:r>
              <a:rPr lang="es-ES_tradnl" dirty="0" err="1" smtClean="0"/>
              <a:t>attached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“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module”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sz="2000" b="1" dirty="0" smtClean="0"/>
          </a:p>
          <a:p>
            <a:r>
              <a:rPr lang="en-AU" sz="2800" b="1" dirty="0" smtClean="0"/>
              <a:t>Context helpers</a:t>
            </a:r>
          </a:p>
          <a:p>
            <a:pPr lvl="1"/>
            <a:r>
              <a:rPr lang="en-GB" dirty="0" smtClean="0"/>
              <a:t>Methods attached at runtime to a meta-class</a:t>
            </a:r>
          </a:p>
          <a:p>
            <a:pPr lvl="1"/>
            <a:endParaRPr lang="en-AU" dirty="0"/>
          </a:p>
        </p:txBody>
      </p:sp>
      <p:sp>
        <p:nvSpPr>
          <p:cNvPr id="9" name="8 Rectángulo"/>
          <p:cNvSpPr/>
          <p:nvPr/>
        </p:nvSpPr>
        <p:spPr>
          <a:xfrm>
            <a:off x="1728193" y="3573016"/>
            <a:ext cx="7596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def: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propsByName</a:t>
            </a:r>
            <a:r>
              <a:rPr lang="en-US" sz="1600" dirty="0" smtClean="0">
                <a:latin typeface="Consolas" pitchFamily="49" charset="0"/>
              </a:rPr>
              <a:t>(name : String) : Set(</a:t>
            </a:r>
            <a:r>
              <a:rPr lang="en-US" sz="1600" dirty="0" err="1" smtClean="0">
                <a:latin typeface="Consolas" pitchFamily="49" charset="0"/>
              </a:rPr>
              <a:t>CD!Attribute</a:t>
            </a:r>
            <a:r>
              <a:rPr lang="en-US" sz="1600" dirty="0" smtClean="0">
                <a:latin typeface="Consolas" pitchFamily="49" charset="0"/>
              </a:rPr>
              <a:t>) =  </a:t>
            </a: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</a:rPr>
              <a:t>CD!Attribute.allInstances</a:t>
            </a:r>
            <a:r>
              <a:rPr lang="en-US" sz="1600" dirty="0" smtClean="0">
                <a:latin typeface="Consolas" pitchFamily="49" charset="0"/>
              </a:rPr>
              <a:t>()-&gt;select(p | p.name = name);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728192" y="3140968"/>
            <a:ext cx="4218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US" sz="1600" dirty="0" err="1" smtClean="0">
                <a:latin typeface="Consolas" pitchFamily="49" charset="0"/>
              </a:rPr>
              <a:t>.propsByName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‘age’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lang="en-GB" sz="1600" dirty="0"/>
          </a:p>
        </p:txBody>
      </p:sp>
      <p:sp>
        <p:nvSpPr>
          <p:cNvPr id="11" name="10 Rectángulo"/>
          <p:cNvSpPr/>
          <p:nvPr/>
        </p:nvSpPr>
        <p:spPr>
          <a:xfrm>
            <a:off x="1656184" y="5877272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US" sz="1600" dirty="0" err="1" smtClean="0">
                <a:latin typeface="Consolas" pitchFamily="49" charset="0"/>
              </a:rPr>
              <a:t>CD!Class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hasFeature</a:t>
            </a:r>
            <a:r>
              <a:rPr lang="en-US" sz="1600" dirty="0" smtClean="0">
                <a:latin typeface="Consolas" pitchFamily="49" charset="0"/>
              </a:rPr>
              <a:t>(name : String): Boolean =  </a:t>
            </a:r>
          </a:p>
          <a:p>
            <a:r>
              <a:rPr lang="en-US" sz="1600" dirty="0" smtClean="0">
                <a:latin typeface="Consolas" pitchFamily="49" charset="0"/>
              </a:rPr>
              <a:t>  </a:t>
            </a:r>
            <a:r>
              <a:rPr lang="en-US" sz="1600" b="1" dirty="0" err="1" smtClean="0">
                <a:solidFill>
                  <a:srgbClr val="AC4ACA"/>
                </a:solidFill>
                <a:latin typeface="Consolas" pitchFamily="49" charset="0"/>
              </a:rPr>
              <a:t>self</a:t>
            </a:r>
            <a:r>
              <a:rPr lang="en-US" sz="1600" dirty="0" err="1" smtClean="0">
                <a:latin typeface="Consolas" pitchFamily="49" charset="0"/>
              </a:rPr>
              <a:t>.features</a:t>
            </a:r>
            <a:r>
              <a:rPr lang="en-US" sz="1600" dirty="0" smtClean="0">
                <a:latin typeface="Consolas" pitchFamily="49" charset="0"/>
              </a:rPr>
              <a:t>-&gt;exists(p | p.name = name);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656184" y="5517232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nsolas" pitchFamily="49" charset="0"/>
              </a:rPr>
              <a:t>aClass.hasProperty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‘age’</a:t>
            </a:r>
            <a:r>
              <a:rPr lang="en-US" sz="1600" dirty="0" smtClean="0">
                <a:latin typeface="Consolas" pitchFamily="49" charset="0"/>
              </a:rPr>
              <a:t>)</a:t>
            </a:r>
            <a:endParaRPr lang="en-GB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67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err="1" smtClean="0"/>
              <a:t>Context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helpers</a:t>
            </a:r>
            <a:endParaRPr lang="es-ES_tradnl" b="1" dirty="0" smtClean="0"/>
          </a:p>
          <a:p>
            <a:pPr lvl="1"/>
            <a:r>
              <a:rPr lang="en-GB" dirty="0" smtClean="0"/>
              <a:t>Methods attached at runtime</a:t>
            </a:r>
          </a:p>
          <a:p>
            <a:pPr lvl="1"/>
            <a:r>
              <a:rPr lang="en-GB" dirty="0" smtClean="0"/>
              <a:t>Polymorphic calls</a:t>
            </a:r>
          </a:p>
          <a:p>
            <a:pPr lvl="1"/>
            <a:r>
              <a:rPr lang="en-GB" b="1" dirty="0" smtClean="0">
                <a:solidFill>
                  <a:srgbClr val="AC4ACA"/>
                </a:solidFill>
              </a:rPr>
              <a:t>self</a:t>
            </a:r>
            <a:r>
              <a:rPr lang="en-GB" dirty="0" smtClean="0"/>
              <a:t> variable refers to the current object</a:t>
            </a:r>
          </a:p>
          <a:p>
            <a:pPr lvl="1"/>
            <a:endParaRPr lang="es-ES_tradnl" b="1" dirty="0" smtClean="0"/>
          </a:p>
          <a:p>
            <a:endParaRPr lang="en-GB" b="1" dirty="0" smtClean="0"/>
          </a:p>
          <a:p>
            <a:endParaRPr lang="en-GB" b="1" dirty="0"/>
          </a:p>
        </p:txBody>
      </p:sp>
      <p:sp>
        <p:nvSpPr>
          <p:cNvPr id="4" name="3 Rectángulo"/>
          <p:cNvSpPr/>
          <p:nvPr/>
        </p:nvSpPr>
        <p:spPr>
          <a:xfrm>
            <a:off x="1259632" y="4797152"/>
            <a:ext cx="8820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US" sz="1600" dirty="0" err="1" smtClean="0">
                <a:latin typeface="Consolas" pitchFamily="49" charset="0"/>
              </a:rPr>
              <a:t>CD!Attribute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isContainment</a:t>
            </a:r>
            <a:r>
              <a:rPr lang="en-US" sz="1600" dirty="0" smtClean="0">
                <a:latin typeface="Consolas" pitchFamily="49" charset="0"/>
              </a:rPr>
              <a:t>():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Boolean </a:t>
            </a:r>
            <a:r>
              <a:rPr lang="en-US" sz="1600" dirty="0" smtClean="0">
                <a:latin typeface="Consolas" pitchFamily="49" charset="0"/>
              </a:rPr>
              <a:t>= </a:t>
            </a:r>
            <a:r>
              <a:rPr lang="en-US" sz="1600" b="1" dirty="0" smtClean="0">
                <a:solidFill>
                  <a:srgbClr val="00B050"/>
                </a:solidFill>
                <a:latin typeface="Consolas" pitchFamily="49" charset="0"/>
              </a:rPr>
              <a:t>false</a:t>
            </a:r>
            <a:r>
              <a:rPr lang="en-US" sz="1600" dirty="0" smtClean="0">
                <a:latin typeface="Consolas" pitchFamily="49" charset="0"/>
              </a:rPr>
              <a:t>;</a:t>
            </a:r>
          </a:p>
          <a:p>
            <a:endParaRPr lang="en-US" sz="1600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US" sz="1600" dirty="0" err="1" smtClean="0">
                <a:latin typeface="Consolas" pitchFamily="49" charset="0"/>
              </a:rPr>
              <a:t>CD!Reference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isContainment</a:t>
            </a:r>
            <a:r>
              <a:rPr lang="en-US" sz="1600" dirty="0" smtClean="0">
                <a:latin typeface="Consolas" pitchFamily="49" charset="0"/>
              </a:rPr>
              <a:t>():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</a:rPr>
              <a:t>Boolean</a:t>
            </a:r>
            <a:r>
              <a:rPr lang="en-US" sz="1600" dirty="0" smtClean="0">
                <a:latin typeface="Consolas" pitchFamily="49" charset="0"/>
              </a:rPr>
              <a:t> =</a:t>
            </a:r>
          </a:p>
          <a:p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b="1" dirty="0" err="1" smtClean="0">
                <a:solidFill>
                  <a:srgbClr val="AC4ACA"/>
                </a:solidFill>
                <a:latin typeface="Consolas" pitchFamily="49" charset="0"/>
              </a:rPr>
              <a:t>self</a:t>
            </a:r>
            <a:r>
              <a:rPr lang="en-US" sz="1600" dirty="0" err="1" smtClean="0">
                <a:latin typeface="Consolas" pitchFamily="49" charset="0"/>
              </a:rPr>
              <a:t>.containment</a:t>
            </a:r>
            <a:r>
              <a:rPr lang="en-US" sz="1600" dirty="0" smtClean="0">
                <a:latin typeface="Consolas" pitchFamily="49" charset="0"/>
              </a:rPr>
              <a:t>;</a:t>
            </a:r>
          </a:p>
          <a:p>
            <a:endParaRPr lang="en-US" sz="1600" dirty="0" smtClean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3528" y="4314582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onsolas" pitchFamily="49" charset="0"/>
              </a:rPr>
              <a:t>aFeature.isContainment</a:t>
            </a:r>
            <a:r>
              <a:rPr lang="en-US" sz="1600" dirty="0" smtClean="0">
                <a:latin typeface="Consolas" pitchFamily="49" charset="0"/>
              </a:rPr>
              <a:t>()</a:t>
            </a:r>
            <a:endParaRPr lang="en-GB" sz="1600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899592" y="4653136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4" idx="1"/>
          </p:cNvCxnSpPr>
          <p:nvPr/>
        </p:nvCxnSpPr>
        <p:spPr>
          <a:xfrm>
            <a:off x="899592" y="4653136"/>
            <a:ext cx="360040" cy="805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68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Attribute</a:t>
            </a:r>
          </a:p>
          <a:p>
            <a:pPr lvl="1"/>
            <a:r>
              <a:rPr lang="en-GB" dirty="0" smtClean="0"/>
              <a:t>No parameters. Syntactically there are no ()</a:t>
            </a:r>
          </a:p>
          <a:p>
            <a:pPr lvl="1"/>
            <a:r>
              <a:rPr lang="en-GB" dirty="0" smtClean="0"/>
              <a:t>Overrides meta-model features</a:t>
            </a:r>
          </a:p>
          <a:p>
            <a:pPr lvl="1"/>
            <a:r>
              <a:rPr lang="en-GB" dirty="0" err="1" smtClean="0"/>
              <a:t>Memoized</a:t>
            </a:r>
            <a:endParaRPr lang="en-GB" dirty="0" smtClean="0"/>
          </a:p>
          <a:p>
            <a:r>
              <a:rPr lang="en-GB" dirty="0" smtClean="0"/>
              <a:t>Operation</a:t>
            </a:r>
          </a:p>
          <a:p>
            <a:pPr lvl="1"/>
            <a:r>
              <a:rPr lang="en-GB" dirty="0" smtClean="0"/>
              <a:t>Regular method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69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r>
              <a:rPr lang="es-ES_tradnl" dirty="0" err="1" smtClean="0"/>
              <a:t>Language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ATL </a:t>
            </a:r>
            <a:r>
              <a:rPr lang="es-ES_tradnl" dirty="0" err="1" smtClean="0"/>
              <a:t>characteristics</a:t>
            </a:r>
            <a:endParaRPr lang="es-ES_tradnl" dirty="0" smtClean="0"/>
          </a:p>
          <a:p>
            <a:pPr lvl="1"/>
            <a:r>
              <a:rPr lang="es-ES_tradnl" dirty="0" err="1" smtClean="0"/>
              <a:t>Designed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model-to-model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endParaRPr lang="es-ES_tradnl" dirty="0" smtClean="0"/>
          </a:p>
          <a:p>
            <a:pPr lvl="1"/>
            <a:r>
              <a:rPr lang="es-ES_tradnl" dirty="0" err="1" smtClean="0"/>
              <a:t>Source</a:t>
            </a:r>
            <a:r>
              <a:rPr lang="es-ES_tradnl" dirty="0" smtClean="0"/>
              <a:t> </a:t>
            </a:r>
            <a:r>
              <a:rPr lang="es-ES_tradnl" dirty="0" err="1" smtClean="0"/>
              <a:t>models</a:t>
            </a:r>
            <a:r>
              <a:rPr lang="es-ES_tradnl" dirty="0" smtClean="0"/>
              <a:t> are </a:t>
            </a:r>
            <a:r>
              <a:rPr lang="es-ES_tradnl" dirty="0" err="1" smtClean="0"/>
              <a:t>read-only</a:t>
            </a:r>
            <a:endParaRPr lang="es-ES_tradnl" dirty="0" smtClean="0"/>
          </a:p>
          <a:p>
            <a:pPr lvl="1"/>
            <a:r>
              <a:rPr lang="es-ES_tradnl" dirty="0" smtClean="0"/>
              <a:t>Target </a:t>
            </a:r>
            <a:r>
              <a:rPr lang="es-ES_tradnl" dirty="0" err="1" smtClean="0"/>
              <a:t>models</a:t>
            </a:r>
            <a:r>
              <a:rPr lang="es-ES_tradnl" dirty="0" smtClean="0"/>
              <a:t> are </a:t>
            </a:r>
            <a:r>
              <a:rPr lang="es-ES_tradnl" dirty="0" err="1" smtClean="0"/>
              <a:t>write-only</a:t>
            </a:r>
            <a:r>
              <a:rPr lang="es-ES_tradnl" dirty="0" smtClean="0"/>
              <a:t> *</a:t>
            </a:r>
          </a:p>
          <a:p>
            <a:pPr lvl="1"/>
            <a:r>
              <a:rPr lang="es-ES_tradnl" dirty="0" err="1" smtClean="0"/>
              <a:t>Implicit</a:t>
            </a:r>
            <a:r>
              <a:rPr lang="es-ES_tradnl" dirty="0" smtClean="0"/>
              <a:t> </a:t>
            </a:r>
            <a:r>
              <a:rPr lang="es-ES_tradnl" dirty="0" err="1" smtClean="0"/>
              <a:t>reference</a:t>
            </a:r>
            <a:r>
              <a:rPr lang="es-ES_tradnl" dirty="0" smtClean="0"/>
              <a:t> </a:t>
            </a:r>
            <a:r>
              <a:rPr lang="es-ES_tradnl" dirty="0" err="1" smtClean="0"/>
              <a:t>resolution</a:t>
            </a:r>
            <a:endParaRPr lang="es-ES_tradnl" dirty="0" smtClean="0"/>
          </a:p>
          <a:p>
            <a:pPr lvl="1"/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navigation</a:t>
            </a:r>
            <a:r>
              <a:rPr lang="es-ES_tradnl" dirty="0" smtClean="0"/>
              <a:t> in OCL</a:t>
            </a:r>
          </a:p>
          <a:p>
            <a:pPr lvl="1"/>
            <a:r>
              <a:rPr lang="es-ES_tradnl" dirty="0" err="1" smtClean="0"/>
              <a:t>Helpers</a:t>
            </a:r>
            <a:endParaRPr lang="es-ES_tradnl" dirty="0" smtClean="0"/>
          </a:p>
          <a:p>
            <a:pPr lvl="1"/>
            <a:r>
              <a:rPr lang="es-ES_tradnl" dirty="0" err="1" smtClean="0"/>
              <a:t>Limited</a:t>
            </a:r>
            <a:r>
              <a:rPr lang="es-ES_tradnl" dirty="0" smtClean="0"/>
              <a:t> </a:t>
            </a:r>
            <a:r>
              <a:rPr lang="es-ES_tradnl" dirty="0" err="1" smtClean="0"/>
              <a:t>imperative</a:t>
            </a:r>
            <a:r>
              <a:rPr lang="es-ES_tradnl" dirty="0" smtClean="0"/>
              <a:t> </a:t>
            </a:r>
            <a:r>
              <a:rPr lang="es-ES_tradnl" dirty="0" err="1" smtClean="0"/>
              <a:t>constructs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>
              <a:buNone/>
            </a:pPr>
            <a:endParaRPr lang="es-ES_tradnl" baseline="30000" dirty="0" smtClean="0"/>
          </a:p>
          <a:p>
            <a:pPr lvl="1">
              <a:buNone/>
            </a:pPr>
            <a:endParaRPr lang="es-ES_tradnl" baseline="30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6981549" y="6488668"/>
            <a:ext cx="216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grasp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language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7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6453336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actually</a:t>
            </a:r>
            <a:r>
              <a:rPr lang="es-ES_tradnl" dirty="0" smtClean="0"/>
              <a:t> true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to use Attribute or Operation?</a:t>
            </a:r>
          </a:p>
          <a:p>
            <a:pPr lvl="1"/>
            <a:r>
              <a:rPr lang="en-GB" dirty="0" smtClean="0"/>
              <a:t>Think if caching makes sense. Is it going to be reused the called value?</a:t>
            </a:r>
          </a:p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Which one is faster?</a:t>
            </a:r>
          </a:p>
          <a:p>
            <a:pPr lvl="1">
              <a:buNone/>
            </a:pP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467544" y="4486761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US" sz="1600" dirty="0" err="1" smtClean="0">
                <a:latin typeface="Consolas" pitchFamily="49" charset="0"/>
              </a:rPr>
              <a:t>CD!Class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err="1" smtClean="0">
                <a:latin typeface="Consolas" pitchFamily="49" charset="0"/>
              </a:rPr>
              <a:t>allFeatures</a:t>
            </a:r>
            <a:r>
              <a:rPr lang="en-US" sz="1600" b="1" dirty="0" smtClean="0">
                <a:latin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</a:rPr>
              <a:t> : Sequence(</a:t>
            </a:r>
            <a:r>
              <a:rPr lang="en-US" sz="1600" dirty="0" err="1" smtClean="0">
                <a:latin typeface="Consolas" pitchFamily="49" charset="0"/>
              </a:rPr>
              <a:t>CD!Feature</a:t>
            </a:r>
            <a:r>
              <a:rPr lang="en-US" sz="1600" dirty="0" smtClean="0">
                <a:latin typeface="Consolas" pitchFamily="49" charset="0"/>
              </a:rPr>
              <a:t>) =</a:t>
            </a:r>
          </a:p>
          <a:p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AC4ACA"/>
                </a:solidFill>
                <a:latin typeface="Consolas" pitchFamily="49" charset="0"/>
              </a:rPr>
              <a:t>self</a:t>
            </a:r>
            <a:r>
              <a:rPr lang="en-US" sz="1600" dirty="0" err="1" smtClean="0">
                <a:latin typeface="Consolas" pitchFamily="49" charset="0"/>
              </a:rPr>
              <a:t>.superclasses</a:t>
            </a:r>
            <a:r>
              <a:rPr lang="en-US" sz="1600" dirty="0" smtClean="0">
                <a:latin typeface="Consolas" pitchFamily="49" charset="0"/>
              </a:rPr>
              <a:t>-&gt;collect(c | </a:t>
            </a:r>
            <a:r>
              <a:rPr lang="en-US" sz="1600" dirty="0" err="1" smtClean="0">
                <a:latin typeface="Consolas" pitchFamily="49" charset="0"/>
              </a:rPr>
              <a:t>c.allFeatures</a:t>
            </a:r>
            <a:r>
              <a:rPr lang="en-US" sz="1600" dirty="0" smtClean="0">
                <a:latin typeface="Consolas" pitchFamily="49" charset="0"/>
              </a:rPr>
              <a:t>())-&gt;flatten()-&gt;</a:t>
            </a:r>
          </a:p>
          <a:p>
            <a:r>
              <a:rPr lang="en-US" sz="1600" dirty="0" smtClean="0">
                <a:latin typeface="Consolas" pitchFamily="49" charset="0"/>
              </a:rPr>
              <a:t>                      union(</a:t>
            </a:r>
            <a:r>
              <a:rPr lang="en-US" sz="1600" dirty="0" err="1" smtClean="0">
                <a:latin typeface="Consolas" pitchFamily="49" charset="0"/>
              </a:rPr>
              <a:t>self.features</a:t>
            </a:r>
            <a:r>
              <a:rPr lang="en-US" sz="1600" dirty="0" smtClean="0">
                <a:latin typeface="Consolas" pitchFamily="49" charset="0"/>
              </a:rPr>
              <a:t>);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67544" y="5446965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US" sz="1600" dirty="0" err="1" smtClean="0">
                <a:latin typeface="Consolas" pitchFamily="49" charset="0"/>
              </a:rPr>
              <a:t>CD!Class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def: </a:t>
            </a:r>
            <a:r>
              <a:rPr lang="en-US" sz="1600" b="1" dirty="0" err="1" smtClean="0">
                <a:latin typeface="Consolas" pitchFamily="49" charset="0"/>
              </a:rPr>
              <a:t>allFeatures</a:t>
            </a:r>
            <a:r>
              <a:rPr lang="en-US" sz="1600" dirty="0" smtClean="0">
                <a:latin typeface="Consolas" pitchFamily="49" charset="0"/>
              </a:rPr>
              <a:t> : Sequence(</a:t>
            </a:r>
            <a:r>
              <a:rPr lang="en-US" sz="1600" dirty="0" err="1" smtClean="0">
                <a:latin typeface="Consolas" pitchFamily="49" charset="0"/>
              </a:rPr>
              <a:t>CD!Feature</a:t>
            </a:r>
            <a:r>
              <a:rPr lang="en-US" sz="1600" dirty="0" smtClean="0">
                <a:latin typeface="Consolas" pitchFamily="49" charset="0"/>
              </a:rPr>
              <a:t>) =</a:t>
            </a:r>
          </a:p>
          <a:p>
            <a:r>
              <a:rPr lang="en-US" sz="1600" dirty="0" smtClean="0">
                <a:latin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AC4ACA"/>
                </a:solidFill>
                <a:latin typeface="Consolas" pitchFamily="49" charset="0"/>
              </a:rPr>
              <a:t>self</a:t>
            </a:r>
            <a:r>
              <a:rPr lang="en-US" sz="1600" dirty="0" err="1" smtClean="0">
                <a:latin typeface="Consolas" pitchFamily="49" charset="0"/>
              </a:rPr>
              <a:t>.superclasses</a:t>
            </a:r>
            <a:r>
              <a:rPr lang="en-US" sz="1600" dirty="0" smtClean="0">
                <a:latin typeface="Consolas" pitchFamily="49" charset="0"/>
              </a:rPr>
              <a:t>-&gt;collect(c | </a:t>
            </a:r>
            <a:r>
              <a:rPr lang="en-US" sz="1600" dirty="0" err="1" smtClean="0">
                <a:latin typeface="Consolas" pitchFamily="49" charset="0"/>
              </a:rPr>
              <a:t>c.allFeatures</a:t>
            </a:r>
            <a:r>
              <a:rPr lang="en-US" sz="1600" dirty="0" smtClean="0">
                <a:latin typeface="Consolas" pitchFamily="49" charset="0"/>
              </a:rPr>
              <a:t>)-&gt;flatten()-&gt;</a:t>
            </a:r>
          </a:p>
          <a:p>
            <a:r>
              <a:rPr lang="en-US" sz="1600" dirty="0" smtClean="0">
                <a:latin typeface="Consolas" pitchFamily="49" charset="0"/>
              </a:rPr>
              <a:t>                      union(</a:t>
            </a:r>
            <a:r>
              <a:rPr lang="en-US" sz="1600" dirty="0" err="1" smtClean="0">
                <a:latin typeface="Consolas" pitchFamily="49" charset="0"/>
              </a:rPr>
              <a:t>self.features</a:t>
            </a:r>
            <a:r>
              <a:rPr lang="en-US" sz="1600" dirty="0" smtClean="0">
                <a:latin typeface="Consolas" pitchFamily="49" charset="0"/>
              </a:rPr>
              <a:t>);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70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Operation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Attribute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Module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static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final field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Context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final field (lazily initialized)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71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rules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Rules which are explicitly invoked</a:t>
            </a:r>
          </a:p>
          <a:p>
            <a:pPr lvl="1"/>
            <a:r>
              <a:rPr lang="en-GB" dirty="0" smtClean="0"/>
              <a:t>Same structure as matched rules</a:t>
            </a:r>
          </a:p>
          <a:p>
            <a:pPr lvl="1"/>
            <a:r>
              <a:rPr lang="en-GB" dirty="0" smtClean="0"/>
              <a:t>No trace links are generated</a:t>
            </a:r>
          </a:p>
          <a:p>
            <a:r>
              <a:rPr lang="en-GB" dirty="0" smtClean="0"/>
              <a:t>Can be invoked many times over the same source element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constructs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72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43608" y="4462572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err="1" smtClean="0">
                <a:solidFill>
                  <a:srgbClr val="7030A0"/>
                </a:solidFill>
                <a:latin typeface="Consolas" pitchFamily="49" charset="0"/>
              </a:rPr>
              <a:t>thisModule</a:t>
            </a:r>
            <a:r>
              <a:rPr lang="es-ES_tradnl" dirty="0" err="1" smtClean="0">
                <a:latin typeface="Consolas" pitchFamily="49" charset="0"/>
              </a:rPr>
              <a:t>.aLazyRule</a:t>
            </a:r>
            <a:r>
              <a:rPr lang="es-ES_tradnl" dirty="0" smtClean="0">
                <a:latin typeface="Consolas" pitchFamily="49" charset="0"/>
              </a:rPr>
              <a:t>(obj1, obj2)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355976" y="5254660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aLazyRule</a:t>
            </a:r>
            <a:r>
              <a:rPr lang="es-ES_tradnl" dirty="0" smtClean="0">
                <a:latin typeface="Consolas" pitchFamily="49" charset="0"/>
              </a:rPr>
              <a:t>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, p : </a:t>
            </a:r>
            <a:r>
              <a:rPr lang="es-ES_tradnl" dirty="0" err="1" smtClean="0">
                <a:latin typeface="Consolas" pitchFamily="49" charset="0"/>
              </a:rPr>
              <a:t>CD!Property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r>
              <a:rPr lang="es-ES_tradnl" dirty="0" smtClean="0">
                <a:latin typeface="Consolas" pitchFamily="49" charset="0"/>
              </a:rPr>
              <a:t> ( ... )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7" name="6 Forma"/>
          <p:cNvCxnSpPr>
            <a:endCxn id="11" idx="2"/>
          </p:cNvCxnSpPr>
          <p:nvPr/>
        </p:nvCxnSpPr>
        <p:spPr>
          <a:xfrm rot="16200000" flipH="1">
            <a:off x="3617894" y="5128646"/>
            <a:ext cx="1188132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 flipV="1">
            <a:off x="1547664" y="48226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8 Elipse"/>
          <p:cNvSpPr/>
          <p:nvPr/>
        </p:nvSpPr>
        <p:spPr>
          <a:xfrm flipV="1">
            <a:off x="4499992" y="62627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27 Conector angular"/>
          <p:cNvCxnSpPr>
            <a:stCxn id="9" idx="2"/>
            <a:endCxn id="8" idx="0"/>
          </p:cNvCxnSpPr>
          <p:nvPr/>
        </p:nvCxnSpPr>
        <p:spPr>
          <a:xfrm rot="10800000">
            <a:off x="1583664" y="4894612"/>
            <a:ext cx="2916328" cy="14041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 flipV="1">
            <a:off x="4499992" y="597474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Elipse"/>
          <p:cNvSpPr/>
          <p:nvPr/>
        </p:nvSpPr>
        <p:spPr>
          <a:xfrm flipV="1">
            <a:off x="3923936" y="482261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CuadroTexto"/>
          <p:cNvSpPr txBox="1"/>
          <p:nvPr/>
        </p:nvSpPr>
        <p:spPr>
          <a:xfrm>
            <a:off x="4211960" y="489462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Input pattern elements are passed as parameters</a:t>
            </a:r>
            <a:endParaRPr lang="en-GB" sz="1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619672" y="6334780"/>
            <a:ext cx="1599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Object instantiated</a:t>
            </a:r>
          </a:p>
          <a:p>
            <a:r>
              <a:rPr lang="en-GB" sz="1400" dirty="0" smtClean="0"/>
              <a:t>Assigned to feature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rules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Lazy rules vs. Matched rules</a:t>
            </a:r>
          </a:p>
          <a:p>
            <a:r>
              <a:rPr lang="en-GB" dirty="0" smtClean="0"/>
              <a:t>Use matched rules</a:t>
            </a:r>
          </a:p>
          <a:p>
            <a:pPr lvl="1"/>
            <a:r>
              <a:rPr lang="en-GB" dirty="0" smtClean="0"/>
              <a:t>Start the design with matched rules</a:t>
            </a:r>
          </a:p>
          <a:p>
            <a:pPr lvl="1"/>
            <a:r>
              <a:rPr lang="en-GB" dirty="0" smtClean="0"/>
              <a:t>They are a good fit for relative direct mappings</a:t>
            </a:r>
          </a:p>
          <a:p>
            <a:r>
              <a:rPr lang="en-GB" dirty="0" smtClean="0"/>
              <a:t>Use lazy rules</a:t>
            </a:r>
          </a:p>
          <a:p>
            <a:pPr lvl="1"/>
            <a:r>
              <a:rPr lang="en-GB" dirty="0" smtClean="0"/>
              <a:t>If you need to create a target element from a source element many times</a:t>
            </a:r>
          </a:p>
          <a:p>
            <a:pPr lvl="1"/>
            <a:r>
              <a:rPr lang="en-GB" dirty="0" smtClean="0"/>
              <a:t>If you need dynamic mappings</a:t>
            </a:r>
          </a:p>
          <a:p>
            <a:pPr lvl="1"/>
            <a:endParaRPr lang="en-GB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73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Lazy rules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Example. Consider generating a layout for each frame. </a:t>
            </a:r>
          </a:p>
          <a:p>
            <a:r>
              <a:rPr lang="en-AU" dirty="0" smtClean="0"/>
              <a:t>Approach #1: Fixed layout.</a:t>
            </a:r>
          </a:p>
          <a:p>
            <a:pPr lvl="1"/>
            <a:r>
              <a:rPr lang="en-AU" dirty="0" smtClean="0"/>
              <a:t>Grid layout with two columns</a:t>
            </a:r>
            <a:endParaRPr lang="en-AU" dirty="0"/>
          </a:p>
        </p:txBody>
      </p:sp>
      <p:sp>
        <p:nvSpPr>
          <p:cNvPr id="4" name="3 Rectángulo redondeado"/>
          <p:cNvSpPr/>
          <p:nvPr/>
        </p:nvSpPr>
        <p:spPr>
          <a:xfrm>
            <a:off x="7236296" y="116632"/>
            <a:ext cx="18505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cd2gui_04.atl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59632" y="4365104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Person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1259632" y="4725144"/>
            <a:ext cx="1872208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surname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address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5220072" y="4149080"/>
            <a:ext cx="3168352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5508104" y="429309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10" name="9 Rectángulo"/>
          <p:cNvSpPr/>
          <p:nvPr/>
        </p:nvSpPr>
        <p:spPr>
          <a:xfrm>
            <a:off x="6372200" y="429309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10 CuadroTexto"/>
          <p:cNvSpPr txBox="1"/>
          <p:nvPr/>
        </p:nvSpPr>
        <p:spPr>
          <a:xfrm>
            <a:off x="5232144" y="472514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Surname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323323" y="5157192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Address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6372200" y="5157192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17 Rectángulo"/>
          <p:cNvSpPr/>
          <p:nvPr/>
        </p:nvSpPr>
        <p:spPr>
          <a:xfrm>
            <a:off x="5364088" y="4005064"/>
            <a:ext cx="936104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  <p:sp>
        <p:nvSpPr>
          <p:cNvPr id="20" name="19 Rectángulo"/>
          <p:cNvSpPr/>
          <p:nvPr/>
        </p:nvSpPr>
        <p:spPr>
          <a:xfrm>
            <a:off x="6372200" y="4725144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Flecha derecha"/>
          <p:cNvSpPr/>
          <p:nvPr/>
        </p:nvSpPr>
        <p:spPr>
          <a:xfrm>
            <a:off x="3491880" y="4653136"/>
            <a:ext cx="1080120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18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74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236296" y="116632"/>
            <a:ext cx="18505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cd2gui_04.atl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23528" y="404664"/>
            <a:ext cx="1116124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sz="1600" dirty="0" smtClean="0">
                <a:latin typeface="Consolas" pitchFamily="49" charset="0"/>
              </a:rPr>
              <a:t> class2frame {</a:t>
            </a:r>
          </a:p>
          <a:p>
            <a:r>
              <a:rPr lang="en-AU" sz="1600" dirty="0" smtClean="0">
                <a:latin typeface="Consolas" pitchFamily="49" charset="0"/>
              </a:rPr>
              <a:t>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sz="1600" dirty="0" smtClean="0">
                <a:latin typeface="Consolas" pitchFamily="49" charset="0"/>
              </a:rPr>
              <a:t> c: </a:t>
            </a:r>
            <a:r>
              <a:rPr lang="en-AU" sz="1600" dirty="0" err="1" smtClean="0">
                <a:latin typeface="Consolas" pitchFamily="49" charset="0"/>
              </a:rPr>
              <a:t>CD!Class</a:t>
            </a:r>
            <a:r>
              <a:rPr lang="en-AU" sz="1600" dirty="0" smtClean="0">
                <a:latin typeface="Consolas" pitchFamily="49" charset="0"/>
              </a:rPr>
              <a:t> ( </a:t>
            </a:r>
            <a:r>
              <a:rPr lang="en-AU" sz="1600" b="1" dirty="0" smtClean="0">
                <a:latin typeface="Consolas" pitchFamily="49" charset="0"/>
              </a:rPr>
              <a:t>not</a:t>
            </a:r>
            <a:r>
              <a:rPr lang="en-AU" sz="1600" dirty="0" smtClean="0">
                <a:latin typeface="Consolas" pitchFamily="49" charset="0"/>
              </a:rPr>
              <a:t> </a:t>
            </a:r>
            <a:r>
              <a:rPr lang="en-AU" sz="1600" dirty="0" err="1" smtClean="0">
                <a:latin typeface="Consolas" pitchFamily="49" charset="0"/>
              </a:rPr>
              <a:t>c.isAbstract</a:t>
            </a:r>
            <a:r>
              <a:rPr lang="en-AU" sz="1600" dirty="0" smtClean="0">
                <a:latin typeface="Consolas" pitchFamily="49" charset="0"/>
              </a:rPr>
              <a:t> )</a:t>
            </a:r>
          </a:p>
          <a:p>
            <a:r>
              <a:rPr lang="en-AU" sz="1600" dirty="0" smtClean="0">
                <a:latin typeface="Consolas" pitchFamily="49" charset="0"/>
              </a:rPr>
              <a:t>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sz="1600" dirty="0" smtClean="0">
                <a:latin typeface="Consolas" pitchFamily="49" charset="0"/>
              </a:rPr>
              <a:t>   f: </a:t>
            </a:r>
            <a:r>
              <a:rPr lang="en-AU" sz="1600" dirty="0" err="1" smtClean="0">
                <a:latin typeface="Consolas" pitchFamily="49" charset="0"/>
              </a:rPr>
              <a:t>GUI!Frame</a:t>
            </a:r>
            <a:r>
              <a:rPr lang="en-AU" sz="1600" dirty="0" smtClean="0">
                <a:latin typeface="Consolas" pitchFamily="49" charset="0"/>
              </a:rPr>
              <a:t> (</a:t>
            </a:r>
          </a:p>
          <a:p>
            <a:r>
              <a:rPr lang="en-AU" sz="1600" dirty="0" smtClean="0">
                <a:latin typeface="Consolas" pitchFamily="49" charset="0"/>
              </a:rPr>
              <a:t>     ...,</a:t>
            </a:r>
          </a:p>
          <a:p>
            <a:r>
              <a:rPr lang="en-AU" sz="1600" dirty="0" smtClean="0">
                <a:latin typeface="Consolas" pitchFamily="49" charset="0"/>
              </a:rPr>
              <a:t>     layout &lt;- grid</a:t>
            </a:r>
          </a:p>
          <a:p>
            <a:r>
              <a:rPr lang="en-AU" sz="1600" dirty="0" smtClean="0">
                <a:latin typeface="Consolas" pitchFamily="49" charset="0"/>
              </a:rPr>
              <a:t>  ), grid: </a:t>
            </a:r>
            <a:r>
              <a:rPr lang="en-AU" sz="1600" dirty="0" err="1" smtClean="0">
                <a:latin typeface="Consolas" pitchFamily="49" charset="0"/>
              </a:rPr>
              <a:t>GUI!GridLayout</a:t>
            </a:r>
            <a:r>
              <a:rPr lang="en-AU" sz="1600" dirty="0" smtClean="0">
                <a:latin typeface="Consolas" pitchFamily="49" charset="0"/>
              </a:rPr>
              <a:t> (</a:t>
            </a:r>
          </a:p>
          <a:p>
            <a:r>
              <a:rPr lang="en-AU" sz="1600" dirty="0" smtClean="0">
                <a:latin typeface="Consolas" pitchFamily="49" charset="0"/>
              </a:rPr>
              <a:t>	</a:t>
            </a:r>
            <a:r>
              <a:rPr lang="en-AU" sz="1600" dirty="0" err="1" smtClean="0">
                <a:latin typeface="Consolas" pitchFamily="49" charset="0"/>
              </a:rPr>
              <a:t>numColumns</a:t>
            </a:r>
            <a:r>
              <a:rPr lang="en-AU" sz="1600" dirty="0" smtClean="0">
                <a:latin typeface="Consolas" pitchFamily="49" charset="0"/>
              </a:rPr>
              <a:t> &lt;- 2,</a:t>
            </a:r>
          </a:p>
          <a:p>
            <a:r>
              <a:rPr lang="en-AU" sz="1600" dirty="0" smtClean="0">
                <a:latin typeface="Consolas" pitchFamily="49" charset="0"/>
              </a:rPr>
              <a:t>	info &lt;- </a:t>
            </a:r>
            <a:r>
              <a:rPr lang="en-AU" sz="1600" dirty="0" err="1" smtClean="0">
                <a:latin typeface="Consolas" pitchFamily="49" charset="0"/>
              </a:rPr>
              <a:t>c.features</a:t>
            </a:r>
            <a:r>
              <a:rPr lang="en-AU" sz="1600" dirty="0" smtClean="0">
                <a:latin typeface="Consolas" pitchFamily="49" charset="0"/>
              </a:rPr>
              <a:t> -&gt; collect(a | </a:t>
            </a:r>
            <a:r>
              <a:rPr lang="en-AU" sz="1600" dirty="0" err="1" smtClean="0">
                <a:latin typeface="Consolas" pitchFamily="49" charset="0"/>
              </a:rPr>
              <a:t>thisModule.resolveTemp</a:t>
            </a:r>
            <a:r>
              <a:rPr lang="en-AU" sz="1600" dirty="0" smtClean="0">
                <a:latin typeface="Consolas" pitchFamily="49" charset="0"/>
              </a:rPr>
              <a:t>(a, </a:t>
            </a:r>
            <a:r>
              <a:rPr lang="en-AU" sz="1600" dirty="0" smtClean="0">
                <a:solidFill>
                  <a:srgbClr val="2A00FF"/>
                </a:solidFill>
                <a:latin typeface="Consolas" pitchFamily="49" charset="0"/>
              </a:rPr>
              <a:t>'g1'</a:t>
            </a:r>
            <a:r>
              <a:rPr lang="en-AU" sz="1600" dirty="0" smtClean="0">
                <a:latin typeface="Consolas" pitchFamily="49" charset="0"/>
              </a:rPr>
              <a:t>)),</a:t>
            </a:r>
          </a:p>
          <a:p>
            <a:r>
              <a:rPr lang="en-AU" sz="1600" dirty="0" smtClean="0">
                <a:latin typeface="Consolas" pitchFamily="49" charset="0"/>
              </a:rPr>
              <a:t>	info &lt;- </a:t>
            </a:r>
            <a:r>
              <a:rPr lang="en-AU" sz="1600" dirty="0" err="1" smtClean="0">
                <a:latin typeface="Consolas" pitchFamily="49" charset="0"/>
              </a:rPr>
              <a:t>c.features</a:t>
            </a:r>
            <a:r>
              <a:rPr lang="en-AU" sz="1600" dirty="0" smtClean="0">
                <a:latin typeface="Consolas" pitchFamily="49" charset="0"/>
              </a:rPr>
              <a:t> -&gt; collect(a | </a:t>
            </a:r>
            <a:r>
              <a:rPr lang="en-AU" sz="1600" dirty="0" err="1" smtClean="0">
                <a:latin typeface="Consolas" pitchFamily="49" charset="0"/>
              </a:rPr>
              <a:t>thisModule.resolveTemp</a:t>
            </a:r>
            <a:r>
              <a:rPr lang="en-AU" sz="1600" dirty="0" smtClean="0">
                <a:latin typeface="Consolas" pitchFamily="49" charset="0"/>
              </a:rPr>
              <a:t>(a, </a:t>
            </a:r>
            <a:r>
              <a:rPr lang="en-AU" sz="1600" dirty="0" smtClean="0">
                <a:solidFill>
                  <a:srgbClr val="2A00FF"/>
                </a:solidFill>
                <a:latin typeface="Consolas" pitchFamily="49" charset="0"/>
              </a:rPr>
              <a:t>'g2'</a:t>
            </a:r>
            <a:r>
              <a:rPr lang="en-AU" sz="1600" dirty="0" smtClean="0">
                <a:latin typeface="Consolas" pitchFamily="49" charset="0"/>
              </a:rPr>
              <a:t>))</a:t>
            </a:r>
          </a:p>
          <a:p>
            <a:r>
              <a:rPr lang="en-AU" sz="1600" dirty="0" smtClean="0">
                <a:latin typeface="Consolas" pitchFamily="49" charset="0"/>
              </a:rPr>
              <a:t>  )</a:t>
            </a:r>
          </a:p>
          <a:p>
            <a:r>
              <a:rPr lang="en-AU" sz="1600" dirty="0" smtClean="0">
                <a:latin typeface="Consolas" pitchFamily="49" charset="0"/>
              </a:rPr>
              <a:t>}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sz="1600" dirty="0" smtClean="0">
                <a:latin typeface="Consolas" pitchFamily="49" charset="0"/>
              </a:rPr>
              <a:t> attribute2text {</a:t>
            </a:r>
          </a:p>
          <a:p>
            <a:r>
              <a:rPr lang="en-AU" sz="1600" dirty="0" smtClean="0">
                <a:latin typeface="Consolas" pitchFamily="49" charset="0"/>
              </a:rPr>
              <a:t>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sz="1600" dirty="0" smtClean="0">
                <a:latin typeface="Consolas" pitchFamily="49" charset="0"/>
              </a:rPr>
              <a:t> a: </a:t>
            </a:r>
            <a:r>
              <a:rPr lang="en-AU" sz="1600" dirty="0" err="1" smtClean="0">
                <a:latin typeface="Consolas" pitchFamily="49" charset="0"/>
              </a:rPr>
              <a:t>CD!Attribute</a:t>
            </a:r>
            <a:r>
              <a:rPr lang="en-AU" sz="1600" dirty="0" smtClean="0">
                <a:latin typeface="Consolas" pitchFamily="49" charset="0"/>
              </a:rPr>
              <a:t> ( </a:t>
            </a:r>
            <a:r>
              <a:rPr lang="en-AU" sz="1600" dirty="0" err="1" smtClean="0">
                <a:latin typeface="Consolas" pitchFamily="49" charset="0"/>
              </a:rPr>
              <a:t>a.isText</a:t>
            </a:r>
            <a:r>
              <a:rPr lang="en-AU" sz="1600" dirty="0" smtClean="0">
                <a:latin typeface="Consolas" pitchFamily="49" charset="0"/>
              </a:rPr>
              <a:t>() )</a:t>
            </a:r>
          </a:p>
          <a:p>
            <a:r>
              <a:rPr lang="en-AU" sz="1600" dirty="0" smtClean="0">
                <a:latin typeface="Consolas" pitchFamily="49" charset="0"/>
              </a:rPr>
              <a:t>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sz="1600" dirty="0" smtClean="0">
                <a:latin typeface="Consolas" pitchFamily="49" charset="0"/>
              </a:rPr>
              <a:t>   t: </a:t>
            </a:r>
            <a:r>
              <a:rPr lang="en-AU" sz="1600" dirty="0" err="1" smtClean="0">
                <a:latin typeface="Consolas" pitchFamily="49" charset="0"/>
              </a:rPr>
              <a:t>GUI!Text</a:t>
            </a:r>
            <a:r>
              <a:rPr lang="en-AU" sz="1600" dirty="0" smtClean="0">
                <a:latin typeface="Consolas" pitchFamily="49" charset="0"/>
              </a:rPr>
              <a:t>,</a:t>
            </a:r>
          </a:p>
          <a:p>
            <a:r>
              <a:rPr lang="en-AU" sz="1600" dirty="0" smtClean="0">
                <a:latin typeface="Consolas" pitchFamily="49" charset="0"/>
              </a:rPr>
              <a:t>       l: </a:t>
            </a:r>
            <a:r>
              <a:rPr lang="en-AU" sz="1600" dirty="0" err="1" smtClean="0">
                <a:latin typeface="Consolas" pitchFamily="49" charset="0"/>
              </a:rPr>
              <a:t>GUI!Label</a:t>
            </a:r>
            <a:r>
              <a:rPr lang="en-AU" sz="1600" dirty="0" smtClean="0">
                <a:latin typeface="Consolas" pitchFamily="49" charset="0"/>
              </a:rPr>
              <a:t>,</a:t>
            </a:r>
          </a:p>
          <a:p>
            <a:r>
              <a:rPr lang="en-AU" sz="1600" dirty="0" smtClean="0">
                <a:latin typeface="Consolas" pitchFamily="49" charset="0"/>
              </a:rPr>
              <a:t>       g1: </a:t>
            </a:r>
            <a:r>
              <a:rPr lang="en-AU" sz="1600" dirty="0" err="1" smtClean="0">
                <a:latin typeface="Consolas" pitchFamily="49" charset="0"/>
              </a:rPr>
              <a:t>GUI!GridInfo</a:t>
            </a:r>
            <a:r>
              <a:rPr lang="en-AU" sz="1600" dirty="0" smtClean="0">
                <a:latin typeface="Consolas" pitchFamily="49" charset="0"/>
              </a:rPr>
              <a:t> (</a:t>
            </a:r>
          </a:p>
          <a:p>
            <a:r>
              <a:rPr lang="en-AU" sz="1600" dirty="0" smtClean="0">
                <a:latin typeface="Consolas" pitchFamily="49" charset="0"/>
              </a:rPr>
              <a:t>	 column &lt;- 1,</a:t>
            </a:r>
          </a:p>
          <a:p>
            <a:r>
              <a:rPr lang="en-AU" sz="1600" dirty="0" smtClean="0">
                <a:latin typeface="Consolas" pitchFamily="49" charset="0"/>
              </a:rPr>
              <a:t>	 widget &lt;- t</a:t>
            </a:r>
          </a:p>
          <a:p>
            <a:r>
              <a:rPr lang="en-AU" sz="1600" dirty="0" smtClean="0">
                <a:latin typeface="Consolas" pitchFamily="49" charset="0"/>
              </a:rPr>
              <a:t>       ),</a:t>
            </a:r>
          </a:p>
          <a:p>
            <a:r>
              <a:rPr lang="en-AU" sz="1600" dirty="0" smtClean="0">
                <a:latin typeface="Consolas" pitchFamily="49" charset="0"/>
              </a:rPr>
              <a:t>       g2: </a:t>
            </a:r>
            <a:r>
              <a:rPr lang="en-AU" sz="1600" dirty="0" err="1" smtClean="0">
                <a:latin typeface="Consolas" pitchFamily="49" charset="0"/>
              </a:rPr>
              <a:t>GUI!GridInfo</a:t>
            </a:r>
            <a:r>
              <a:rPr lang="en-AU" sz="1600" dirty="0" smtClean="0">
                <a:latin typeface="Consolas" pitchFamily="49" charset="0"/>
              </a:rPr>
              <a:t> (</a:t>
            </a:r>
          </a:p>
          <a:p>
            <a:r>
              <a:rPr lang="en-AU" sz="1600" dirty="0" smtClean="0">
                <a:latin typeface="Consolas" pitchFamily="49" charset="0"/>
              </a:rPr>
              <a:t>	 column &lt;- 2,</a:t>
            </a:r>
          </a:p>
          <a:p>
            <a:r>
              <a:rPr lang="en-AU" sz="1600" dirty="0" smtClean="0">
                <a:latin typeface="Consolas" pitchFamily="49" charset="0"/>
              </a:rPr>
              <a:t>	 widget &lt;- l</a:t>
            </a:r>
          </a:p>
          <a:p>
            <a:r>
              <a:rPr lang="en-AU" sz="1600" dirty="0" smtClean="0">
                <a:latin typeface="Consolas" pitchFamily="49" charset="0"/>
              </a:rPr>
              <a:t>       )</a:t>
            </a:r>
          </a:p>
          <a:p>
            <a:r>
              <a:rPr lang="en-AU" sz="1600" dirty="0" smtClean="0">
                <a:latin typeface="Consolas" pitchFamily="49" charset="0"/>
              </a:rPr>
              <a:t>}</a:t>
            </a:r>
            <a:endParaRPr lang="en-AU" sz="16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75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6 Cerrar llave"/>
          <p:cNvSpPr/>
          <p:nvPr/>
        </p:nvSpPr>
        <p:spPr>
          <a:xfrm>
            <a:off x="3275856" y="4293096"/>
            <a:ext cx="432048" cy="1872208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3779912" y="5075892"/>
            <a:ext cx="455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layout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hardcoded</a:t>
            </a:r>
            <a:r>
              <a:rPr lang="es-ES_tradnl" dirty="0" smtClean="0"/>
              <a:t> in </a:t>
            </a:r>
            <a:r>
              <a:rPr lang="es-ES_tradnl" dirty="0" err="1" smtClean="0"/>
              <a:t>the</a:t>
            </a:r>
            <a:r>
              <a:rPr lang="es-ES_tradnl" dirty="0" smtClean="0"/>
              <a:t> output </a:t>
            </a:r>
            <a:r>
              <a:rPr lang="es-ES_tradnl" dirty="0" err="1" smtClean="0"/>
              <a:t>patterns</a:t>
            </a:r>
            <a:endParaRPr lang="es-ES_tradnl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Lazy rules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Approach #2: “Dynamic selection” of layout.</a:t>
            </a:r>
          </a:p>
          <a:p>
            <a:pPr lvl="1"/>
            <a:r>
              <a:rPr lang="en-AU" dirty="0" smtClean="0"/>
              <a:t>Decide based on the elements of the model the best layout or with some parameter flag</a:t>
            </a:r>
          </a:p>
          <a:p>
            <a:pPr lvl="1"/>
            <a:r>
              <a:rPr lang="en-AU" dirty="0" smtClean="0"/>
              <a:t>For example, we want a vertical flow for a mobile device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619672" y="4365104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Person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1619672" y="4725144"/>
            <a:ext cx="1872208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surname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address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</p:txBody>
      </p:sp>
      <p:sp>
        <p:nvSpPr>
          <p:cNvPr id="21" name="20 Flecha derecha"/>
          <p:cNvSpPr/>
          <p:nvPr/>
        </p:nvSpPr>
        <p:spPr>
          <a:xfrm>
            <a:off x="3779912" y="4725144"/>
            <a:ext cx="1080120" cy="5040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18 Rectángulo"/>
          <p:cNvSpPr/>
          <p:nvPr/>
        </p:nvSpPr>
        <p:spPr>
          <a:xfrm>
            <a:off x="5436096" y="3861048"/>
            <a:ext cx="2376264" cy="2708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21 CuadroTexto"/>
          <p:cNvSpPr txBox="1"/>
          <p:nvPr/>
        </p:nvSpPr>
        <p:spPr>
          <a:xfrm>
            <a:off x="5580112" y="40770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3" name="22 Rectángulo"/>
          <p:cNvSpPr/>
          <p:nvPr/>
        </p:nvSpPr>
        <p:spPr>
          <a:xfrm>
            <a:off x="5580112" y="4437112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23 CuadroTexto"/>
          <p:cNvSpPr txBox="1"/>
          <p:nvPr/>
        </p:nvSpPr>
        <p:spPr>
          <a:xfrm>
            <a:off x="5520176" y="486916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Surname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580112" y="5589240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Address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6" name="25 Rectángulo"/>
          <p:cNvSpPr/>
          <p:nvPr/>
        </p:nvSpPr>
        <p:spPr>
          <a:xfrm>
            <a:off x="5580112" y="5949280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26 Rectángulo"/>
          <p:cNvSpPr/>
          <p:nvPr/>
        </p:nvSpPr>
        <p:spPr>
          <a:xfrm>
            <a:off x="5580112" y="3717032"/>
            <a:ext cx="936104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  <p:sp>
        <p:nvSpPr>
          <p:cNvPr id="28" name="27 Rectángulo"/>
          <p:cNvSpPr/>
          <p:nvPr/>
        </p:nvSpPr>
        <p:spPr>
          <a:xfrm>
            <a:off x="5580112" y="5229200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332656"/>
            <a:ext cx="114492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helper def </a:t>
            </a:r>
            <a:r>
              <a:rPr lang="en-US" sz="1600" dirty="0" smtClean="0">
                <a:latin typeface="Consolas" pitchFamily="49" charset="0"/>
              </a:rPr>
              <a:t>: </a:t>
            </a:r>
            <a:r>
              <a:rPr lang="en-US" sz="1600" dirty="0" err="1" smtClean="0">
                <a:latin typeface="Consolas" pitchFamily="49" charset="0"/>
              </a:rPr>
              <a:t>isMobile</a:t>
            </a:r>
            <a:r>
              <a:rPr lang="en-US" sz="1600" dirty="0" smtClean="0">
                <a:latin typeface="Consolas" pitchFamily="49" charset="0"/>
              </a:rPr>
              <a:t> : Boolean = true;</a:t>
            </a:r>
            <a:endParaRPr lang="en-AU" sz="1600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n-AU" sz="1600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sz="1600" dirty="0" smtClean="0">
                <a:latin typeface="Consolas" pitchFamily="49" charset="0"/>
              </a:rPr>
              <a:t> class2frame {</a:t>
            </a:r>
          </a:p>
          <a:p>
            <a:r>
              <a:rPr lang="en-AU" sz="1600" dirty="0" smtClean="0">
                <a:latin typeface="Consolas" pitchFamily="49" charset="0"/>
              </a:rPr>
              <a:t>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sz="1600" dirty="0" smtClean="0">
                <a:latin typeface="Consolas" pitchFamily="49" charset="0"/>
              </a:rPr>
              <a:t> c: </a:t>
            </a:r>
            <a:r>
              <a:rPr lang="en-AU" sz="1600" dirty="0" err="1" smtClean="0">
                <a:latin typeface="Consolas" pitchFamily="49" charset="0"/>
              </a:rPr>
              <a:t>CD!Class</a:t>
            </a:r>
            <a:r>
              <a:rPr lang="en-AU" sz="1600" dirty="0" smtClean="0">
                <a:latin typeface="Consolas" pitchFamily="49" charset="0"/>
              </a:rPr>
              <a:t> ( not </a:t>
            </a:r>
            <a:r>
              <a:rPr lang="en-AU" sz="1600" dirty="0" err="1" smtClean="0">
                <a:latin typeface="Consolas" pitchFamily="49" charset="0"/>
              </a:rPr>
              <a:t>c.isAbstract</a:t>
            </a:r>
            <a:r>
              <a:rPr lang="en-AU" sz="1600" dirty="0" smtClean="0">
                <a:latin typeface="Consolas" pitchFamily="49" charset="0"/>
              </a:rPr>
              <a:t> )</a:t>
            </a:r>
          </a:p>
          <a:p>
            <a:r>
              <a:rPr lang="en-AU" sz="1600" dirty="0" smtClean="0">
                <a:latin typeface="Consolas" pitchFamily="49" charset="0"/>
              </a:rPr>
              <a:t>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sz="1600" dirty="0" smtClean="0">
                <a:latin typeface="Consolas" pitchFamily="49" charset="0"/>
              </a:rPr>
              <a:t>   f: </a:t>
            </a:r>
            <a:r>
              <a:rPr lang="en-AU" sz="1600" dirty="0" err="1" smtClean="0">
                <a:latin typeface="Consolas" pitchFamily="49" charset="0"/>
              </a:rPr>
              <a:t>GUI!Frame</a:t>
            </a:r>
            <a:r>
              <a:rPr lang="en-AU" sz="1600" dirty="0" smtClean="0">
                <a:latin typeface="Consolas" pitchFamily="49" charset="0"/>
              </a:rPr>
              <a:t> (</a:t>
            </a:r>
          </a:p>
          <a:p>
            <a:r>
              <a:rPr lang="en-AU" sz="1600" dirty="0" smtClean="0">
                <a:latin typeface="Consolas" pitchFamily="49" charset="0"/>
              </a:rPr>
              <a:t>     ...,</a:t>
            </a:r>
          </a:p>
          <a:p>
            <a:r>
              <a:rPr lang="en-AU" sz="1600" dirty="0" smtClean="0">
                <a:latin typeface="Consolas" pitchFamily="49" charset="0"/>
              </a:rPr>
              <a:t>     layout &lt;-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AU" sz="1600" dirty="0" smtClean="0">
                <a:latin typeface="Consolas" pitchFamily="49" charset="0"/>
              </a:rPr>
              <a:t> </a:t>
            </a:r>
            <a:r>
              <a:rPr lang="en-AU" sz="1600" b="1" dirty="0" err="1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AU" sz="1600" dirty="0" err="1" smtClean="0">
                <a:latin typeface="Consolas" pitchFamily="49" charset="0"/>
              </a:rPr>
              <a:t>.isMobile</a:t>
            </a:r>
            <a:r>
              <a:rPr lang="en-AU" sz="1600" dirty="0" smtClean="0">
                <a:latin typeface="Consolas" pitchFamily="49" charset="0"/>
              </a:rPr>
              <a:t>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then </a:t>
            </a:r>
          </a:p>
          <a:p>
            <a:r>
              <a:rPr lang="en-AU" sz="1600" dirty="0" smtClean="0">
                <a:latin typeface="Consolas" pitchFamily="49" charset="0"/>
              </a:rPr>
              <a:t>		</a:t>
            </a:r>
            <a:r>
              <a:rPr lang="en-AU" sz="1600" b="1" dirty="0" err="1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AU" sz="1600" dirty="0" err="1" smtClean="0">
                <a:latin typeface="Consolas" pitchFamily="49" charset="0"/>
              </a:rPr>
              <a:t>.createVFlow</a:t>
            </a:r>
            <a:r>
              <a:rPr lang="en-AU" sz="1600" dirty="0" smtClean="0">
                <a:latin typeface="Consolas" pitchFamily="49" charset="0"/>
              </a:rPr>
              <a:t>(c)</a:t>
            </a:r>
          </a:p>
          <a:p>
            <a:r>
              <a:rPr lang="en-AU" sz="1600" dirty="0" smtClean="0">
                <a:latin typeface="Consolas" pitchFamily="49" charset="0"/>
              </a:rPr>
              <a:t>	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</a:p>
          <a:p>
            <a:r>
              <a:rPr lang="en-AU" sz="1600" dirty="0" smtClean="0">
                <a:latin typeface="Consolas" pitchFamily="49" charset="0"/>
              </a:rPr>
              <a:t>		</a:t>
            </a:r>
            <a:r>
              <a:rPr lang="en-AU" sz="1600" b="1" dirty="0" err="1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AU" sz="1600" dirty="0" err="1" smtClean="0">
                <a:latin typeface="Consolas" pitchFamily="49" charset="0"/>
              </a:rPr>
              <a:t>.createGrid</a:t>
            </a:r>
            <a:r>
              <a:rPr lang="en-AU" sz="1600" dirty="0" smtClean="0">
                <a:latin typeface="Consolas" pitchFamily="49" charset="0"/>
              </a:rPr>
              <a:t>(c)</a:t>
            </a:r>
          </a:p>
          <a:p>
            <a:r>
              <a:rPr lang="en-AU" sz="1600" dirty="0" smtClean="0">
                <a:latin typeface="Consolas" pitchFamily="49" charset="0"/>
              </a:rPr>
              <a:t>	  </a:t>
            </a:r>
            <a:r>
              <a:rPr lang="en-AU" sz="1600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n-AU" sz="1600" dirty="0" smtClean="0">
                <a:latin typeface="Consolas" pitchFamily="49" charset="0"/>
              </a:rPr>
              <a:t>  ) }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lazy rule </a:t>
            </a:r>
            <a:r>
              <a:rPr lang="en-AU" sz="1600" dirty="0" err="1" smtClean="0">
                <a:latin typeface="Consolas" pitchFamily="49" charset="0"/>
              </a:rPr>
              <a:t>createVFlow</a:t>
            </a:r>
            <a:r>
              <a:rPr lang="en-AU" sz="1600" dirty="0" smtClean="0">
                <a:latin typeface="Consolas" pitchFamily="49" charset="0"/>
              </a:rPr>
              <a:t> {</a:t>
            </a:r>
          </a:p>
          <a:p>
            <a:r>
              <a:rPr lang="en-AU" sz="1600" dirty="0" smtClean="0">
                <a:latin typeface="Consolas" pitchFamily="49" charset="0"/>
              </a:rPr>
              <a:t> 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sz="1600" dirty="0" smtClean="0">
                <a:latin typeface="Consolas" pitchFamily="49" charset="0"/>
              </a:rPr>
              <a:t> c : </a:t>
            </a:r>
            <a:r>
              <a:rPr lang="en-AU" sz="1600" dirty="0" err="1" smtClean="0">
                <a:latin typeface="Consolas" pitchFamily="49" charset="0"/>
              </a:rPr>
              <a:t>CD!Class</a:t>
            </a:r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 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sz="1600" dirty="0" smtClean="0">
                <a:latin typeface="Consolas" pitchFamily="49" charset="0"/>
              </a:rPr>
              <a:t> layout : </a:t>
            </a:r>
            <a:r>
              <a:rPr lang="en-AU" sz="1600" dirty="0" err="1" smtClean="0">
                <a:latin typeface="Consolas" pitchFamily="49" charset="0"/>
              </a:rPr>
              <a:t>GUI!FlowLayout</a:t>
            </a:r>
            <a:r>
              <a:rPr lang="en-AU" sz="1600" dirty="0" smtClean="0">
                <a:latin typeface="Consolas" pitchFamily="49" charset="0"/>
              </a:rPr>
              <a:t> (</a:t>
            </a:r>
          </a:p>
          <a:p>
            <a:r>
              <a:rPr lang="en-AU" sz="1600" dirty="0" smtClean="0">
                <a:latin typeface="Consolas" pitchFamily="49" charset="0"/>
              </a:rPr>
              <a:t>     	direction &lt;- </a:t>
            </a:r>
            <a:r>
              <a:rPr lang="en-AU" sz="1600" dirty="0" smtClean="0">
                <a:solidFill>
                  <a:srgbClr val="0000FF"/>
                </a:solidFill>
                <a:latin typeface="Consolas" pitchFamily="49" charset="0"/>
              </a:rPr>
              <a:t>#vertical</a:t>
            </a:r>
            <a:r>
              <a:rPr lang="en-AU" sz="1600" dirty="0" smtClean="0">
                <a:latin typeface="Consolas" pitchFamily="49" charset="0"/>
              </a:rPr>
              <a:t>	</a:t>
            </a:r>
          </a:p>
          <a:p>
            <a:r>
              <a:rPr lang="en-AU" sz="1600" dirty="0" smtClean="0">
                <a:latin typeface="Consolas" pitchFamily="49" charset="0"/>
              </a:rPr>
              <a:t>     ) }</a:t>
            </a:r>
          </a:p>
          <a:p>
            <a:endParaRPr lang="en-AU" sz="1600" dirty="0" smtClean="0">
              <a:latin typeface="Consolas" pitchFamily="49" charset="0"/>
            </a:endParaRPr>
          </a:p>
          <a:p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lazy rule </a:t>
            </a:r>
            <a:r>
              <a:rPr lang="en-AU" sz="1600" dirty="0" err="1" smtClean="0">
                <a:latin typeface="Consolas" pitchFamily="49" charset="0"/>
              </a:rPr>
              <a:t>createGrid</a:t>
            </a:r>
            <a:r>
              <a:rPr lang="en-AU" sz="1600" dirty="0" smtClean="0">
                <a:latin typeface="Consolas" pitchFamily="49" charset="0"/>
              </a:rPr>
              <a:t> {</a:t>
            </a:r>
          </a:p>
          <a:p>
            <a:r>
              <a:rPr lang="en-AU" sz="1600" dirty="0" smtClean="0">
                <a:latin typeface="Consolas" pitchFamily="49" charset="0"/>
              </a:rPr>
              <a:t> 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sz="1600" dirty="0" smtClean="0">
                <a:latin typeface="Consolas" pitchFamily="49" charset="0"/>
              </a:rPr>
              <a:t> c : </a:t>
            </a:r>
            <a:r>
              <a:rPr lang="en-AU" sz="1600" dirty="0" err="1" smtClean="0">
                <a:latin typeface="Consolas" pitchFamily="49" charset="0"/>
              </a:rPr>
              <a:t>CD!Class</a:t>
            </a:r>
            <a:endParaRPr lang="en-AU" sz="1600" dirty="0" smtClean="0">
              <a:latin typeface="Consolas" pitchFamily="49" charset="0"/>
            </a:endParaRPr>
          </a:p>
          <a:p>
            <a:r>
              <a:rPr lang="en-AU" sz="1600" dirty="0" smtClean="0">
                <a:latin typeface="Consolas" pitchFamily="49" charset="0"/>
              </a:rPr>
              <a:t>     </a:t>
            </a:r>
            <a:r>
              <a:rPr lang="en-AU" sz="1600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sz="1600" dirty="0" smtClean="0">
                <a:latin typeface="Consolas" pitchFamily="49" charset="0"/>
              </a:rPr>
              <a:t> grid: </a:t>
            </a:r>
            <a:r>
              <a:rPr lang="en-AU" sz="1600" dirty="0" err="1" smtClean="0">
                <a:latin typeface="Consolas" pitchFamily="49" charset="0"/>
              </a:rPr>
              <a:t>GUI!GridLayout</a:t>
            </a:r>
            <a:r>
              <a:rPr lang="en-AU" sz="1600" dirty="0" smtClean="0">
                <a:latin typeface="Consolas" pitchFamily="49" charset="0"/>
              </a:rPr>
              <a:t> (</a:t>
            </a:r>
          </a:p>
          <a:p>
            <a:r>
              <a:rPr lang="en-AU" sz="1600" dirty="0" smtClean="0">
                <a:latin typeface="Consolas" pitchFamily="49" charset="0"/>
              </a:rPr>
              <a:t>	</a:t>
            </a:r>
            <a:r>
              <a:rPr lang="en-AU" sz="1600" dirty="0" err="1" smtClean="0">
                <a:latin typeface="Consolas" pitchFamily="49" charset="0"/>
              </a:rPr>
              <a:t>numColumns</a:t>
            </a:r>
            <a:r>
              <a:rPr lang="en-AU" sz="1600" dirty="0" smtClean="0">
                <a:latin typeface="Consolas" pitchFamily="49" charset="0"/>
              </a:rPr>
              <a:t> &lt;- 2,</a:t>
            </a:r>
          </a:p>
          <a:p>
            <a:r>
              <a:rPr lang="en-AU" sz="1600" dirty="0" smtClean="0">
                <a:latin typeface="Consolas" pitchFamily="49" charset="0"/>
              </a:rPr>
              <a:t>	info &lt;- </a:t>
            </a:r>
            <a:r>
              <a:rPr lang="en-AU" sz="1600" dirty="0" err="1" smtClean="0">
                <a:latin typeface="Consolas" pitchFamily="49" charset="0"/>
              </a:rPr>
              <a:t>c.features</a:t>
            </a:r>
            <a:r>
              <a:rPr lang="en-AU" sz="1600" dirty="0" smtClean="0">
                <a:latin typeface="Consolas" pitchFamily="49" charset="0"/>
              </a:rPr>
              <a:t> -&gt; collect(a | </a:t>
            </a:r>
            <a:r>
              <a:rPr lang="en-AU" sz="1600" b="1" dirty="0" err="1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AU" sz="1600" dirty="0" err="1" smtClean="0">
                <a:latin typeface="Consolas" pitchFamily="49" charset="0"/>
              </a:rPr>
              <a:t>.resolveTemp</a:t>
            </a:r>
            <a:r>
              <a:rPr lang="en-AU" sz="1600" dirty="0" smtClean="0">
                <a:latin typeface="Consolas" pitchFamily="49" charset="0"/>
              </a:rPr>
              <a:t>(a, </a:t>
            </a:r>
            <a:r>
              <a:rPr lang="en-AU" sz="1600" dirty="0" smtClean="0">
                <a:solidFill>
                  <a:srgbClr val="0000FF"/>
                </a:solidFill>
                <a:latin typeface="Consolas" pitchFamily="49" charset="0"/>
              </a:rPr>
              <a:t>'g1'</a:t>
            </a:r>
            <a:r>
              <a:rPr lang="en-AU" sz="1600" dirty="0" smtClean="0">
                <a:latin typeface="Consolas" pitchFamily="49" charset="0"/>
              </a:rPr>
              <a:t>)),</a:t>
            </a:r>
          </a:p>
          <a:p>
            <a:r>
              <a:rPr lang="en-AU" sz="1600" dirty="0" smtClean="0">
                <a:latin typeface="Consolas" pitchFamily="49" charset="0"/>
              </a:rPr>
              <a:t>	info &lt;- </a:t>
            </a:r>
            <a:r>
              <a:rPr lang="en-AU" sz="1600" dirty="0" err="1" smtClean="0">
                <a:latin typeface="Consolas" pitchFamily="49" charset="0"/>
              </a:rPr>
              <a:t>c.features</a:t>
            </a:r>
            <a:r>
              <a:rPr lang="en-AU" sz="1600" dirty="0" smtClean="0">
                <a:latin typeface="Consolas" pitchFamily="49" charset="0"/>
              </a:rPr>
              <a:t> -&gt; collect(a | </a:t>
            </a:r>
            <a:r>
              <a:rPr lang="en-AU" sz="1600" b="1" dirty="0" err="1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AU" sz="1600" dirty="0" err="1" smtClean="0">
                <a:latin typeface="Consolas" pitchFamily="49" charset="0"/>
              </a:rPr>
              <a:t>.resolveTemp</a:t>
            </a:r>
            <a:r>
              <a:rPr lang="en-AU" sz="1600" dirty="0" smtClean="0">
                <a:latin typeface="Consolas" pitchFamily="49" charset="0"/>
              </a:rPr>
              <a:t>(a, </a:t>
            </a:r>
            <a:r>
              <a:rPr lang="en-AU" sz="1600" dirty="0" smtClean="0">
                <a:solidFill>
                  <a:srgbClr val="0000FF"/>
                </a:solidFill>
                <a:latin typeface="Consolas" pitchFamily="49" charset="0"/>
              </a:rPr>
              <a:t>'g2'</a:t>
            </a:r>
            <a:r>
              <a:rPr lang="en-AU" sz="1600" dirty="0" smtClean="0">
                <a:latin typeface="Consolas" pitchFamily="49" charset="0"/>
              </a:rPr>
              <a:t>))</a:t>
            </a:r>
          </a:p>
          <a:p>
            <a:r>
              <a:rPr lang="en-AU" sz="1600" dirty="0" smtClean="0">
                <a:latin typeface="Consolas" pitchFamily="49" charset="0"/>
              </a:rPr>
              <a:t>   )</a:t>
            </a:r>
          </a:p>
          <a:p>
            <a:r>
              <a:rPr lang="en-AU" sz="1600" dirty="0" smtClean="0">
                <a:latin typeface="Consolas" pitchFamily="49" charset="0"/>
              </a:rPr>
              <a:t>}</a:t>
            </a:r>
            <a:endParaRPr lang="en-AU" sz="1600" dirty="0">
              <a:latin typeface="Consolas" pitchFamily="49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7236296" y="116632"/>
            <a:ext cx="18505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cd2gui_05.atl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6" name="5 Llamada rectangular"/>
          <p:cNvSpPr/>
          <p:nvPr/>
        </p:nvSpPr>
        <p:spPr>
          <a:xfrm>
            <a:off x="5796136" y="2276872"/>
            <a:ext cx="3168352" cy="2160240"/>
          </a:xfrm>
          <a:prstGeom prst="wedgeRectCallout">
            <a:avLst>
              <a:gd name="adj1" fmla="val -63936"/>
              <a:gd name="adj2" fmla="val 372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 smtClean="0"/>
              <a:t>Approach #1 was not enough because the layout was fixed in the target pattern.</a:t>
            </a:r>
          </a:p>
          <a:p>
            <a:endParaRPr lang="en-AU" dirty="0" smtClean="0"/>
          </a:p>
          <a:p>
            <a:r>
              <a:rPr lang="en-AU" dirty="0" smtClean="0"/>
              <a:t>Nevertheless, you can always code all possibilities in the filters of the matched rules...</a:t>
            </a:r>
            <a:endParaRPr lang="en-AU" dirty="0"/>
          </a:p>
        </p:txBody>
      </p:sp>
      <p:sp>
        <p:nvSpPr>
          <p:cNvPr id="7" name="6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77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Lazy rules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Example. Consider both owned and inherited features of a class.</a:t>
            </a:r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1475656" y="3140968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Pet</a:t>
            </a:r>
            <a:endParaRPr lang="es-ES_tradnl" i="1" dirty="0"/>
          </a:p>
        </p:txBody>
      </p:sp>
      <p:sp>
        <p:nvSpPr>
          <p:cNvPr id="5" name="4 Rectángulo"/>
          <p:cNvSpPr/>
          <p:nvPr/>
        </p:nvSpPr>
        <p:spPr>
          <a:xfrm>
            <a:off x="1475656" y="3501008"/>
            <a:ext cx="151216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birth</a:t>
            </a:r>
            <a:r>
              <a:rPr lang="es-ES_tradnl" dirty="0" smtClean="0"/>
              <a:t> : Date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436096" y="2924944"/>
            <a:ext cx="3168352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5724128" y="306896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6588224" y="3068960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5831286" y="350100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Birth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10" name="9 Rectángulo"/>
          <p:cNvSpPr/>
          <p:nvPr/>
        </p:nvSpPr>
        <p:spPr>
          <a:xfrm>
            <a:off x="6588224" y="3501008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_ _ / _ _ / _ _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8172400" y="3501008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Triángulo isósceles"/>
          <p:cNvSpPr/>
          <p:nvPr/>
        </p:nvSpPr>
        <p:spPr>
          <a:xfrm flipV="1">
            <a:off x="8221365" y="3645024"/>
            <a:ext cx="1670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Rectángulo"/>
          <p:cNvSpPr/>
          <p:nvPr/>
        </p:nvSpPr>
        <p:spPr>
          <a:xfrm>
            <a:off x="611560" y="479715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Dog</a:t>
            </a:r>
            <a:endParaRPr lang="es-ES_tradnl" dirty="0"/>
          </a:p>
        </p:txBody>
      </p:sp>
      <p:sp>
        <p:nvSpPr>
          <p:cNvPr id="14" name="13 Rectángulo"/>
          <p:cNvSpPr/>
          <p:nvPr/>
        </p:nvSpPr>
        <p:spPr>
          <a:xfrm>
            <a:off x="611560" y="515719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breed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endParaRPr lang="es-ES_tradnl" dirty="0" smtClean="0"/>
          </a:p>
        </p:txBody>
      </p:sp>
      <p:sp>
        <p:nvSpPr>
          <p:cNvPr id="15" name="14 Rectángulo"/>
          <p:cNvSpPr/>
          <p:nvPr/>
        </p:nvSpPr>
        <p:spPr>
          <a:xfrm>
            <a:off x="2339752" y="479715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Rabbit</a:t>
            </a:r>
            <a:endParaRPr lang="es-ES_tradnl" dirty="0"/>
          </a:p>
        </p:txBody>
      </p:sp>
      <p:sp>
        <p:nvSpPr>
          <p:cNvPr id="16" name="15 Rectángulo"/>
          <p:cNvSpPr/>
          <p:nvPr/>
        </p:nvSpPr>
        <p:spPr>
          <a:xfrm>
            <a:off x="2339752" y="515719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size</a:t>
            </a:r>
            <a:r>
              <a:rPr lang="es-ES_tradnl" dirty="0" smtClean="0"/>
              <a:t>: </a:t>
            </a:r>
            <a:r>
              <a:rPr lang="es-ES_tradnl" dirty="0" err="1" smtClean="0"/>
              <a:t>Integer</a:t>
            </a:r>
            <a:endParaRPr lang="es-ES_tradnl" dirty="0" smtClean="0"/>
          </a:p>
        </p:txBody>
      </p:sp>
      <p:sp>
        <p:nvSpPr>
          <p:cNvPr id="17" name="16 Triángulo isósceles"/>
          <p:cNvSpPr/>
          <p:nvPr/>
        </p:nvSpPr>
        <p:spPr>
          <a:xfrm>
            <a:off x="2123728" y="414908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8" name="17 Conector angular"/>
          <p:cNvCxnSpPr>
            <a:stCxn id="13" idx="0"/>
            <a:endCxn id="17" idx="3"/>
          </p:cNvCxnSpPr>
          <p:nvPr/>
        </p:nvCxnSpPr>
        <p:spPr>
          <a:xfrm rot="5400000" flipH="1" flipV="1">
            <a:off x="1583668" y="4149080"/>
            <a:ext cx="432048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angular"/>
          <p:cNvCxnSpPr>
            <a:stCxn id="15" idx="0"/>
            <a:endCxn id="17" idx="3"/>
          </p:cNvCxnSpPr>
          <p:nvPr/>
        </p:nvCxnSpPr>
        <p:spPr>
          <a:xfrm rot="16200000" flipV="1">
            <a:off x="2447764" y="4149080"/>
            <a:ext cx="432048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5724128" y="393305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Breed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1" name="20 Rectángulo"/>
          <p:cNvSpPr/>
          <p:nvPr/>
        </p:nvSpPr>
        <p:spPr>
          <a:xfrm>
            <a:off x="6588224" y="393305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21 Rectángulo"/>
          <p:cNvSpPr/>
          <p:nvPr/>
        </p:nvSpPr>
        <p:spPr>
          <a:xfrm>
            <a:off x="5580112" y="2780928"/>
            <a:ext cx="576064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Dog</a:t>
            </a:r>
            <a:endParaRPr lang="en-GB" dirty="0"/>
          </a:p>
        </p:txBody>
      </p:sp>
      <p:sp>
        <p:nvSpPr>
          <p:cNvPr id="23" name="22 Rectángulo"/>
          <p:cNvSpPr/>
          <p:nvPr/>
        </p:nvSpPr>
        <p:spPr>
          <a:xfrm>
            <a:off x="5436096" y="5085184"/>
            <a:ext cx="3168352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23 CuadroTexto"/>
          <p:cNvSpPr txBox="1"/>
          <p:nvPr/>
        </p:nvSpPr>
        <p:spPr>
          <a:xfrm>
            <a:off x="5724128" y="52292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5" name="24 Rectángulo"/>
          <p:cNvSpPr/>
          <p:nvPr/>
        </p:nvSpPr>
        <p:spPr>
          <a:xfrm>
            <a:off x="6588224" y="5229200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25 CuadroTexto"/>
          <p:cNvSpPr txBox="1"/>
          <p:nvPr/>
        </p:nvSpPr>
        <p:spPr>
          <a:xfrm>
            <a:off x="5831286" y="566124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Birth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6588224" y="5661248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_ _ / _ _ / _ _</a:t>
            </a:r>
            <a:endParaRPr lang="es-ES_tradnl" dirty="0"/>
          </a:p>
        </p:txBody>
      </p:sp>
      <p:sp>
        <p:nvSpPr>
          <p:cNvPr id="28" name="27 Rectángulo"/>
          <p:cNvSpPr/>
          <p:nvPr/>
        </p:nvSpPr>
        <p:spPr>
          <a:xfrm>
            <a:off x="8172400" y="5661248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28 Triángulo isósceles"/>
          <p:cNvSpPr/>
          <p:nvPr/>
        </p:nvSpPr>
        <p:spPr>
          <a:xfrm flipV="1">
            <a:off x="8221365" y="5805264"/>
            <a:ext cx="1670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29 CuadroTexto"/>
          <p:cNvSpPr txBox="1"/>
          <p:nvPr/>
        </p:nvSpPr>
        <p:spPr>
          <a:xfrm>
            <a:off x="5855842" y="6093296"/>
            <a:ext cx="66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Size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31" name="30 Rectángulo"/>
          <p:cNvSpPr/>
          <p:nvPr/>
        </p:nvSpPr>
        <p:spPr>
          <a:xfrm>
            <a:off x="6588224" y="609329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31 Rectángulo"/>
          <p:cNvSpPr/>
          <p:nvPr/>
        </p:nvSpPr>
        <p:spPr>
          <a:xfrm>
            <a:off x="5580112" y="4941168"/>
            <a:ext cx="792088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Rabbit</a:t>
            </a:r>
            <a:endParaRPr lang="en-GB" dirty="0"/>
          </a:p>
        </p:txBody>
      </p:sp>
      <p:sp>
        <p:nvSpPr>
          <p:cNvPr id="33" name="32 Flecha derecha"/>
          <p:cNvSpPr/>
          <p:nvPr/>
        </p:nvSpPr>
        <p:spPr>
          <a:xfrm>
            <a:off x="4067944" y="4437112"/>
            <a:ext cx="1008112" cy="4320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33 CuadroTexto"/>
          <p:cNvSpPr txBox="1"/>
          <p:nvPr/>
        </p:nvSpPr>
        <p:spPr>
          <a:xfrm>
            <a:off x="3995936" y="4077072"/>
            <a:ext cx="10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expected</a:t>
            </a:r>
            <a:endParaRPr lang="en-GB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rules</a:t>
            </a:r>
            <a:endParaRPr lang="en-GB" dirty="0"/>
          </a:p>
        </p:txBody>
      </p:sp>
      <p:sp>
        <p:nvSpPr>
          <p:cNvPr id="38" name="3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Change is straightforward:</a:t>
            </a:r>
            <a:endParaRPr lang="en-AU" dirty="0"/>
          </a:p>
        </p:txBody>
      </p:sp>
      <p:sp>
        <p:nvSpPr>
          <p:cNvPr id="41" name="40 Rectángulo"/>
          <p:cNvSpPr/>
          <p:nvPr/>
        </p:nvSpPr>
        <p:spPr>
          <a:xfrm>
            <a:off x="611560" y="2348880"/>
            <a:ext cx="936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helper context </a:t>
            </a:r>
            <a:r>
              <a:rPr lang="en-US" dirty="0" err="1" smtClean="0">
                <a:latin typeface="Consolas" pitchFamily="49" charset="0"/>
              </a:rPr>
              <a:t>CD!Class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def: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allFeatures</a:t>
            </a:r>
            <a:r>
              <a:rPr lang="en-US" dirty="0" smtClean="0">
                <a:latin typeface="Consolas" pitchFamily="49" charset="0"/>
              </a:rPr>
              <a:t> : Sequence(</a:t>
            </a:r>
            <a:r>
              <a:rPr lang="en-US" dirty="0" err="1" smtClean="0">
                <a:latin typeface="Consolas" pitchFamily="49" charset="0"/>
              </a:rPr>
              <a:t>CD!Feature</a:t>
            </a:r>
            <a:r>
              <a:rPr lang="en-US" dirty="0" smtClean="0">
                <a:latin typeface="Consolas" pitchFamily="49" charset="0"/>
              </a:rPr>
              <a:t>) =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self.superclasses</a:t>
            </a:r>
            <a:r>
              <a:rPr lang="en-US" dirty="0" smtClean="0">
                <a:latin typeface="Consolas" pitchFamily="49" charset="0"/>
              </a:rPr>
              <a:t>-&gt;collect(c | </a:t>
            </a:r>
            <a:r>
              <a:rPr lang="en-US" dirty="0" err="1" smtClean="0">
                <a:latin typeface="Consolas" pitchFamily="49" charset="0"/>
              </a:rPr>
              <a:t>c.allFeatures</a:t>
            </a:r>
            <a:r>
              <a:rPr lang="en-US" dirty="0" smtClean="0">
                <a:latin typeface="Consolas" pitchFamily="49" charset="0"/>
              </a:rPr>
              <a:t>)-&gt;flatten()</a:t>
            </a:r>
          </a:p>
          <a:p>
            <a:r>
              <a:rPr lang="en-US" dirty="0" smtClean="0">
                <a:latin typeface="Consolas" pitchFamily="49" charset="0"/>
              </a:rPr>
              <a:t>                   -&gt;union(</a:t>
            </a:r>
            <a:r>
              <a:rPr lang="en-US" dirty="0" err="1" smtClean="0">
                <a:latin typeface="Consolas" pitchFamily="49" charset="0"/>
              </a:rPr>
              <a:t>self.features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endParaRPr lang="en-AU" dirty="0">
              <a:latin typeface="Consolas" pitchFamily="49" charset="0"/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611560" y="3573016"/>
            <a:ext cx="92170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dirty="0" smtClean="0">
                <a:latin typeface="Consolas" pitchFamily="49" charset="0"/>
              </a:rPr>
              <a:t> class2frame {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dirty="0" smtClean="0">
                <a:latin typeface="Consolas" pitchFamily="49" charset="0"/>
              </a:rPr>
              <a:t> c: </a:t>
            </a:r>
            <a:r>
              <a:rPr lang="en-AU" dirty="0" err="1" smtClean="0">
                <a:latin typeface="Consolas" pitchFamily="49" charset="0"/>
              </a:rPr>
              <a:t>CD!Class</a:t>
            </a:r>
            <a:r>
              <a:rPr lang="en-AU" dirty="0" smtClean="0">
                <a:latin typeface="Consolas" pitchFamily="49" charset="0"/>
              </a:rPr>
              <a:t> ( not </a:t>
            </a:r>
            <a:r>
              <a:rPr lang="en-AU" dirty="0" err="1" smtClean="0">
                <a:latin typeface="Consolas" pitchFamily="49" charset="0"/>
              </a:rPr>
              <a:t>c.isAbstract</a:t>
            </a:r>
            <a:r>
              <a:rPr lang="en-AU" dirty="0" smtClean="0">
                <a:latin typeface="Consolas" pitchFamily="49" charset="0"/>
              </a:rPr>
              <a:t> )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dirty="0" smtClean="0">
                <a:latin typeface="Consolas" pitchFamily="49" charset="0"/>
              </a:rPr>
              <a:t>	f: </a:t>
            </a:r>
            <a:r>
              <a:rPr lang="en-AU" dirty="0" err="1" smtClean="0">
                <a:latin typeface="Consolas" pitchFamily="49" charset="0"/>
              </a:rPr>
              <a:t>GUI!Frame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 smtClean="0">
                <a:latin typeface="Consolas" pitchFamily="49" charset="0"/>
              </a:rPr>
              <a:t>	title &lt;- c.name,</a:t>
            </a:r>
          </a:p>
          <a:p>
            <a:r>
              <a:rPr lang="en-AU" b="1" dirty="0" smtClean="0">
                <a:latin typeface="Consolas" pitchFamily="49" charset="0"/>
              </a:rPr>
              <a:t>	</a:t>
            </a:r>
            <a:r>
              <a:rPr lang="en-AU" strike="sngStrike" dirty="0" smtClean="0">
                <a:latin typeface="Consolas" pitchFamily="49" charset="0"/>
              </a:rPr>
              <a:t>widgets &lt;- </a:t>
            </a:r>
            <a:r>
              <a:rPr lang="en-AU" strike="sngStrike" dirty="0" err="1" smtClean="0">
                <a:latin typeface="Consolas" pitchFamily="49" charset="0"/>
              </a:rPr>
              <a:t>c.features</a:t>
            </a:r>
            <a:r>
              <a:rPr lang="en-AU" strike="sngStrike" dirty="0" smtClean="0">
                <a:latin typeface="Consolas" pitchFamily="49" charset="0"/>
              </a:rPr>
              <a:t>,</a:t>
            </a:r>
          </a:p>
          <a:p>
            <a:r>
              <a:rPr lang="en-AU" b="1" dirty="0" smtClean="0">
                <a:latin typeface="Consolas" pitchFamily="49" charset="0"/>
              </a:rPr>
              <a:t>	widgets &lt;- </a:t>
            </a:r>
            <a:r>
              <a:rPr lang="en-AU" b="1" dirty="0" err="1" smtClean="0">
                <a:latin typeface="Consolas" pitchFamily="49" charset="0"/>
              </a:rPr>
              <a:t>c.allFeatures</a:t>
            </a:r>
            <a:r>
              <a:rPr lang="en-AU" b="1" dirty="0" smtClean="0">
                <a:latin typeface="Consolas" pitchFamily="49" charset="0"/>
              </a:rPr>
              <a:t>,</a:t>
            </a:r>
          </a:p>
          <a:p>
            <a:r>
              <a:rPr lang="en-AU" dirty="0" smtClean="0">
                <a:latin typeface="Consolas" pitchFamily="49" charset="0"/>
              </a:rPr>
              <a:t>       ...</a:t>
            </a:r>
          </a:p>
          <a:p>
            <a:r>
              <a:rPr lang="en-AU" dirty="0" smtClean="0">
                <a:latin typeface="Consolas" pitchFamily="49" charset="0"/>
              </a:rPr>
              <a:t>  ), ...</a:t>
            </a:r>
          </a:p>
          <a:p>
            <a:r>
              <a:rPr lang="en-AU" dirty="0" smtClean="0">
                <a:latin typeface="Consolas" pitchFamily="49" charset="0"/>
              </a:rPr>
              <a:t>}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7236296" y="116632"/>
            <a:ext cx="18505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cd2gui_06.atl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60" name="59 Rectángulo redondeado"/>
          <p:cNvSpPr/>
          <p:nvPr/>
        </p:nvSpPr>
        <p:spPr>
          <a:xfrm>
            <a:off x="6948264" y="476672"/>
            <a:ext cx="213853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CD_PetStore_inh.xmi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79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Diagram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UI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2339752" y="2492896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Client</a:t>
            </a:r>
            <a:endParaRPr lang="es-ES_tradnl" dirty="0"/>
          </a:p>
        </p:txBody>
      </p:sp>
      <p:sp>
        <p:nvSpPr>
          <p:cNvPr id="5" name="4 Rectángulo"/>
          <p:cNvSpPr/>
          <p:nvPr/>
        </p:nvSpPr>
        <p:spPr>
          <a:xfrm>
            <a:off x="2339752" y="2852936"/>
            <a:ext cx="1512168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smtClean="0"/>
              <a:t>ID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birth</a:t>
            </a:r>
            <a:r>
              <a:rPr lang="es-ES_tradnl" dirty="0" smtClean="0"/>
              <a:t> : Date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4644008" y="2492896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Pet</a:t>
            </a:r>
            <a:endParaRPr lang="es-ES_tradnl" dirty="0"/>
          </a:p>
        </p:txBody>
      </p:sp>
      <p:sp>
        <p:nvSpPr>
          <p:cNvPr id="7" name="6 Rectángulo"/>
          <p:cNvSpPr/>
          <p:nvPr/>
        </p:nvSpPr>
        <p:spPr>
          <a:xfrm>
            <a:off x="4644008" y="2852936"/>
            <a:ext cx="1512168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birth</a:t>
            </a:r>
            <a:r>
              <a:rPr lang="es-ES_tradnl" dirty="0" smtClean="0"/>
              <a:t> : Date</a:t>
            </a:r>
          </a:p>
          <a:p>
            <a:r>
              <a:rPr lang="es-ES_tradnl" dirty="0" err="1" smtClean="0"/>
              <a:t>type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cxnSp>
        <p:nvCxnSpPr>
          <p:cNvPr id="9" name="8 Conector recto de flecha"/>
          <p:cNvCxnSpPr>
            <a:stCxn id="5" idx="3"/>
            <a:endCxn id="7" idx="1"/>
          </p:cNvCxnSpPr>
          <p:nvPr/>
        </p:nvCxnSpPr>
        <p:spPr>
          <a:xfrm>
            <a:off x="3851920" y="3320988"/>
            <a:ext cx="792088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283968" y="29876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1619672" y="4509120"/>
            <a:ext cx="6264696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2051720" y="465313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ID : </a:t>
            </a:r>
            <a:endParaRPr lang="es-ES_tradnl" dirty="0"/>
          </a:p>
        </p:txBody>
      </p:sp>
      <p:sp>
        <p:nvSpPr>
          <p:cNvPr id="13" name="12 Rectángulo"/>
          <p:cNvSpPr/>
          <p:nvPr/>
        </p:nvSpPr>
        <p:spPr>
          <a:xfrm>
            <a:off x="2555776" y="465313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13 CuadroTexto"/>
          <p:cNvSpPr txBox="1"/>
          <p:nvPr/>
        </p:nvSpPr>
        <p:spPr>
          <a:xfrm>
            <a:off x="1691680" y="508518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2555776" y="5085184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15 CuadroTexto"/>
          <p:cNvSpPr txBox="1"/>
          <p:nvPr/>
        </p:nvSpPr>
        <p:spPr>
          <a:xfrm>
            <a:off x="1798838" y="551723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Birth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2555776" y="551723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_ _ / _ _ / _ _</a:t>
            </a:r>
            <a:endParaRPr lang="es-ES_tradnl" dirty="0"/>
          </a:p>
        </p:txBody>
      </p:sp>
      <p:sp>
        <p:nvSpPr>
          <p:cNvPr id="18" name="17 Rectángulo"/>
          <p:cNvSpPr/>
          <p:nvPr/>
        </p:nvSpPr>
        <p:spPr>
          <a:xfrm>
            <a:off x="4139952" y="5517232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18 Triángulo isósceles"/>
          <p:cNvSpPr/>
          <p:nvPr/>
        </p:nvSpPr>
        <p:spPr>
          <a:xfrm flipV="1">
            <a:off x="4188917" y="5661248"/>
            <a:ext cx="1670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19 Rectángulo redondeado"/>
          <p:cNvSpPr/>
          <p:nvPr/>
        </p:nvSpPr>
        <p:spPr>
          <a:xfrm>
            <a:off x="3203848" y="6042992"/>
            <a:ext cx="1224136" cy="338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Pet</a:t>
            </a:r>
            <a:endParaRPr lang="es-ES_tradnl" dirty="0"/>
          </a:p>
        </p:txBody>
      </p:sp>
      <p:sp>
        <p:nvSpPr>
          <p:cNvPr id="21" name="20 Rectángulo"/>
          <p:cNvSpPr/>
          <p:nvPr/>
        </p:nvSpPr>
        <p:spPr>
          <a:xfrm>
            <a:off x="4716016" y="5013176"/>
            <a:ext cx="2952328" cy="1584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21 Rectángulo redondeado"/>
          <p:cNvSpPr/>
          <p:nvPr/>
        </p:nvSpPr>
        <p:spPr>
          <a:xfrm>
            <a:off x="4716016" y="4653136"/>
            <a:ext cx="93610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Pet</a:t>
            </a:r>
            <a:r>
              <a:rPr lang="es-ES_tradnl" dirty="0" smtClean="0"/>
              <a:t> #1</a:t>
            </a:r>
            <a:endParaRPr lang="es-ES_tradnl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5724128" y="4653136"/>
            <a:ext cx="93610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Pet</a:t>
            </a:r>
            <a:r>
              <a:rPr lang="es-ES_tradnl" dirty="0" smtClean="0"/>
              <a:t> #2</a:t>
            </a:r>
            <a:endParaRPr lang="es-ES_tradnl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788024" y="523758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5" name="24 Rectángulo"/>
          <p:cNvSpPr/>
          <p:nvPr/>
        </p:nvSpPr>
        <p:spPr>
          <a:xfrm>
            <a:off x="5652120" y="5237584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25 CuadroTexto"/>
          <p:cNvSpPr txBox="1"/>
          <p:nvPr/>
        </p:nvSpPr>
        <p:spPr>
          <a:xfrm>
            <a:off x="4895182" y="566963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Birth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5652120" y="566963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_ _ / _ _ / _ _</a:t>
            </a:r>
            <a:endParaRPr lang="es-ES_tradnl" dirty="0"/>
          </a:p>
        </p:txBody>
      </p:sp>
      <p:sp>
        <p:nvSpPr>
          <p:cNvPr id="28" name="27 Rectángulo"/>
          <p:cNvSpPr/>
          <p:nvPr/>
        </p:nvSpPr>
        <p:spPr>
          <a:xfrm>
            <a:off x="7236296" y="5669632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28 Triángulo isósceles"/>
          <p:cNvSpPr/>
          <p:nvPr/>
        </p:nvSpPr>
        <p:spPr>
          <a:xfrm flipV="1">
            <a:off x="7285261" y="5805264"/>
            <a:ext cx="1670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29 CuadroTexto"/>
          <p:cNvSpPr txBox="1"/>
          <p:nvPr/>
        </p:nvSpPr>
        <p:spPr>
          <a:xfrm>
            <a:off x="4908840" y="6093296"/>
            <a:ext cx="7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Type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31" name="30 Rectángulo"/>
          <p:cNvSpPr/>
          <p:nvPr/>
        </p:nvSpPr>
        <p:spPr>
          <a:xfrm>
            <a:off x="5652120" y="609329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31 Flecha abajo"/>
          <p:cNvSpPr/>
          <p:nvPr/>
        </p:nvSpPr>
        <p:spPr>
          <a:xfrm>
            <a:off x="4067944" y="4005064"/>
            <a:ext cx="288032" cy="360040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rules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12776"/>
            <a:ext cx="58326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c.allFeatures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  ) 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95536" y="3645024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attribute2text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      ( </a:t>
            </a:r>
            <a:r>
              <a:rPr lang="es-ES_tradnl" dirty="0" err="1" smtClean="0">
                <a:latin typeface="Consolas" pitchFamily="49" charset="0"/>
              </a:rPr>
              <a:t>p.isText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95536" y="5264040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attribute2date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p.isDate</a:t>
            </a:r>
            <a:r>
              <a:rPr lang="es-ES_tradnl" dirty="0" smtClean="0">
                <a:latin typeface="Consolas" pitchFamily="49" charset="0"/>
              </a:rPr>
              <a:t>() 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GUI!DatePicker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2051720" y="2852936"/>
            <a:ext cx="86409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3203848" y="2852936"/>
            <a:ext cx="792088" cy="2664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44824"/>
            <a:ext cx="2133932" cy="156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56 Flecha abajo"/>
          <p:cNvSpPr/>
          <p:nvPr/>
        </p:nvSpPr>
        <p:spPr>
          <a:xfrm>
            <a:off x="7596336" y="3645024"/>
            <a:ext cx="432048" cy="5760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57 CuadroTexto"/>
          <p:cNvSpPr txBox="1"/>
          <p:nvPr/>
        </p:nvSpPr>
        <p:spPr>
          <a:xfrm>
            <a:off x="7092280" y="371703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293096"/>
            <a:ext cx="1999558" cy="244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rules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1403648" y="2420888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Pet</a:t>
            </a:r>
            <a:endParaRPr lang="es-ES_tradnl" i="1" dirty="0"/>
          </a:p>
        </p:txBody>
      </p:sp>
      <p:sp>
        <p:nvSpPr>
          <p:cNvPr id="7" name="6 Rectángulo"/>
          <p:cNvSpPr/>
          <p:nvPr/>
        </p:nvSpPr>
        <p:spPr>
          <a:xfrm>
            <a:off x="1403648" y="2780928"/>
            <a:ext cx="151216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birth</a:t>
            </a:r>
            <a:r>
              <a:rPr lang="es-ES_tradnl" dirty="0" smtClean="0"/>
              <a:t> : Date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364088" y="2204864"/>
            <a:ext cx="3168352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31 Rectángulo"/>
          <p:cNvSpPr/>
          <p:nvPr/>
        </p:nvSpPr>
        <p:spPr>
          <a:xfrm>
            <a:off x="539552" y="407707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Dog</a:t>
            </a:r>
            <a:endParaRPr lang="es-ES_tradnl" dirty="0"/>
          </a:p>
        </p:txBody>
      </p:sp>
      <p:sp>
        <p:nvSpPr>
          <p:cNvPr id="33" name="32 Rectángulo"/>
          <p:cNvSpPr/>
          <p:nvPr/>
        </p:nvSpPr>
        <p:spPr>
          <a:xfrm>
            <a:off x="539552" y="443711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breed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endParaRPr lang="es-ES_tradnl" dirty="0" smtClean="0"/>
          </a:p>
        </p:txBody>
      </p:sp>
      <p:sp>
        <p:nvSpPr>
          <p:cNvPr id="34" name="33 Rectángulo"/>
          <p:cNvSpPr/>
          <p:nvPr/>
        </p:nvSpPr>
        <p:spPr>
          <a:xfrm>
            <a:off x="2267744" y="407707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Rabbit</a:t>
            </a:r>
            <a:endParaRPr lang="es-ES_tradnl" dirty="0"/>
          </a:p>
        </p:txBody>
      </p:sp>
      <p:sp>
        <p:nvSpPr>
          <p:cNvPr id="35" name="34 Rectángulo"/>
          <p:cNvSpPr/>
          <p:nvPr/>
        </p:nvSpPr>
        <p:spPr>
          <a:xfrm>
            <a:off x="2267744" y="4437112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size</a:t>
            </a:r>
            <a:r>
              <a:rPr lang="es-ES_tradnl" dirty="0" smtClean="0"/>
              <a:t>: </a:t>
            </a:r>
            <a:r>
              <a:rPr lang="es-ES_tradnl" dirty="0" err="1" smtClean="0"/>
              <a:t>Integer</a:t>
            </a:r>
            <a:endParaRPr lang="es-ES_tradnl" dirty="0" smtClean="0"/>
          </a:p>
        </p:txBody>
      </p:sp>
      <p:sp>
        <p:nvSpPr>
          <p:cNvPr id="36" name="35 Triángulo isósceles"/>
          <p:cNvSpPr/>
          <p:nvPr/>
        </p:nvSpPr>
        <p:spPr>
          <a:xfrm>
            <a:off x="2051720" y="342900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angular"/>
          <p:cNvCxnSpPr>
            <a:stCxn id="32" idx="0"/>
            <a:endCxn id="36" idx="3"/>
          </p:cNvCxnSpPr>
          <p:nvPr/>
        </p:nvCxnSpPr>
        <p:spPr>
          <a:xfrm rot="5400000" flipH="1" flipV="1">
            <a:off x="1511660" y="3429000"/>
            <a:ext cx="432048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34" idx="0"/>
            <a:endCxn id="36" idx="3"/>
          </p:cNvCxnSpPr>
          <p:nvPr/>
        </p:nvCxnSpPr>
        <p:spPr>
          <a:xfrm rot="16200000" flipV="1">
            <a:off x="2375756" y="3429000"/>
            <a:ext cx="432048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5652120" y="321297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Breed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44" name="43 Rectángulo"/>
          <p:cNvSpPr/>
          <p:nvPr/>
        </p:nvSpPr>
        <p:spPr>
          <a:xfrm>
            <a:off x="6516216" y="321297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44 Rectángulo"/>
          <p:cNvSpPr/>
          <p:nvPr/>
        </p:nvSpPr>
        <p:spPr>
          <a:xfrm>
            <a:off x="5508104" y="2060848"/>
            <a:ext cx="576064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Dog</a:t>
            </a:r>
            <a:endParaRPr lang="en-GB" dirty="0"/>
          </a:p>
        </p:txBody>
      </p:sp>
      <p:sp>
        <p:nvSpPr>
          <p:cNvPr id="46" name="45 Rectángulo"/>
          <p:cNvSpPr/>
          <p:nvPr/>
        </p:nvSpPr>
        <p:spPr>
          <a:xfrm>
            <a:off x="5364088" y="4365104"/>
            <a:ext cx="3168352" cy="15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46 CuadroTexto"/>
          <p:cNvSpPr txBox="1"/>
          <p:nvPr/>
        </p:nvSpPr>
        <p:spPr>
          <a:xfrm>
            <a:off x="5652120" y="450912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48" name="47 Rectángulo"/>
          <p:cNvSpPr/>
          <p:nvPr/>
        </p:nvSpPr>
        <p:spPr>
          <a:xfrm>
            <a:off x="6516216" y="4509120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48 CuadroTexto"/>
          <p:cNvSpPr txBox="1"/>
          <p:nvPr/>
        </p:nvSpPr>
        <p:spPr>
          <a:xfrm>
            <a:off x="5759278" y="494116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Birth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50" name="49 Rectángulo"/>
          <p:cNvSpPr/>
          <p:nvPr/>
        </p:nvSpPr>
        <p:spPr>
          <a:xfrm>
            <a:off x="6516216" y="4941168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_ _ / _ _ / _ _</a:t>
            </a:r>
            <a:endParaRPr lang="es-ES_tradnl" dirty="0"/>
          </a:p>
        </p:txBody>
      </p:sp>
      <p:sp>
        <p:nvSpPr>
          <p:cNvPr id="51" name="50 Rectángulo"/>
          <p:cNvSpPr/>
          <p:nvPr/>
        </p:nvSpPr>
        <p:spPr>
          <a:xfrm>
            <a:off x="8100392" y="4941168"/>
            <a:ext cx="2880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51 Triángulo isósceles"/>
          <p:cNvSpPr/>
          <p:nvPr/>
        </p:nvSpPr>
        <p:spPr>
          <a:xfrm flipV="1">
            <a:off x="8149357" y="5085184"/>
            <a:ext cx="167059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52 CuadroTexto"/>
          <p:cNvSpPr txBox="1"/>
          <p:nvPr/>
        </p:nvSpPr>
        <p:spPr>
          <a:xfrm>
            <a:off x="5783834" y="5373216"/>
            <a:ext cx="66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Size</a:t>
            </a:r>
            <a:r>
              <a:rPr lang="es-ES_tradnl" dirty="0" smtClean="0"/>
              <a:t>: </a:t>
            </a:r>
            <a:endParaRPr lang="es-ES_tradnl" dirty="0"/>
          </a:p>
        </p:txBody>
      </p:sp>
      <p:sp>
        <p:nvSpPr>
          <p:cNvPr id="54" name="53 Rectángulo"/>
          <p:cNvSpPr/>
          <p:nvPr/>
        </p:nvSpPr>
        <p:spPr>
          <a:xfrm>
            <a:off x="6516216" y="5373216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54 Rectángulo"/>
          <p:cNvSpPr/>
          <p:nvPr/>
        </p:nvSpPr>
        <p:spPr>
          <a:xfrm>
            <a:off x="5508104" y="4221088"/>
            <a:ext cx="792088" cy="288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Rabbit</a:t>
            </a:r>
            <a:endParaRPr lang="en-GB" dirty="0"/>
          </a:p>
        </p:txBody>
      </p:sp>
      <p:sp>
        <p:nvSpPr>
          <p:cNvPr id="56" name="55 Flecha derecha"/>
          <p:cNvSpPr/>
          <p:nvPr/>
        </p:nvSpPr>
        <p:spPr>
          <a:xfrm>
            <a:off x="3995936" y="3717032"/>
            <a:ext cx="1008112" cy="43204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6 CuadroTexto"/>
          <p:cNvSpPr txBox="1"/>
          <p:nvPr/>
        </p:nvSpPr>
        <p:spPr>
          <a:xfrm>
            <a:off x="3979085" y="3356992"/>
            <a:ext cx="89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you get</a:t>
            </a:r>
            <a:endParaRPr lang="en-GB" b="1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588224" y="6093296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Why?</a:t>
            </a:r>
            <a:endParaRPr lang="en-GB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81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rules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Child stealing</a:t>
            </a:r>
          </a:p>
          <a:p>
            <a:pPr lvl="1"/>
            <a:r>
              <a:rPr lang="en-GB" dirty="0" smtClean="0"/>
              <a:t>Each instance of an </a:t>
            </a:r>
            <a:r>
              <a:rPr lang="en-GB" dirty="0" err="1" smtClean="0"/>
              <a:t>Atttribute</a:t>
            </a:r>
            <a:r>
              <a:rPr lang="en-GB" dirty="0" smtClean="0"/>
              <a:t> generates one Widget instance</a:t>
            </a:r>
          </a:p>
          <a:p>
            <a:pPr lvl="2"/>
            <a:r>
              <a:rPr lang="en-GB" dirty="0" smtClean="0"/>
              <a:t>The last binding wins</a:t>
            </a:r>
          </a:p>
          <a:p>
            <a:pPr lvl="1"/>
            <a:r>
              <a:rPr lang="en-GB" dirty="0" smtClean="0"/>
              <a:t>We need one instance per concrete subclass</a:t>
            </a:r>
          </a:p>
          <a:p>
            <a:pPr lvl="1"/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82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 rules</a:t>
            </a:r>
            <a:endParaRPr lang="en-GB" dirty="0"/>
          </a:p>
        </p:txBody>
      </p:sp>
      <p:sp>
        <p:nvSpPr>
          <p:cNvPr id="9" name="8 Rectángulo"/>
          <p:cNvSpPr/>
          <p:nvPr/>
        </p:nvSpPr>
        <p:spPr>
          <a:xfrm>
            <a:off x="395536" y="1412776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31F42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CD!Class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c.allAttributes</a:t>
            </a:r>
            <a:r>
              <a:rPr lang="es-ES_tradnl" dirty="0" smtClean="0">
                <a:latin typeface="Consolas" pitchFamily="49" charset="0"/>
              </a:rPr>
              <a:t>-&gt;</a:t>
            </a:r>
            <a:r>
              <a:rPr lang="es-ES_tradnl" dirty="0" err="1" smtClean="0">
                <a:latin typeface="Consolas" pitchFamily="49" charset="0"/>
              </a:rPr>
              <a:t>collect</a:t>
            </a:r>
            <a:r>
              <a:rPr lang="es-ES_tradnl" dirty="0" smtClean="0">
                <a:latin typeface="Consolas" pitchFamily="49" charset="0"/>
              </a:rPr>
              <a:t>(f |</a:t>
            </a:r>
          </a:p>
          <a:p>
            <a:r>
              <a:rPr lang="es-ES_tradnl" dirty="0" smtClean="0">
                <a:latin typeface="Consolas" pitchFamily="49" charset="0"/>
              </a:rPr>
              <a:t>  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f.isText</a:t>
            </a:r>
            <a:r>
              <a:rPr lang="es-ES_tradnl" dirty="0" smtClean="0">
                <a:latin typeface="Consolas" pitchFamily="49" charset="0"/>
              </a:rPr>
              <a:t>()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then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s-ES_tradnl" dirty="0" smtClean="0">
                <a:latin typeface="Consolas" pitchFamily="49" charset="0"/>
              </a:rPr>
              <a:t>.attribute2text(f)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f.isInt</a:t>
            </a:r>
            <a:r>
              <a:rPr lang="es-ES_tradnl" dirty="0" smtClean="0">
                <a:latin typeface="Consolas" pitchFamily="49" charset="0"/>
              </a:rPr>
              <a:t>()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then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s-ES_tradnl" dirty="0" smtClean="0">
                <a:latin typeface="Consolas" pitchFamily="49" charset="0"/>
              </a:rPr>
              <a:t>.attribute2int(f)</a:t>
            </a:r>
          </a:p>
          <a:p>
            <a:r>
              <a:rPr lang="es-ES_tradnl" dirty="0" smtClean="0">
                <a:latin typeface="Consolas" pitchFamily="49" charset="0"/>
              </a:rPr>
              <a:t>  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f.isDate</a:t>
            </a:r>
            <a:r>
              <a:rPr lang="es-ES_tradnl" dirty="0" smtClean="0">
                <a:latin typeface="Consolas" pitchFamily="49" charset="0"/>
              </a:rPr>
              <a:t>()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then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s-ES_tradnl" dirty="0" smtClean="0">
                <a:latin typeface="Consolas" pitchFamily="49" charset="0"/>
              </a:rPr>
              <a:t>.attribute2date(f)</a:t>
            </a:r>
          </a:p>
          <a:p>
            <a:r>
              <a:rPr lang="es-ES_tradnl" dirty="0" smtClean="0">
                <a:latin typeface="Consolas" pitchFamily="49" charset="0"/>
              </a:rPr>
              <a:t>  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s-ES_tradnl" dirty="0" smtClean="0">
                <a:latin typeface="Consolas" pitchFamily="49" charset="0"/>
              </a:rPr>
              <a:t>               </a:t>
            </a:r>
            <a:r>
              <a:rPr lang="es-ES_tradnl" dirty="0" err="1" smtClean="0">
                <a:latin typeface="Consolas" pitchFamily="49" charset="0"/>
              </a:rPr>
              <a:t>OclUndefined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     )</a:t>
            </a:r>
          </a:p>
          <a:p>
            <a:r>
              <a:rPr lang="es-ES_tradnl" dirty="0" smtClean="0">
                <a:latin typeface="Consolas" pitchFamily="49" charset="0"/>
              </a:rPr>
              <a:t>  ) 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51520" y="5085184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lazy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rule</a:t>
            </a:r>
            <a:r>
              <a:rPr lang="es-ES_tradnl" dirty="0" smtClean="0">
                <a:latin typeface="Consolas" pitchFamily="49" charset="0"/>
              </a:rPr>
              <a:t> attribute2text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GUI!Text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716016" y="5157192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lazy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rule</a:t>
            </a:r>
            <a:r>
              <a:rPr lang="es-ES_tradnl" dirty="0" smtClean="0">
                <a:latin typeface="Consolas" pitchFamily="49" charset="0"/>
              </a:rPr>
              <a:t> attribute2date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p : </a:t>
            </a:r>
            <a:r>
              <a:rPr lang="es-ES_tradnl" dirty="0" err="1" smtClean="0">
                <a:latin typeface="Consolas" pitchFamily="49" charset="0"/>
              </a:rPr>
              <a:t>CD!Attribute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t : </a:t>
            </a:r>
            <a:r>
              <a:rPr lang="es-ES_tradnl" dirty="0" err="1" smtClean="0">
                <a:latin typeface="Consolas" pitchFamily="49" charset="0"/>
              </a:rPr>
              <a:t>GUI!DatePicker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339752" y="4149080"/>
            <a:ext cx="4176464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You need to “pattern match” explicitly. We will use abstract rules later to solve this.</a:t>
            </a:r>
            <a:endParaRPr lang="en-GB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 flipV="1">
            <a:off x="1979712" y="3717032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" name="7 Rectángulo redondeado"/>
          <p:cNvSpPr/>
          <p:nvPr/>
        </p:nvSpPr>
        <p:spPr>
          <a:xfrm>
            <a:off x="7236296" y="116632"/>
            <a:ext cx="18505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cd2gui_07.atl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48264" y="476672"/>
            <a:ext cx="213853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CD_PetStore_inh.xmi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627784" y="6453336"/>
            <a:ext cx="64807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What about labels? We need another lazy rule </a:t>
            </a:r>
            <a:r>
              <a:rPr lang="en-AU" sz="1600" b="1" dirty="0" smtClean="0">
                <a:latin typeface="Consolas" pitchFamily="49" charset="0"/>
              </a:rPr>
              <a:t>attribute2label</a:t>
            </a:r>
            <a:endParaRPr lang="en-AU" sz="1600" b="1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lazy rules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to lazy rules, but they keep trace links</a:t>
            </a:r>
          </a:p>
          <a:p>
            <a:pPr lvl="1"/>
            <a:r>
              <a:rPr lang="en-GB" dirty="0" smtClean="0"/>
              <a:t>Useful if a matched rule is subordinated to the execution of others</a:t>
            </a:r>
          </a:p>
          <a:p>
            <a:pPr lvl="1"/>
            <a:r>
              <a:rPr lang="en-GB" dirty="0" smtClean="0"/>
              <a:t>Required if the target element of a lazy rule must be reused</a:t>
            </a:r>
          </a:p>
          <a:p>
            <a:pPr lvl="2"/>
            <a:r>
              <a:rPr lang="en-GB" dirty="0" smtClean="0"/>
              <a:t>For example, the previous modification did not considered the layout. </a:t>
            </a:r>
          </a:p>
          <a:p>
            <a:pPr lvl="2"/>
            <a:r>
              <a:rPr lang="en-GB" dirty="0" smtClean="0"/>
              <a:t>We need to create </a:t>
            </a:r>
            <a:r>
              <a:rPr lang="en-GB" dirty="0" err="1" smtClean="0"/>
              <a:t>GridInfo</a:t>
            </a:r>
            <a:r>
              <a:rPr lang="en-GB" dirty="0" smtClean="0"/>
              <a:t> elements (with called rules) and make them point to the </a:t>
            </a:r>
            <a:r>
              <a:rPr lang="en-GB" dirty="0" err="1" smtClean="0"/>
              <a:t>wiget</a:t>
            </a:r>
            <a:r>
              <a:rPr lang="en-GB" dirty="0" smtClean="0"/>
              <a:t> they are layout out. 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84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Called rules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Rules invoked explicitly (like lazy rules) but with parameters (like a function)</a:t>
            </a:r>
          </a:p>
          <a:p>
            <a:r>
              <a:rPr lang="en-AU" dirty="0" smtClean="0"/>
              <a:t>A called rule has a return value, which is the last value of the </a:t>
            </a:r>
            <a:r>
              <a:rPr lang="en-AU" b="1" dirty="0" smtClean="0">
                <a:solidFill>
                  <a:srgbClr val="C00000"/>
                </a:solidFill>
              </a:rPr>
              <a:t>do</a:t>
            </a:r>
            <a:r>
              <a:rPr lang="en-AU" dirty="0" smtClean="0"/>
              <a:t> section</a:t>
            </a:r>
          </a:p>
          <a:p>
            <a:pPr lvl="1"/>
            <a:r>
              <a:rPr lang="en-AU" dirty="0" smtClean="0"/>
              <a:t>This is important if the result of a called rule is going to be assigned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85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Unique lazy rules and called rules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Revisiting the example...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971600" y="2564904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dirty="0" smtClean="0">
                <a:latin typeface="Consolas" pitchFamily="49" charset="0"/>
              </a:rPr>
              <a:t> class2frame {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n-AU" dirty="0" smtClean="0">
                <a:latin typeface="Consolas" pitchFamily="49" charset="0"/>
              </a:rPr>
              <a:t> c: </a:t>
            </a:r>
            <a:r>
              <a:rPr lang="en-AU" dirty="0" err="1" smtClean="0">
                <a:latin typeface="Consolas" pitchFamily="49" charset="0"/>
              </a:rPr>
              <a:t>CD!Class</a:t>
            </a:r>
            <a:r>
              <a:rPr lang="en-AU" dirty="0" smtClean="0">
                <a:latin typeface="Consolas" pitchFamily="49" charset="0"/>
              </a:rPr>
              <a:t> ( </a:t>
            </a:r>
            <a:r>
              <a:rPr lang="en-AU" b="1" dirty="0" smtClean="0">
                <a:latin typeface="Consolas" pitchFamily="49" charset="0"/>
              </a:rPr>
              <a:t>not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dirty="0" err="1" smtClean="0">
                <a:latin typeface="Consolas" pitchFamily="49" charset="0"/>
              </a:rPr>
              <a:t>c.isAbstract</a:t>
            </a:r>
            <a:r>
              <a:rPr lang="en-AU" dirty="0" smtClean="0">
                <a:latin typeface="Consolas" pitchFamily="49" charset="0"/>
              </a:rPr>
              <a:t> )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to </a:t>
            </a:r>
            <a:r>
              <a:rPr lang="en-AU" dirty="0" err="1" smtClean="0">
                <a:latin typeface="Consolas" pitchFamily="49" charset="0"/>
              </a:rPr>
              <a:t>frm</a:t>
            </a:r>
            <a:r>
              <a:rPr lang="en-AU" dirty="0" smtClean="0">
                <a:latin typeface="Consolas" pitchFamily="49" charset="0"/>
              </a:rPr>
              <a:t>: </a:t>
            </a:r>
            <a:r>
              <a:rPr lang="en-AU" dirty="0" err="1" smtClean="0">
                <a:latin typeface="Consolas" pitchFamily="49" charset="0"/>
              </a:rPr>
              <a:t>GUI!Frame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 smtClean="0">
                <a:latin typeface="Consolas" pitchFamily="49" charset="0"/>
              </a:rPr>
              <a:t>	widgets &lt;- ... </a:t>
            </a:r>
          </a:p>
          <a:p>
            <a:r>
              <a:rPr lang="en-AU" dirty="0" smtClean="0">
                <a:latin typeface="Consolas" pitchFamily="49" charset="0"/>
              </a:rPr>
              <a:t>     ),</a:t>
            </a:r>
          </a:p>
          <a:p>
            <a:r>
              <a:rPr lang="en-AU" dirty="0" smtClean="0">
                <a:latin typeface="Consolas" pitchFamily="49" charset="0"/>
              </a:rPr>
              <a:t>     grid: </a:t>
            </a:r>
            <a:r>
              <a:rPr lang="en-AU" dirty="0" err="1" smtClean="0">
                <a:latin typeface="Consolas" pitchFamily="49" charset="0"/>
              </a:rPr>
              <a:t>GUI!GridLayout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 smtClean="0">
                <a:latin typeface="Consolas" pitchFamily="49" charset="0"/>
              </a:rPr>
              <a:t>        </a:t>
            </a:r>
            <a:r>
              <a:rPr lang="en-AU" dirty="0" err="1" smtClean="0">
                <a:latin typeface="Consolas" pitchFamily="49" charset="0"/>
              </a:rPr>
              <a:t>numColumns</a:t>
            </a:r>
            <a:r>
              <a:rPr lang="en-AU" dirty="0" smtClean="0">
                <a:latin typeface="Consolas" pitchFamily="49" charset="0"/>
              </a:rPr>
              <a:t> &lt;- 2,</a:t>
            </a:r>
          </a:p>
          <a:p>
            <a:r>
              <a:rPr lang="en-AU" dirty="0" smtClean="0">
                <a:latin typeface="Consolas" pitchFamily="49" charset="0"/>
              </a:rPr>
              <a:t>        info &lt;- </a:t>
            </a:r>
            <a:r>
              <a:rPr lang="en-AU" dirty="0" err="1" smtClean="0">
                <a:latin typeface="Consolas" pitchFamily="49" charset="0"/>
              </a:rPr>
              <a:t>c.allAttributes</a:t>
            </a:r>
            <a:r>
              <a:rPr lang="en-AU" dirty="0" smtClean="0">
                <a:latin typeface="Consolas" pitchFamily="49" charset="0"/>
              </a:rPr>
              <a:t>-&gt;collect(a | </a:t>
            </a:r>
          </a:p>
          <a:p>
            <a:r>
              <a:rPr lang="en-AU" dirty="0" smtClean="0">
                <a:latin typeface="Consolas" pitchFamily="49" charset="0"/>
              </a:rPr>
              <a:t>  	   </a:t>
            </a:r>
            <a:r>
              <a:rPr lang="en-AU" b="1" dirty="0" smtClean="0">
                <a:solidFill>
                  <a:srgbClr val="00B050"/>
                </a:solidFill>
                <a:latin typeface="Consolas" pitchFamily="49" charset="0"/>
              </a:rPr>
              <a:t>Sequence</a:t>
            </a:r>
            <a:r>
              <a:rPr lang="en-AU" dirty="0" smtClean="0">
                <a:latin typeface="Consolas" pitchFamily="49" charset="0"/>
              </a:rPr>
              <a:t> { </a:t>
            </a:r>
            <a:r>
              <a:rPr lang="en-AU" b="1" dirty="0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AU" dirty="0" smtClean="0">
                <a:latin typeface="Consolas" pitchFamily="49" charset="0"/>
              </a:rPr>
              <a:t>.widget2gridInfo(a, 1),  </a:t>
            </a:r>
          </a:p>
          <a:p>
            <a:r>
              <a:rPr lang="en-AU" dirty="0" smtClean="0">
                <a:latin typeface="Consolas" pitchFamily="49" charset="0"/>
              </a:rPr>
              <a:t>                     </a:t>
            </a:r>
            <a:r>
              <a:rPr lang="en-AU" b="1" dirty="0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AU" dirty="0" smtClean="0">
                <a:latin typeface="Consolas" pitchFamily="49" charset="0"/>
              </a:rPr>
              <a:t>.label2gridInfo(a, 2) }	</a:t>
            </a:r>
          </a:p>
          <a:p>
            <a:r>
              <a:rPr lang="en-AU" dirty="0" smtClean="0">
                <a:latin typeface="Consolas" pitchFamily="49" charset="0"/>
              </a:rPr>
              <a:t>     )</a:t>
            </a:r>
          </a:p>
          <a:p>
            <a:r>
              <a:rPr lang="en-AU" dirty="0" smtClean="0">
                <a:latin typeface="Consolas" pitchFamily="49" charset="0"/>
              </a:rPr>
              <a:t>}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5" name="4 Abrir llave"/>
          <p:cNvSpPr/>
          <p:nvPr/>
        </p:nvSpPr>
        <p:spPr>
          <a:xfrm rot="16200000">
            <a:off x="6408204" y="4041068"/>
            <a:ext cx="288032" cy="2952328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5 CuadroTexto"/>
          <p:cNvSpPr txBox="1"/>
          <p:nvPr/>
        </p:nvSpPr>
        <p:spPr>
          <a:xfrm>
            <a:off x="5508104" y="5733256"/>
            <a:ext cx="221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Called rule invocation</a:t>
            </a:r>
            <a:endParaRPr lang="en-AU" dirty="0"/>
          </a:p>
        </p:txBody>
      </p:sp>
      <p:sp>
        <p:nvSpPr>
          <p:cNvPr id="7" name="6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86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Unique lazy rules and called rules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251520" y="1844824"/>
            <a:ext cx="8748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n-AU" dirty="0" smtClean="0">
                <a:latin typeface="Consolas" pitchFamily="49" charset="0"/>
              </a:rPr>
              <a:t> widget2gridInfo(f : </a:t>
            </a:r>
            <a:r>
              <a:rPr lang="en-AU" dirty="0" err="1" smtClean="0">
                <a:latin typeface="Consolas" pitchFamily="49" charset="0"/>
              </a:rPr>
              <a:t>CD!Attribute</a:t>
            </a:r>
            <a:r>
              <a:rPr lang="en-AU" dirty="0" smtClean="0">
                <a:latin typeface="Consolas" pitchFamily="49" charset="0"/>
              </a:rPr>
              <a:t>, </a:t>
            </a:r>
            <a:r>
              <a:rPr lang="en-AU" dirty="0" err="1" smtClean="0">
                <a:latin typeface="Consolas" pitchFamily="49" charset="0"/>
              </a:rPr>
              <a:t>i</a:t>
            </a:r>
            <a:r>
              <a:rPr lang="en-AU" dirty="0" smtClean="0">
                <a:latin typeface="Consolas" pitchFamily="49" charset="0"/>
              </a:rPr>
              <a:t> : Integer) {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dirty="0" err="1" smtClean="0">
                <a:latin typeface="Consolas" pitchFamily="49" charset="0"/>
              </a:rPr>
              <a:t>tgt</a:t>
            </a:r>
            <a:r>
              <a:rPr lang="en-AU" dirty="0" smtClean="0">
                <a:latin typeface="Consolas" pitchFamily="49" charset="0"/>
              </a:rPr>
              <a:t> : </a:t>
            </a:r>
            <a:r>
              <a:rPr lang="en-AU" dirty="0" err="1" smtClean="0">
                <a:latin typeface="Consolas" pitchFamily="49" charset="0"/>
              </a:rPr>
              <a:t>GUI!GridInfo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 smtClean="0">
                <a:latin typeface="Consolas" pitchFamily="49" charset="0"/>
              </a:rPr>
              <a:t>    column &lt;- </a:t>
            </a:r>
            <a:r>
              <a:rPr lang="en-AU" dirty="0" err="1" smtClean="0">
                <a:latin typeface="Consolas" pitchFamily="49" charset="0"/>
              </a:rPr>
              <a:t>i</a:t>
            </a:r>
            <a:r>
              <a:rPr lang="en-AU" dirty="0" smtClean="0">
                <a:latin typeface="Consolas" pitchFamily="49" charset="0"/>
              </a:rPr>
              <a:t>,</a:t>
            </a:r>
          </a:p>
          <a:p>
            <a:r>
              <a:rPr lang="en-AU" dirty="0" smtClean="0">
                <a:latin typeface="Consolas" pitchFamily="49" charset="0"/>
              </a:rPr>
              <a:t>    widget &lt;-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dirty="0" err="1" smtClean="0">
                <a:latin typeface="Consolas" pitchFamily="49" charset="0"/>
              </a:rPr>
              <a:t>f.isText</a:t>
            </a:r>
            <a:r>
              <a:rPr lang="en-AU" dirty="0" smtClean="0">
                <a:latin typeface="Consolas" pitchFamily="49" charset="0"/>
              </a:rPr>
              <a:t>()  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then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b="1" dirty="0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AU" dirty="0" smtClean="0">
                <a:latin typeface="Consolas" pitchFamily="49" charset="0"/>
              </a:rPr>
              <a:t>.attribute2text(f)</a:t>
            </a:r>
          </a:p>
          <a:p>
            <a:r>
              <a:rPr lang="en-AU" dirty="0" smtClean="0">
                <a:latin typeface="Consolas" pitchFamily="49" charset="0"/>
              </a:rPr>
              <a:t>        	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n-AU" dirty="0" smtClean="0">
                <a:latin typeface="Consolas" pitchFamily="49" charset="0"/>
              </a:rPr>
              <a:t> if </a:t>
            </a:r>
            <a:r>
              <a:rPr lang="en-AU" dirty="0" err="1" smtClean="0">
                <a:latin typeface="Consolas" pitchFamily="49" charset="0"/>
              </a:rPr>
              <a:t>f.isInt</a:t>
            </a:r>
            <a:r>
              <a:rPr lang="en-AU" dirty="0" smtClean="0">
                <a:latin typeface="Consolas" pitchFamily="49" charset="0"/>
              </a:rPr>
              <a:t>() 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then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b="1" dirty="0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AU" dirty="0" smtClean="0">
                <a:latin typeface="Consolas" pitchFamily="49" charset="0"/>
              </a:rPr>
              <a:t>.attribute2int(f)</a:t>
            </a:r>
          </a:p>
          <a:p>
            <a:r>
              <a:rPr lang="en-AU" dirty="0" smtClean="0">
                <a:latin typeface="Consolas" pitchFamily="49" charset="0"/>
              </a:rPr>
              <a:t>		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n-AU" dirty="0" smtClean="0">
                <a:latin typeface="Consolas" pitchFamily="49" charset="0"/>
              </a:rPr>
              <a:t> if </a:t>
            </a:r>
            <a:r>
              <a:rPr lang="en-AU" dirty="0" err="1" smtClean="0">
                <a:latin typeface="Consolas" pitchFamily="49" charset="0"/>
              </a:rPr>
              <a:t>f.isDate</a:t>
            </a:r>
            <a:r>
              <a:rPr lang="en-AU" dirty="0" smtClean="0">
                <a:latin typeface="Consolas" pitchFamily="49" charset="0"/>
              </a:rPr>
              <a:t>()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then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b="1" dirty="0" smtClean="0">
                <a:solidFill>
                  <a:srgbClr val="AC4ACA"/>
                </a:solidFill>
                <a:latin typeface="Consolas" pitchFamily="49" charset="0"/>
              </a:rPr>
              <a:t>thisModule</a:t>
            </a:r>
            <a:r>
              <a:rPr lang="en-AU" dirty="0" smtClean="0">
                <a:latin typeface="Consolas" pitchFamily="49" charset="0"/>
              </a:rPr>
              <a:t>.attribute2date(f)</a:t>
            </a:r>
          </a:p>
          <a:p>
            <a:r>
              <a:rPr lang="en-AU" dirty="0" smtClean="0">
                <a:latin typeface="Consolas" pitchFamily="49" charset="0"/>
              </a:rPr>
              <a:t>        	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else</a:t>
            </a:r>
            <a:r>
              <a:rPr lang="en-AU" dirty="0" smtClean="0">
                <a:latin typeface="Consolas" pitchFamily="49" charset="0"/>
              </a:rPr>
              <a:t> </a:t>
            </a:r>
            <a:r>
              <a:rPr lang="en-AU" dirty="0" err="1" smtClean="0">
                <a:latin typeface="Consolas" pitchFamily="49" charset="0"/>
              </a:rPr>
              <a:t>OclUndefined.fail</a:t>
            </a:r>
            <a:r>
              <a:rPr lang="en-AU" dirty="0" smtClean="0">
                <a:latin typeface="Consolas" pitchFamily="49" charset="0"/>
              </a:rPr>
              <a:t>_() </a:t>
            </a:r>
            <a:r>
              <a:rPr lang="en-AU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AU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AU" b="1" dirty="0" err="1" smtClean="0">
                <a:solidFill>
                  <a:srgbClr val="C00000"/>
                </a:solidFill>
                <a:latin typeface="Consolas" pitchFamily="49" charset="0"/>
              </a:rPr>
              <a:t>endif</a:t>
            </a:r>
            <a:endParaRPr lang="en-AU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    ) </a:t>
            </a:r>
            <a:r>
              <a:rPr lang="en-AU" b="1" dirty="0" smtClean="0">
                <a:solidFill>
                  <a:srgbClr val="C00000"/>
                </a:solidFill>
                <a:latin typeface="Consolas" pitchFamily="49" charset="0"/>
              </a:rPr>
              <a:t>do</a:t>
            </a:r>
            <a:r>
              <a:rPr lang="en-AU" dirty="0" smtClean="0">
                <a:latin typeface="Consolas" pitchFamily="49" charset="0"/>
              </a:rPr>
              <a:t> {</a:t>
            </a:r>
          </a:p>
          <a:p>
            <a:r>
              <a:rPr lang="en-AU" dirty="0" smtClean="0">
                <a:latin typeface="Consolas" pitchFamily="49" charset="0"/>
              </a:rPr>
              <a:t>	</a:t>
            </a:r>
            <a:r>
              <a:rPr lang="en-AU" dirty="0" err="1" smtClean="0">
                <a:latin typeface="Consolas" pitchFamily="49" charset="0"/>
              </a:rPr>
              <a:t>tgt</a:t>
            </a:r>
            <a:r>
              <a:rPr lang="en-AU" dirty="0" smtClean="0">
                <a:latin typeface="Consolas" pitchFamily="49" charset="0"/>
              </a:rPr>
              <a:t>; </a:t>
            </a:r>
            <a:r>
              <a:rPr lang="en-AU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-- This is the return value! </a:t>
            </a:r>
          </a:p>
          <a:p>
            <a:r>
              <a:rPr lang="en-AU" dirty="0" smtClean="0">
                <a:latin typeface="Consolas" pitchFamily="49" charset="0"/>
              </a:rPr>
              <a:t>    }</a:t>
            </a:r>
          </a:p>
          <a:p>
            <a:r>
              <a:rPr lang="en-AU" dirty="0" smtClean="0">
                <a:latin typeface="Consolas" pitchFamily="49" charset="0"/>
              </a:rPr>
              <a:t>}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7236296" y="116632"/>
            <a:ext cx="18505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cd2gui_07.atl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948264" y="476672"/>
            <a:ext cx="213853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CD_PetStore_inh.xmi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012160" y="4941168"/>
            <a:ext cx="2592288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Can use lazy rules here?</a:t>
            </a:r>
            <a:endParaRPr lang="en-AU" dirty="0"/>
          </a:p>
        </p:txBody>
      </p:sp>
      <p:cxnSp>
        <p:nvCxnSpPr>
          <p:cNvPr id="10" name="9 Conector recto de flecha"/>
          <p:cNvCxnSpPr>
            <a:stCxn id="8" idx="0"/>
          </p:cNvCxnSpPr>
          <p:nvPr/>
        </p:nvCxnSpPr>
        <p:spPr>
          <a:xfrm flipV="1">
            <a:off x="7308304" y="3501008"/>
            <a:ext cx="64807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87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Unique lazy rules and called rules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this case, the lazy rules (</a:t>
            </a:r>
            <a:r>
              <a:rPr lang="en-AU" dirty="0" smtClean="0">
                <a:latin typeface="Consolas" pitchFamily="49" charset="0"/>
              </a:rPr>
              <a:t>attribute2text</a:t>
            </a:r>
            <a:r>
              <a:rPr lang="en-AU" dirty="0" smtClean="0"/>
              <a:t>, </a:t>
            </a:r>
            <a:r>
              <a:rPr lang="en-AU" dirty="0" smtClean="0">
                <a:latin typeface="Consolas" pitchFamily="49" charset="0"/>
              </a:rPr>
              <a:t>attribute2int</a:t>
            </a:r>
            <a:r>
              <a:rPr lang="en-AU" dirty="0" smtClean="0"/>
              <a:t> and </a:t>
            </a:r>
            <a:r>
              <a:rPr lang="en-AU" dirty="0" smtClean="0">
                <a:latin typeface="Consolas" pitchFamily="49" charset="0"/>
              </a:rPr>
              <a:t>attribute2date</a:t>
            </a:r>
            <a:r>
              <a:rPr lang="en-AU" dirty="0" smtClean="0"/>
              <a:t>) needs to be converted into </a:t>
            </a:r>
            <a:r>
              <a:rPr lang="en-AU" b="1" dirty="0" smtClean="0"/>
              <a:t>unique lazy rules</a:t>
            </a:r>
          </a:p>
          <a:p>
            <a:pPr lvl="1"/>
            <a:r>
              <a:rPr lang="en-AU" dirty="0" smtClean="0"/>
              <a:t>This is so because </a:t>
            </a:r>
            <a:r>
              <a:rPr lang="en-AU" dirty="0" err="1" smtClean="0"/>
              <a:t>GridInfo.widget</a:t>
            </a:r>
            <a:r>
              <a:rPr lang="en-AU" dirty="0" smtClean="0"/>
              <a:t> is not containment</a:t>
            </a:r>
          </a:p>
          <a:p>
            <a:pPr lvl="1"/>
            <a:r>
              <a:rPr lang="en-AU" dirty="0" smtClean="0"/>
              <a:t>We have to assign the reference contained in </a:t>
            </a:r>
            <a:r>
              <a:rPr lang="en-AU" dirty="0" err="1" smtClean="0"/>
              <a:t>Frame.widgets</a:t>
            </a:r>
            <a:endParaRPr lang="en-AU" dirty="0"/>
          </a:p>
        </p:txBody>
      </p:sp>
      <p:sp>
        <p:nvSpPr>
          <p:cNvPr id="4" name="3 Rectángulo redondeado"/>
          <p:cNvSpPr/>
          <p:nvPr/>
        </p:nvSpPr>
        <p:spPr>
          <a:xfrm>
            <a:off x="7236296" y="116632"/>
            <a:ext cx="185050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cd2gui_08.atl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948264" y="476672"/>
            <a:ext cx="213853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CD_PetStore_inh.xmi</a:t>
            </a:r>
            <a:endParaRPr lang="en-AU" sz="14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88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 finish this part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last example is just wrong again :-S</a:t>
            </a:r>
          </a:p>
          <a:p>
            <a:pPr lvl="1"/>
            <a:r>
              <a:rPr lang="en-AU" dirty="0" smtClean="0"/>
              <a:t>By using unique lazy rules we went back to the original problem of child stealing...</a:t>
            </a:r>
          </a:p>
          <a:p>
            <a:r>
              <a:rPr lang="en-AU" dirty="0" smtClean="0"/>
              <a:t>This is difficult to solve</a:t>
            </a:r>
          </a:p>
          <a:p>
            <a:pPr lvl="1"/>
            <a:r>
              <a:rPr lang="en-AU" dirty="0" smtClean="0"/>
              <a:t>We will use some imperative constructs later to deal with it.</a:t>
            </a:r>
            <a:endParaRPr lang="en-AU" dirty="0"/>
          </a:p>
        </p:txBody>
      </p:sp>
      <p:sp>
        <p:nvSpPr>
          <p:cNvPr id="4" name="3 CuadroTexto"/>
          <p:cNvSpPr txBox="1"/>
          <p:nvPr/>
        </p:nvSpPr>
        <p:spPr>
          <a:xfrm>
            <a:off x="7438340" y="6488668"/>
            <a:ext cx="170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Basic constructs – </a:t>
            </a:r>
            <a:fld id="{FDBEFE11-3DF1-4A6E-91A5-8B939726F35A}" type="slidenum"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pPr/>
              <a:t>89</a:t>
            </a:fld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PUT THE META-MODELS</a:t>
            </a:r>
          </a:p>
          <a:p>
            <a:r>
              <a:rPr lang="es-ES_tradnl" dirty="0" err="1" smtClean="0"/>
              <a:t>Mapping</a:t>
            </a:r>
            <a:r>
              <a:rPr lang="es-ES_tradnl" dirty="0" smtClean="0"/>
              <a:t> at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high-level</a:t>
            </a:r>
            <a:endParaRPr lang="es-ES_tradnl" dirty="0" smtClean="0"/>
          </a:p>
          <a:p>
            <a:pPr lvl="1"/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a </a:t>
            </a:r>
            <a:r>
              <a:rPr lang="es-ES_tradnl" dirty="0" err="1" smtClean="0"/>
              <a:t>Window</a:t>
            </a:r>
            <a:endParaRPr lang="es-ES_tradnl" dirty="0" smtClean="0"/>
          </a:p>
          <a:p>
            <a:pPr lvl="1"/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Frame</a:t>
            </a:r>
            <a:endParaRPr lang="es-ES_tradnl" dirty="0" smtClean="0"/>
          </a:p>
          <a:p>
            <a:pPr lvl="1"/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property</a:t>
            </a:r>
            <a:r>
              <a:rPr lang="es-ES_tradnl" dirty="0" smtClean="0"/>
              <a:t> a UI </a:t>
            </a:r>
            <a:r>
              <a:rPr lang="es-ES_tradnl" dirty="0" err="1" smtClean="0"/>
              <a:t>element</a:t>
            </a:r>
            <a:endParaRPr lang="es-ES_tradnl" dirty="0" smtClean="0"/>
          </a:p>
          <a:p>
            <a:pPr lvl="2"/>
            <a:r>
              <a:rPr lang="es-ES_tradnl" dirty="0" err="1" smtClean="0"/>
              <a:t>String</a:t>
            </a:r>
            <a:r>
              <a:rPr lang="es-ES_tradnl" dirty="0" smtClean="0"/>
              <a:t> </a:t>
            </a:r>
            <a:r>
              <a:rPr lang="es-ES_tradnl" dirty="0" err="1" smtClean="0"/>
              <a:t>properties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widgets</a:t>
            </a:r>
            <a:endParaRPr lang="es-ES_tradnl" dirty="0" smtClean="0"/>
          </a:p>
          <a:p>
            <a:pPr lvl="2"/>
            <a:r>
              <a:rPr lang="es-ES_tradnl" dirty="0" smtClean="0"/>
              <a:t>Date </a:t>
            </a:r>
            <a:r>
              <a:rPr lang="es-ES_tradnl" dirty="0" err="1" smtClean="0"/>
              <a:t>properties</a:t>
            </a:r>
            <a:r>
              <a:rPr lang="es-ES_tradnl" dirty="0" smtClean="0"/>
              <a:t> </a:t>
            </a:r>
            <a:r>
              <a:rPr lang="es-ES_tradnl" dirty="0" err="1" smtClean="0"/>
              <a:t>would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a date </a:t>
            </a:r>
            <a:r>
              <a:rPr lang="es-ES_tradnl" dirty="0" err="1" smtClean="0"/>
              <a:t>picker</a:t>
            </a:r>
            <a:endParaRPr lang="es-ES_tradnl" dirty="0" smtClean="0"/>
          </a:p>
          <a:p>
            <a:pPr lvl="2"/>
            <a:r>
              <a:rPr lang="es-ES_tradnl" dirty="0" err="1" smtClean="0"/>
              <a:t>References</a:t>
            </a:r>
            <a:r>
              <a:rPr lang="es-ES_tradnl" dirty="0" smtClean="0"/>
              <a:t> can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converted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buttons</a:t>
            </a:r>
            <a:r>
              <a:rPr lang="es-ES_tradnl" dirty="0" smtClean="0"/>
              <a:t>, etc.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948264" y="6488668"/>
            <a:ext cx="2162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grasp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of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_tradnl" sz="1400" dirty="0" err="1" smtClean="0">
                <a:solidFill>
                  <a:schemeClr val="bg1">
                    <a:lumMod val="65000"/>
                  </a:schemeClr>
                </a:solidFill>
              </a:rPr>
              <a:t>language</a:t>
            </a:r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  <a:fld id="{FDBEFE11-3DF1-4A6E-91A5-8B939726F35A}" type="slidenum">
              <a:rPr lang="es-ES_tradnl" sz="1400" smtClean="0">
                <a:solidFill>
                  <a:schemeClr val="bg1">
                    <a:lumMod val="65000"/>
                  </a:schemeClr>
                </a:solidFill>
              </a:rPr>
              <a:pPr/>
              <a:t>9</a:t>
            </a:fld>
            <a:endParaRPr lang="es-ES_tradnl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Words>4766</Words>
  <Application>Microsoft Office PowerPoint</Application>
  <PresentationFormat>Presentación en pantalla (4:3)</PresentationFormat>
  <Paragraphs>1214</Paragraphs>
  <Slides>89</Slides>
  <Notes>13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0" baseType="lpstr">
      <vt:lpstr>Tema de Office</vt:lpstr>
      <vt:lpstr>Introduction to ATL</vt:lpstr>
      <vt:lpstr>Motivation</vt:lpstr>
      <vt:lpstr>Motivation</vt:lpstr>
      <vt:lpstr>Motivation</vt:lpstr>
      <vt:lpstr>Motivation</vt:lpstr>
      <vt:lpstr>Introduction to ATL</vt:lpstr>
      <vt:lpstr>ATL Language</vt:lpstr>
      <vt:lpstr>Transformation example</vt:lpstr>
      <vt:lpstr>Transformation example</vt:lpstr>
      <vt:lpstr>Class diagram meta-model</vt:lpstr>
      <vt:lpstr>GUI meta-model</vt:lpstr>
      <vt:lpstr>ATL transformation</vt:lpstr>
      <vt:lpstr>ATL transformation</vt:lpstr>
      <vt:lpstr>ATL Transformation</vt:lpstr>
      <vt:lpstr>What else?</vt:lpstr>
      <vt:lpstr>Introduction to ATL</vt:lpstr>
      <vt:lpstr>ATL Plug-in</vt:lpstr>
      <vt:lpstr>ATL Editor</vt:lpstr>
      <vt:lpstr>Compilation &amp; Execution</vt:lpstr>
      <vt:lpstr>Project structure</vt:lpstr>
      <vt:lpstr>New ATL transformation</vt:lpstr>
      <vt:lpstr>Launching</vt:lpstr>
      <vt:lpstr>Launching</vt:lpstr>
      <vt:lpstr>Launching</vt:lpstr>
      <vt:lpstr>Launching</vt:lpstr>
      <vt:lpstr>Introduction to ATL</vt:lpstr>
      <vt:lpstr>ATL </vt:lpstr>
      <vt:lpstr>Module definition</vt:lpstr>
      <vt:lpstr>Module definition</vt:lpstr>
      <vt:lpstr>Module definition</vt:lpstr>
      <vt:lpstr>Rules</vt:lpstr>
      <vt:lpstr>Rules</vt:lpstr>
      <vt:lpstr>Rules – Conceptual model</vt:lpstr>
      <vt:lpstr>Matched rules</vt:lpstr>
      <vt:lpstr>Matched rules</vt:lpstr>
      <vt:lpstr>Matched rules</vt:lpstr>
      <vt:lpstr>Bindings</vt:lpstr>
      <vt:lpstr>Binding resolution</vt:lpstr>
      <vt:lpstr>Binding resolution</vt:lpstr>
      <vt:lpstr>Binding assignment</vt:lpstr>
      <vt:lpstr>Binding assignment</vt:lpstr>
      <vt:lpstr>Resolving elements explicitly</vt:lpstr>
      <vt:lpstr>Resolving elements explicitly</vt:lpstr>
      <vt:lpstr>Resolving elements explicitly</vt:lpstr>
      <vt:lpstr>Resolving elements explicitly</vt:lpstr>
      <vt:lpstr>Resolving elements explicitly</vt:lpstr>
      <vt:lpstr>OCL</vt:lpstr>
      <vt:lpstr>OCL</vt:lpstr>
      <vt:lpstr>OCL</vt:lpstr>
      <vt:lpstr>OCL</vt:lpstr>
      <vt:lpstr>OCL</vt:lpstr>
      <vt:lpstr>OCL</vt:lpstr>
      <vt:lpstr>OCL</vt:lpstr>
      <vt:lpstr>Collection operations</vt:lpstr>
      <vt:lpstr>Collection operations</vt:lpstr>
      <vt:lpstr>Collection operations</vt:lpstr>
      <vt:lpstr>Collection operations</vt:lpstr>
      <vt:lpstr>Iterators</vt:lpstr>
      <vt:lpstr>Iterator</vt:lpstr>
      <vt:lpstr>Checking “instance of”</vt:lpstr>
      <vt:lpstr>OclAny</vt:lpstr>
      <vt:lpstr>OclAny</vt:lpstr>
      <vt:lpstr>OclAny</vt:lpstr>
      <vt:lpstr>Model elements</vt:lpstr>
      <vt:lpstr>Helpers</vt:lpstr>
      <vt:lpstr>Helpers</vt:lpstr>
      <vt:lpstr>Helpers</vt:lpstr>
      <vt:lpstr>Helpers</vt:lpstr>
      <vt:lpstr>Helpers</vt:lpstr>
      <vt:lpstr>Helpers</vt:lpstr>
      <vt:lpstr>Helpers</vt:lpstr>
      <vt:lpstr>Lazy rules</vt:lpstr>
      <vt:lpstr>Lazy rules</vt:lpstr>
      <vt:lpstr>Lazy rules</vt:lpstr>
      <vt:lpstr>Diapositiva 75</vt:lpstr>
      <vt:lpstr>Lazy rules</vt:lpstr>
      <vt:lpstr>Diapositiva 77</vt:lpstr>
      <vt:lpstr>Lazy rules</vt:lpstr>
      <vt:lpstr>Lazy rules</vt:lpstr>
      <vt:lpstr>Lazy rules</vt:lpstr>
      <vt:lpstr>Lazy rules</vt:lpstr>
      <vt:lpstr>Lazy rules</vt:lpstr>
      <vt:lpstr>Lazy rules</vt:lpstr>
      <vt:lpstr>Unique lazy rules</vt:lpstr>
      <vt:lpstr>Called rules</vt:lpstr>
      <vt:lpstr>Unique lazy rules and called rules</vt:lpstr>
      <vt:lpstr>Unique lazy rules and called rules</vt:lpstr>
      <vt:lpstr>Unique lazy rules and called rules</vt:lpstr>
      <vt:lpstr>To finish this part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ATL</dc:title>
  <cp:lastModifiedBy>Jesus</cp:lastModifiedBy>
  <cp:revision>1168</cp:revision>
  <dcterms:modified xsi:type="dcterms:W3CDTF">2016-11-18T17:59:21Z</dcterms:modified>
</cp:coreProperties>
</file>