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72" r:id="rId3"/>
    <p:sldId id="259" r:id="rId4"/>
    <p:sldId id="277" r:id="rId5"/>
    <p:sldId id="274" r:id="rId6"/>
    <p:sldId id="275" r:id="rId7"/>
    <p:sldId id="278" r:id="rId8"/>
    <p:sldId id="290" r:id="rId9"/>
    <p:sldId id="307" r:id="rId10"/>
    <p:sldId id="291" r:id="rId11"/>
    <p:sldId id="305" r:id="rId12"/>
    <p:sldId id="293" r:id="rId13"/>
    <p:sldId id="306" r:id="rId14"/>
    <p:sldId id="292" r:id="rId15"/>
    <p:sldId id="295" r:id="rId16"/>
    <p:sldId id="308" r:id="rId17"/>
    <p:sldId id="309" r:id="rId18"/>
    <p:sldId id="310" r:id="rId19"/>
    <p:sldId id="304" r:id="rId20"/>
    <p:sldId id="287" r:id="rId21"/>
    <p:sldId id="301" r:id="rId22"/>
    <p:sldId id="300" r:id="rId23"/>
    <p:sldId id="271" r:id="rId24"/>
    <p:sldId id="282" r:id="rId25"/>
    <p:sldId id="294" r:id="rId26"/>
    <p:sldId id="313" r:id="rId27"/>
    <p:sldId id="312" r:id="rId28"/>
    <p:sldId id="261" r:id="rId29"/>
    <p:sldId id="302" r:id="rId30"/>
    <p:sldId id="303" r:id="rId31"/>
    <p:sldId id="297" r:id="rId32"/>
    <p:sldId id="314" r:id="rId33"/>
    <p:sldId id="315" r:id="rId34"/>
    <p:sldId id="316" r:id="rId35"/>
    <p:sldId id="260" r:id="rId36"/>
    <p:sldId id="317" r:id="rId37"/>
    <p:sldId id="318" r:id="rId38"/>
    <p:sldId id="298" r:id="rId39"/>
    <p:sldId id="319" r:id="rId40"/>
    <p:sldId id="311" r:id="rId41"/>
    <p:sldId id="276" r:id="rId42"/>
    <p:sldId id="322" r:id="rId43"/>
    <p:sldId id="258" r:id="rId44"/>
    <p:sldId id="320" r:id="rId45"/>
    <p:sldId id="270" r:id="rId46"/>
    <p:sldId id="299" r:id="rId47"/>
    <p:sldId id="323" r:id="rId48"/>
    <p:sldId id="321" r:id="rId49"/>
    <p:sldId id="283" r:id="rId50"/>
    <p:sldId id="284" r:id="rId51"/>
    <p:sldId id="285" r:id="rId52"/>
    <p:sldId id="289" r:id="rId53"/>
    <p:sldId id="296" r:id="rId54"/>
    <p:sldId id="279" r:id="rId55"/>
    <p:sldId id="267" r:id="rId56"/>
    <p:sldId id="262" r:id="rId57"/>
    <p:sldId id="263" r:id="rId58"/>
    <p:sldId id="265" r:id="rId59"/>
    <p:sldId id="266" r:id="rId60"/>
    <p:sldId id="268" r:id="rId61"/>
    <p:sldId id="269" r:id="rId62"/>
    <p:sldId id="264" r:id="rId6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69" autoAdjust="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D26A9-E0FD-47B6-9068-CCD7E126FD74}" type="datetimeFigureOut">
              <a:rPr lang="en-GB" smtClean="0"/>
              <a:pPr/>
              <a:t>18/11/2016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2A6F3-004E-4323-9BA5-B4D1FC153349}" type="slidenum">
              <a:rPr lang="en-GB" smtClean="0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It depends...</a:t>
            </a:r>
            <a:r>
              <a:rPr lang="en-AU" baseline="0" dirty="0" smtClean="0"/>
              <a:t> For instance, </a:t>
            </a:r>
            <a:r>
              <a:rPr lang="en-AU" baseline="0" dirty="0" err="1" smtClean="0"/>
              <a:t>UML!Class</a:t>
            </a:r>
            <a:r>
              <a:rPr lang="en-AU" baseline="0" dirty="0" smtClean="0"/>
              <a:t> has an obligatory property called model.</a:t>
            </a:r>
            <a:endParaRPr lang="en-AU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2A6F3-004E-4323-9BA5-B4D1FC153349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CTRL + SHIFT + V</a:t>
            </a:r>
          </a:p>
          <a:p>
            <a:pPr lvl="1"/>
            <a:r>
              <a:rPr lang="en-GB" dirty="0" smtClean="0"/>
              <a:t>Show analysis view</a:t>
            </a:r>
          </a:p>
          <a:p>
            <a:r>
              <a:rPr lang="en-GB" dirty="0" smtClean="0"/>
              <a:t>CTRL+R</a:t>
            </a:r>
          </a:p>
          <a:p>
            <a:pPr lvl="1"/>
            <a:r>
              <a:rPr lang="en-GB" dirty="0" smtClean="0"/>
              <a:t>Reload analysis</a:t>
            </a:r>
          </a:p>
          <a:p>
            <a:endParaRPr lang="en-AU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2A6F3-004E-4323-9BA5-B4D1FC153349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Understanding the problems that </a:t>
            </a:r>
            <a:r>
              <a:rPr lang="en-GB" dirty="0" err="1" smtClean="0"/>
              <a:t>anATLyzer</a:t>
            </a:r>
            <a:r>
              <a:rPr lang="en-GB" dirty="0" smtClean="0"/>
              <a:t> detects helps</a:t>
            </a:r>
            <a:r>
              <a:rPr lang="en-GB" baseline="0" dirty="0" smtClean="0"/>
              <a:t> understanding how ATL works at runtime</a:t>
            </a:r>
          </a:p>
          <a:p>
            <a:pPr>
              <a:buFont typeface="Arial" pitchFamily="34" charset="0"/>
              <a:buChar char="•"/>
            </a:pPr>
            <a:r>
              <a:rPr lang="en-GB" baseline="0" dirty="0" smtClean="0"/>
              <a:t> Typing and navigation typically runtime errors or warnings</a:t>
            </a:r>
          </a:p>
          <a:p>
            <a:pPr>
              <a:buFont typeface="Arial" pitchFamily="34" charset="0"/>
              <a:buChar char="•"/>
            </a:pPr>
            <a:r>
              <a:rPr lang="en-GB" baseline="0" dirty="0" smtClean="0"/>
              <a:t> Transformation integrity typically load-errors</a:t>
            </a:r>
          </a:p>
          <a:p>
            <a:pPr>
              <a:buFont typeface="Arial" pitchFamily="34" charset="0"/>
              <a:buChar char="•"/>
            </a:pPr>
            <a:r>
              <a:rPr lang="en-GB" baseline="0" dirty="0" smtClean="0"/>
              <a:t> Target meta-model conformance do not have visible effect. They are the hardest to debug.</a:t>
            </a:r>
          </a:p>
          <a:p>
            <a:pPr>
              <a:buFont typeface="Arial" pitchFamily="34" charset="0"/>
              <a:buChar char="•"/>
            </a:pPr>
            <a:r>
              <a:rPr lang="en-GB" baseline="0" dirty="0" smtClean="0"/>
              <a:t> Transformation rules may lead to runtime errors or just warnings.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2A6F3-004E-4323-9BA5-B4D1FC153349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This is a common misunderstanding. There is no pattern match for lazy rules.</a:t>
            </a:r>
            <a:endParaRPr lang="en-AU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2A6F3-004E-4323-9BA5-B4D1FC153349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anchezcuadrado.es/projects/anatlyzer/sites/anatlyzer.updatesite/" TargetMode="External"/><Relationship Id="rId2" Type="http://schemas.openxmlformats.org/officeDocument/2006/relationships/hyperlink" Target="http://miso.es/tools/anATLyz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susc/anatlyzer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AnATLyzer</a:t>
            </a:r>
            <a:endParaRPr lang="es-ES_tradnl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Part</a:t>
            </a:r>
            <a:r>
              <a:rPr lang="es-ES_tradnl" dirty="0" smtClean="0"/>
              <a:t> II</a:t>
            </a:r>
            <a:endParaRPr lang="es-ES_tradnl" dirty="0"/>
          </a:p>
        </p:txBody>
      </p:sp>
      <p:sp>
        <p:nvSpPr>
          <p:cNvPr id="6" name="5 CuadroTexto"/>
          <p:cNvSpPr txBox="1"/>
          <p:nvPr/>
        </p:nvSpPr>
        <p:spPr>
          <a:xfrm>
            <a:off x="5532782" y="5890046"/>
            <a:ext cx="3575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jesus.sanchez.cuadrado@gmail.com</a:t>
            </a:r>
          </a:p>
          <a:p>
            <a:pPr algn="r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s-ES_tradnl" dirty="0" err="1" smtClean="0">
                <a:solidFill>
                  <a:schemeClr val="bg1">
                    <a:lumMod val="50000"/>
                  </a:schemeClr>
                </a:solidFill>
              </a:rPr>
              <a:t>sanchezcuadrado</a:t>
            </a:r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http://sanchezcuadrado.es</a:t>
            </a:r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2267744" y="44624"/>
            <a:ext cx="6766520" cy="1944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1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Tutorial of </a:t>
            </a:r>
            <a:r>
              <a:rPr kumimoji="0" lang="es-ES_tradnl" sz="2400" b="1" i="0" u="none" strike="noStrike" kern="1200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the</a:t>
            </a:r>
            <a:r>
              <a:rPr kumimoji="0" lang="es-ES_tradnl" sz="2400" b="1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ATL </a:t>
            </a:r>
            <a:r>
              <a:rPr kumimoji="0" lang="es-ES_tradnl" sz="2400" b="1" i="0" u="none" strike="noStrike" kern="1200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transformation</a:t>
            </a:r>
            <a:r>
              <a:rPr kumimoji="0" lang="es-ES_tradnl" sz="2400" b="1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s-ES_tradnl" sz="2400" b="1" i="0" u="none" strike="noStrike" kern="1200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language</a:t>
            </a:r>
            <a:endParaRPr kumimoji="0" lang="es-ES_tradnl" sz="2400" b="1" i="0" u="none" strike="noStrike" kern="1200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http://github.com/jesusc/atl-tutorial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Creative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 </a:t>
            </a: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commons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 (</a:t>
            </a: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attribution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, share </a:t>
            </a: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alike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)</a:t>
            </a:r>
            <a:endParaRPr kumimoji="0" lang="es-ES_tradnl" sz="2400" i="0" u="none" strike="noStrike" kern="1200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400" i="0" u="none" strike="noStrike" kern="1200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400" i="0" u="none" strike="noStrike" kern="1200" spc="0" normalizeH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interface</a:t>
            </a:r>
            <a:endParaRPr lang="en-GB" dirty="0"/>
          </a:p>
        </p:txBody>
      </p:sp>
      <p:pic>
        <p:nvPicPr>
          <p:cNvPr id="4" name="3 Marcador de contenido" descr="3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3285" y="1600200"/>
            <a:ext cx="6277430" cy="4525963"/>
          </a:xfrm>
        </p:spPr>
      </p:pic>
      <p:sp>
        <p:nvSpPr>
          <p:cNvPr id="5" name="4 Rectángulo redondeado"/>
          <p:cNvSpPr/>
          <p:nvPr/>
        </p:nvSpPr>
        <p:spPr>
          <a:xfrm>
            <a:off x="6084168" y="5661248"/>
            <a:ext cx="1152128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 </a:t>
            </a:r>
          </a:p>
          <a:p>
            <a:pPr algn="ctr"/>
            <a:r>
              <a:rPr lang="en-GB" dirty="0" smtClean="0"/>
              <a:t>view</a:t>
            </a:r>
            <a:endParaRPr lang="en-GB" dirty="0"/>
          </a:p>
        </p:txBody>
      </p:sp>
      <p:sp>
        <p:nvSpPr>
          <p:cNvPr id="6" name="5 Rectángulo redondeado"/>
          <p:cNvSpPr/>
          <p:nvPr/>
        </p:nvSpPr>
        <p:spPr>
          <a:xfrm>
            <a:off x="4427984" y="3501008"/>
            <a:ext cx="1152128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Errors</a:t>
            </a:r>
            <a:endParaRPr lang="en-GB" dirty="0"/>
          </a:p>
        </p:txBody>
      </p:sp>
      <p:sp>
        <p:nvSpPr>
          <p:cNvPr id="7" name="6 Rectángulo redondeado"/>
          <p:cNvSpPr/>
          <p:nvPr/>
        </p:nvSpPr>
        <p:spPr>
          <a:xfrm>
            <a:off x="7668344" y="4077072"/>
            <a:ext cx="1475656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Visualization</a:t>
            </a:r>
            <a:endParaRPr lang="en-GB" dirty="0"/>
          </a:p>
        </p:txBody>
      </p:sp>
      <p:sp>
        <p:nvSpPr>
          <p:cNvPr id="8" name="7 CuadroTexto"/>
          <p:cNvSpPr txBox="1"/>
          <p:nvPr/>
        </p:nvSpPr>
        <p:spPr>
          <a:xfrm>
            <a:off x="7380312" y="6488668"/>
            <a:ext cx="172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Using AnATLyzer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10</a:t>
            </a:fld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analysis view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Show list of detected problems</a:t>
            </a:r>
          </a:p>
          <a:p>
            <a:r>
              <a:rPr lang="en-AU" dirty="0" smtClean="0"/>
              <a:t>Provide access to batch analysis</a:t>
            </a:r>
          </a:p>
          <a:p>
            <a:pPr lvl="1"/>
            <a:r>
              <a:rPr lang="en-AU" dirty="0" smtClean="0"/>
              <a:t>Rule conflict</a:t>
            </a:r>
          </a:p>
          <a:p>
            <a:pPr lvl="1"/>
            <a:r>
              <a:rPr lang="en-AU" dirty="0" smtClean="0"/>
              <a:t>Child stealing (experimental!)</a:t>
            </a:r>
          </a:p>
          <a:p>
            <a:pPr lvl="1">
              <a:buNone/>
            </a:pPr>
            <a:endParaRPr lang="en-AU" dirty="0" smtClean="0"/>
          </a:p>
          <a:p>
            <a:r>
              <a:rPr lang="en-AU" dirty="0" smtClean="0"/>
              <a:t>Show the view</a:t>
            </a:r>
          </a:p>
          <a:p>
            <a:pPr lvl="1"/>
            <a:r>
              <a:rPr lang="en-AU" dirty="0" smtClean="0"/>
              <a:t>Window -&gt; Show view -&gt; Other ...</a:t>
            </a:r>
          </a:p>
          <a:p>
            <a:pPr lvl="1"/>
            <a:r>
              <a:rPr lang="en-AU" dirty="0" err="1" smtClean="0"/>
              <a:t>AnATLyzer</a:t>
            </a:r>
            <a:r>
              <a:rPr lang="en-AU" dirty="0" smtClean="0"/>
              <a:t> -&gt; Analysis View</a:t>
            </a:r>
            <a:endParaRPr lang="en-AU" dirty="0"/>
          </a:p>
        </p:txBody>
      </p:sp>
      <p:sp>
        <p:nvSpPr>
          <p:cNvPr id="4" name="3 CuadroTexto"/>
          <p:cNvSpPr txBox="1"/>
          <p:nvPr/>
        </p:nvSpPr>
        <p:spPr>
          <a:xfrm>
            <a:off x="7380312" y="6488668"/>
            <a:ext cx="172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Using AnATLyzer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11</a:t>
            </a:fld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analysis View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Confirmed</a:t>
            </a:r>
          </a:p>
          <a:p>
            <a:pPr lvl="1"/>
            <a:r>
              <a:rPr lang="en-GB" dirty="0" smtClean="0"/>
              <a:t>It is a true error. Should be fixed somehow.</a:t>
            </a:r>
          </a:p>
          <a:p>
            <a:pPr lvl="1"/>
            <a:r>
              <a:rPr lang="en-GB" dirty="0" smtClean="0"/>
              <a:t>Try some quick fix! CTRL + 1</a:t>
            </a:r>
          </a:p>
          <a:p>
            <a:r>
              <a:rPr lang="en-GB" dirty="0" smtClean="0"/>
              <a:t>Discarded</a:t>
            </a:r>
          </a:p>
          <a:p>
            <a:pPr lvl="1"/>
            <a:r>
              <a:rPr lang="en-GB" dirty="0" smtClean="0"/>
              <a:t>We used model finding to ensure it is not an error</a:t>
            </a:r>
          </a:p>
          <a:p>
            <a:pPr lvl="1"/>
            <a:r>
              <a:rPr lang="en-GB" dirty="0" smtClean="0"/>
              <a:t>Can be ignored</a:t>
            </a:r>
          </a:p>
          <a:p>
            <a:r>
              <a:rPr lang="en-GB" dirty="0" smtClean="0"/>
              <a:t>Unknown</a:t>
            </a:r>
          </a:p>
          <a:p>
            <a:pPr lvl="1"/>
            <a:r>
              <a:rPr lang="en-GB" dirty="0" smtClean="0"/>
              <a:t>It is a smell but we cannot check if it is an error. </a:t>
            </a:r>
          </a:p>
          <a:p>
            <a:r>
              <a:rPr lang="en-GB" dirty="0" smtClean="0"/>
              <a:t>Running</a:t>
            </a:r>
          </a:p>
          <a:p>
            <a:pPr lvl="1"/>
            <a:r>
              <a:rPr lang="en-GB" dirty="0" smtClean="0"/>
              <a:t>Errors which are currently being processed</a:t>
            </a:r>
          </a:p>
          <a:p>
            <a:pPr lvl="1"/>
            <a:r>
              <a:rPr lang="en-GB" dirty="0" smtClean="0"/>
              <a:t>Most of the time you could not see this.</a:t>
            </a:r>
          </a:p>
          <a:p>
            <a:r>
              <a:rPr lang="en-GB" dirty="0" smtClean="0"/>
              <a:t>Time out</a:t>
            </a:r>
          </a:p>
          <a:p>
            <a:pPr lvl="1"/>
            <a:r>
              <a:rPr lang="en-GB" dirty="0" smtClean="0"/>
              <a:t>If it takes to long to confirm the problem</a:t>
            </a:r>
          </a:p>
          <a:p>
            <a:pPr lvl="1"/>
            <a:endParaRPr lang="en-GB" dirty="0"/>
          </a:p>
        </p:txBody>
      </p:sp>
      <p:pic>
        <p:nvPicPr>
          <p:cNvPr id="5" name="4 Imagen" descr="inevaluation_problems_16x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4437112"/>
            <a:ext cx="296416" cy="2964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6 Imagen" descr="timeout_16x1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5445224"/>
            <a:ext cx="360040" cy="3600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7 Imagen" descr="uknown_problems_16x1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3645024"/>
            <a:ext cx="432048" cy="432048"/>
          </a:xfrm>
          <a:prstGeom prst="rect">
            <a:avLst/>
          </a:prstGeom>
        </p:spPr>
      </p:pic>
      <p:pic>
        <p:nvPicPr>
          <p:cNvPr id="9" name="8 Imagen" descr="discarded_problems_16x1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467544" y="2708920"/>
            <a:ext cx="292224" cy="292224"/>
          </a:xfrm>
          <a:prstGeom prst="rect">
            <a:avLst/>
          </a:prstGeom>
        </p:spPr>
      </p:pic>
      <p:pic>
        <p:nvPicPr>
          <p:cNvPr id="12" name="11 Imagen" descr="local_problems_16x1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52" y="1628800"/>
            <a:ext cx="288032" cy="288032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7380312" y="6488668"/>
            <a:ext cx="172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Using AnATLyzer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12</a:t>
            </a:fld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analysis view</a:t>
            </a:r>
            <a:endParaRPr lang="en-AU" dirty="0"/>
          </a:p>
        </p:txBody>
      </p:sp>
      <p:pic>
        <p:nvPicPr>
          <p:cNvPr id="4" name="3 Marcador de contenido" descr="4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76611"/>
            <a:ext cx="8229600" cy="2973141"/>
          </a:xfrm>
        </p:spPr>
      </p:pic>
      <p:cxnSp>
        <p:nvCxnSpPr>
          <p:cNvPr id="6" name="5 Conector recto de flecha"/>
          <p:cNvCxnSpPr/>
          <p:nvPr/>
        </p:nvCxnSpPr>
        <p:spPr>
          <a:xfrm flipV="1">
            <a:off x="6444208" y="1844824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948264" y="1556792"/>
            <a:ext cx="161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Reload analysis</a:t>
            </a:r>
            <a:endParaRPr lang="en-AU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2987824" y="206084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513727" y="170080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Warning</a:t>
            </a:r>
            <a:endParaRPr lang="en-AU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3491880" y="2060848"/>
            <a:ext cx="762129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3953887" y="1763524"/>
            <a:ext cx="97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Error</a:t>
            </a:r>
            <a:endParaRPr lang="en-AU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51520" y="5733256"/>
            <a:ext cx="661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Double-click on “Rule conflict analysis” or “Child stealing” to execute</a:t>
            </a:r>
            <a:endParaRPr lang="en-AU" dirty="0"/>
          </a:p>
        </p:txBody>
      </p:sp>
      <p:cxnSp>
        <p:nvCxnSpPr>
          <p:cNvPr id="18" name="17 Conector recto de flecha"/>
          <p:cNvCxnSpPr/>
          <p:nvPr/>
        </p:nvCxnSpPr>
        <p:spPr>
          <a:xfrm flipV="1">
            <a:off x="611560" y="486916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7380312" y="6488668"/>
            <a:ext cx="172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Using AnATLyzer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13</a:t>
            </a:fld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 shortcuts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CTRL + 1</a:t>
            </a:r>
          </a:p>
          <a:p>
            <a:pPr lvl="1"/>
            <a:r>
              <a:rPr lang="en-GB" dirty="0" smtClean="0"/>
              <a:t>Over an error, show quick fix</a:t>
            </a:r>
          </a:p>
          <a:p>
            <a:pPr lvl="1"/>
            <a:r>
              <a:rPr lang="en-GB" dirty="0" smtClean="0"/>
              <a:t>Over a normal statement, show quick assist</a:t>
            </a:r>
          </a:p>
          <a:p>
            <a:endParaRPr lang="en-GB" dirty="0" smtClean="0"/>
          </a:p>
          <a:p>
            <a:r>
              <a:rPr lang="en-GB" dirty="0" smtClean="0"/>
              <a:t>Be ready to use CTRL-Z to undo...</a:t>
            </a:r>
          </a:p>
          <a:p>
            <a:endParaRPr lang="en-GB" dirty="0" smtClean="0"/>
          </a:p>
          <a:p>
            <a:r>
              <a:rPr lang="en-GB" dirty="0" smtClean="0"/>
              <a:t>CTRL + S to save and re-analyse</a:t>
            </a:r>
          </a:p>
          <a:p>
            <a:pPr lvl="1"/>
            <a:r>
              <a:rPr lang="en-GB" dirty="0" smtClean="0"/>
              <a:t>The analysis is mostly incremental</a:t>
            </a:r>
          </a:p>
          <a:p>
            <a:pPr lvl="1"/>
            <a:endParaRPr lang="en-GB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7380312" y="6488668"/>
            <a:ext cx="172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Using AnATLyzer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14</a:t>
            </a:fld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Keyboard shortcuts</a:t>
            </a:r>
            <a:br>
              <a:rPr lang="en-GB" dirty="0" smtClean="0"/>
            </a:br>
            <a:r>
              <a:rPr lang="en-GB" dirty="0" smtClean="0"/>
              <a:t>(Inherited from ATL Editor)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Auto-complete</a:t>
            </a:r>
          </a:p>
          <a:p>
            <a:pPr marL="742950" lvl="2" indent="-342900"/>
            <a:r>
              <a:rPr lang="en-GB" dirty="0" smtClean="0"/>
              <a:t>CTRL+SPACE</a:t>
            </a:r>
          </a:p>
          <a:p>
            <a:pPr lvl="1"/>
            <a:r>
              <a:rPr lang="en-GB" dirty="0" smtClean="0"/>
              <a:t>Not completely precise</a:t>
            </a:r>
          </a:p>
          <a:p>
            <a:r>
              <a:rPr lang="en-GB" dirty="0" smtClean="0"/>
              <a:t>Go to definition (e.g., helper, definition)</a:t>
            </a:r>
          </a:p>
          <a:p>
            <a:pPr lvl="1"/>
            <a:r>
              <a:rPr lang="en-GB" dirty="0" smtClean="0"/>
              <a:t>CTRL + Click</a:t>
            </a:r>
          </a:p>
          <a:p>
            <a:pPr lvl="1"/>
            <a:r>
              <a:rPr lang="en-GB" dirty="0" smtClean="0"/>
              <a:t>F3 with the keyboard</a:t>
            </a:r>
          </a:p>
          <a:p>
            <a:r>
              <a:rPr lang="en-GB" dirty="0" smtClean="0"/>
              <a:t>Comment / Uncomment</a:t>
            </a:r>
          </a:p>
          <a:p>
            <a:pPr lvl="1"/>
            <a:r>
              <a:rPr lang="en-GB" dirty="0" smtClean="0"/>
              <a:t>CTRL+SHIFT+C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7380312" y="6488668"/>
            <a:ext cx="172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Using AnATLyzer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15</a:t>
            </a:fld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Quick fixes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74710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Conector recto de flecha"/>
          <p:cNvCxnSpPr/>
          <p:nvPr/>
        </p:nvCxnSpPr>
        <p:spPr>
          <a:xfrm flipV="1">
            <a:off x="6372200" y="3284984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7 Cerrar llave"/>
          <p:cNvSpPr/>
          <p:nvPr/>
        </p:nvSpPr>
        <p:spPr>
          <a:xfrm>
            <a:off x="5652120" y="4149080"/>
            <a:ext cx="288032" cy="108012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8 CuadroTexto"/>
          <p:cNvSpPr txBox="1"/>
          <p:nvPr/>
        </p:nvSpPr>
        <p:spPr>
          <a:xfrm>
            <a:off x="6012160" y="4509120"/>
            <a:ext cx="11916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Quick fixes</a:t>
            </a:r>
            <a:endParaRPr lang="en-AU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4355976" y="5373216"/>
            <a:ext cx="792088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5220072" y="6309320"/>
            <a:ext cx="257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Visualization quick access</a:t>
            </a:r>
            <a:endParaRPr lang="en-AU" dirty="0"/>
          </a:p>
        </p:txBody>
      </p:sp>
      <p:sp>
        <p:nvSpPr>
          <p:cNvPr id="14" name="13 CuadroTexto"/>
          <p:cNvSpPr txBox="1"/>
          <p:nvPr/>
        </p:nvSpPr>
        <p:spPr>
          <a:xfrm>
            <a:off x="7092280" y="2937718"/>
            <a:ext cx="1902765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Access to detailed</a:t>
            </a:r>
          </a:p>
          <a:p>
            <a:r>
              <a:rPr lang="en-AU" dirty="0" smtClean="0"/>
              <a:t>Information about</a:t>
            </a:r>
          </a:p>
          <a:p>
            <a:r>
              <a:rPr lang="en-AU" dirty="0" smtClean="0"/>
              <a:t>the problem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 information</a:t>
            </a:r>
            <a:endParaRPr lang="en-AU" dirty="0"/>
          </a:p>
        </p:txBody>
      </p:sp>
      <p:pic>
        <p:nvPicPr>
          <p:cNvPr id="4" name="3 Marcador de contenido" descr="xx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268760"/>
            <a:ext cx="7450792" cy="5391042"/>
          </a:xfrm>
        </p:spPr>
      </p:pic>
      <p:sp>
        <p:nvSpPr>
          <p:cNvPr id="5" name="4 CuadroTexto"/>
          <p:cNvSpPr txBox="1"/>
          <p:nvPr/>
        </p:nvSpPr>
        <p:spPr>
          <a:xfrm>
            <a:off x="7308304" y="1988840"/>
            <a:ext cx="93647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Witness</a:t>
            </a:r>
            <a:endParaRPr lang="en-AU" dirty="0"/>
          </a:p>
        </p:txBody>
      </p:sp>
      <p:cxnSp>
        <p:nvCxnSpPr>
          <p:cNvPr id="7" name="6 Conector recto de flecha"/>
          <p:cNvCxnSpPr>
            <a:stCxn id="5" idx="1"/>
          </p:cNvCxnSpPr>
          <p:nvPr/>
        </p:nvCxnSpPr>
        <p:spPr>
          <a:xfrm flipH="1">
            <a:off x="6516216" y="2173506"/>
            <a:ext cx="792088" cy="1033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491880" y="2852936"/>
            <a:ext cx="237626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dirty="0" smtClean="0"/>
              <a:t>Speculative quick fixes</a:t>
            </a:r>
            <a:endParaRPr lang="en-AU" dirty="0"/>
          </a:p>
        </p:txBody>
      </p:sp>
      <p:cxnSp>
        <p:nvCxnSpPr>
          <p:cNvPr id="11" name="10 Conector recto de flecha"/>
          <p:cNvCxnSpPr>
            <a:stCxn id="10" idx="1"/>
          </p:cNvCxnSpPr>
          <p:nvPr/>
        </p:nvCxnSpPr>
        <p:spPr>
          <a:xfrm flipH="1">
            <a:off x="2195736" y="3037602"/>
            <a:ext cx="1296144" cy="3913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Visualization</a:t>
            </a:r>
            <a:endParaRPr lang="en-AU" dirty="0"/>
          </a:p>
        </p:txBody>
      </p:sp>
      <p:pic>
        <p:nvPicPr>
          <p:cNvPr id="4" name="3 Marcador de contenido" descr="rr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5776" y="1844824"/>
            <a:ext cx="4050409" cy="4525963"/>
          </a:xfrm>
        </p:spPr>
      </p:pic>
      <p:sp>
        <p:nvSpPr>
          <p:cNvPr id="5" name="4 CuadroTexto"/>
          <p:cNvSpPr txBox="1"/>
          <p:nvPr/>
        </p:nvSpPr>
        <p:spPr>
          <a:xfrm>
            <a:off x="7380312" y="6488668"/>
            <a:ext cx="172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Using AnATLyzer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18</a:t>
            </a:fld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Visualization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Available as quick assist for bindings and also as quick fix for binding errors</a:t>
            </a:r>
          </a:p>
          <a:p>
            <a:r>
              <a:rPr lang="en-GB" dirty="0" smtClean="0"/>
              <a:t>Currently visualization does not use constraint solving to prune, you get all “possible” resolutions</a:t>
            </a:r>
          </a:p>
          <a:p>
            <a:pPr lvl="1"/>
            <a:r>
              <a:rPr lang="en-GB" dirty="0" smtClean="0"/>
              <a:t>In the previous example: </a:t>
            </a:r>
            <a:r>
              <a:rPr lang="en-GB" sz="2000" dirty="0" smtClean="0">
                <a:latin typeface="Consolas" pitchFamily="49" charset="0"/>
              </a:rPr>
              <a:t>int2validator </a:t>
            </a:r>
            <a:r>
              <a:rPr lang="en-GB" dirty="0" smtClean="0"/>
              <a:t>and </a:t>
            </a:r>
            <a:r>
              <a:rPr lang="en-GB" sz="2000" dirty="0" smtClean="0">
                <a:latin typeface="Consolas" pitchFamily="49" charset="0"/>
              </a:rPr>
              <a:t>DataType2StringValidator</a:t>
            </a:r>
            <a:r>
              <a:rPr lang="en-GB" dirty="0" smtClean="0"/>
              <a:t> could be pruned from the visualization</a:t>
            </a:r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7380312" y="6488668"/>
            <a:ext cx="172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Using AnATLyzer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19</a:t>
            </a:fld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Writing a model(-to-model) transformation is a complex task</a:t>
            </a:r>
          </a:p>
          <a:p>
            <a:pPr marL="971550" lvl="1" indent="-514350">
              <a:buAutoNum type="arabicPeriod"/>
            </a:pPr>
            <a:r>
              <a:rPr lang="en-GB" dirty="0" smtClean="0"/>
              <a:t>You must handle every possible input configuration</a:t>
            </a:r>
          </a:p>
          <a:p>
            <a:pPr marL="971550" lvl="1" indent="-514350">
              <a:buAutoNum type="arabicPeriod"/>
            </a:pPr>
            <a:r>
              <a:rPr lang="en-GB" dirty="0" smtClean="0"/>
              <a:t>You must ensure the target model is syntactically correct</a:t>
            </a:r>
          </a:p>
          <a:p>
            <a:pPr marL="971550" lvl="1" indent="-514350">
              <a:buAutoNum type="arabicPeriod"/>
            </a:pPr>
            <a:r>
              <a:rPr lang="en-GB" dirty="0" smtClean="0"/>
              <a:t>The mapping itself must be semantically correct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Right-click on the ATL file</a:t>
            </a:r>
          </a:p>
          <a:p>
            <a:pPr lvl="1"/>
            <a:r>
              <a:rPr lang="en-GB" dirty="0" err="1" smtClean="0"/>
              <a:t>anATLyzer</a:t>
            </a:r>
            <a:r>
              <a:rPr lang="en-GB" dirty="0" smtClean="0"/>
              <a:t> -&gt; Configure </a:t>
            </a:r>
            <a:r>
              <a:rPr lang="en-GB" dirty="0" err="1" smtClean="0"/>
              <a:t>anATLyzer</a:t>
            </a:r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7380312" y="6488668"/>
            <a:ext cx="172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Using AnATLyzer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20</a:t>
            </a:fld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</a:t>
            </a:r>
            <a:endParaRPr lang="en-GB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525963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Continous</a:t>
            </a:r>
            <a:r>
              <a:rPr lang="en-GB" dirty="0" smtClean="0"/>
              <a:t> mode</a:t>
            </a:r>
          </a:p>
          <a:p>
            <a:pPr lvl="1"/>
            <a:r>
              <a:rPr lang="en-GB" dirty="0" smtClean="0"/>
              <a:t>Recommended</a:t>
            </a:r>
          </a:p>
          <a:p>
            <a:pPr lvl="1"/>
            <a:r>
              <a:rPr lang="en-GB" dirty="0" err="1" smtClean="0"/>
              <a:t>Untick</a:t>
            </a:r>
            <a:r>
              <a:rPr lang="en-GB" dirty="0" smtClean="0"/>
              <a:t> to execute model finder on demand</a:t>
            </a:r>
          </a:p>
          <a:p>
            <a:r>
              <a:rPr lang="en-GB" dirty="0" smtClean="0"/>
              <a:t>Unfold recursion</a:t>
            </a:r>
          </a:p>
          <a:p>
            <a:pPr lvl="1"/>
            <a:r>
              <a:rPr lang="en-GB" dirty="0" smtClean="0"/>
              <a:t>Experimental support for recursive helpers</a:t>
            </a:r>
          </a:p>
          <a:p>
            <a:r>
              <a:rPr lang="en-GB" dirty="0" smtClean="0"/>
              <a:t>Check discard cause</a:t>
            </a:r>
          </a:p>
          <a:p>
            <a:pPr lvl="1"/>
            <a:r>
              <a:rPr lang="en-GB" dirty="0" smtClean="0"/>
              <a:t>Errors can be discarded due to meta-model issues</a:t>
            </a:r>
          </a:p>
          <a:p>
            <a:r>
              <a:rPr lang="en-GB" dirty="0" smtClean="0"/>
              <a:t>Time out</a:t>
            </a:r>
            <a:endParaRPr lang="en-GB" dirty="0"/>
          </a:p>
        </p:txBody>
      </p:sp>
      <p:pic>
        <p:nvPicPr>
          <p:cNvPr id="7" name="6 Imagen" descr="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9286" y="2348880"/>
            <a:ext cx="4058698" cy="307962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7380312" y="6488668"/>
            <a:ext cx="172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Using AnATLyzer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21</a:t>
            </a:fld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</a:t>
            </a:r>
            <a:endParaRPr lang="en-GB" dirty="0"/>
          </a:p>
        </p:txBody>
      </p:sp>
      <p:pic>
        <p:nvPicPr>
          <p:cNvPr id="5" name="4 Marcador de contenido" descr="4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812" y="1691481"/>
            <a:ext cx="6048375" cy="4343400"/>
          </a:xfrm>
        </p:spPr>
      </p:pic>
      <p:sp>
        <p:nvSpPr>
          <p:cNvPr id="4" name="3 CuadroTexto"/>
          <p:cNvSpPr txBox="1"/>
          <p:nvPr/>
        </p:nvSpPr>
        <p:spPr>
          <a:xfrm>
            <a:off x="7380312" y="6488668"/>
            <a:ext cx="172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Using AnATLyzer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22</a:t>
            </a:fld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information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ct val="0"/>
              </a:spcAft>
            </a:pPr>
            <a:r>
              <a:rPr lang="es-ES_tradnl" dirty="0" err="1" smtClean="0"/>
              <a:t>Installation</a:t>
            </a:r>
            <a:endParaRPr lang="es-ES_tradnl" dirty="0" smtClean="0"/>
          </a:p>
          <a:p>
            <a:pPr lvl="1"/>
            <a:r>
              <a:rPr lang="es-ES_tradnl" dirty="0" err="1" smtClean="0"/>
              <a:t>Requirements</a:t>
            </a:r>
            <a:r>
              <a:rPr lang="es-ES_tradnl" dirty="0" smtClean="0"/>
              <a:t>: </a:t>
            </a:r>
          </a:p>
          <a:p>
            <a:pPr lvl="2"/>
            <a:r>
              <a:rPr lang="es-ES_tradnl" sz="1600" dirty="0" smtClean="0"/>
              <a:t>Java 8</a:t>
            </a:r>
          </a:p>
          <a:p>
            <a:pPr lvl="2"/>
            <a:r>
              <a:rPr lang="es-ES_tradnl" sz="1600" dirty="0" smtClean="0"/>
              <a:t>ATL 3.x</a:t>
            </a:r>
          </a:p>
          <a:p>
            <a:pPr lvl="2"/>
            <a:r>
              <a:rPr lang="es-ES_tradnl" sz="1600" dirty="0" smtClean="0"/>
              <a:t>UML2 </a:t>
            </a:r>
            <a:r>
              <a:rPr lang="es-ES_tradnl" sz="1600" dirty="0" err="1" smtClean="0"/>
              <a:t>plug</a:t>
            </a:r>
            <a:r>
              <a:rPr lang="es-ES_tradnl" sz="1600" dirty="0" smtClean="0"/>
              <a:t>-in, </a:t>
            </a:r>
            <a:r>
              <a:rPr lang="es-ES_tradnl" sz="1600" dirty="0" err="1" smtClean="0"/>
              <a:t>for</a:t>
            </a:r>
            <a:r>
              <a:rPr lang="es-ES_tradnl" sz="1600" dirty="0" smtClean="0"/>
              <a:t> UML  </a:t>
            </a:r>
            <a:r>
              <a:rPr lang="es-ES_tradnl" sz="1600" dirty="0" err="1" smtClean="0"/>
              <a:t>support</a:t>
            </a:r>
            <a:r>
              <a:rPr lang="es-ES_tradnl" sz="1600" dirty="0" smtClean="0"/>
              <a:t> (</a:t>
            </a:r>
            <a:r>
              <a:rPr lang="es-ES_tradnl" sz="1600" dirty="0" err="1" smtClean="0"/>
              <a:t>optional</a:t>
            </a:r>
            <a:r>
              <a:rPr lang="es-ES_tradnl" sz="1600" dirty="0" smtClean="0"/>
              <a:t>)</a:t>
            </a:r>
          </a:p>
          <a:p>
            <a:pPr lvl="2"/>
            <a:r>
              <a:rPr lang="es-ES_tradnl" sz="1600" dirty="0" err="1" smtClean="0"/>
              <a:t>Zest</a:t>
            </a:r>
            <a:r>
              <a:rPr lang="es-ES_tradnl" sz="1600" dirty="0" smtClean="0"/>
              <a:t> 1.5 , </a:t>
            </a:r>
            <a:r>
              <a:rPr lang="es-ES_tradnl" sz="1600" dirty="0" err="1" smtClean="0"/>
              <a:t>for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visualization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support</a:t>
            </a:r>
            <a:r>
              <a:rPr lang="es-ES_tradnl" sz="1600" dirty="0" smtClean="0"/>
              <a:t> (</a:t>
            </a:r>
            <a:r>
              <a:rPr lang="es-ES_tradnl" sz="1600" dirty="0" err="1" smtClean="0"/>
              <a:t>optional</a:t>
            </a:r>
            <a:r>
              <a:rPr lang="es-ES_tradnl" sz="1600" dirty="0" smtClean="0"/>
              <a:t>)</a:t>
            </a:r>
          </a:p>
          <a:p>
            <a:pPr lvl="2"/>
            <a:r>
              <a:rPr lang="es-ES_tradnl" sz="1600" dirty="0" err="1" smtClean="0"/>
              <a:t>Tested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on</a:t>
            </a:r>
            <a:r>
              <a:rPr lang="es-ES_tradnl" sz="1600" dirty="0" smtClean="0"/>
              <a:t> Eclipse Luna and </a:t>
            </a:r>
            <a:r>
              <a:rPr lang="es-ES_tradnl" sz="1600" dirty="0" err="1" smtClean="0"/>
              <a:t>Mars</a:t>
            </a:r>
            <a:endParaRPr lang="es-ES_tradnl" sz="1600" dirty="0" smtClean="0"/>
          </a:p>
          <a:p>
            <a:pPr lvl="1"/>
            <a:r>
              <a:rPr lang="es-ES_tradnl" dirty="0" smtClean="0"/>
              <a:t>Web </a:t>
            </a:r>
            <a:r>
              <a:rPr lang="es-ES_tradnl" dirty="0" err="1" smtClean="0"/>
              <a:t>site</a:t>
            </a:r>
            <a:r>
              <a:rPr lang="es-ES_tradnl" dirty="0" smtClean="0"/>
              <a:t>: </a:t>
            </a:r>
          </a:p>
          <a:p>
            <a:pPr lvl="2"/>
            <a:r>
              <a:rPr lang="es-ES_tradnl" dirty="0" smtClean="0">
                <a:hlinkClick r:id="rId2"/>
              </a:rPr>
              <a:t>http://miso.es/tools/anATLyzer.html</a:t>
            </a:r>
            <a:endParaRPr lang="es-ES_tradnl" dirty="0" smtClean="0"/>
          </a:p>
          <a:p>
            <a:pPr lvl="1"/>
            <a:r>
              <a:rPr lang="es-ES_tradnl" dirty="0" err="1" smtClean="0"/>
              <a:t>Update</a:t>
            </a:r>
            <a:r>
              <a:rPr lang="es-ES_tradnl" dirty="0" smtClean="0"/>
              <a:t> </a:t>
            </a:r>
            <a:r>
              <a:rPr lang="es-ES_tradnl" dirty="0" err="1" smtClean="0"/>
              <a:t>site</a:t>
            </a:r>
            <a:r>
              <a:rPr lang="es-ES_tradnl" dirty="0" smtClean="0"/>
              <a:t>: </a:t>
            </a:r>
          </a:p>
          <a:p>
            <a:pPr lvl="2"/>
            <a:r>
              <a:rPr lang="es-ES_tradnl" dirty="0" smtClean="0">
                <a:hlinkClick r:id="rId3"/>
              </a:rPr>
              <a:t>http://sanchezcuadrado.es/projects/anatlyzer/sites/anatlyzer.updatesite/</a:t>
            </a:r>
            <a:endParaRPr lang="es-ES_tradnl" dirty="0" smtClean="0"/>
          </a:p>
          <a:p>
            <a:pPr lvl="1"/>
            <a:r>
              <a:rPr lang="es-ES_tradnl" dirty="0" err="1" smtClean="0"/>
              <a:t>Source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available</a:t>
            </a:r>
            <a:r>
              <a:rPr lang="es-ES_tradnl" dirty="0" smtClean="0"/>
              <a:t> at </a:t>
            </a:r>
            <a:r>
              <a:rPr lang="es-ES_tradnl" dirty="0" err="1" smtClean="0"/>
              <a:t>Github</a:t>
            </a:r>
            <a:r>
              <a:rPr lang="es-ES_tradnl" dirty="0" smtClean="0"/>
              <a:t>:</a:t>
            </a:r>
          </a:p>
          <a:p>
            <a:pPr lvl="2"/>
            <a:r>
              <a:rPr lang="es-ES_tradnl" dirty="0" smtClean="0">
                <a:hlinkClick r:id="rId4"/>
              </a:rPr>
              <a:t>https://github.com/jesusc/anatlyzer</a:t>
            </a:r>
            <a:endParaRPr lang="es-ES_tradnl" dirty="0" smtClean="0"/>
          </a:p>
          <a:p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7380312" y="6488668"/>
            <a:ext cx="172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Using AnATLyzer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23</a:t>
            </a:fld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AnATLyzer</a:t>
            </a:r>
            <a:endParaRPr lang="en-GB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Types of problems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problems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 smtClean="0"/>
              <a:t>AnATLyzer</a:t>
            </a:r>
            <a:r>
              <a:rPr lang="en-GB" dirty="0" smtClean="0"/>
              <a:t> detects more than 50 types of problems</a:t>
            </a:r>
          </a:p>
          <a:p>
            <a:r>
              <a:rPr lang="en-GB" dirty="0" smtClean="0"/>
              <a:t>Classification:</a:t>
            </a:r>
          </a:p>
          <a:p>
            <a:pPr lvl="1"/>
            <a:r>
              <a:rPr lang="en-GB" dirty="0" smtClean="0"/>
              <a:t>Typing and navigation</a:t>
            </a:r>
          </a:p>
          <a:p>
            <a:pPr lvl="2"/>
            <a:r>
              <a:rPr lang="en-GB" dirty="0" smtClean="0"/>
              <a:t>Typing </a:t>
            </a:r>
            <a:r>
              <a:rPr lang="en-GB" dirty="0" err="1" smtClean="0"/>
              <a:t>w.r.t</a:t>
            </a:r>
            <a:r>
              <a:rPr lang="en-GB" dirty="0" smtClean="0"/>
              <a:t>. meta-models and use of OCL</a:t>
            </a:r>
          </a:p>
          <a:p>
            <a:pPr lvl="1"/>
            <a:r>
              <a:rPr lang="en-GB" dirty="0" smtClean="0"/>
              <a:t>Transformation integrity</a:t>
            </a:r>
          </a:p>
          <a:p>
            <a:pPr lvl="2"/>
            <a:r>
              <a:rPr lang="en-GB" dirty="0" smtClean="0"/>
              <a:t>Checks related to the transformation structure</a:t>
            </a:r>
          </a:p>
          <a:p>
            <a:pPr lvl="1"/>
            <a:r>
              <a:rPr lang="en-GB" dirty="0" smtClean="0"/>
              <a:t>Target meta-model conformance</a:t>
            </a:r>
          </a:p>
          <a:p>
            <a:pPr lvl="2"/>
            <a:r>
              <a:rPr lang="en-GB" dirty="0" smtClean="0"/>
              <a:t>Does the output model conforms to the target meta-model?</a:t>
            </a:r>
          </a:p>
          <a:p>
            <a:pPr lvl="1"/>
            <a:r>
              <a:rPr lang="en-GB" dirty="0" smtClean="0"/>
              <a:t>Transformation rules</a:t>
            </a:r>
          </a:p>
          <a:p>
            <a:pPr lvl="2"/>
            <a:r>
              <a:rPr lang="en-GB" dirty="0" smtClean="0"/>
              <a:t>Issues related to (matched) rule usage</a:t>
            </a:r>
          </a:p>
          <a:p>
            <a:pPr lvl="2"/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7164288" y="6488668"/>
            <a:ext cx="1871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Types of problems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25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3 Marcador de contenido" descr="ee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0"/>
            <a:ext cx="6601628" cy="68513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Typing and navigation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OCL expressions should be typed against the source meta-model</a:t>
            </a:r>
          </a:p>
          <a:p>
            <a:r>
              <a:rPr lang="en-AU" dirty="0" err="1" smtClean="0"/>
              <a:t>AnATLyzer</a:t>
            </a:r>
            <a:r>
              <a:rPr lang="en-AU" dirty="0" smtClean="0"/>
              <a:t> detects problems like:</a:t>
            </a:r>
          </a:p>
          <a:p>
            <a:pPr lvl="1"/>
            <a:r>
              <a:rPr lang="en-AU" dirty="0" smtClean="0"/>
              <a:t>Invalid references to classes and features</a:t>
            </a:r>
          </a:p>
          <a:p>
            <a:pPr lvl="1"/>
            <a:r>
              <a:rPr lang="en-AU" dirty="0" smtClean="0"/>
              <a:t>Invalid iteration expressions</a:t>
            </a:r>
          </a:p>
          <a:p>
            <a:pPr lvl="1"/>
            <a:r>
              <a:rPr lang="en-AU" dirty="0" smtClean="0"/>
              <a:t>Invalid variable declarations</a:t>
            </a:r>
          </a:p>
          <a:p>
            <a:pPr lvl="1"/>
            <a:r>
              <a:rPr lang="en-AU" dirty="0" smtClean="0"/>
              <a:t>“Null pointer exceptions”</a:t>
            </a:r>
          </a:p>
          <a:p>
            <a:pPr lvl="1"/>
            <a:r>
              <a:rPr lang="en-AU" dirty="0" smtClean="0"/>
              <a:t>“Feature found in subtype”</a:t>
            </a:r>
            <a:endParaRPr lang="en-AU" dirty="0"/>
          </a:p>
        </p:txBody>
      </p:sp>
      <p:sp>
        <p:nvSpPr>
          <p:cNvPr id="4" name="3 CuadroTexto"/>
          <p:cNvSpPr txBox="1"/>
          <p:nvPr/>
        </p:nvSpPr>
        <p:spPr>
          <a:xfrm>
            <a:off x="7164288" y="6488668"/>
            <a:ext cx="1871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Types of problems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27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Target </a:t>
            </a:r>
            <a:r>
              <a:rPr lang="es-ES_tradnl" dirty="0" err="1" smtClean="0"/>
              <a:t>conformance</a:t>
            </a:r>
            <a:r>
              <a:rPr lang="es-ES_tradnl" dirty="0" smtClean="0"/>
              <a:t> </a:t>
            </a:r>
            <a:r>
              <a:rPr lang="es-ES_tradnl" dirty="0" err="1" smtClean="0"/>
              <a:t>problems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No </a:t>
            </a:r>
            <a:r>
              <a:rPr lang="es-ES_tradnl" dirty="0" err="1" smtClean="0"/>
              <a:t>binding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compulsory</a:t>
            </a:r>
            <a:r>
              <a:rPr lang="es-ES_tradnl" dirty="0" smtClean="0"/>
              <a:t> </a:t>
            </a:r>
            <a:r>
              <a:rPr lang="es-ES_tradnl" dirty="0" err="1" smtClean="0"/>
              <a:t>feature</a:t>
            </a:r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r>
              <a:rPr lang="es-ES_tradnl" dirty="0" err="1" smtClean="0"/>
              <a:t>Feature</a:t>
            </a:r>
            <a:r>
              <a:rPr lang="es-ES_tradnl" dirty="0" smtClean="0"/>
              <a:t> </a:t>
            </a:r>
            <a:r>
              <a:rPr lang="es-ES_tradnl" dirty="0" err="1" smtClean="0">
                <a:latin typeface="Consolas" pitchFamily="49" charset="0"/>
              </a:rPr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compulsory</a:t>
            </a:r>
            <a:r>
              <a:rPr lang="es-ES_tradnl" dirty="0" smtClean="0"/>
              <a:t>, </a:t>
            </a:r>
            <a:r>
              <a:rPr lang="es-ES_tradnl" dirty="0" err="1" smtClean="0"/>
              <a:t>but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rule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setting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err="1" smtClean="0"/>
              <a:t>Will</a:t>
            </a:r>
            <a:r>
              <a:rPr lang="es-ES_tradnl" dirty="0" smtClean="0"/>
              <a:t> cause </a:t>
            </a:r>
            <a:r>
              <a:rPr lang="es-ES_tradnl" dirty="0" err="1" smtClean="0"/>
              <a:t>problems</a:t>
            </a:r>
            <a:r>
              <a:rPr lang="es-ES_tradnl" dirty="0" smtClean="0"/>
              <a:t> in </a:t>
            </a:r>
            <a:r>
              <a:rPr lang="es-ES_tradnl" dirty="0" err="1" smtClean="0"/>
              <a:t>other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transformations</a:t>
            </a:r>
            <a:r>
              <a:rPr lang="es-ES_tradnl" dirty="0" smtClean="0"/>
              <a:t> </a:t>
            </a:r>
            <a:r>
              <a:rPr lang="es-ES_tradnl" dirty="0" err="1" smtClean="0"/>
              <a:t>relying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existence</a:t>
            </a:r>
            <a:r>
              <a:rPr lang="es-ES_tradnl" dirty="0" smtClean="0"/>
              <a:t> of a </a:t>
            </a:r>
            <a:r>
              <a:rPr lang="es-ES_tradnl" dirty="0" err="1" smtClean="0"/>
              <a:t>value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>
                <a:latin typeface="Consolas" pitchFamily="49" charset="0"/>
              </a:rPr>
              <a:t>title</a:t>
            </a:r>
            <a:r>
              <a:rPr lang="es-ES_tradnl" dirty="0" smtClean="0"/>
              <a:t>.</a:t>
            </a:r>
          </a:p>
          <a:p>
            <a:pPr lvl="1"/>
            <a:endParaRPr lang="es-ES_tradnl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3798168" y="2348880"/>
            <a:ext cx="5958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class2frame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c : </a:t>
            </a:r>
            <a:r>
              <a:rPr lang="es-ES_tradnl" dirty="0" err="1" smtClean="0">
                <a:latin typeface="Consolas" pitchFamily="49" charset="0"/>
              </a:rPr>
              <a:t>CD!Class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b="1" dirty="0" err="1" smtClean="0">
                <a:latin typeface="Consolas" pitchFamily="49" charset="0"/>
              </a:rPr>
              <a:t>not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c.isAbstract</a:t>
            </a:r>
            <a:r>
              <a:rPr lang="es-ES_tradnl" dirty="0" smtClean="0">
                <a:latin typeface="Consolas" pitchFamily="49" charset="0"/>
              </a:rPr>
              <a:t> )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f : </a:t>
            </a:r>
            <a:r>
              <a:rPr lang="es-ES_tradnl" dirty="0" err="1" smtClean="0">
                <a:latin typeface="Consolas" pitchFamily="49" charset="0"/>
              </a:rPr>
              <a:t>GUI!Frame</a:t>
            </a:r>
            <a:r>
              <a:rPr lang="es-ES_tradnl" dirty="0" smtClean="0">
                <a:latin typeface="Consolas" pitchFamily="49" charset="0"/>
              </a:rPr>
              <a:t> (     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widgets</a:t>
            </a:r>
            <a:r>
              <a:rPr lang="es-ES_tradnl" dirty="0" smtClean="0">
                <a:latin typeface="Consolas" pitchFamily="49" charset="0"/>
              </a:rPr>
              <a:t> &lt;- </a:t>
            </a:r>
            <a:r>
              <a:rPr lang="es-ES_tradnl" dirty="0" err="1" smtClean="0">
                <a:latin typeface="Consolas" pitchFamily="49" charset="0"/>
              </a:rPr>
              <a:t>c.features</a:t>
            </a:r>
            <a:r>
              <a:rPr lang="es-ES_tradnl" dirty="0" smtClean="0">
                <a:latin typeface="Consolas" pitchFamily="49" charset="0"/>
              </a:rPr>
              <a:t> </a:t>
            </a:r>
          </a:p>
          <a:p>
            <a:r>
              <a:rPr lang="es-ES_tradnl" dirty="0" smtClean="0">
                <a:latin typeface="Consolas" pitchFamily="49" charset="0"/>
              </a:rPr>
              <a:t>  ) 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pic>
        <p:nvPicPr>
          <p:cNvPr id="5" name="4 Imagen" descr="ss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780928"/>
            <a:ext cx="2000250" cy="81915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7164288" y="6488668"/>
            <a:ext cx="1871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Types of problems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28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Target </a:t>
            </a:r>
            <a:r>
              <a:rPr lang="es-ES_tradnl" dirty="0" err="1" smtClean="0"/>
              <a:t>conformance</a:t>
            </a:r>
            <a:r>
              <a:rPr lang="es-ES_tradnl" dirty="0" smtClean="0"/>
              <a:t> </a:t>
            </a:r>
            <a:r>
              <a:rPr lang="es-ES_tradnl" dirty="0" err="1" smtClean="0"/>
              <a:t>problems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Binding resolved by rule with invalid target</a:t>
            </a:r>
          </a:p>
          <a:p>
            <a:pPr lvl="1"/>
            <a:r>
              <a:rPr lang="en-GB" dirty="0" smtClean="0"/>
              <a:t>Difficult to detect</a:t>
            </a:r>
          </a:p>
          <a:p>
            <a:pPr lvl="1"/>
            <a:r>
              <a:rPr lang="en-GB" dirty="0" smtClean="0"/>
              <a:t>Typically occur when there are different structures and inheritance is involved</a:t>
            </a:r>
          </a:p>
          <a:p>
            <a:pPr lvl="1"/>
            <a:r>
              <a:rPr lang="en-GB" dirty="0" smtClean="0"/>
              <a:t>Also, one needs to be careful when a rule has several target patterns </a:t>
            </a:r>
          </a:p>
          <a:p>
            <a:pPr lvl="2"/>
            <a:r>
              <a:rPr lang="en-GB" dirty="0" smtClean="0"/>
              <a:t>Only the first one is assigned</a:t>
            </a:r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7164288" y="6488668"/>
            <a:ext cx="1871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Types of problems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29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Motivation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Moreover: </a:t>
            </a:r>
          </a:p>
          <a:p>
            <a:pPr lvl="1"/>
            <a:r>
              <a:rPr lang="en-US" dirty="0" smtClean="0"/>
              <a:t>The reliability of any MDE process depends on the correctness of its transformations</a:t>
            </a:r>
          </a:p>
          <a:p>
            <a:pPr lvl="1"/>
            <a:r>
              <a:rPr lang="en-US" dirty="0" smtClean="0"/>
              <a:t>The same transformation will be used many times to generate many models, even in different projects (errors percolate every project!)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Target </a:t>
            </a:r>
            <a:r>
              <a:rPr lang="es-ES_tradnl" dirty="0" err="1" smtClean="0"/>
              <a:t>conformance</a:t>
            </a:r>
            <a:r>
              <a:rPr lang="es-ES_tradnl" dirty="0" smtClean="0"/>
              <a:t> </a:t>
            </a:r>
            <a:r>
              <a:rPr lang="es-ES_tradnl" dirty="0" err="1" smtClean="0"/>
              <a:t>problems</a:t>
            </a:r>
            <a:endParaRPr lang="en-GB" dirty="0"/>
          </a:p>
        </p:txBody>
      </p:sp>
      <p:sp>
        <p:nvSpPr>
          <p:cNvPr id="4" name="3 Rectángulo"/>
          <p:cNvSpPr/>
          <p:nvPr/>
        </p:nvSpPr>
        <p:spPr>
          <a:xfrm>
            <a:off x="179512" y="4709462"/>
            <a:ext cx="380104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n-US" sz="1600" dirty="0" smtClean="0">
                <a:latin typeface="Consolas" pitchFamily="49" charset="0"/>
              </a:rPr>
              <a:t> model2gui {</a:t>
            </a:r>
          </a:p>
          <a:p>
            <a:r>
              <a:rPr lang="en-US" sz="1600" dirty="0" smtClean="0">
                <a:latin typeface="Consolas" pitchFamily="49" charset="0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US" sz="1600" dirty="0" smtClean="0">
                <a:latin typeface="Consolas" pitchFamily="49" charset="0"/>
              </a:rPr>
              <a:t> m : </a:t>
            </a:r>
            <a:r>
              <a:rPr lang="en-US" sz="1600" dirty="0" err="1" smtClean="0">
                <a:latin typeface="Consolas" pitchFamily="49" charset="0"/>
              </a:rPr>
              <a:t>CD!Model</a:t>
            </a:r>
            <a:endParaRPr lang="en-US" sz="1600" dirty="0" smtClean="0">
              <a:latin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</a:rPr>
              <a:t>  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n-US" sz="1600" dirty="0" smtClean="0">
                <a:latin typeface="Consolas" pitchFamily="49" charset="0"/>
              </a:rPr>
              <a:t>   w : </a:t>
            </a:r>
            <a:r>
              <a:rPr lang="en-US" sz="1600" dirty="0" err="1" smtClean="0">
                <a:latin typeface="Consolas" pitchFamily="49" charset="0"/>
              </a:rPr>
              <a:t>GUI!Window</a:t>
            </a:r>
            <a:r>
              <a:rPr lang="en-US" sz="1600" dirty="0" smtClean="0">
                <a:latin typeface="Consolas" pitchFamily="49" charset="0"/>
              </a:rPr>
              <a:t> (</a:t>
            </a:r>
          </a:p>
          <a:p>
            <a:r>
              <a:rPr lang="en-US" sz="1600" dirty="0" smtClean="0">
                <a:latin typeface="Consolas" pitchFamily="49" charset="0"/>
              </a:rPr>
              <a:t> 	name &lt;- m.name,</a:t>
            </a:r>
          </a:p>
          <a:p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u="wavy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widgets &lt;- </a:t>
            </a:r>
            <a:r>
              <a:rPr lang="en-US" sz="1600" u="wavy" dirty="0" err="1" smtClean="0">
                <a:uFill>
                  <a:solidFill>
                    <a:srgbClr val="C00000"/>
                  </a:solidFill>
                </a:uFill>
                <a:latin typeface="Consolas" pitchFamily="49" charset="0"/>
              </a:rPr>
              <a:t>m.classifiers</a:t>
            </a:r>
            <a:endParaRPr lang="en-US" sz="1600" u="wavy" dirty="0" smtClean="0">
              <a:uFill>
                <a:solidFill>
                  <a:srgbClr val="C00000"/>
                </a:solidFill>
              </a:uFill>
              <a:latin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</a:rPr>
              <a:t>  )</a:t>
            </a:r>
          </a:p>
          <a:p>
            <a:r>
              <a:rPr lang="en-US" sz="1600" dirty="0" smtClean="0">
                <a:latin typeface="Consolas" pitchFamily="49" charset="0"/>
              </a:rPr>
              <a:t>}</a:t>
            </a:r>
            <a:endParaRPr lang="es-ES_tradnl" sz="1600" dirty="0" smtClean="0">
              <a:latin typeface="Consolas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288367" y="4293096"/>
            <a:ext cx="47116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n-US" sz="1600" dirty="0" smtClean="0">
                <a:latin typeface="Consolas" pitchFamily="49" charset="0"/>
              </a:rPr>
              <a:t> class2frame {</a:t>
            </a:r>
          </a:p>
          <a:p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US" sz="1600" dirty="0" smtClean="0">
                <a:latin typeface="Consolas" pitchFamily="49" charset="0"/>
              </a:rPr>
              <a:t> c : </a:t>
            </a:r>
            <a:r>
              <a:rPr lang="en-US" sz="1600" dirty="0" err="1" smtClean="0">
                <a:latin typeface="Consolas" pitchFamily="49" charset="0"/>
              </a:rPr>
              <a:t>CD!Class</a:t>
            </a:r>
            <a:r>
              <a:rPr lang="en-US" sz="1600" dirty="0" smtClean="0">
                <a:latin typeface="Consolas" pitchFamily="49" charset="0"/>
              </a:rPr>
              <a:t> ( not </a:t>
            </a:r>
            <a:r>
              <a:rPr lang="en-US" sz="1600" dirty="0" err="1" smtClean="0">
                <a:latin typeface="Consolas" pitchFamily="49" charset="0"/>
              </a:rPr>
              <a:t>c.isAbstract</a:t>
            </a:r>
            <a:r>
              <a:rPr lang="en-US" sz="1600" dirty="0" smtClean="0">
                <a:latin typeface="Consolas" pitchFamily="49" charset="0"/>
              </a:rPr>
              <a:t> )</a:t>
            </a:r>
          </a:p>
          <a:p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n-US" sz="1600" dirty="0" smtClean="0">
                <a:latin typeface="Consolas" pitchFamily="49" charset="0"/>
              </a:rPr>
              <a:t> w : </a:t>
            </a:r>
            <a:r>
              <a:rPr lang="en-US" sz="1600" dirty="0" err="1" smtClean="0">
                <a:latin typeface="Consolas" pitchFamily="49" charset="0"/>
              </a:rPr>
              <a:t>GUI!Frame</a:t>
            </a:r>
            <a:r>
              <a:rPr lang="en-US" sz="1600" dirty="0" smtClean="0">
                <a:latin typeface="Consolas" pitchFamily="49" charset="0"/>
              </a:rPr>
              <a:t>  ( … )</a:t>
            </a:r>
          </a:p>
          <a:p>
            <a:r>
              <a:rPr lang="en-US" sz="1600" dirty="0" smtClean="0">
                <a:latin typeface="Consolas" pitchFamily="49" charset="0"/>
              </a:rPr>
              <a:t>}</a:t>
            </a:r>
            <a:endParaRPr lang="en-GB" sz="1600" dirty="0">
              <a:latin typeface="Consolas" pitchFamily="49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283968" y="5592142"/>
            <a:ext cx="48600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n-US" sz="1600" dirty="0" smtClean="0">
                <a:latin typeface="Consolas" pitchFamily="49" charset="0"/>
              </a:rPr>
              <a:t>  int2validator {</a:t>
            </a:r>
          </a:p>
          <a:p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US" sz="1600" dirty="0" smtClean="0">
                <a:latin typeface="Consolas" pitchFamily="49" charset="0"/>
              </a:rPr>
              <a:t> d : </a:t>
            </a:r>
            <a:r>
              <a:rPr lang="en-US" sz="1600" dirty="0" err="1" smtClean="0">
                <a:latin typeface="Consolas" pitchFamily="49" charset="0"/>
              </a:rPr>
              <a:t>CD!DataType</a:t>
            </a:r>
            <a:r>
              <a:rPr lang="en-US" sz="1600" dirty="0" smtClean="0">
                <a:latin typeface="Consolas" pitchFamily="49" charset="0"/>
              </a:rPr>
              <a:t> (d.name = ‘Integer’)</a:t>
            </a:r>
          </a:p>
          <a:p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n-US" sz="1600" dirty="0" smtClean="0">
                <a:latin typeface="Consolas" pitchFamily="49" charset="0"/>
              </a:rPr>
              <a:t> w : </a:t>
            </a:r>
            <a:r>
              <a:rPr lang="en-US" sz="1600" dirty="0" err="1" smtClean="0">
                <a:latin typeface="Consolas" pitchFamily="49" charset="0"/>
              </a:rPr>
              <a:t>GUI!Validator</a:t>
            </a:r>
            <a:r>
              <a:rPr lang="en-US" sz="1600" dirty="0" smtClean="0">
                <a:latin typeface="Consolas" pitchFamily="49" charset="0"/>
              </a:rPr>
              <a:t>  ( … )</a:t>
            </a:r>
          </a:p>
          <a:p>
            <a:r>
              <a:rPr lang="en-US" sz="1600" dirty="0" smtClean="0">
                <a:latin typeface="Consolas" pitchFamily="49" charset="0"/>
              </a:rPr>
              <a:t>}</a:t>
            </a:r>
            <a:endParaRPr lang="en-GB" sz="1600" dirty="0">
              <a:latin typeface="Consolas" pitchFamily="49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971600" y="1988840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classifiers *</a:t>
            </a:r>
            <a:endParaRPr lang="en-GB" sz="1400" dirty="0"/>
          </a:p>
        </p:txBody>
      </p:sp>
      <p:sp>
        <p:nvSpPr>
          <p:cNvPr id="45" name="44 Rectángulo"/>
          <p:cNvSpPr/>
          <p:nvPr/>
        </p:nvSpPr>
        <p:spPr>
          <a:xfrm>
            <a:off x="107504" y="1772816"/>
            <a:ext cx="8640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Model</a:t>
            </a:r>
            <a:endParaRPr lang="es-ES_tradnl" dirty="0"/>
          </a:p>
        </p:txBody>
      </p:sp>
      <p:sp>
        <p:nvSpPr>
          <p:cNvPr id="47" name="46 Rectángulo"/>
          <p:cNvSpPr/>
          <p:nvPr/>
        </p:nvSpPr>
        <p:spPr>
          <a:xfrm>
            <a:off x="4283968" y="2420888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Window</a:t>
            </a:r>
            <a:endParaRPr lang="es-ES_tradnl" i="1" dirty="0"/>
          </a:p>
        </p:txBody>
      </p:sp>
      <p:sp>
        <p:nvSpPr>
          <p:cNvPr id="48" name="47 Rectángulo"/>
          <p:cNvSpPr/>
          <p:nvPr/>
        </p:nvSpPr>
        <p:spPr>
          <a:xfrm>
            <a:off x="1907704" y="1772816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Classifier</a:t>
            </a:r>
            <a:endParaRPr lang="es-ES_tradnl" i="1" dirty="0"/>
          </a:p>
        </p:txBody>
      </p:sp>
      <p:cxnSp>
        <p:nvCxnSpPr>
          <p:cNvPr id="49" name="48 Conector angular"/>
          <p:cNvCxnSpPr>
            <a:stCxn id="51" idx="0"/>
            <a:endCxn id="50" idx="3"/>
          </p:cNvCxnSpPr>
          <p:nvPr/>
        </p:nvCxnSpPr>
        <p:spPr>
          <a:xfrm rot="5400000" flipH="1" flipV="1">
            <a:off x="1871700" y="2420888"/>
            <a:ext cx="576064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49 Triángulo isósceles"/>
          <p:cNvSpPr/>
          <p:nvPr/>
        </p:nvSpPr>
        <p:spPr>
          <a:xfrm>
            <a:off x="2339752" y="2204864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1" name="50 Rectángulo"/>
          <p:cNvSpPr/>
          <p:nvPr/>
        </p:nvSpPr>
        <p:spPr>
          <a:xfrm>
            <a:off x="1331640" y="2996952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Class</a:t>
            </a:r>
            <a:endParaRPr lang="es-ES_tradnl" dirty="0"/>
          </a:p>
        </p:txBody>
      </p:sp>
      <p:sp>
        <p:nvSpPr>
          <p:cNvPr id="52" name="51 Rectángulo"/>
          <p:cNvSpPr/>
          <p:nvPr/>
        </p:nvSpPr>
        <p:spPr>
          <a:xfrm>
            <a:off x="2627784" y="2996952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DataType</a:t>
            </a:r>
            <a:endParaRPr lang="es-ES_tradnl" dirty="0"/>
          </a:p>
        </p:txBody>
      </p:sp>
      <p:cxnSp>
        <p:nvCxnSpPr>
          <p:cNvPr id="55" name="54 Conector angular"/>
          <p:cNvCxnSpPr>
            <a:stCxn id="52" idx="0"/>
            <a:endCxn id="50" idx="3"/>
          </p:cNvCxnSpPr>
          <p:nvPr/>
        </p:nvCxnSpPr>
        <p:spPr>
          <a:xfrm rot="16200000" flipV="1">
            <a:off x="2519772" y="2348880"/>
            <a:ext cx="576064" cy="720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57 Conector angular"/>
          <p:cNvCxnSpPr>
            <a:stCxn id="45" idx="3"/>
            <a:endCxn id="48" idx="1"/>
          </p:cNvCxnSpPr>
          <p:nvPr/>
        </p:nvCxnSpPr>
        <p:spPr>
          <a:xfrm>
            <a:off x="971600" y="1988840"/>
            <a:ext cx="936104" cy="0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60 Rectángulo"/>
          <p:cNvSpPr/>
          <p:nvPr/>
        </p:nvSpPr>
        <p:spPr>
          <a:xfrm>
            <a:off x="5724128" y="2060848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Widget</a:t>
            </a:r>
            <a:endParaRPr lang="es-ES_tradnl" i="1" dirty="0"/>
          </a:p>
        </p:txBody>
      </p:sp>
      <p:sp>
        <p:nvSpPr>
          <p:cNvPr id="62" name="61 Triángulo isósceles"/>
          <p:cNvSpPr/>
          <p:nvPr/>
        </p:nvSpPr>
        <p:spPr>
          <a:xfrm rot="16200000">
            <a:off x="6824903" y="2175081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62 Rectángulo"/>
          <p:cNvSpPr/>
          <p:nvPr/>
        </p:nvSpPr>
        <p:spPr>
          <a:xfrm>
            <a:off x="7596336" y="2060848"/>
            <a:ext cx="129614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Frame</a:t>
            </a:r>
            <a:endParaRPr lang="es-ES_tradnl" dirty="0"/>
          </a:p>
        </p:txBody>
      </p:sp>
      <p:cxnSp>
        <p:nvCxnSpPr>
          <p:cNvPr id="64" name="63 Conector recto"/>
          <p:cNvCxnSpPr>
            <a:stCxn id="62" idx="3"/>
            <a:endCxn id="63" idx="1"/>
          </p:cNvCxnSpPr>
          <p:nvPr/>
        </p:nvCxnSpPr>
        <p:spPr>
          <a:xfrm flipV="1">
            <a:off x="7040927" y="2276872"/>
            <a:ext cx="555409" cy="6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67 Rectángulo"/>
          <p:cNvSpPr/>
          <p:nvPr/>
        </p:nvSpPr>
        <p:spPr>
          <a:xfrm>
            <a:off x="5724128" y="2852936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_tradnl" i="1" dirty="0" err="1" smtClean="0"/>
              <a:t>Validator</a:t>
            </a:r>
            <a:endParaRPr lang="es-ES_tradnl" i="1" dirty="0"/>
          </a:p>
        </p:txBody>
      </p:sp>
      <p:sp>
        <p:nvSpPr>
          <p:cNvPr id="69" name="68 Rectángulo"/>
          <p:cNvSpPr/>
          <p:nvPr/>
        </p:nvSpPr>
        <p:spPr>
          <a:xfrm>
            <a:off x="7596336" y="2852936"/>
            <a:ext cx="129614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IntValidator</a:t>
            </a:r>
            <a:endParaRPr lang="es-ES_tradnl" dirty="0"/>
          </a:p>
        </p:txBody>
      </p:sp>
      <p:sp>
        <p:nvSpPr>
          <p:cNvPr id="70" name="69 Triángulo isósceles"/>
          <p:cNvSpPr/>
          <p:nvPr/>
        </p:nvSpPr>
        <p:spPr>
          <a:xfrm rot="16200000">
            <a:off x="6834630" y="296693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1" name="70 Conector recto"/>
          <p:cNvCxnSpPr>
            <a:stCxn id="70" idx="3"/>
            <a:endCxn id="69" idx="1"/>
          </p:cNvCxnSpPr>
          <p:nvPr/>
        </p:nvCxnSpPr>
        <p:spPr>
          <a:xfrm flipV="1">
            <a:off x="7050654" y="3068960"/>
            <a:ext cx="545682" cy="5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76 Conector angular"/>
          <p:cNvCxnSpPr>
            <a:stCxn id="47" idx="2"/>
            <a:endCxn id="68" idx="1"/>
          </p:cNvCxnSpPr>
          <p:nvPr/>
        </p:nvCxnSpPr>
        <p:spPr>
          <a:xfrm rot="16200000" flipH="1">
            <a:off x="5148064" y="2492896"/>
            <a:ext cx="216024" cy="936104"/>
          </a:xfrm>
          <a:prstGeom prst="bentConnector2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76 Conector angular"/>
          <p:cNvCxnSpPr>
            <a:stCxn id="47" idx="0"/>
            <a:endCxn id="61" idx="1"/>
          </p:cNvCxnSpPr>
          <p:nvPr/>
        </p:nvCxnSpPr>
        <p:spPr>
          <a:xfrm rot="5400000" flipH="1" flipV="1">
            <a:off x="5184068" y="1880828"/>
            <a:ext cx="144016" cy="936104"/>
          </a:xfrm>
          <a:prstGeom prst="bentConnector2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85 CuadroTexto"/>
          <p:cNvSpPr txBox="1"/>
          <p:nvPr/>
        </p:nvSpPr>
        <p:spPr>
          <a:xfrm>
            <a:off x="4499992" y="1916832"/>
            <a:ext cx="882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widgets *</a:t>
            </a:r>
            <a:endParaRPr lang="en-GB" sz="1400" dirty="0"/>
          </a:p>
        </p:txBody>
      </p:sp>
      <p:sp>
        <p:nvSpPr>
          <p:cNvPr id="88" name="87 CuadroTexto"/>
          <p:cNvSpPr txBox="1"/>
          <p:nvPr/>
        </p:nvSpPr>
        <p:spPr>
          <a:xfrm>
            <a:off x="4572000" y="3068960"/>
            <a:ext cx="1026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validators</a:t>
            </a:r>
            <a:r>
              <a:rPr lang="en-GB" sz="1400" dirty="0" smtClean="0"/>
              <a:t> *</a:t>
            </a:r>
            <a:endParaRPr lang="en-GB" sz="1400" dirty="0"/>
          </a:p>
        </p:txBody>
      </p:sp>
      <p:cxnSp>
        <p:nvCxnSpPr>
          <p:cNvPr id="91" name="90 Conector recto de flecha"/>
          <p:cNvCxnSpPr/>
          <p:nvPr/>
        </p:nvCxnSpPr>
        <p:spPr>
          <a:xfrm flipH="1">
            <a:off x="1907704" y="4941168"/>
            <a:ext cx="252028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/>
          <p:nvPr/>
        </p:nvCxnSpPr>
        <p:spPr>
          <a:xfrm flipH="1" flipV="1">
            <a:off x="1835696" y="6093296"/>
            <a:ext cx="2664296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Transformation integrity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ATL code which is syntactically correct but leads to unexpected behaviour.</a:t>
            </a:r>
          </a:p>
          <a:p>
            <a:r>
              <a:rPr lang="en-GB" dirty="0" smtClean="0"/>
              <a:t>Example</a:t>
            </a:r>
          </a:p>
          <a:p>
            <a:pPr lvl="1"/>
            <a:r>
              <a:rPr lang="en-GB" dirty="0" smtClean="0"/>
              <a:t>Are filters in lazy rules allowed?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r>
              <a:rPr lang="en-GB" dirty="0" smtClean="0"/>
              <a:t>The lazy rule will be executed regardless of the filter.</a:t>
            </a:r>
          </a:p>
          <a:p>
            <a:pPr lvl="3"/>
            <a:r>
              <a:rPr lang="en-GB" dirty="0" smtClean="0"/>
              <a:t>This does not apply it the lazy rule inherits from an abstract lazy rule.</a:t>
            </a:r>
          </a:p>
          <a:p>
            <a:pPr lvl="2"/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2015208" y="3524815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lazy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rule</a:t>
            </a:r>
            <a:r>
              <a:rPr lang="es-ES_tradnl" dirty="0" smtClean="0">
                <a:latin typeface="Consolas" pitchFamily="49" charset="0"/>
              </a:rPr>
              <a:t> attribute2text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f : </a:t>
            </a:r>
            <a:r>
              <a:rPr lang="es-ES_tradnl" dirty="0" err="1" smtClean="0">
                <a:latin typeface="Consolas" pitchFamily="49" charset="0"/>
              </a:rPr>
              <a:t>CD!Feature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dirty="0" err="1" smtClean="0">
                <a:latin typeface="Consolas" pitchFamily="49" charset="0"/>
              </a:rPr>
              <a:t>f.oclIsKindOf</a:t>
            </a:r>
            <a:r>
              <a:rPr lang="es-ES_tradnl" dirty="0" smtClean="0">
                <a:latin typeface="Consolas" pitchFamily="49" charset="0"/>
              </a:rPr>
              <a:t>(</a:t>
            </a:r>
            <a:r>
              <a:rPr lang="es-ES_tradnl" dirty="0" err="1" smtClean="0">
                <a:latin typeface="Consolas" pitchFamily="49" charset="0"/>
              </a:rPr>
              <a:t>CD!Attribute</a:t>
            </a:r>
            <a:r>
              <a:rPr lang="es-ES_tradnl" dirty="0" smtClean="0">
                <a:latin typeface="Consolas" pitchFamily="49" charset="0"/>
              </a:rPr>
              <a:t>) )</a:t>
            </a: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t : </a:t>
            </a:r>
            <a:r>
              <a:rPr lang="es-ES_tradnl" dirty="0" err="1" smtClean="0">
                <a:latin typeface="Consolas" pitchFamily="49" charset="0"/>
              </a:rPr>
              <a:t>GUI!Text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7164288" y="6488668"/>
            <a:ext cx="1871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Types of problems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31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Transformation rules problems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Rule conflict</a:t>
            </a:r>
          </a:p>
          <a:p>
            <a:pPr lvl="1"/>
            <a:r>
              <a:rPr lang="en-AU" dirty="0" smtClean="0"/>
              <a:t>Two matched rules should not match the same source element</a:t>
            </a:r>
            <a:endParaRPr lang="en-AU" dirty="0"/>
          </a:p>
        </p:txBody>
      </p:sp>
      <p:sp>
        <p:nvSpPr>
          <p:cNvPr id="4" name="3 CuadroTexto"/>
          <p:cNvSpPr txBox="1"/>
          <p:nvPr/>
        </p:nvSpPr>
        <p:spPr>
          <a:xfrm>
            <a:off x="1547664" y="3501008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classifiers *</a:t>
            </a:r>
            <a:endParaRPr lang="en-GB" sz="1400" dirty="0"/>
          </a:p>
        </p:txBody>
      </p:sp>
      <p:sp>
        <p:nvSpPr>
          <p:cNvPr id="5" name="4 Rectángulo"/>
          <p:cNvSpPr/>
          <p:nvPr/>
        </p:nvSpPr>
        <p:spPr>
          <a:xfrm>
            <a:off x="539552" y="3284984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Package</a:t>
            </a:r>
            <a:endParaRPr lang="es-ES_tradnl" dirty="0"/>
          </a:p>
        </p:txBody>
      </p:sp>
      <p:sp>
        <p:nvSpPr>
          <p:cNvPr id="6" name="5 Rectángulo"/>
          <p:cNvSpPr/>
          <p:nvPr/>
        </p:nvSpPr>
        <p:spPr>
          <a:xfrm>
            <a:off x="2483768" y="3284984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Classifier</a:t>
            </a:r>
            <a:endParaRPr lang="es-ES_tradnl" i="1" dirty="0"/>
          </a:p>
        </p:txBody>
      </p:sp>
      <p:cxnSp>
        <p:nvCxnSpPr>
          <p:cNvPr id="7" name="6 Conector angular"/>
          <p:cNvCxnSpPr>
            <a:stCxn id="9" idx="0"/>
            <a:endCxn id="8" idx="3"/>
          </p:cNvCxnSpPr>
          <p:nvPr/>
        </p:nvCxnSpPr>
        <p:spPr>
          <a:xfrm rot="5400000" flipH="1" flipV="1">
            <a:off x="2555776" y="3825044"/>
            <a:ext cx="360040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7 Triángulo isósceles"/>
          <p:cNvSpPr/>
          <p:nvPr/>
        </p:nvSpPr>
        <p:spPr>
          <a:xfrm>
            <a:off x="2915816" y="3717032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Rectángulo"/>
          <p:cNvSpPr/>
          <p:nvPr/>
        </p:nvSpPr>
        <p:spPr>
          <a:xfrm>
            <a:off x="1907704" y="4293096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Class</a:t>
            </a:r>
            <a:endParaRPr lang="es-ES_tradnl" dirty="0"/>
          </a:p>
        </p:txBody>
      </p:sp>
      <p:sp>
        <p:nvSpPr>
          <p:cNvPr id="10" name="9 Rectángulo"/>
          <p:cNvSpPr/>
          <p:nvPr/>
        </p:nvSpPr>
        <p:spPr>
          <a:xfrm>
            <a:off x="3203848" y="4293096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DataType</a:t>
            </a:r>
            <a:endParaRPr lang="es-ES_tradnl" dirty="0"/>
          </a:p>
        </p:txBody>
      </p:sp>
      <p:cxnSp>
        <p:nvCxnSpPr>
          <p:cNvPr id="11" name="10 Conector angular"/>
          <p:cNvCxnSpPr>
            <a:stCxn id="10" idx="0"/>
            <a:endCxn id="8" idx="3"/>
          </p:cNvCxnSpPr>
          <p:nvPr/>
        </p:nvCxnSpPr>
        <p:spPr>
          <a:xfrm rot="16200000" flipV="1">
            <a:off x="3203848" y="3753036"/>
            <a:ext cx="360040" cy="720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57 Conector angular"/>
          <p:cNvCxnSpPr>
            <a:stCxn id="5" idx="3"/>
            <a:endCxn id="6" idx="1"/>
          </p:cNvCxnSpPr>
          <p:nvPr/>
        </p:nvCxnSpPr>
        <p:spPr>
          <a:xfrm>
            <a:off x="1547664" y="3501008"/>
            <a:ext cx="936104" cy="0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3 Triángulo isósceles"/>
          <p:cNvSpPr/>
          <p:nvPr/>
        </p:nvSpPr>
        <p:spPr>
          <a:xfrm>
            <a:off x="971600" y="3717032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14 Rectángulo"/>
          <p:cNvSpPr/>
          <p:nvPr/>
        </p:nvSpPr>
        <p:spPr>
          <a:xfrm>
            <a:off x="539552" y="4293096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Model</a:t>
            </a:r>
            <a:endParaRPr lang="es-ES_tradnl" dirty="0"/>
          </a:p>
        </p:txBody>
      </p:sp>
      <p:cxnSp>
        <p:nvCxnSpPr>
          <p:cNvPr id="17" name="16 Conector recto"/>
          <p:cNvCxnSpPr>
            <a:stCxn id="15" idx="0"/>
            <a:endCxn id="14" idx="3"/>
          </p:cNvCxnSpPr>
          <p:nvPr/>
        </p:nvCxnSpPr>
        <p:spPr>
          <a:xfrm flipV="1">
            <a:off x="1079612" y="3933056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547664" y="5445224"/>
            <a:ext cx="1016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classifiers *</a:t>
            </a:r>
            <a:endParaRPr lang="en-GB" sz="1400" dirty="0"/>
          </a:p>
        </p:txBody>
      </p:sp>
      <p:sp>
        <p:nvSpPr>
          <p:cNvPr id="19" name="18 Rectángulo"/>
          <p:cNvSpPr/>
          <p:nvPr/>
        </p:nvSpPr>
        <p:spPr>
          <a:xfrm>
            <a:off x="539552" y="5229200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Model</a:t>
            </a:r>
            <a:endParaRPr lang="es-ES_tradnl" dirty="0"/>
          </a:p>
        </p:txBody>
      </p:sp>
      <p:sp>
        <p:nvSpPr>
          <p:cNvPr id="20" name="19 Rectángulo"/>
          <p:cNvSpPr/>
          <p:nvPr/>
        </p:nvSpPr>
        <p:spPr>
          <a:xfrm>
            <a:off x="2483768" y="5229200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Classifier</a:t>
            </a:r>
            <a:endParaRPr lang="es-ES_tradnl" i="1" dirty="0"/>
          </a:p>
        </p:txBody>
      </p:sp>
      <p:cxnSp>
        <p:nvCxnSpPr>
          <p:cNvPr id="21" name="20 Conector angular"/>
          <p:cNvCxnSpPr>
            <a:stCxn id="23" idx="0"/>
            <a:endCxn id="22" idx="3"/>
          </p:cNvCxnSpPr>
          <p:nvPr/>
        </p:nvCxnSpPr>
        <p:spPr>
          <a:xfrm rot="5400000" flipH="1" flipV="1">
            <a:off x="2555776" y="5769260"/>
            <a:ext cx="360040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21 Triángulo isósceles"/>
          <p:cNvSpPr/>
          <p:nvPr/>
        </p:nvSpPr>
        <p:spPr>
          <a:xfrm>
            <a:off x="2915816" y="5661248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22 Rectángulo"/>
          <p:cNvSpPr/>
          <p:nvPr/>
        </p:nvSpPr>
        <p:spPr>
          <a:xfrm>
            <a:off x="1907704" y="6237312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Class</a:t>
            </a:r>
            <a:endParaRPr lang="es-ES_tradnl" dirty="0"/>
          </a:p>
        </p:txBody>
      </p:sp>
      <p:sp>
        <p:nvSpPr>
          <p:cNvPr id="24" name="23 Rectángulo"/>
          <p:cNvSpPr/>
          <p:nvPr/>
        </p:nvSpPr>
        <p:spPr>
          <a:xfrm>
            <a:off x="3203848" y="6237312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DataType</a:t>
            </a:r>
            <a:endParaRPr lang="es-ES_tradnl" dirty="0"/>
          </a:p>
        </p:txBody>
      </p:sp>
      <p:cxnSp>
        <p:nvCxnSpPr>
          <p:cNvPr id="25" name="24 Conector angular"/>
          <p:cNvCxnSpPr>
            <a:stCxn id="24" idx="0"/>
            <a:endCxn id="22" idx="3"/>
          </p:cNvCxnSpPr>
          <p:nvPr/>
        </p:nvCxnSpPr>
        <p:spPr>
          <a:xfrm rot="16200000" flipV="1">
            <a:off x="3203848" y="5697252"/>
            <a:ext cx="360040" cy="720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57 Conector angular"/>
          <p:cNvCxnSpPr>
            <a:stCxn id="19" idx="3"/>
            <a:endCxn id="20" idx="1"/>
          </p:cNvCxnSpPr>
          <p:nvPr/>
        </p:nvCxnSpPr>
        <p:spPr>
          <a:xfrm>
            <a:off x="1547664" y="5445224"/>
            <a:ext cx="936104" cy="0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29 Rectángulo"/>
          <p:cNvSpPr/>
          <p:nvPr/>
        </p:nvSpPr>
        <p:spPr>
          <a:xfrm>
            <a:off x="5508104" y="2924944"/>
            <a:ext cx="34563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model2model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m1: </a:t>
            </a:r>
            <a:r>
              <a:rPr lang="es-ES_tradnl" dirty="0" err="1" smtClean="0">
                <a:latin typeface="Consolas" pitchFamily="49" charset="0"/>
              </a:rPr>
              <a:t>UML!Model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m2: </a:t>
            </a:r>
            <a:r>
              <a:rPr lang="es-ES_tradnl" dirty="0" err="1" smtClean="0">
                <a:latin typeface="Consolas" pitchFamily="49" charset="0"/>
              </a:rPr>
              <a:t>CD!Model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package2model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p: </a:t>
            </a:r>
            <a:r>
              <a:rPr lang="es-ES_tradnl" dirty="0" err="1" smtClean="0">
                <a:latin typeface="Consolas" pitchFamily="49" charset="0"/>
              </a:rPr>
              <a:t>UML!Package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m: </a:t>
            </a:r>
            <a:r>
              <a:rPr lang="es-ES_tradnl" dirty="0" err="1" smtClean="0">
                <a:latin typeface="Consolas" pitchFamily="49" charset="0"/>
              </a:rPr>
              <a:t>CD!Model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  <a:p>
            <a:endParaRPr lang="es-ES_tradnl" dirty="0" smtClean="0">
              <a:latin typeface="Consolas" pitchFamily="49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4788024" y="5877272"/>
            <a:ext cx="4248472" cy="7920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400" dirty="0" smtClean="0"/>
              <a:t>Solution #1. Make model2model inherit package2model</a:t>
            </a:r>
          </a:p>
          <a:p>
            <a:r>
              <a:rPr lang="en-AU" sz="1400" dirty="0" smtClean="0"/>
              <a:t>Solution #2. Add filter </a:t>
            </a:r>
            <a:r>
              <a:rPr lang="en-AU" sz="1400" dirty="0" err="1" smtClean="0"/>
              <a:t>p.oclIsType</a:t>
            </a:r>
            <a:r>
              <a:rPr lang="en-AU" sz="1400" dirty="0" smtClean="0"/>
              <a:t>(</a:t>
            </a:r>
            <a:r>
              <a:rPr lang="en-AU" sz="1400" dirty="0" err="1" smtClean="0"/>
              <a:t>UML!Package</a:t>
            </a:r>
            <a:r>
              <a:rPr lang="en-AU" sz="1400" dirty="0" smtClean="0"/>
              <a:t>) </a:t>
            </a:r>
            <a:endParaRPr lang="en-AU" sz="1400" dirty="0"/>
          </a:p>
        </p:txBody>
      </p:sp>
      <p:sp>
        <p:nvSpPr>
          <p:cNvPr id="33" name="32 Rectángulo redondeado"/>
          <p:cNvSpPr/>
          <p:nvPr/>
        </p:nvSpPr>
        <p:spPr>
          <a:xfrm>
            <a:off x="6444208" y="116632"/>
            <a:ext cx="264259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uml2cd_rule_conflict.atl</a:t>
            </a:r>
            <a:endParaRPr lang="en-AU" sz="1400" dirty="0">
              <a:latin typeface="Consolas" pitchFamily="49" charset="0"/>
            </a:endParaRPr>
          </a:p>
        </p:txBody>
      </p:sp>
      <p:cxnSp>
        <p:nvCxnSpPr>
          <p:cNvPr id="35" name="34 Conector recto"/>
          <p:cNvCxnSpPr/>
          <p:nvPr/>
        </p:nvCxnSpPr>
        <p:spPr>
          <a:xfrm>
            <a:off x="323528" y="5013176"/>
            <a:ext cx="4320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Transformation rules problems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Unresolved binding</a:t>
            </a:r>
          </a:p>
          <a:p>
            <a:pPr lvl="1"/>
            <a:r>
              <a:rPr lang="en-AU" dirty="0" smtClean="0"/>
              <a:t>What happens when there is no rule to resolve an element appearing in the right part of a binding?</a:t>
            </a:r>
          </a:p>
          <a:p>
            <a:pPr lvl="1"/>
            <a:r>
              <a:rPr lang="en-AU" dirty="0" smtClean="0"/>
              <a:t>Example: 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sz="1200" dirty="0" smtClean="0"/>
          </a:p>
          <a:p>
            <a:pPr lvl="1"/>
            <a:r>
              <a:rPr lang="en-AU" dirty="0" smtClean="0"/>
              <a:t>If you have a rule with a filter to discard abstract classes, you get</a:t>
            </a:r>
          </a:p>
          <a:p>
            <a:pPr lvl="2"/>
            <a:endParaRPr lang="en-AU" dirty="0"/>
          </a:p>
        </p:txBody>
      </p:sp>
      <p:sp>
        <p:nvSpPr>
          <p:cNvPr id="4" name="3 Rectángulo"/>
          <p:cNvSpPr/>
          <p:nvPr/>
        </p:nvSpPr>
        <p:spPr>
          <a:xfrm>
            <a:off x="755576" y="5445224"/>
            <a:ext cx="838842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100" dirty="0" err="1" smtClean="0"/>
              <a:t>Cannot</a:t>
            </a:r>
            <a:r>
              <a:rPr lang="es-ES_tradnl" sz="1100" dirty="0" smtClean="0"/>
              <a:t> set </a:t>
            </a:r>
            <a:r>
              <a:rPr lang="es-ES_tradnl" sz="1100" dirty="0" err="1" smtClean="0"/>
              <a:t>feature</a:t>
            </a:r>
            <a:r>
              <a:rPr lang="es-ES_tradnl" sz="1100" dirty="0" smtClean="0"/>
              <a:t> </a:t>
            </a:r>
            <a:r>
              <a:rPr lang="es-ES_tradnl" sz="1100" dirty="0" err="1" smtClean="0"/>
              <a:t>widgets</a:t>
            </a:r>
            <a:r>
              <a:rPr lang="es-ES_tradnl" sz="1100" dirty="0" smtClean="0"/>
              <a:t> </a:t>
            </a:r>
            <a:r>
              <a:rPr lang="es-ES_tradnl" sz="1100" dirty="0" err="1" smtClean="0"/>
              <a:t>to</a:t>
            </a:r>
            <a:r>
              <a:rPr lang="es-ES_tradnl" sz="1100" dirty="0" smtClean="0"/>
              <a:t> </a:t>
            </a:r>
            <a:r>
              <a:rPr lang="es-ES_tradnl" sz="1100" dirty="0" err="1" smtClean="0"/>
              <a:t>value</a:t>
            </a:r>
            <a:r>
              <a:rPr lang="es-ES_tradnl" sz="1100" dirty="0" smtClean="0"/>
              <a:t> [org.eclipse.emf.ecore.impl.DynamicEObjectImpl@4a12c7a0 (</a:t>
            </a:r>
            <a:r>
              <a:rPr lang="es-ES_tradnl" sz="1100" dirty="0" err="1" smtClean="0"/>
              <a:t>eClass</a:t>
            </a:r>
            <a:r>
              <a:rPr lang="es-ES_tradnl" sz="1100" dirty="0" smtClean="0"/>
              <a:t>: org.eclipse.emf.ecore.impl.EClassImpl@54087d0d (</a:t>
            </a:r>
            <a:r>
              <a:rPr lang="es-ES_tradnl" sz="1100" dirty="0" err="1" smtClean="0"/>
              <a:t>name</a:t>
            </a:r>
            <a:r>
              <a:rPr lang="es-ES_tradnl" sz="1100" dirty="0" smtClean="0"/>
              <a:t>: </a:t>
            </a:r>
            <a:r>
              <a:rPr lang="es-ES_tradnl" sz="1100" dirty="0" err="1" smtClean="0"/>
              <a:t>Frame</a:t>
            </a:r>
            <a:r>
              <a:rPr lang="es-ES_tradnl" sz="1100" dirty="0" smtClean="0"/>
              <a:t>) (</a:t>
            </a:r>
            <a:r>
              <a:rPr lang="es-ES_tradnl" sz="1100" dirty="0" err="1" smtClean="0"/>
              <a:t>instanceClassName</a:t>
            </a:r>
            <a:r>
              <a:rPr lang="es-ES_tradnl" sz="1100" dirty="0" smtClean="0"/>
              <a:t>: </a:t>
            </a:r>
            <a:r>
              <a:rPr lang="es-ES_tradnl" sz="1100" dirty="0" err="1" smtClean="0"/>
              <a:t>null</a:t>
            </a:r>
            <a:r>
              <a:rPr lang="es-ES_tradnl" sz="1100" dirty="0" smtClean="0"/>
              <a:t>) (</a:t>
            </a:r>
            <a:r>
              <a:rPr lang="es-ES_tradnl" sz="1100" dirty="0" err="1" smtClean="0"/>
              <a:t>abstract</a:t>
            </a:r>
            <a:r>
              <a:rPr lang="es-ES_tradnl" sz="1100" dirty="0" smtClean="0"/>
              <a:t>: false, interface: false)), org.eclipse.emf.ecore.impl.DynamicEObjectImpl@632e536 (</a:t>
            </a:r>
            <a:r>
              <a:rPr lang="es-ES_tradnl" sz="1100" dirty="0" err="1" smtClean="0"/>
              <a:t>eClass</a:t>
            </a:r>
            <a:r>
              <a:rPr lang="es-ES_tradnl" sz="1100" dirty="0" smtClean="0"/>
              <a:t>: org.eclipse.emf.ecore.impl.EClassImpl@789537ef (</a:t>
            </a:r>
            <a:r>
              <a:rPr lang="es-ES_tradnl" sz="1100" dirty="0" err="1" smtClean="0"/>
              <a:t>name</a:t>
            </a:r>
            <a:r>
              <a:rPr lang="es-ES_tradnl" sz="1100" dirty="0" smtClean="0"/>
              <a:t>: </a:t>
            </a:r>
            <a:r>
              <a:rPr lang="es-ES_tradnl" sz="1100" dirty="0" err="1" smtClean="0"/>
              <a:t>Class</a:t>
            </a:r>
            <a:r>
              <a:rPr lang="es-ES_tradnl" sz="1100" dirty="0" smtClean="0"/>
              <a:t>) (</a:t>
            </a:r>
            <a:r>
              <a:rPr lang="es-ES_tradnl" sz="1100" dirty="0" err="1" smtClean="0"/>
              <a:t>instanceClassName</a:t>
            </a:r>
            <a:r>
              <a:rPr lang="es-ES_tradnl" sz="1100" dirty="0" smtClean="0"/>
              <a:t>: </a:t>
            </a:r>
            <a:r>
              <a:rPr lang="es-ES_tradnl" sz="1100" dirty="0" err="1" smtClean="0"/>
              <a:t>null</a:t>
            </a:r>
            <a:r>
              <a:rPr lang="es-ES_tradnl" sz="1100" dirty="0" smtClean="0"/>
              <a:t>) (</a:t>
            </a:r>
            <a:r>
              <a:rPr lang="es-ES_tradnl" sz="1100" dirty="0" err="1" smtClean="0"/>
              <a:t>abstract</a:t>
            </a:r>
            <a:r>
              <a:rPr lang="es-ES_tradnl" sz="1100" dirty="0" smtClean="0"/>
              <a:t>: false, interface: false)), org.eclipse.emf.ecore.impl.DynamicEObjectImpl@f99ae63 (</a:t>
            </a:r>
            <a:r>
              <a:rPr lang="es-ES_tradnl" sz="1100" dirty="0" err="1" smtClean="0"/>
              <a:t>eClass</a:t>
            </a:r>
            <a:r>
              <a:rPr lang="es-ES_tradnl" sz="1100" dirty="0" smtClean="0"/>
              <a:t>: org.eclipse.emf.ecore.impl.EClassImpl@54087d0d (</a:t>
            </a:r>
            <a:r>
              <a:rPr lang="es-ES_tradnl" sz="1100" dirty="0" err="1" smtClean="0"/>
              <a:t>name</a:t>
            </a:r>
            <a:r>
              <a:rPr lang="es-ES_tradnl" sz="1100" dirty="0" smtClean="0"/>
              <a:t>: </a:t>
            </a:r>
            <a:r>
              <a:rPr lang="es-ES_tradnl" sz="1100" dirty="0" err="1" smtClean="0"/>
              <a:t>Frame</a:t>
            </a:r>
            <a:r>
              <a:rPr lang="es-ES_tradnl" sz="1100" dirty="0" smtClean="0"/>
              <a:t>) (</a:t>
            </a:r>
            <a:r>
              <a:rPr lang="es-ES_tradnl" sz="1100" dirty="0" err="1" smtClean="0"/>
              <a:t>instanceClassName</a:t>
            </a:r>
            <a:r>
              <a:rPr lang="es-ES_tradnl" sz="1100" dirty="0" smtClean="0"/>
              <a:t>: </a:t>
            </a:r>
            <a:r>
              <a:rPr lang="es-ES_tradnl" sz="1100" dirty="0" err="1" smtClean="0"/>
              <a:t>null</a:t>
            </a:r>
            <a:r>
              <a:rPr lang="es-ES_tradnl" sz="1100" dirty="0" smtClean="0"/>
              <a:t>) (</a:t>
            </a:r>
            <a:r>
              <a:rPr lang="es-ES_tradnl" sz="1100" dirty="0" err="1" smtClean="0"/>
              <a:t>abstract</a:t>
            </a:r>
            <a:r>
              <a:rPr lang="es-ES_tradnl" sz="1100" dirty="0" smtClean="0"/>
              <a:t>: false, interface: false)), org.eclipse.emf.ecore.impl.DynamicEObjectImpl@6704dd1e (</a:t>
            </a:r>
            <a:r>
              <a:rPr lang="es-ES_tradnl" sz="1100" dirty="0" err="1" smtClean="0"/>
              <a:t>eClass</a:t>
            </a:r>
            <a:r>
              <a:rPr lang="es-ES_tradnl" sz="1100" dirty="0" smtClean="0"/>
              <a:t>: org.eclipse.emf.ecore.impl.EClassImpl@54087d0d (</a:t>
            </a:r>
            <a:r>
              <a:rPr lang="es-ES_tradnl" sz="1100" dirty="0" err="1" smtClean="0"/>
              <a:t>name</a:t>
            </a:r>
            <a:r>
              <a:rPr lang="es-ES_tradnl" sz="1100" dirty="0" smtClean="0"/>
              <a:t>: </a:t>
            </a:r>
            <a:r>
              <a:rPr lang="es-ES_tradnl" sz="1100" dirty="0" err="1" smtClean="0"/>
              <a:t>Frame</a:t>
            </a:r>
            <a:r>
              <a:rPr lang="es-ES_tradnl" sz="1100" dirty="0" smtClean="0"/>
              <a:t>) (</a:t>
            </a:r>
            <a:r>
              <a:rPr lang="es-ES_tradnl" sz="1100" dirty="0" err="1" smtClean="0"/>
              <a:t>instanceClassName</a:t>
            </a:r>
            <a:r>
              <a:rPr lang="es-ES_tradnl" sz="1100" dirty="0" smtClean="0"/>
              <a:t>: </a:t>
            </a:r>
            <a:r>
              <a:rPr lang="es-ES_tradnl" sz="1100" dirty="0" err="1" smtClean="0"/>
              <a:t>null</a:t>
            </a:r>
            <a:r>
              <a:rPr lang="es-ES_tradnl" sz="1100" dirty="0" smtClean="0"/>
              <a:t>) (</a:t>
            </a:r>
            <a:r>
              <a:rPr lang="es-ES_tradnl" sz="1100" dirty="0" err="1" smtClean="0"/>
              <a:t>abstract</a:t>
            </a:r>
            <a:r>
              <a:rPr lang="es-ES_tradnl" sz="1100" dirty="0" smtClean="0"/>
              <a:t>: false, interface: false))], inter-</a:t>
            </a:r>
            <a:r>
              <a:rPr lang="es-ES_tradnl" sz="1100" dirty="0" err="1" smtClean="0"/>
              <a:t>model</a:t>
            </a:r>
            <a:r>
              <a:rPr lang="es-ES_tradnl" sz="1100" dirty="0" smtClean="0"/>
              <a:t> </a:t>
            </a:r>
            <a:r>
              <a:rPr lang="es-ES_tradnl" sz="1100" dirty="0" err="1" smtClean="0"/>
              <a:t>references</a:t>
            </a:r>
            <a:r>
              <a:rPr lang="es-ES_tradnl" sz="1100" dirty="0" smtClean="0"/>
              <a:t> are </a:t>
            </a:r>
            <a:r>
              <a:rPr lang="es-ES_tradnl" sz="1100" dirty="0" err="1" smtClean="0"/>
              <a:t>forbidden</a:t>
            </a:r>
            <a:r>
              <a:rPr lang="es-ES_tradnl" sz="1100" dirty="0" smtClean="0"/>
              <a:t>. Configure </a:t>
            </a:r>
            <a:r>
              <a:rPr lang="es-ES_tradnl" sz="1100" dirty="0" err="1" smtClean="0"/>
              <a:t>launching</a:t>
            </a:r>
            <a:r>
              <a:rPr lang="es-ES_tradnl" sz="1100" dirty="0" smtClean="0"/>
              <a:t> </a:t>
            </a:r>
            <a:r>
              <a:rPr lang="es-ES_tradnl" sz="1100" dirty="0" err="1" smtClean="0"/>
              <a:t>options</a:t>
            </a:r>
            <a:r>
              <a:rPr lang="es-ES_tradnl" sz="1100" dirty="0" smtClean="0"/>
              <a:t> </a:t>
            </a:r>
            <a:r>
              <a:rPr lang="es-ES_tradnl" sz="1100" dirty="0" err="1" smtClean="0"/>
              <a:t>to</a:t>
            </a:r>
            <a:r>
              <a:rPr lang="es-ES_tradnl" sz="1100" dirty="0" smtClean="0"/>
              <a:t> </a:t>
            </a:r>
            <a:r>
              <a:rPr lang="es-ES_tradnl" sz="1100" dirty="0" err="1" smtClean="0"/>
              <a:t>allow</a:t>
            </a:r>
            <a:r>
              <a:rPr lang="es-ES_tradnl" sz="1100" dirty="0" smtClean="0"/>
              <a:t> </a:t>
            </a:r>
            <a:r>
              <a:rPr lang="es-ES_tradnl" sz="1100" dirty="0" err="1" smtClean="0"/>
              <a:t>them</a:t>
            </a:r>
            <a:r>
              <a:rPr lang="es-ES_tradnl" sz="1100" dirty="0" smtClean="0"/>
              <a:t>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843808" y="3212976"/>
            <a:ext cx="95770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n-AU" dirty="0" smtClean="0">
                <a:latin typeface="Consolas" pitchFamily="49" charset="0"/>
              </a:rPr>
              <a:t> model2gui {</a:t>
            </a:r>
          </a:p>
          <a:p>
            <a:r>
              <a:rPr lang="en-AU" dirty="0" smtClean="0">
                <a:latin typeface="Consolas" pitchFamily="49" charset="0"/>
              </a:rPr>
              <a:t>  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AU" dirty="0" smtClean="0">
                <a:latin typeface="Consolas" pitchFamily="49" charset="0"/>
              </a:rPr>
              <a:t> m: </a:t>
            </a:r>
            <a:r>
              <a:rPr lang="en-AU" dirty="0" err="1" smtClean="0">
                <a:latin typeface="Consolas" pitchFamily="49" charset="0"/>
              </a:rPr>
              <a:t>CD!Model</a:t>
            </a:r>
            <a:endParaRPr lang="en-AU" dirty="0" smtClean="0">
              <a:latin typeface="Consolas" pitchFamily="49" charset="0"/>
            </a:endParaRPr>
          </a:p>
          <a:p>
            <a:r>
              <a:rPr lang="en-AU" dirty="0" smtClean="0">
                <a:latin typeface="Consolas" pitchFamily="49" charset="0"/>
              </a:rPr>
              <a:t>    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n-AU" dirty="0" smtClean="0">
                <a:latin typeface="Consolas" pitchFamily="49" charset="0"/>
              </a:rPr>
              <a:t>	w: </a:t>
            </a:r>
            <a:r>
              <a:rPr lang="en-AU" dirty="0" err="1" smtClean="0">
                <a:latin typeface="Consolas" pitchFamily="49" charset="0"/>
              </a:rPr>
              <a:t>GUI!Window</a:t>
            </a:r>
            <a:r>
              <a:rPr lang="en-AU" dirty="0" smtClean="0">
                <a:latin typeface="Consolas" pitchFamily="49" charset="0"/>
              </a:rPr>
              <a:t> (</a:t>
            </a:r>
          </a:p>
          <a:p>
            <a:r>
              <a:rPr lang="en-AU" dirty="0" smtClean="0">
                <a:latin typeface="Consolas" pitchFamily="49" charset="0"/>
              </a:rPr>
              <a:t>     widgets &lt;- </a:t>
            </a:r>
            <a:r>
              <a:rPr lang="en-AU" dirty="0" err="1" smtClean="0">
                <a:latin typeface="Consolas" pitchFamily="49" charset="0"/>
              </a:rPr>
              <a:t>m.classifiers</a:t>
            </a:r>
            <a:r>
              <a:rPr lang="en-AU" dirty="0" smtClean="0">
                <a:latin typeface="Consolas" pitchFamily="49" charset="0"/>
              </a:rPr>
              <a:t>-&gt;</a:t>
            </a:r>
          </a:p>
          <a:p>
            <a:r>
              <a:rPr lang="en-AU" dirty="0" smtClean="0">
                <a:latin typeface="Consolas" pitchFamily="49" charset="0"/>
              </a:rPr>
              <a:t>           select(c | </a:t>
            </a:r>
            <a:r>
              <a:rPr lang="en-AU" dirty="0" err="1" smtClean="0">
                <a:latin typeface="Consolas" pitchFamily="49" charset="0"/>
              </a:rPr>
              <a:t>c.oclIsKindOf</a:t>
            </a:r>
            <a:r>
              <a:rPr lang="en-AU" dirty="0" smtClean="0">
                <a:latin typeface="Consolas" pitchFamily="49" charset="0"/>
              </a:rPr>
              <a:t>(</a:t>
            </a:r>
            <a:r>
              <a:rPr lang="en-AU" dirty="0" err="1" smtClean="0">
                <a:latin typeface="Consolas" pitchFamily="49" charset="0"/>
              </a:rPr>
              <a:t>CD!Class</a:t>
            </a:r>
            <a:r>
              <a:rPr lang="en-AU" dirty="0" smtClean="0">
                <a:latin typeface="Consolas" pitchFamily="49" charset="0"/>
              </a:rPr>
              <a:t>)) </a:t>
            </a:r>
          </a:p>
          <a:p>
            <a:endParaRPr lang="en-AU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Transformation rules problems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AU" dirty="0" smtClean="0"/>
              <a:t>Unresolved binding</a:t>
            </a:r>
          </a:p>
          <a:p>
            <a:pPr lvl="1"/>
            <a:r>
              <a:rPr lang="en-AU" dirty="0" smtClean="0"/>
              <a:t>Should be treated appropriately </a:t>
            </a:r>
          </a:p>
          <a:p>
            <a:pPr lvl="1"/>
            <a:r>
              <a:rPr lang="en-AU" dirty="0" smtClean="0"/>
              <a:t>It is a smell of incompleteness in the transformation</a:t>
            </a:r>
          </a:p>
          <a:p>
            <a:pPr lvl="2"/>
            <a:r>
              <a:rPr lang="en-AU" dirty="0" smtClean="0"/>
              <a:t>Not all cases are covered</a:t>
            </a:r>
          </a:p>
          <a:p>
            <a:pPr lvl="1"/>
            <a:r>
              <a:rPr lang="en-AU" dirty="0" smtClean="0"/>
              <a:t>If the cases don’t need to be considered:</a:t>
            </a:r>
          </a:p>
          <a:p>
            <a:pPr lvl="2"/>
            <a:r>
              <a:rPr lang="en-AU" dirty="0" smtClean="0"/>
              <a:t>Filter the right-hand side of the binding</a:t>
            </a:r>
          </a:p>
          <a:p>
            <a:pPr lvl="2"/>
            <a:r>
              <a:rPr lang="en-AU" dirty="0" smtClean="0"/>
              <a:t>Write a pre-condition</a:t>
            </a:r>
          </a:p>
          <a:p>
            <a:pPr lvl="2"/>
            <a:r>
              <a:rPr lang="en-AU" dirty="0" smtClean="0"/>
              <a:t>Ignore (but documenting)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7164288" y="6488668"/>
            <a:ext cx="1871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Types of problems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34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Pre-</a:t>
            </a:r>
            <a:r>
              <a:rPr lang="es-ES_tradnl" dirty="0" err="1" smtClean="0"/>
              <a:t>conditions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Useful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document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conditions</a:t>
            </a:r>
            <a:r>
              <a:rPr lang="es-ES_tradnl" dirty="0" smtClean="0"/>
              <a:t> </a:t>
            </a:r>
            <a:r>
              <a:rPr lang="es-ES_tradnl" dirty="0" err="1" smtClean="0"/>
              <a:t>under</a:t>
            </a:r>
            <a:r>
              <a:rPr lang="es-ES_tradnl" dirty="0" smtClean="0"/>
              <a:t> </a:t>
            </a:r>
            <a:r>
              <a:rPr lang="es-ES_tradnl" dirty="0" err="1" smtClean="0"/>
              <a:t>which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</a:t>
            </a:r>
            <a:r>
              <a:rPr lang="es-ES_tradnl" dirty="0" smtClean="0"/>
              <a:t> </a:t>
            </a:r>
            <a:r>
              <a:rPr lang="es-ES_tradnl" dirty="0" err="1" smtClean="0"/>
              <a:t>actually</a:t>
            </a:r>
            <a:r>
              <a:rPr lang="es-ES_tradnl" dirty="0" smtClean="0"/>
              <a:t> </a:t>
            </a:r>
            <a:r>
              <a:rPr lang="es-ES_tradnl" dirty="0" err="1" smtClean="0"/>
              <a:t>works</a:t>
            </a:r>
            <a:endParaRPr lang="es-ES_tradnl" dirty="0" smtClean="0"/>
          </a:p>
          <a:p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anATLyzer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filter</a:t>
            </a:r>
            <a:r>
              <a:rPr lang="es-ES_tradnl" dirty="0" smtClean="0"/>
              <a:t> </a:t>
            </a:r>
            <a:r>
              <a:rPr lang="es-ES_tradnl" dirty="0" err="1" smtClean="0"/>
              <a:t>out</a:t>
            </a:r>
            <a:r>
              <a:rPr lang="es-ES_tradnl" dirty="0" smtClean="0"/>
              <a:t> </a:t>
            </a:r>
            <a:r>
              <a:rPr lang="es-ES_tradnl" dirty="0" err="1" smtClean="0"/>
              <a:t>problems</a:t>
            </a:r>
            <a:endParaRPr lang="es-ES_tradnl" dirty="0" smtClean="0"/>
          </a:p>
          <a:p>
            <a:pPr lvl="1"/>
            <a:r>
              <a:rPr lang="es-ES_tradnl" dirty="0" err="1" smtClean="0"/>
              <a:t>Need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written</a:t>
            </a:r>
            <a:r>
              <a:rPr lang="es-ES_tradnl" dirty="0" smtClean="0"/>
              <a:t> </a:t>
            </a:r>
            <a:r>
              <a:rPr lang="es-ES_tradnl" dirty="0" err="1" smtClean="0"/>
              <a:t>formally</a:t>
            </a:r>
            <a:endParaRPr lang="es-ES_tradnl" dirty="0" smtClean="0"/>
          </a:p>
          <a:p>
            <a:r>
              <a:rPr lang="es-ES_tradnl" dirty="0" err="1" smtClean="0"/>
              <a:t>AnATLyzer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 err="1" smtClean="0"/>
              <a:t>Support</a:t>
            </a:r>
            <a:r>
              <a:rPr lang="es-ES_tradnl" dirty="0" smtClean="0"/>
              <a:t> as module </a:t>
            </a:r>
            <a:r>
              <a:rPr lang="es-ES_tradnl" dirty="0" err="1" smtClean="0"/>
              <a:t>annotations</a:t>
            </a:r>
            <a:endParaRPr lang="es-ES_tradnl" dirty="0" smtClean="0"/>
          </a:p>
          <a:p>
            <a:pPr lvl="1"/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check</a:t>
            </a:r>
            <a:r>
              <a:rPr lang="es-ES_tradnl" dirty="0" smtClean="0"/>
              <a:t> </a:t>
            </a:r>
            <a:r>
              <a:rPr lang="es-ES_tradnl" dirty="0" err="1" smtClean="0"/>
              <a:t>problems</a:t>
            </a:r>
            <a:endParaRPr lang="es-ES_tradnl" dirty="0" smtClean="0"/>
          </a:p>
          <a:p>
            <a:pPr lvl="1"/>
            <a:endParaRPr lang="es-ES_tradnl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395536" y="5395282"/>
            <a:ext cx="9036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@pre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CD!DataType.allInstances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()-&gt;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forAll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(c | 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   c.name = 'Integer' or c.name = ‘String' or c.name = 'Date' ) 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23528" y="6444044"/>
            <a:ext cx="421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Leave an empty line comment as separator</a:t>
            </a:r>
            <a:endParaRPr lang="en-AU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539552" y="630932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7164288" y="6488668"/>
            <a:ext cx="1871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Types of problems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35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Preconditions</a:t>
            </a:r>
            <a:endParaRPr lang="en-AU" dirty="0"/>
          </a:p>
        </p:txBody>
      </p:sp>
      <p:sp>
        <p:nvSpPr>
          <p:cNvPr id="4" name="3 Rectángulo"/>
          <p:cNvSpPr/>
          <p:nvPr/>
        </p:nvSpPr>
        <p:spPr>
          <a:xfrm>
            <a:off x="107504" y="1129962"/>
            <a:ext cx="1008112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-- @pre </a:t>
            </a:r>
            <a:r>
              <a:rPr lang="en-AU" sz="16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UML!Classifier.allInstances</a:t>
            </a:r>
            <a:r>
              <a:rPr lang="en-AU" sz="16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()-&gt;</a:t>
            </a:r>
            <a:r>
              <a:rPr lang="en-AU" sz="16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forAll</a:t>
            </a:r>
            <a:r>
              <a:rPr lang="en-AU" sz="16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(c | </a:t>
            </a:r>
          </a:p>
          <a:p>
            <a:r>
              <a:rPr lang="en-AU" sz="16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--     </a:t>
            </a:r>
            <a:r>
              <a:rPr lang="en-AU" sz="16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c.oclIsTypeOf</a:t>
            </a:r>
            <a:r>
              <a:rPr lang="en-AU" sz="16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en-AU" sz="16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UML!Class</a:t>
            </a:r>
            <a:r>
              <a:rPr lang="en-AU" sz="16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 or </a:t>
            </a:r>
            <a:r>
              <a:rPr lang="en-AU" sz="16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c.oclIsTypeOf</a:t>
            </a:r>
            <a:r>
              <a:rPr lang="en-AU" sz="16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en-AU" sz="16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UML!DataType</a:t>
            </a:r>
            <a:r>
              <a:rPr lang="en-AU" sz="16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))</a:t>
            </a:r>
          </a:p>
          <a:p>
            <a:endParaRPr lang="en-AU" sz="1600" dirty="0" smtClean="0">
              <a:latin typeface="Consolas" pitchFamily="49" charset="0"/>
            </a:endParaRPr>
          </a:p>
          <a:p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module</a:t>
            </a:r>
            <a:r>
              <a:rPr lang="en-AU" sz="1600" dirty="0" smtClean="0">
                <a:latin typeface="Consolas" pitchFamily="49" charset="0"/>
              </a:rPr>
              <a:t> "uml2cd preconditions";</a:t>
            </a:r>
          </a:p>
          <a:p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create</a:t>
            </a:r>
            <a:r>
              <a:rPr lang="en-AU" sz="1600" dirty="0" smtClean="0">
                <a:latin typeface="Consolas" pitchFamily="49" charset="0"/>
              </a:rPr>
              <a:t> OUT: CD </a:t>
            </a:r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AU" sz="1600" dirty="0" smtClean="0">
                <a:latin typeface="Consolas" pitchFamily="49" charset="0"/>
              </a:rPr>
              <a:t> IN: UML;</a:t>
            </a:r>
          </a:p>
          <a:p>
            <a:endParaRPr lang="en-AU" sz="1600" dirty="0" smtClean="0">
              <a:latin typeface="Consolas" pitchFamily="49" charset="0"/>
            </a:endParaRPr>
          </a:p>
          <a:p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n-AU" sz="1600" dirty="0" smtClean="0">
                <a:latin typeface="Consolas" pitchFamily="49" charset="0"/>
              </a:rPr>
              <a:t> Model2Model {</a:t>
            </a:r>
          </a:p>
          <a:p>
            <a:r>
              <a:rPr lang="en-AU" sz="1600" dirty="0" smtClean="0">
                <a:latin typeface="Consolas" pitchFamily="49" charset="0"/>
              </a:rPr>
              <a:t>   </a:t>
            </a:r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AU" sz="1600" dirty="0" smtClean="0">
                <a:latin typeface="Consolas" pitchFamily="49" charset="0"/>
              </a:rPr>
              <a:t> m : </a:t>
            </a:r>
            <a:r>
              <a:rPr lang="en-AU" sz="1600" dirty="0" err="1" smtClean="0">
                <a:latin typeface="Consolas" pitchFamily="49" charset="0"/>
              </a:rPr>
              <a:t>UML!Model</a:t>
            </a:r>
            <a:endParaRPr lang="en-AU" sz="1600" dirty="0" smtClean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     </a:t>
            </a:r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n-AU" sz="1600" dirty="0" smtClean="0">
                <a:latin typeface="Consolas" pitchFamily="49" charset="0"/>
              </a:rPr>
              <a:t> w : </a:t>
            </a:r>
            <a:r>
              <a:rPr lang="en-AU" sz="1600" dirty="0" err="1" smtClean="0">
                <a:latin typeface="Consolas" pitchFamily="49" charset="0"/>
              </a:rPr>
              <a:t>CD!Model</a:t>
            </a:r>
            <a:r>
              <a:rPr lang="en-AU" sz="1600" dirty="0" smtClean="0">
                <a:latin typeface="Consolas" pitchFamily="49" charset="0"/>
              </a:rPr>
              <a:t> (</a:t>
            </a:r>
          </a:p>
          <a:p>
            <a:r>
              <a:rPr lang="en-AU" sz="1600" dirty="0" smtClean="0">
                <a:latin typeface="Consolas" pitchFamily="49" charset="0"/>
              </a:rPr>
              <a:t>	name &lt;- m.name,</a:t>
            </a:r>
          </a:p>
          <a:p>
            <a:r>
              <a:rPr lang="en-AU" sz="1600" dirty="0" smtClean="0">
                <a:latin typeface="Consolas" pitchFamily="49" charset="0"/>
              </a:rPr>
              <a:t>	classifiers &lt;- </a:t>
            </a:r>
            <a:r>
              <a:rPr lang="en-AU" sz="1600" dirty="0" err="1" smtClean="0">
                <a:latin typeface="Consolas" pitchFamily="49" charset="0"/>
              </a:rPr>
              <a:t>m.ownedType</a:t>
            </a:r>
            <a:r>
              <a:rPr lang="en-AU" sz="1600" dirty="0" smtClean="0">
                <a:latin typeface="Consolas" pitchFamily="49" charset="0"/>
              </a:rPr>
              <a:t>-&gt;select(c | </a:t>
            </a:r>
            <a:r>
              <a:rPr lang="en-AU" sz="1600" dirty="0" err="1" smtClean="0">
                <a:latin typeface="Consolas" pitchFamily="49" charset="0"/>
              </a:rPr>
              <a:t>c.oclIsKindOf</a:t>
            </a:r>
            <a:r>
              <a:rPr lang="en-AU" sz="1600" dirty="0" smtClean="0">
                <a:latin typeface="Consolas" pitchFamily="49" charset="0"/>
              </a:rPr>
              <a:t>(</a:t>
            </a:r>
            <a:r>
              <a:rPr lang="en-AU" sz="1600" dirty="0" err="1" smtClean="0">
                <a:latin typeface="Consolas" pitchFamily="49" charset="0"/>
              </a:rPr>
              <a:t>UML!Classifier</a:t>
            </a:r>
            <a:r>
              <a:rPr lang="en-AU" sz="1600" dirty="0" smtClean="0">
                <a:latin typeface="Consolas" pitchFamily="49" charset="0"/>
              </a:rPr>
              <a:t>))	</a:t>
            </a:r>
          </a:p>
          <a:p>
            <a:r>
              <a:rPr lang="en-AU" sz="1600" dirty="0" smtClean="0">
                <a:latin typeface="Consolas" pitchFamily="49" charset="0"/>
              </a:rPr>
              <a:t>   )</a:t>
            </a:r>
          </a:p>
          <a:p>
            <a:r>
              <a:rPr lang="en-AU" sz="1600" dirty="0" smtClean="0">
                <a:latin typeface="Consolas" pitchFamily="49" charset="0"/>
              </a:rPr>
              <a:t>}</a:t>
            </a:r>
          </a:p>
          <a:p>
            <a:endParaRPr lang="en-AU" sz="1600" dirty="0" smtClean="0">
              <a:latin typeface="Consolas" pitchFamily="49" charset="0"/>
            </a:endParaRPr>
          </a:p>
          <a:p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n-AU" sz="1600" dirty="0" smtClean="0">
                <a:latin typeface="Consolas" pitchFamily="49" charset="0"/>
              </a:rPr>
              <a:t> Class2Class {</a:t>
            </a:r>
          </a:p>
          <a:p>
            <a:r>
              <a:rPr lang="en-AU" sz="1600" dirty="0" smtClean="0">
                <a:latin typeface="Consolas" pitchFamily="49" charset="0"/>
              </a:rPr>
              <a:t>   </a:t>
            </a:r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AU" sz="1600" dirty="0" smtClean="0">
                <a:latin typeface="Consolas" pitchFamily="49" charset="0"/>
              </a:rPr>
              <a:t> m : </a:t>
            </a:r>
            <a:r>
              <a:rPr lang="en-AU" sz="1600" dirty="0" err="1" smtClean="0">
                <a:latin typeface="Consolas" pitchFamily="49" charset="0"/>
              </a:rPr>
              <a:t>UML!Class</a:t>
            </a:r>
            <a:endParaRPr lang="en-AU" sz="1600" dirty="0" smtClean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     </a:t>
            </a:r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n-AU" sz="1600" dirty="0" smtClean="0">
                <a:latin typeface="Consolas" pitchFamily="49" charset="0"/>
              </a:rPr>
              <a:t> w : </a:t>
            </a:r>
            <a:r>
              <a:rPr lang="en-AU" sz="1600" dirty="0" err="1" smtClean="0">
                <a:latin typeface="Consolas" pitchFamily="49" charset="0"/>
              </a:rPr>
              <a:t>CD!Class</a:t>
            </a:r>
            <a:r>
              <a:rPr lang="en-AU" sz="1600" dirty="0" smtClean="0">
                <a:latin typeface="Consolas" pitchFamily="49" charset="0"/>
              </a:rPr>
              <a:t> ( name &lt;- m.name )</a:t>
            </a:r>
          </a:p>
          <a:p>
            <a:r>
              <a:rPr lang="en-AU" sz="1600" dirty="0" smtClean="0">
                <a:latin typeface="Consolas" pitchFamily="49" charset="0"/>
              </a:rPr>
              <a:t>}</a:t>
            </a:r>
          </a:p>
          <a:p>
            <a:endParaRPr lang="en-AU" sz="1600" dirty="0" smtClean="0">
              <a:latin typeface="Consolas" pitchFamily="49" charset="0"/>
            </a:endParaRPr>
          </a:p>
          <a:p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n-AU" sz="1600" dirty="0" smtClean="0">
                <a:latin typeface="Consolas" pitchFamily="49" charset="0"/>
              </a:rPr>
              <a:t> DataType2DataType {</a:t>
            </a:r>
          </a:p>
          <a:p>
            <a:r>
              <a:rPr lang="en-AU" sz="1600" dirty="0" smtClean="0">
                <a:latin typeface="Consolas" pitchFamily="49" charset="0"/>
              </a:rPr>
              <a:t>   </a:t>
            </a:r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AU" sz="1600" dirty="0" smtClean="0">
                <a:latin typeface="Consolas" pitchFamily="49" charset="0"/>
              </a:rPr>
              <a:t> m : </a:t>
            </a:r>
            <a:r>
              <a:rPr lang="en-AU" sz="1600" dirty="0" err="1" smtClean="0">
                <a:latin typeface="Consolas" pitchFamily="49" charset="0"/>
              </a:rPr>
              <a:t>UML!DataType</a:t>
            </a:r>
            <a:endParaRPr lang="en-AU" sz="1600" dirty="0" smtClean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     </a:t>
            </a:r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n-AU" sz="1600" dirty="0" smtClean="0">
                <a:latin typeface="Consolas" pitchFamily="49" charset="0"/>
              </a:rPr>
              <a:t> w : </a:t>
            </a:r>
            <a:r>
              <a:rPr lang="en-AU" sz="1600" dirty="0" err="1" smtClean="0">
                <a:latin typeface="Consolas" pitchFamily="49" charset="0"/>
              </a:rPr>
              <a:t>CD!DataType</a:t>
            </a:r>
            <a:r>
              <a:rPr lang="en-AU" sz="1600" dirty="0" smtClean="0">
                <a:latin typeface="Consolas" pitchFamily="49" charset="0"/>
              </a:rPr>
              <a:t> ( name &lt;- m.name )</a:t>
            </a:r>
          </a:p>
          <a:p>
            <a:r>
              <a:rPr lang="en-AU" sz="1600" dirty="0" smtClean="0">
                <a:latin typeface="Consolas" pitchFamily="49" charset="0"/>
              </a:rPr>
              <a:t>}</a:t>
            </a:r>
            <a:endParaRPr lang="en-AU" sz="1600" dirty="0">
              <a:latin typeface="Consolas" pitchFamily="49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444208" y="116632"/>
            <a:ext cx="264259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uml2cd_preconditions.atl</a:t>
            </a:r>
            <a:endParaRPr lang="en-AU" sz="1400" dirty="0">
              <a:latin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164288" y="6488668"/>
            <a:ext cx="1871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Types of problems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36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Annotations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Ignore annotations</a:t>
            </a:r>
          </a:p>
          <a:p>
            <a:pPr lvl="1"/>
            <a:r>
              <a:rPr lang="en-AU" dirty="0" smtClean="0"/>
              <a:t>They are used to remove problems of a certain type in a rule or helper</a:t>
            </a:r>
          </a:p>
          <a:p>
            <a:pPr lvl="1"/>
            <a:r>
              <a:rPr lang="en-AU" dirty="0" smtClean="0"/>
              <a:t>Easy access via a quick fix</a:t>
            </a:r>
          </a:p>
          <a:p>
            <a:pPr lvl="1"/>
            <a:r>
              <a:rPr lang="en-AU" dirty="0" smtClean="0"/>
              <a:t>Examples:</a:t>
            </a:r>
          </a:p>
          <a:p>
            <a:pPr lvl="2"/>
            <a:r>
              <a:rPr lang="en-AU" b="1" dirty="0" smtClean="0">
                <a:solidFill>
                  <a:schemeClr val="accent3">
                    <a:lumMod val="50000"/>
                  </a:schemeClr>
                </a:solidFill>
              </a:rPr>
              <a:t>-- @ignore unresolved-binding</a:t>
            </a:r>
          </a:p>
          <a:p>
            <a:pPr lvl="2"/>
            <a:r>
              <a:rPr lang="en-AU" b="1" dirty="0" smtClean="0">
                <a:solidFill>
                  <a:schemeClr val="accent3">
                    <a:lumMod val="50000"/>
                  </a:schemeClr>
                </a:solidFill>
              </a:rPr>
              <a:t>-- @ignore no-binding-compulsory-feature</a:t>
            </a:r>
          </a:p>
          <a:p>
            <a:endParaRPr lang="en-AU" dirty="0" smtClean="0"/>
          </a:p>
          <a:p>
            <a:pPr>
              <a:buNone/>
            </a:pPr>
            <a:endParaRPr lang="en-AU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7164288" y="6488668"/>
            <a:ext cx="1871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Types of problems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37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Annotations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Force return type</a:t>
            </a:r>
          </a:p>
          <a:p>
            <a:pPr lvl="1"/>
            <a:r>
              <a:rPr lang="en-GB" dirty="0" smtClean="0"/>
              <a:t>To prefer declared type over inferred</a:t>
            </a:r>
          </a:p>
          <a:p>
            <a:pPr lvl="1"/>
            <a:r>
              <a:rPr lang="en-GB" dirty="0" smtClean="0"/>
              <a:t>Type inference is typically precise, but false positives may arise</a:t>
            </a:r>
          </a:p>
          <a:p>
            <a:pPr lvl="1"/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-- @force-declared-return-type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323528" y="4421430"/>
            <a:ext cx="8046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@force-declared-return-type</a:t>
            </a:r>
          </a:p>
          <a:p>
            <a:r>
              <a:rPr lang="en-GB" sz="1600" b="1" dirty="0" smtClean="0">
                <a:solidFill>
                  <a:srgbClr val="C00000"/>
                </a:solidFill>
                <a:latin typeface="Consolas" pitchFamily="49" charset="0"/>
              </a:rPr>
              <a:t>helper context </a:t>
            </a:r>
            <a:r>
              <a:rPr lang="en-GB" sz="1600" dirty="0" err="1" smtClean="0">
                <a:latin typeface="Consolas" pitchFamily="49" charset="0"/>
              </a:rPr>
              <a:t>UML!Element</a:t>
            </a:r>
            <a:r>
              <a:rPr lang="en-GB" sz="1600" dirty="0" smtClean="0">
                <a:latin typeface="Consolas" pitchFamily="49" charset="0"/>
              </a:rPr>
              <a:t> </a:t>
            </a:r>
            <a:r>
              <a:rPr lang="en-GB" sz="1600" b="1" dirty="0" smtClean="0">
                <a:solidFill>
                  <a:srgbClr val="C00000"/>
                </a:solidFill>
                <a:latin typeface="Consolas" pitchFamily="49" charset="0"/>
              </a:rPr>
              <a:t>def:</a:t>
            </a:r>
            <a:r>
              <a:rPr lang="en-GB" sz="1600" dirty="0" smtClean="0">
                <a:latin typeface="Consolas" pitchFamily="49" charset="0"/>
              </a:rPr>
              <a:t> </a:t>
            </a:r>
            <a:r>
              <a:rPr lang="en-GB" sz="1600" dirty="0" err="1" smtClean="0">
                <a:latin typeface="Consolas" pitchFamily="49" charset="0"/>
              </a:rPr>
              <a:t>getContainingModel</a:t>
            </a:r>
            <a:r>
              <a:rPr lang="en-GB" sz="1600" dirty="0" smtClean="0">
                <a:latin typeface="Consolas" pitchFamily="49" charset="0"/>
              </a:rPr>
              <a:t>() : </a:t>
            </a:r>
            <a:r>
              <a:rPr lang="en-GB" sz="1600" dirty="0" err="1" smtClean="0">
                <a:latin typeface="Consolas" pitchFamily="49" charset="0"/>
              </a:rPr>
              <a:t>UML!Model</a:t>
            </a:r>
            <a:r>
              <a:rPr lang="en-GB" sz="1600" dirty="0" smtClean="0">
                <a:latin typeface="Consolas" pitchFamily="49" charset="0"/>
              </a:rPr>
              <a:t> =</a:t>
            </a:r>
          </a:p>
          <a:p>
            <a:r>
              <a:rPr lang="en-GB" sz="1600" dirty="0" smtClean="0">
                <a:latin typeface="Consolas" pitchFamily="49" charset="0"/>
              </a:rPr>
              <a:t>	</a:t>
            </a:r>
            <a:r>
              <a:rPr lang="en-GB" sz="1600" b="1" dirty="0" smtClean="0">
                <a:solidFill>
                  <a:srgbClr val="C00000"/>
                </a:solidFill>
                <a:latin typeface="Consolas" pitchFamily="49" charset="0"/>
              </a:rPr>
              <a:t>if </a:t>
            </a:r>
            <a:r>
              <a:rPr lang="en-GB" sz="1600" dirty="0" err="1" smtClean="0">
                <a:latin typeface="Consolas" pitchFamily="49" charset="0"/>
              </a:rPr>
              <a:t>self.refImmediateComposite</a:t>
            </a:r>
            <a:r>
              <a:rPr lang="en-GB" sz="1600" dirty="0" smtClean="0">
                <a:latin typeface="Consolas" pitchFamily="49" charset="0"/>
              </a:rPr>
              <a:t>().</a:t>
            </a:r>
            <a:r>
              <a:rPr lang="en-GB" sz="1600" dirty="0" err="1" smtClean="0">
                <a:latin typeface="Consolas" pitchFamily="49" charset="0"/>
              </a:rPr>
              <a:t>oclIsTypeOf</a:t>
            </a:r>
            <a:r>
              <a:rPr lang="en-GB" sz="1600" dirty="0" smtClean="0">
                <a:latin typeface="Consolas" pitchFamily="49" charset="0"/>
              </a:rPr>
              <a:t>(</a:t>
            </a:r>
            <a:r>
              <a:rPr lang="en-GB" sz="1600" dirty="0" err="1" smtClean="0">
                <a:latin typeface="Consolas" pitchFamily="49" charset="0"/>
              </a:rPr>
              <a:t>UML!Model</a:t>
            </a:r>
            <a:r>
              <a:rPr lang="en-GB" sz="1600" dirty="0" smtClean="0">
                <a:latin typeface="Consolas" pitchFamily="49" charset="0"/>
              </a:rPr>
              <a:t>) </a:t>
            </a:r>
            <a:r>
              <a:rPr lang="en-GB" sz="1600" b="1" dirty="0" smtClean="0">
                <a:solidFill>
                  <a:srgbClr val="C00000"/>
                </a:solidFill>
                <a:latin typeface="Consolas" pitchFamily="49" charset="0"/>
              </a:rPr>
              <a:t>then</a:t>
            </a:r>
          </a:p>
          <a:p>
            <a:r>
              <a:rPr lang="en-GB" sz="1600" dirty="0" smtClean="0">
                <a:latin typeface="Consolas" pitchFamily="49" charset="0"/>
              </a:rPr>
              <a:t>		</a:t>
            </a:r>
            <a:r>
              <a:rPr lang="en-GB" sz="1600" dirty="0" err="1" smtClean="0">
                <a:latin typeface="Consolas" pitchFamily="49" charset="0"/>
              </a:rPr>
              <a:t>self.refImmediateComposite</a:t>
            </a:r>
            <a:r>
              <a:rPr lang="en-GB" sz="1600" dirty="0" smtClean="0">
                <a:latin typeface="Consolas" pitchFamily="49" charset="0"/>
              </a:rPr>
              <a:t>()</a:t>
            </a:r>
          </a:p>
          <a:p>
            <a:r>
              <a:rPr lang="en-GB" sz="1600" dirty="0" smtClean="0">
                <a:latin typeface="Consolas" pitchFamily="49" charset="0"/>
              </a:rPr>
              <a:t>	</a:t>
            </a:r>
            <a:r>
              <a:rPr lang="en-GB" sz="1600" b="1" dirty="0" smtClean="0">
                <a:solidFill>
                  <a:srgbClr val="C00000"/>
                </a:solidFill>
                <a:latin typeface="Consolas" pitchFamily="49" charset="0"/>
              </a:rPr>
              <a:t>else</a:t>
            </a:r>
          </a:p>
          <a:p>
            <a:r>
              <a:rPr lang="en-GB" sz="1600" dirty="0" smtClean="0">
                <a:latin typeface="Consolas" pitchFamily="49" charset="0"/>
              </a:rPr>
              <a:t>		</a:t>
            </a:r>
            <a:r>
              <a:rPr lang="en-GB" sz="1600" dirty="0" err="1" smtClean="0">
                <a:latin typeface="Consolas" pitchFamily="49" charset="0"/>
              </a:rPr>
              <a:t>self.refImmediateComposite</a:t>
            </a:r>
            <a:r>
              <a:rPr lang="en-GB" sz="1600" dirty="0" smtClean="0">
                <a:latin typeface="Consolas" pitchFamily="49" charset="0"/>
              </a:rPr>
              <a:t>().</a:t>
            </a:r>
            <a:r>
              <a:rPr lang="en-GB" sz="1600" dirty="0" err="1" smtClean="0">
                <a:latin typeface="Consolas" pitchFamily="49" charset="0"/>
              </a:rPr>
              <a:t>getContainingModel</a:t>
            </a:r>
            <a:r>
              <a:rPr lang="en-GB" sz="1600" dirty="0" smtClean="0">
                <a:latin typeface="Consolas" pitchFamily="49" charset="0"/>
              </a:rPr>
              <a:t>()</a:t>
            </a:r>
          </a:p>
          <a:p>
            <a:r>
              <a:rPr lang="en-GB" sz="1600" dirty="0" smtClean="0">
                <a:latin typeface="Consolas" pitchFamily="49" charset="0"/>
              </a:rPr>
              <a:t>	</a:t>
            </a:r>
            <a:r>
              <a:rPr lang="en-GB" sz="1600" b="1" dirty="0" err="1" smtClean="0">
                <a:solidFill>
                  <a:srgbClr val="C00000"/>
                </a:solidFill>
                <a:latin typeface="Consolas" pitchFamily="49" charset="0"/>
              </a:rPr>
              <a:t>endif</a:t>
            </a:r>
            <a:r>
              <a:rPr lang="en-GB" sz="1600" dirty="0" smtClean="0">
                <a:latin typeface="Consolas" pitchFamily="49" charset="0"/>
              </a:rPr>
              <a:t>;</a:t>
            </a:r>
            <a:endParaRPr lang="en-GB" sz="1600" dirty="0">
              <a:latin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164288" y="6488668"/>
            <a:ext cx="1871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Types of problems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38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Special operations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err="1" smtClean="0">
                <a:latin typeface="Consolas" pitchFamily="49" charset="0"/>
              </a:rPr>
              <a:t>oclAsType</a:t>
            </a:r>
            <a:endParaRPr lang="en-AU" dirty="0" smtClean="0">
              <a:latin typeface="Consolas" pitchFamily="49" charset="0"/>
            </a:endParaRPr>
          </a:p>
          <a:p>
            <a:pPr lvl="1"/>
            <a:r>
              <a:rPr lang="en-AU" dirty="0" smtClean="0"/>
              <a:t>ATL does not have a </a:t>
            </a:r>
            <a:r>
              <a:rPr lang="en-AU" dirty="0" err="1" smtClean="0"/>
              <a:t>downcasting</a:t>
            </a:r>
            <a:r>
              <a:rPr lang="en-AU" dirty="0" smtClean="0"/>
              <a:t> operation</a:t>
            </a:r>
          </a:p>
          <a:p>
            <a:pPr lvl="1"/>
            <a:r>
              <a:rPr lang="en-AU" dirty="0" smtClean="0"/>
              <a:t>If you implement this dummy operation: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r>
              <a:rPr lang="en-AU" dirty="0" err="1" smtClean="0"/>
              <a:t>AnATLyzer</a:t>
            </a:r>
            <a:r>
              <a:rPr lang="en-AU" dirty="0" smtClean="0"/>
              <a:t> recognizes to avoid so many nested ifs.</a:t>
            </a:r>
          </a:p>
          <a:p>
            <a:pPr lvl="1"/>
            <a:endParaRPr lang="en-AU" dirty="0" smtClean="0"/>
          </a:p>
          <a:p>
            <a:r>
              <a:rPr lang="en-AU" dirty="0" smtClean="0">
                <a:latin typeface="Consolas" pitchFamily="49" charset="0"/>
              </a:rPr>
              <a:t>fail_(</a:t>
            </a:r>
            <a:r>
              <a:rPr lang="en-AU" dirty="0" err="1" smtClean="0">
                <a:latin typeface="Consolas" pitchFamily="49" charset="0"/>
              </a:rPr>
              <a:t>str</a:t>
            </a:r>
            <a:r>
              <a:rPr lang="en-AU" dirty="0" smtClean="0">
                <a:latin typeface="Consolas" pitchFamily="49" charset="0"/>
              </a:rPr>
              <a:t> : message)</a:t>
            </a:r>
          </a:p>
          <a:p>
            <a:pPr lvl="1"/>
            <a:r>
              <a:rPr lang="en-AU" dirty="0" err="1" smtClean="0"/>
              <a:t>OclUndefined.fail</a:t>
            </a:r>
            <a:r>
              <a:rPr lang="en-AU" dirty="0" smtClean="0"/>
              <a:t>_(“Pattern match error”)</a:t>
            </a:r>
          </a:p>
          <a:p>
            <a:pPr lvl="1"/>
            <a:r>
              <a:rPr lang="en-AU" dirty="0" smtClean="0"/>
              <a:t>To indicate an impossible path in your code</a:t>
            </a:r>
            <a:endParaRPr lang="en-AU" dirty="0"/>
          </a:p>
        </p:txBody>
      </p:sp>
      <p:sp>
        <p:nvSpPr>
          <p:cNvPr id="4" name="3 Rectángulo"/>
          <p:cNvSpPr/>
          <p:nvPr/>
        </p:nvSpPr>
        <p:spPr>
          <a:xfrm>
            <a:off x="467544" y="3212976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helper context </a:t>
            </a:r>
            <a:r>
              <a:rPr lang="en-AU" dirty="0" err="1" smtClean="0">
                <a:latin typeface="Consolas" pitchFamily="49" charset="0"/>
              </a:rPr>
              <a:t>OclAny</a:t>
            </a:r>
            <a:r>
              <a:rPr lang="en-AU" dirty="0" smtClean="0">
                <a:latin typeface="Consolas" pitchFamily="49" charset="0"/>
              </a:rPr>
              <a:t> 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def:</a:t>
            </a:r>
            <a:r>
              <a:rPr lang="en-AU" dirty="0" smtClean="0">
                <a:latin typeface="Consolas" pitchFamily="49" charset="0"/>
              </a:rPr>
              <a:t> </a:t>
            </a:r>
            <a:r>
              <a:rPr lang="en-AU" dirty="0" err="1" smtClean="0">
                <a:latin typeface="Consolas" pitchFamily="49" charset="0"/>
              </a:rPr>
              <a:t>oclAsType</a:t>
            </a:r>
            <a:r>
              <a:rPr lang="en-AU" dirty="0" smtClean="0">
                <a:latin typeface="Consolas" pitchFamily="49" charset="0"/>
              </a:rPr>
              <a:t>(t : </a:t>
            </a:r>
            <a:r>
              <a:rPr lang="en-AU" dirty="0" err="1" smtClean="0">
                <a:latin typeface="Consolas" pitchFamily="49" charset="0"/>
              </a:rPr>
              <a:t>OclType</a:t>
            </a:r>
            <a:r>
              <a:rPr lang="en-AU" dirty="0" smtClean="0">
                <a:latin typeface="Consolas" pitchFamily="49" charset="0"/>
              </a:rPr>
              <a:t>) : </a:t>
            </a:r>
            <a:r>
              <a:rPr lang="en-AU" dirty="0" err="1" smtClean="0">
                <a:latin typeface="Consolas" pitchFamily="49" charset="0"/>
              </a:rPr>
              <a:t>OclAny</a:t>
            </a:r>
            <a:r>
              <a:rPr lang="en-AU" dirty="0" smtClean="0">
                <a:latin typeface="Consolas" pitchFamily="49" charset="0"/>
              </a:rPr>
              <a:t> = self;</a:t>
            </a:r>
            <a:endParaRPr lang="en-AU" dirty="0">
              <a:latin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164288" y="6488668"/>
            <a:ext cx="1871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Types of problems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39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also accidental details due to the transformation language.</a:t>
            </a:r>
          </a:p>
          <a:p>
            <a:r>
              <a:rPr lang="en-GB" dirty="0" smtClean="0"/>
              <a:t>In ATL:</a:t>
            </a:r>
          </a:p>
          <a:p>
            <a:pPr lvl="1"/>
            <a:r>
              <a:rPr lang="en-GB" dirty="0" smtClean="0"/>
              <a:t>It is dynamically typed</a:t>
            </a:r>
          </a:p>
          <a:p>
            <a:pPr lvl="1"/>
            <a:r>
              <a:rPr lang="en-GB" dirty="0" smtClean="0"/>
              <a:t>There is no formal semantics</a:t>
            </a:r>
          </a:p>
          <a:p>
            <a:pPr lvl="1"/>
            <a:r>
              <a:rPr lang="en-GB" dirty="0" smtClean="0"/>
              <a:t>Design decisions may not be optimal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AnATLyzer</a:t>
            </a:r>
            <a:endParaRPr lang="en-AU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Implementation details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works?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755" y="1637183"/>
            <a:ext cx="8626475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6948264" y="6488668"/>
            <a:ext cx="2194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Implementation details–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41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Transformation dependency graph</a:t>
            </a:r>
            <a:endParaRPr lang="en-AU" dirty="0"/>
          </a:p>
        </p:txBody>
      </p:sp>
      <p:pic>
        <p:nvPicPr>
          <p:cNvPr id="8" name="7 Marcador de contenido" descr="atl_extend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72816"/>
            <a:ext cx="9223025" cy="4176464"/>
          </a:xfrm>
        </p:spPr>
      </p:pic>
      <p:sp>
        <p:nvSpPr>
          <p:cNvPr id="4" name="3 CuadroTexto"/>
          <p:cNvSpPr txBox="1"/>
          <p:nvPr/>
        </p:nvSpPr>
        <p:spPr>
          <a:xfrm>
            <a:off x="6948264" y="6488668"/>
            <a:ext cx="2194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Implementation details–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42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API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Executing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analyser</a:t>
            </a:r>
            <a:endParaRPr lang="es-ES_tradnl" dirty="0" smtClean="0"/>
          </a:p>
          <a:p>
            <a:r>
              <a:rPr lang="es-ES_tradnl" dirty="0" smtClean="0"/>
              <a:t>Access </a:t>
            </a:r>
            <a:r>
              <a:rPr lang="es-ES_tradnl" dirty="0" err="1" smtClean="0"/>
              <a:t>to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anATLyzer</a:t>
            </a:r>
            <a:r>
              <a:rPr lang="es-ES_tradnl" dirty="0" smtClean="0"/>
              <a:t> </a:t>
            </a:r>
            <a:r>
              <a:rPr lang="es-ES_tradnl" dirty="0" err="1" smtClean="0"/>
              <a:t>ATL’s</a:t>
            </a:r>
            <a:r>
              <a:rPr lang="es-ES_tradnl" dirty="0" smtClean="0"/>
              <a:t> </a:t>
            </a:r>
            <a:r>
              <a:rPr lang="es-ES_tradnl" dirty="0" err="1" smtClean="0"/>
              <a:t>abstract</a:t>
            </a:r>
            <a:r>
              <a:rPr lang="es-ES_tradnl" dirty="0" smtClean="0"/>
              <a:t> </a:t>
            </a:r>
            <a:r>
              <a:rPr lang="es-ES_tradnl" dirty="0" err="1" smtClean="0"/>
              <a:t>syntax</a:t>
            </a:r>
            <a:endParaRPr lang="es-ES_tradnl" dirty="0" smtClean="0"/>
          </a:p>
          <a:p>
            <a:pPr lvl="1"/>
            <a:r>
              <a:rPr lang="es-ES_tradnl" dirty="0" err="1" smtClean="0"/>
              <a:t>Launching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finder</a:t>
            </a:r>
            <a:endParaRPr lang="es-ES_tradnl" dirty="0" smtClean="0"/>
          </a:p>
          <a:p>
            <a:r>
              <a:rPr lang="es-ES_tradnl" dirty="0" err="1" smtClean="0"/>
              <a:t>Implementing</a:t>
            </a:r>
            <a:r>
              <a:rPr lang="es-ES_tradnl" dirty="0" smtClean="0"/>
              <a:t> new </a:t>
            </a:r>
            <a:r>
              <a:rPr lang="es-ES_tradnl" dirty="0" err="1" smtClean="0"/>
              <a:t>analysis</a:t>
            </a:r>
            <a:endParaRPr lang="es-ES_tradnl" dirty="0" smtClean="0"/>
          </a:p>
          <a:p>
            <a:r>
              <a:rPr lang="es-ES_tradnl" dirty="0" err="1" smtClean="0"/>
              <a:t>Implementing</a:t>
            </a:r>
            <a:r>
              <a:rPr lang="es-ES_tradnl" dirty="0" smtClean="0"/>
              <a:t>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fixes</a:t>
            </a:r>
            <a:endParaRPr lang="es-ES_tradnl" dirty="0" smtClean="0"/>
          </a:p>
          <a:p>
            <a:r>
              <a:rPr lang="es-ES_tradnl" dirty="0" err="1" smtClean="0"/>
              <a:t>Contributing</a:t>
            </a:r>
            <a:r>
              <a:rPr lang="es-ES_tradnl" dirty="0" smtClean="0"/>
              <a:t> </a:t>
            </a:r>
            <a:r>
              <a:rPr lang="es-ES_tradnl" dirty="0" err="1" smtClean="0"/>
              <a:t>actions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6948264" y="6488668"/>
            <a:ext cx="2194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Implementation details–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43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API</a:t>
            </a:r>
            <a:endParaRPr lang="en-AU" dirty="0"/>
          </a:p>
        </p:txBody>
      </p:sp>
      <p:pic>
        <p:nvPicPr>
          <p:cNvPr id="4" name="3 Marcador de contenido" descr="ap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9125" y="2672556"/>
            <a:ext cx="7905750" cy="2381250"/>
          </a:xfrm>
        </p:spPr>
      </p:pic>
      <p:sp>
        <p:nvSpPr>
          <p:cNvPr id="5" name="4 CuadroTexto"/>
          <p:cNvSpPr txBox="1"/>
          <p:nvPr/>
        </p:nvSpPr>
        <p:spPr>
          <a:xfrm>
            <a:off x="6948264" y="6488668"/>
            <a:ext cx="2194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Implementation details–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44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Limitations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Many</a:t>
            </a:r>
            <a:r>
              <a:rPr lang="es-ES_tradnl" dirty="0" smtClean="0"/>
              <a:t>!</a:t>
            </a:r>
          </a:p>
          <a:p>
            <a:pPr lvl="1"/>
            <a:r>
              <a:rPr lang="es-ES_tradnl" dirty="0" err="1" smtClean="0"/>
              <a:t>Including</a:t>
            </a:r>
            <a:r>
              <a:rPr lang="es-ES_tradnl" dirty="0" smtClean="0"/>
              <a:t> </a:t>
            </a:r>
            <a:r>
              <a:rPr lang="es-ES_tradnl" dirty="0" err="1" smtClean="0"/>
              <a:t>fixing</a:t>
            </a:r>
            <a:r>
              <a:rPr lang="es-ES_tradnl" dirty="0" smtClean="0"/>
              <a:t> </a:t>
            </a:r>
            <a:r>
              <a:rPr lang="es-ES_tradnl" dirty="0" err="1" smtClean="0"/>
              <a:t>bugs</a:t>
            </a:r>
            <a:endParaRPr lang="es-ES_tradnl" dirty="0" smtClean="0"/>
          </a:p>
          <a:p>
            <a:r>
              <a:rPr lang="es-ES_tradnl" dirty="0" err="1" smtClean="0"/>
              <a:t>Cannot</a:t>
            </a:r>
            <a:r>
              <a:rPr lang="es-ES_tradnl" dirty="0" smtClean="0"/>
              <a:t> re-</a:t>
            </a:r>
            <a:r>
              <a:rPr lang="es-ES_tradnl" dirty="0" err="1" smtClean="0"/>
              <a:t>analyse</a:t>
            </a:r>
            <a:r>
              <a:rPr lang="es-ES_tradnl" dirty="0" smtClean="0"/>
              <a:t> </a:t>
            </a:r>
            <a:r>
              <a:rPr lang="es-ES_tradnl" dirty="0" err="1" smtClean="0"/>
              <a:t>dependent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transformations</a:t>
            </a:r>
            <a:r>
              <a:rPr lang="es-ES_tradnl" dirty="0" smtClean="0"/>
              <a:t> </a:t>
            </a:r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changes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meta-</a:t>
            </a:r>
            <a:r>
              <a:rPr lang="es-ES_tradnl" dirty="0" err="1" smtClean="0"/>
              <a:t>model</a:t>
            </a:r>
            <a:endParaRPr lang="es-ES_tradnl" dirty="0" smtClean="0"/>
          </a:p>
          <a:p>
            <a:pPr lvl="1"/>
            <a:r>
              <a:rPr lang="es-ES_tradnl" dirty="0" err="1" smtClean="0"/>
              <a:t>Lack</a:t>
            </a:r>
            <a:r>
              <a:rPr lang="es-ES_tradnl" dirty="0" smtClean="0"/>
              <a:t> of </a:t>
            </a:r>
            <a:r>
              <a:rPr lang="es-ES_tradnl" dirty="0" err="1" smtClean="0"/>
              <a:t>standard</a:t>
            </a:r>
            <a:r>
              <a:rPr lang="es-ES_tradnl" dirty="0" smtClean="0"/>
              <a:t> mega-</a:t>
            </a:r>
            <a:r>
              <a:rPr lang="es-ES_tradnl" dirty="0" err="1" smtClean="0"/>
              <a:t>model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6948264" y="6488668"/>
            <a:ext cx="2194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Implementation details–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45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Typing</a:t>
            </a:r>
          </a:p>
          <a:p>
            <a:pPr lvl="1"/>
            <a:r>
              <a:rPr lang="en-GB" dirty="0" smtClean="0"/>
              <a:t>Type inference for (mutually) recursive helpers may lead to false positives sometimes</a:t>
            </a:r>
          </a:p>
          <a:p>
            <a:r>
              <a:rPr lang="en-GB" dirty="0" smtClean="0"/>
              <a:t>Mapping to USE </a:t>
            </a:r>
            <a:r>
              <a:rPr lang="en-GB" dirty="0" err="1" smtClean="0"/>
              <a:t>Validator</a:t>
            </a:r>
            <a:endParaRPr lang="en-GB" dirty="0" smtClean="0"/>
          </a:p>
          <a:p>
            <a:pPr lvl="1"/>
            <a:r>
              <a:rPr lang="en-GB" dirty="0" smtClean="0"/>
              <a:t>We have good coverage but we have to work on e.g., </a:t>
            </a:r>
            <a:r>
              <a:rPr lang="en-GB" smtClean="0"/>
              <a:t>Map and Tuple</a:t>
            </a:r>
            <a:r>
              <a:rPr lang="en-GB" dirty="0" smtClean="0"/>
              <a:t> support</a:t>
            </a:r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6948264" y="6488668"/>
            <a:ext cx="2194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Implementation details–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46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References</a:t>
            </a:r>
            <a:endParaRPr lang="es-ES_tradnl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b="0" i="1" dirty="0" err="1" smtClean="0"/>
              <a:t>Uncovering</a:t>
            </a:r>
            <a:r>
              <a:rPr lang="es-ES_tradnl" b="0" i="1" dirty="0" smtClean="0"/>
              <a:t> </a:t>
            </a:r>
            <a:r>
              <a:rPr lang="es-ES_tradnl" b="0" i="1" dirty="0" err="1" smtClean="0"/>
              <a:t>Errors</a:t>
            </a:r>
            <a:r>
              <a:rPr lang="es-ES_tradnl" b="0" i="1" dirty="0" smtClean="0"/>
              <a:t> in ATL </a:t>
            </a:r>
            <a:r>
              <a:rPr lang="es-ES_tradnl" b="0" i="1" dirty="0" err="1" smtClean="0"/>
              <a:t>Model</a:t>
            </a:r>
            <a:r>
              <a:rPr lang="es-ES_tradnl" b="0" i="1" dirty="0" smtClean="0"/>
              <a:t> </a:t>
            </a:r>
            <a:r>
              <a:rPr lang="es-ES_tradnl" b="0" i="1" dirty="0" err="1" smtClean="0"/>
              <a:t>Transformations</a:t>
            </a:r>
            <a:r>
              <a:rPr lang="es-ES_tradnl" b="0" i="1" dirty="0" smtClean="0"/>
              <a:t> </a:t>
            </a:r>
            <a:r>
              <a:rPr lang="es-ES_tradnl" b="0" i="1" dirty="0" err="1" smtClean="0"/>
              <a:t>Using</a:t>
            </a:r>
            <a:r>
              <a:rPr lang="es-ES_tradnl" b="0" i="1" dirty="0" smtClean="0"/>
              <a:t> </a:t>
            </a:r>
            <a:r>
              <a:rPr lang="es-ES_tradnl" b="0" i="1" dirty="0" err="1" smtClean="0"/>
              <a:t>Static</a:t>
            </a:r>
            <a:r>
              <a:rPr lang="es-ES_tradnl" b="0" i="1" dirty="0" smtClean="0"/>
              <a:t> </a:t>
            </a:r>
            <a:r>
              <a:rPr lang="es-ES_tradnl" b="0" i="1" dirty="0" err="1" smtClean="0"/>
              <a:t>Analysis</a:t>
            </a:r>
            <a:r>
              <a:rPr lang="es-ES_tradnl" b="0" i="1" dirty="0" smtClean="0"/>
              <a:t> and </a:t>
            </a:r>
            <a:r>
              <a:rPr lang="es-ES_tradnl" b="0" i="1" dirty="0" err="1" smtClean="0"/>
              <a:t>Constraint</a:t>
            </a:r>
            <a:r>
              <a:rPr lang="es-ES_tradnl" b="0" i="1" dirty="0" smtClean="0"/>
              <a:t> </a:t>
            </a:r>
            <a:r>
              <a:rPr lang="es-ES_tradnl" b="0" i="1" dirty="0" err="1" smtClean="0"/>
              <a:t>Solving</a:t>
            </a:r>
            <a:r>
              <a:rPr lang="es-ES_tradnl" dirty="0" smtClean="0"/>
              <a:t>. Jesús Sánchez Cuadrado, Esther Guerra, Juan de Lara </a:t>
            </a:r>
            <a:r>
              <a:rPr lang="es-ES_tradnl" b="0" dirty="0" smtClean="0"/>
              <a:t>ISSRE 2014: 34-44</a:t>
            </a:r>
          </a:p>
          <a:p>
            <a:r>
              <a:rPr lang="es-ES_tradnl" b="0" i="1" dirty="0" smtClean="0"/>
              <a:t>Quick </a:t>
            </a:r>
            <a:r>
              <a:rPr lang="es-ES_tradnl" b="0" i="1" dirty="0" err="1" smtClean="0"/>
              <a:t>fixing</a:t>
            </a:r>
            <a:r>
              <a:rPr lang="es-ES_tradnl" b="0" i="1" dirty="0" smtClean="0"/>
              <a:t> ATL </a:t>
            </a:r>
            <a:r>
              <a:rPr lang="es-ES_tradnl" b="0" i="1" dirty="0" err="1" smtClean="0"/>
              <a:t>transformations</a:t>
            </a:r>
            <a:r>
              <a:rPr lang="es-ES_tradnl" b="0" i="1" dirty="0" smtClean="0"/>
              <a:t> </a:t>
            </a:r>
            <a:r>
              <a:rPr lang="es-ES_tradnl" b="0" i="1" dirty="0" err="1" smtClean="0"/>
              <a:t>with</a:t>
            </a:r>
            <a:r>
              <a:rPr lang="es-ES_tradnl" b="0" i="1" dirty="0" smtClean="0"/>
              <a:t> </a:t>
            </a:r>
            <a:r>
              <a:rPr lang="es-ES_tradnl" b="0" i="1" dirty="0" err="1" smtClean="0"/>
              <a:t>speculative</a:t>
            </a:r>
            <a:r>
              <a:rPr lang="es-ES_tradnl" b="0" i="1" dirty="0" smtClean="0"/>
              <a:t> </a:t>
            </a:r>
            <a:r>
              <a:rPr lang="es-ES_tradnl" b="0" i="1" dirty="0" err="1" smtClean="0"/>
              <a:t>analysis</a:t>
            </a:r>
            <a:r>
              <a:rPr lang="es-ES_tradnl" b="0" dirty="0" smtClean="0"/>
              <a:t>. Jesús Sánchez Cuadrado, Esther Guerra, Juan de Lara. Software and </a:t>
            </a:r>
            <a:r>
              <a:rPr lang="es-ES_tradnl" b="0" dirty="0" err="1" smtClean="0"/>
              <a:t>Systems</a:t>
            </a:r>
            <a:r>
              <a:rPr lang="es-ES_tradnl" b="0" dirty="0" smtClean="0"/>
              <a:t> </a:t>
            </a:r>
            <a:r>
              <a:rPr lang="es-ES_tradnl" b="0" dirty="0" err="1" smtClean="0"/>
              <a:t>Modeling</a:t>
            </a:r>
            <a:r>
              <a:rPr lang="es-ES_tradnl" dirty="0" smtClean="0"/>
              <a:t>, 2016 (</a:t>
            </a:r>
            <a:r>
              <a:rPr lang="es-ES_tradnl" dirty="0" err="1" smtClean="0"/>
              <a:t>Springer</a:t>
            </a:r>
            <a:r>
              <a:rPr lang="es-ES_tradnl" b="0" dirty="0" smtClean="0"/>
              <a:t>), </a:t>
            </a:r>
            <a:r>
              <a:rPr lang="es-ES_tradnl" b="0" i="1" dirty="0" smtClean="0"/>
              <a:t>In </a:t>
            </a:r>
            <a:r>
              <a:rPr lang="es-ES_tradnl" b="0" i="1" dirty="0" err="1" smtClean="0"/>
              <a:t>press</a:t>
            </a:r>
            <a:r>
              <a:rPr lang="es-ES_tradnl" b="0" dirty="0" smtClean="0"/>
              <a:t>. </a:t>
            </a:r>
          </a:p>
          <a:p>
            <a:pPr>
              <a:buFont typeface="Arial" charset="0"/>
              <a:buNone/>
            </a:pPr>
            <a:endParaRPr lang="es-ES_tradnl" b="0" dirty="0" smtClean="0"/>
          </a:p>
          <a:p>
            <a:pPr algn="ctr">
              <a:buNone/>
            </a:pPr>
            <a:r>
              <a:rPr lang="es-ES_tradnl" b="0" dirty="0" smtClean="0"/>
              <a:t>(</a:t>
            </a:r>
            <a:r>
              <a:rPr lang="es-ES_tradnl" dirty="0" err="1" smtClean="0"/>
              <a:t>Available</a:t>
            </a:r>
            <a:r>
              <a:rPr lang="es-ES_tradnl" dirty="0" smtClean="0"/>
              <a:t> at http://miso.es</a:t>
            </a:r>
            <a:r>
              <a:rPr lang="es-ES_tradnl" b="0" dirty="0" smtClean="0"/>
              <a:t>)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More information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If you need more information because:</a:t>
            </a:r>
          </a:p>
          <a:p>
            <a:pPr lvl="1"/>
            <a:r>
              <a:rPr lang="en-AU" dirty="0" smtClean="0"/>
              <a:t>You want to use it</a:t>
            </a:r>
          </a:p>
          <a:p>
            <a:pPr lvl="1"/>
            <a:r>
              <a:rPr lang="en-AU" dirty="0" smtClean="0"/>
              <a:t>You have found a bug</a:t>
            </a:r>
          </a:p>
          <a:p>
            <a:pPr lvl="1"/>
            <a:r>
              <a:rPr lang="en-AU" dirty="0" smtClean="0"/>
              <a:t>You want to collaborate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Send me an email</a:t>
            </a:r>
            <a:r>
              <a:rPr lang="en-AU" smtClean="0"/>
              <a:t>: jesus.sanchez.cuadrado@gmail.com</a:t>
            </a:r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3 CuadroTexto"/>
          <p:cNvSpPr txBox="1"/>
          <p:nvPr/>
        </p:nvSpPr>
        <p:spPr>
          <a:xfrm>
            <a:off x="6948264" y="6488668"/>
            <a:ext cx="2194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Implementation details–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48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AnATLyzer</a:t>
            </a:r>
            <a:endParaRPr lang="en-GB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Quick fixes</a:t>
            </a:r>
            <a:endParaRPr lang="en-GB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 this copy rule</a:t>
            </a:r>
          </a:p>
          <a:p>
            <a:pPr lvl="1"/>
            <a:r>
              <a:rPr lang="en-GB" dirty="0" smtClean="0"/>
              <a:t>Is it right?</a:t>
            </a:r>
            <a:endParaRPr lang="en-GB" dirty="0"/>
          </a:p>
        </p:txBody>
      </p:sp>
      <p:sp>
        <p:nvSpPr>
          <p:cNvPr id="6" name="5 Rectángulo"/>
          <p:cNvSpPr/>
          <p:nvPr/>
        </p:nvSpPr>
        <p:spPr>
          <a:xfrm>
            <a:off x="2051720" y="3068960"/>
            <a:ext cx="5832648" cy="175432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s-ES_tradnl" b="1" dirty="0" smtClean="0">
                <a:solidFill>
                  <a:srgbClr val="C31F42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class2class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31F42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s : </a:t>
            </a:r>
            <a:r>
              <a:rPr lang="es-ES_tradnl" dirty="0" err="1" smtClean="0">
                <a:latin typeface="Consolas" pitchFamily="49" charset="0"/>
              </a:rPr>
              <a:t>UML!Class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t : </a:t>
            </a:r>
            <a:r>
              <a:rPr lang="es-ES_tradnl" dirty="0" err="1" smtClean="0">
                <a:latin typeface="Consolas" pitchFamily="49" charset="0"/>
              </a:rPr>
              <a:t>UML!Class</a:t>
            </a:r>
            <a:r>
              <a:rPr lang="es-ES_tradnl" dirty="0" smtClean="0">
                <a:latin typeface="Consolas" pitchFamily="49" charset="0"/>
              </a:rPr>
              <a:t> (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smtClean="0">
                <a:solidFill>
                  <a:srgbClr val="00B050"/>
                </a:solidFill>
                <a:latin typeface="Consolas" pitchFamily="49" charset="0"/>
              </a:rPr>
              <a:t>-- </a:t>
            </a:r>
            <a:r>
              <a:rPr lang="es-ES_tradnl" dirty="0" err="1" smtClean="0">
                <a:solidFill>
                  <a:srgbClr val="00B050"/>
                </a:solidFill>
                <a:latin typeface="Consolas" pitchFamily="49" charset="0"/>
              </a:rPr>
              <a:t>Is</a:t>
            </a:r>
            <a:r>
              <a:rPr lang="es-ES_tradnl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s-ES_tradnl" dirty="0" err="1" smtClean="0">
                <a:solidFill>
                  <a:srgbClr val="00B050"/>
                </a:solidFill>
                <a:latin typeface="Consolas" pitchFamily="49" charset="0"/>
              </a:rPr>
              <a:t>there</a:t>
            </a:r>
            <a:r>
              <a:rPr lang="es-ES_tradnl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s-ES_tradnl" dirty="0" err="1" smtClean="0">
                <a:solidFill>
                  <a:srgbClr val="00B050"/>
                </a:solidFill>
                <a:latin typeface="Consolas" pitchFamily="49" charset="0"/>
              </a:rPr>
              <a:t>anything</a:t>
            </a:r>
            <a:r>
              <a:rPr lang="es-ES_tradnl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s-ES_tradnl" dirty="0" err="1" smtClean="0">
                <a:solidFill>
                  <a:srgbClr val="00B050"/>
                </a:solidFill>
                <a:latin typeface="Consolas" pitchFamily="49" charset="0"/>
              </a:rPr>
              <a:t>missing</a:t>
            </a:r>
            <a:r>
              <a:rPr lang="es-ES_tradnl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s-ES_tradnl" dirty="0" err="1" smtClean="0">
                <a:solidFill>
                  <a:srgbClr val="00B050"/>
                </a:solidFill>
                <a:latin typeface="Consolas" pitchFamily="49" charset="0"/>
              </a:rPr>
              <a:t>here</a:t>
            </a:r>
            <a:r>
              <a:rPr lang="es-ES_tradnl" dirty="0" smtClean="0">
                <a:solidFill>
                  <a:srgbClr val="00B050"/>
                </a:solidFill>
                <a:latin typeface="Consolas" pitchFamily="49" charset="0"/>
              </a:rPr>
              <a:t>?</a:t>
            </a:r>
          </a:p>
          <a:p>
            <a:r>
              <a:rPr lang="es-ES_tradnl" dirty="0" smtClean="0">
                <a:latin typeface="Consolas" pitchFamily="49" charset="0"/>
              </a:rPr>
              <a:t>  )  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fix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Blah, blah</a:t>
            </a:r>
          </a:p>
          <a:p>
            <a:r>
              <a:rPr lang="en-GB" dirty="0" smtClean="0"/>
              <a:t>Popular in JDT</a:t>
            </a:r>
            <a:endParaRPr lang="en-GB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fix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Captura</a:t>
            </a:r>
            <a:r>
              <a:rPr lang="en-GB" dirty="0" smtClean="0"/>
              <a:t> de </a:t>
            </a:r>
            <a:r>
              <a:rPr lang="en-GB" dirty="0" err="1" smtClean="0"/>
              <a:t>pantalla</a:t>
            </a:r>
            <a:r>
              <a:rPr lang="en-GB" dirty="0" smtClean="0"/>
              <a:t> y el </a:t>
            </a:r>
            <a:r>
              <a:rPr lang="en-GB" dirty="0" err="1" smtClean="0"/>
              <a:t>flujo</a:t>
            </a:r>
            <a:endParaRPr lang="en-GB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6415062" y="1772816"/>
            <a:ext cx="17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Error is detected</a:t>
            </a:r>
            <a:endParaRPr lang="en-GB" dirty="0"/>
          </a:p>
        </p:txBody>
      </p:sp>
      <p:sp>
        <p:nvSpPr>
          <p:cNvPr id="5" name="4 CuadroTexto"/>
          <p:cNvSpPr txBox="1"/>
          <p:nvPr/>
        </p:nvSpPr>
        <p:spPr>
          <a:xfrm>
            <a:off x="6846334" y="2708920"/>
            <a:ext cx="87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CTRL+1</a:t>
            </a:r>
            <a:endParaRPr lang="en-GB" dirty="0"/>
          </a:p>
        </p:txBody>
      </p:sp>
      <p:sp>
        <p:nvSpPr>
          <p:cNvPr id="6" name="5 CuadroTexto"/>
          <p:cNvSpPr txBox="1"/>
          <p:nvPr/>
        </p:nvSpPr>
        <p:spPr>
          <a:xfrm>
            <a:off x="6437665" y="3645024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Select quick fix</a:t>
            </a:r>
          </a:p>
          <a:p>
            <a:pPr algn="ctr"/>
            <a:r>
              <a:rPr lang="en-GB" dirty="0" smtClean="0"/>
              <a:t>(or Esc to abort)</a:t>
            </a:r>
            <a:endParaRPr lang="en-GB" dirty="0"/>
          </a:p>
        </p:txBody>
      </p:sp>
      <p:sp>
        <p:nvSpPr>
          <p:cNvPr id="7" name="6 CuadroTexto"/>
          <p:cNvSpPr txBox="1"/>
          <p:nvPr/>
        </p:nvSpPr>
        <p:spPr>
          <a:xfrm>
            <a:off x="6228184" y="4870901"/>
            <a:ext cx="2113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Text or meta-models</a:t>
            </a:r>
          </a:p>
          <a:p>
            <a:pPr algn="ctr"/>
            <a:r>
              <a:rPr lang="en-GB" dirty="0" smtClean="0"/>
              <a:t>are modified</a:t>
            </a:r>
            <a:endParaRPr lang="en-GB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7284691" y="2142148"/>
            <a:ext cx="0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endCxn id="6" idx="0"/>
          </p:cNvCxnSpPr>
          <p:nvPr/>
        </p:nvCxnSpPr>
        <p:spPr>
          <a:xfrm>
            <a:off x="7284691" y="3078252"/>
            <a:ext cx="1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7284691" y="4291355"/>
            <a:ext cx="1" cy="5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Speculative </a:t>
            </a:r>
            <a:r>
              <a:rPr lang="en-GB" smtClean="0"/>
              <a:t>quick fixes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Programming with quick fixes</a:t>
            </a:r>
            <a:endParaRPr lang="en-GB" dirty="0"/>
          </a:p>
        </p:txBody>
      </p:sp>
      <p:sp>
        <p:nvSpPr>
          <p:cNvPr id="4" name="3 Rectángulo"/>
          <p:cNvSpPr/>
          <p:nvPr/>
        </p:nvSpPr>
        <p:spPr>
          <a:xfrm>
            <a:off x="827584" y="285293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rule Reference2Widget {</a:t>
            </a:r>
          </a:p>
          <a:p>
            <a:r>
              <a:rPr lang="en-GB" dirty="0" smtClean="0"/>
              <a:t>   from r : </a:t>
            </a:r>
            <a:r>
              <a:rPr lang="en-GB" dirty="0" err="1" smtClean="0"/>
              <a:t>CD!Reference</a:t>
            </a:r>
            <a:r>
              <a:rPr lang="en-GB" dirty="0" smtClean="0"/>
              <a:t> ( not </a:t>
            </a:r>
            <a:r>
              <a:rPr lang="en-GB" dirty="0" err="1" smtClean="0"/>
              <a:t>r.containment</a:t>
            </a:r>
            <a:r>
              <a:rPr lang="en-GB" dirty="0" smtClean="0"/>
              <a:t> )</a:t>
            </a:r>
          </a:p>
          <a:p>
            <a:r>
              <a:rPr lang="en-GB" dirty="0" smtClean="0"/>
              <a:t>     to w : </a:t>
            </a:r>
            <a:r>
              <a:rPr lang="en-GB" dirty="0" err="1" smtClean="0"/>
              <a:t>GUI!ComboBox</a:t>
            </a:r>
            <a:r>
              <a:rPr lang="en-GB" dirty="0" smtClean="0"/>
              <a:t> (</a:t>
            </a:r>
          </a:p>
          <a:p>
            <a:r>
              <a:rPr lang="en-GB" dirty="0" smtClean="0"/>
              <a:t>		name &lt;- r.name</a:t>
            </a:r>
          </a:p>
          <a:p>
            <a:r>
              <a:rPr lang="en-GB" dirty="0" smtClean="0"/>
              <a:t>	), l : </a:t>
            </a:r>
            <a:r>
              <a:rPr lang="en-GB" dirty="0" err="1" smtClean="0"/>
              <a:t>GUI!Label</a:t>
            </a:r>
            <a:r>
              <a:rPr lang="en-GB" dirty="0" smtClean="0"/>
              <a:t> (</a:t>
            </a:r>
          </a:p>
          <a:p>
            <a:r>
              <a:rPr lang="en-GB" dirty="0" smtClean="0"/>
              <a:t>		value &lt;- </a:t>
            </a:r>
            <a:r>
              <a:rPr lang="en-GB" dirty="0" err="1" smtClean="0"/>
              <a:t>r.name.toLower</a:t>
            </a:r>
            <a:r>
              <a:rPr lang="en-GB" dirty="0" smtClean="0"/>
              <a:t>()</a:t>
            </a:r>
          </a:p>
          <a:p>
            <a:r>
              <a:rPr lang="en-GB" dirty="0" smtClean="0"/>
              <a:t>	)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5" name="4 CuadroTexto"/>
          <p:cNvSpPr txBox="1"/>
          <p:nvPr/>
        </p:nvSpPr>
        <p:spPr>
          <a:xfrm>
            <a:off x="6084168" y="2780928"/>
            <a:ext cx="53088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Prepare a piece of transformation</a:t>
            </a:r>
          </a:p>
          <a:p>
            <a:r>
              <a:rPr lang="en-GB" dirty="0" smtClean="0"/>
              <a:t>in which </a:t>
            </a:r>
            <a:r>
              <a:rPr lang="en-GB" dirty="0" err="1" smtClean="0"/>
              <a:t>ComboBox</a:t>
            </a:r>
            <a:r>
              <a:rPr lang="en-GB" dirty="0" smtClean="0"/>
              <a:t> does not exists</a:t>
            </a:r>
          </a:p>
          <a:p>
            <a:r>
              <a:rPr lang="en-GB" dirty="0" smtClean="0"/>
              <a:t>And containment is </a:t>
            </a:r>
            <a:r>
              <a:rPr lang="en-GB" dirty="0" err="1" smtClean="0"/>
              <a:t>isContainment</a:t>
            </a:r>
            <a:r>
              <a:rPr lang="en-GB" dirty="0" smtClean="0"/>
              <a:t> or must be created,</a:t>
            </a:r>
          </a:p>
          <a:p>
            <a:r>
              <a:rPr lang="en-GB" dirty="0" smtClean="0"/>
              <a:t>and see that you can create...</a:t>
            </a:r>
          </a:p>
          <a:p>
            <a:endParaRPr lang="en-GB" dirty="0" smtClean="0"/>
          </a:p>
          <a:p>
            <a:r>
              <a:rPr lang="en-GB" dirty="0" smtClean="0"/>
              <a:t>Copy-paste another rule </a:t>
            </a:r>
            <a:r>
              <a:rPr lang="en-GB" smtClean="0"/>
              <a:t>and adapt</a:t>
            </a:r>
            <a:endParaRPr lang="en-GB" dirty="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AnATLyzer</a:t>
            </a:r>
            <a:endParaRPr lang="en-GB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API usage &amp; extension points</a:t>
            </a:r>
            <a:endParaRPr lang="en-GB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Implenting</a:t>
            </a:r>
            <a:r>
              <a:rPr lang="es-ES_tradnl" dirty="0" smtClean="0"/>
              <a:t> a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TODO: </a:t>
            </a:r>
            <a:r>
              <a:rPr lang="es-ES_tradnl" dirty="0" err="1" smtClean="0"/>
              <a:t>Draw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lifecycle</a:t>
            </a:r>
            <a:r>
              <a:rPr lang="es-ES_tradnl" dirty="0" smtClean="0"/>
              <a:t>, </a:t>
            </a:r>
            <a:r>
              <a:rPr lang="es-ES_tradnl" dirty="0" err="1" smtClean="0"/>
              <a:t>indicating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API </a:t>
            </a:r>
            <a:r>
              <a:rPr lang="es-ES_tradnl" dirty="0" err="1" smtClean="0"/>
              <a:t>methods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are </a:t>
            </a:r>
            <a:r>
              <a:rPr lang="es-ES_tradnl" dirty="0" err="1" smtClean="0"/>
              <a:t>called</a:t>
            </a:r>
            <a:endParaRPr lang="es-ES_tradnl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Implementing</a:t>
            </a:r>
            <a:r>
              <a:rPr lang="es-ES_tradnl" dirty="0" smtClean="0"/>
              <a:t> a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err="1" smtClean="0"/>
              <a:t>Extension</a:t>
            </a:r>
            <a:r>
              <a:rPr lang="es-ES_tradnl" dirty="0" smtClean="0"/>
              <a:t> </a:t>
            </a:r>
            <a:r>
              <a:rPr lang="es-ES_tradnl" dirty="0" err="1" smtClean="0"/>
              <a:t>point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provided</a:t>
            </a:r>
            <a:endParaRPr lang="es-ES_tradnl" dirty="0" smtClean="0"/>
          </a:p>
          <a:p>
            <a:pPr lvl="1"/>
            <a:r>
              <a:rPr lang="es-ES_tradnl" dirty="0" err="1" smtClean="0"/>
              <a:t>anatlyzer.atl.editor.quickfix</a:t>
            </a:r>
            <a:endParaRPr lang="es-ES_tradnl" dirty="0" smtClean="0"/>
          </a:p>
          <a:p>
            <a:pPr lvl="1"/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options</a:t>
            </a:r>
            <a:r>
              <a:rPr lang="es-ES_tradnl" dirty="0" smtClean="0"/>
              <a:t>:</a:t>
            </a:r>
          </a:p>
          <a:p>
            <a:pPr lvl="2"/>
            <a:r>
              <a:rPr lang="es-ES_tradnl" dirty="0" err="1" smtClean="0"/>
              <a:t>quickfix</a:t>
            </a:r>
            <a:r>
              <a:rPr lang="es-ES_tradnl" dirty="0" smtClean="0"/>
              <a:t>: single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</a:t>
            </a:r>
            <a:endParaRPr lang="es-ES_tradnl" dirty="0" smtClean="0"/>
          </a:p>
          <a:p>
            <a:pPr lvl="2"/>
            <a:r>
              <a:rPr lang="es-ES_tradnl" dirty="0" err="1" smtClean="0"/>
              <a:t>quickfix</a:t>
            </a:r>
            <a:r>
              <a:rPr lang="es-ES_tradnl" dirty="0" smtClean="0"/>
              <a:t> set: a </a:t>
            </a:r>
            <a:r>
              <a:rPr lang="es-ES_tradnl" dirty="0" err="1" smtClean="0"/>
              <a:t>group</a:t>
            </a:r>
            <a:r>
              <a:rPr lang="es-ES_tradnl" dirty="0" smtClean="0"/>
              <a:t> of </a:t>
            </a:r>
            <a:r>
              <a:rPr lang="es-ES_tradnl" dirty="0" err="1" smtClean="0"/>
              <a:t>related</a:t>
            </a:r>
            <a:r>
              <a:rPr lang="es-ES_tradnl" dirty="0" smtClean="0"/>
              <a:t>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fixes</a:t>
            </a:r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r>
              <a:rPr lang="es-ES_tradnl" dirty="0" err="1" smtClean="0"/>
              <a:t>Many</a:t>
            </a:r>
            <a:r>
              <a:rPr lang="es-ES_tradnl" dirty="0" smtClean="0"/>
              <a:t> </a:t>
            </a:r>
            <a:r>
              <a:rPr lang="es-ES_tradnl" dirty="0" err="1" smtClean="0"/>
              <a:t>examples</a:t>
            </a:r>
            <a:r>
              <a:rPr lang="es-ES_tradnl" dirty="0" smtClean="0"/>
              <a:t> are </a:t>
            </a:r>
            <a:r>
              <a:rPr lang="es-ES_tradnl" dirty="0" err="1" smtClean="0"/>
              <a:t>available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anATLyzer</a:t>
            </a:r>
            <a:r>
              <a:rPr lang="es-ES_tradnl" dirty="0" smtClean="0"/>
              <a:t> </a:t>
            </a:r>
            <a:r>
              <a:rPr lang="es-ES_tradnl" dirty="0" err="1" smtClean="0"/>
              <a:t>source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, </a:t>
            </a:r>
            <a:r>
              <a:rPr lang="es-ES_tradnl" dirty="0" err="1" smtClean="0"/>
              <a:t>under</a:t>
            </a:r>
            <a:r>
              <a:rPr lang="es-ES_tradnl" dirty="0" smtClean="0"/>
              <a:t> </a:t>
            </a:r>
            <a:r>
              <a:rPr lang="es-ES_tradnl" dirty="0" err="1" smtClean="0"/>
              <a:t>project</a:t>
            </a:r>
            <a:r>
              <a:rPr lang="es-ES_tradnl" dirty="0" smtClean="0"/>
              <a:t> </a:t>
            </a:r>
            <a:r>
              <a:rPr lang="es-ES_tradnl" dirty="0" err="1" smtClean="0"/>
              <a:t>found</a:t>
            </a:r>
            <a:r>
              <a:rPr lang="es-ES_tradnl" dirty="0" smtClean="0"/>
              <a:t> in: </a:t>
            </a:r>
            <a:r>
              <a:rPr lang="es-ES_tradnl" sz="2400" dirty="0" err="1" smtClean="0">
                <a:latin typeface="Consolas" pitchFamily="49" charset="0"/>
              </a:rPr>
              <a:t>plugins</a:t>
            </a:r>
            <a:r>
              <a:rPr lang="es-ES_tradnl" sz="2400" dirty="0" smtClean="0">
                <a:latin typeface="Consolas" pitchFamily="49" charset="0"/>
              </a:rPr>
              <a:t>/</a:t>
            </a:r>
            <a:r>
              <a:rPr lang="es-ES_tradnl" sz="2400" dirty="0" err="1" smtClean="0">
                <a:latin typeface="Consolas" pitchFamily="49" charset="0"/>
              </a:rPr>
              <a:t>natlyzer.atl.editor.quickfix</a:t>
            </a:r>
            <a:endParaRPr lang="es-ES_tradnl" sz="2400" dirty="0" smtClean="0">
              <a:latin typeface="Consolas" pitchFamily="49" charset="0"/>
            </a:endParaRPr>
          </a:p>
          <a:p>
            <a:pPr lvl="1"/>
            <a:endParaRPr lang="es-ES_tradnl" dirty="0" smtClean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Implenting</a:t>
            </a:r>
            <a:r>
              <a:rPr lang="es-ES_tradnl" dirty="0" smtClean="0"/>
              <a:t> a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s-ES_tradnl" dirty="0" err="1" smtClean="0"/>
              <a:t>Example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smtClean="0"/>
              <a:t>Quick </a:t>
            </a:r>
            <a:r>
              <a:rPr lang="es-ES_tradnl" dirty="0" err="1" smtClean="0"/>
              <a:t>fix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i="1" dirty="0" smtClean="0"/>
              <a:t> “</a:t>
            </a:r>
            <a:r>
              <a:rPr lang="es-ES_tradnl" i="1" dirty="0" err="1" smtClean="0"/>
              <a:t>Abstract</a:t>
            </a:r>
            <a:r>
              <a:rPr lang="es-ES_tradnl" i="1" dirty="0" smtClean="0"/>
              <a:t> </a:t>
            </a:r>
            <a:r>
              <a:rPr lang="es-ES_tradnl" i="1" dirty="0" err="1" smtClean="0"/>
              <a:t>class</a:t>
            </a:r>
            <a:r>
              <a:rPr lang="es-ES_tradnl" i="1" dirty="0" smtClean="0"/>
              <a:t> </a:t>
            </a:r>
            <a:r>
              <a:rPr lang="es-ES_tradnl" i="1" dirty="0" err="1" smtClean="0"/>
              <a:t>cannot</a:t>
            </a:r>
            <a:r>
              <a:rPr lang="es-ES_tradnl" i="1" dirty="0" smtClean="0"/>
              <a:t> </a:t>
            </a:r>
            <a:r>
              <a:rPr lang="es-ES_tradnl" i="1" dirty="0" err="1" smtClean="0"/>
              <a:t>be</a:t>
            </a:r>
            <a:r>
              <a:rPr lang="es-ES_tradnl" i="1" dirty="0" smtClean="0"/>
              <a:t> </a:t>
            </a:r>
            <a:r>
              <a:rPr lang="es-ES_tradnl" i="1" dirty="0" err="1" smtClean="0"/>
              <a:t>instantiated</a:t>
            </a:r>
            <a:r>
              <a:rPr lang="es-ES_tradnl" i="1" dirty="0" smtClean="0"/>
              <a:t>”</a:t>
            </a:r>
          </a:p>
          <a:p>
            <a:pPr lvl="1"/>
            <a:r>
              <a:rPr lang="es-ES_tradnl" dirty="0" err="1" smtClean="0"/>
              <a:t>Create</a:t>
            </a:r>
            <a:r>
              <a:rPr lang="es-ES_tradnl" dirty="0" smtClean="0"/>
              <a:t> new </a:t>
            </a:r>
            <a:r>
              <a:rPr lang="es-ES_tradnl" dirty="0" err="1" smtClean="0"/>
              <a:t>plug</a:t>
            </a:r>
            <a:r>
              <a:rPr lang="es-ES_tradnl" dirty="0" smtClean="0"/>
              <a:t>-in </a:t>
            </a:r>
            <a:r>
              <a:rPr lang="es-ES_tradnl" dirty="0" err="1" smtClean="0"/>
              <a:t>project</a:t>
            </a:r>
            <a:endParaRPr lang="es-ES_tradnl" dirty="0" smtClean="0"/>
          </a:p>
          <a:p>
            <a:pPr lvl="2"/>
            <a:r>
              <a:rPr lang="es-ES_tradnl" dirty="0" smtClean="0"/>
              <a:t>Open plugin.xml</a:t>
            </a:r>
          </a:p>
          <a:p>
            <a:pPr lvl="2"/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anatlyzer.atl.editor.quickfix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dependencies</a:t>
            </a:r>
            <a:endParaRPr lang="es-ES_tradnl" dirty="0" smtClean="0"/>
          </a:p>
          <a:p>
            <a:pPr lvl="1"/>
            <a:r>
              <a:rPr lang="es-ES_tradnl" dirty="0" err="1" smtClean="0"/>
              <a:t>Go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“</a:t>
            </a:r>
            <a:r>
              <a:rPr lang="es-ES_tradnl" dirty="0" err="1" smtClean="0"/>
              <a:t>Extensions</a:t>
            </a:r>
            <a:r>
              <a:rPr lang="es-ES_tradnl" dirty="0" smtClean="0"/>
              <a:t>” </a:t>
            </a:r>
            <a:r>
              <a:rPr lang="es-ES_tradnl" dirty="0" err="1" smtClean="0"/>
              <a:t>tab</a:t>
            </a:r>
            <a:endParaRPr lang="es-ES_tradnl" dirty="0" smtClean="0"/>
          </a:p>
          <a:p>
            <a:pPr lvl="2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“</a:t>
            </a:r>
            <a:r>
              <a:rPr lang="es-ES_tradnl" dirty="0" err="1" smtClean="0"/>
              <a:t>Add</a:t>
            </a:r>
            <a:r>
              <a:rPr lang="es-ES_tradnl" dirty="0" smtClean="0"/>
              <a:t>”</a:t>
            </a:r>
          </a:p>
          <a:p>
            <a:pPr lvl="2"/>
            <a:r>
              <a:rPr lang="es-ES_tradnl" dirty="0" err="1" smtClean="0"/>
              <a:t>Find</a:t>
            </a:r>
            <a:r>
              <a:rPr lang="es-ES_tradnl" dirty="0" smtClean="0"/>
              <a:t> and </a:t>
            </a:r>
            <a:r>
              <a:rPr lang="es-ES_tradnl" dirty="0" err="1" smtClean="0"/>
              <a:t>select</a:t>
            </a:r>
            <a:r>
              <a:rPr lang="es-ES_tradnl" dirty="0" smtClean="0"/>
              <a:t> “</a:t>
            </a:r>
            <a:r>
              <a:rPr lang="es-ES_tradnl" dirty="0" err="1" smtClean="0"/>
              <a:t>anatlyzer.atl.editor.quickfix</a:t>
            </a:r>
            <a:r>
              <a:rPr lang="es-ES_tradnl" dirty="0" smtClean="0"/>
              <a:t>”</a:t>
            </a:r>
          </a:p>
          <a:p>
            <a:pPr lvl="1"/>
            <a:endParaRPr lang="es-ES_tradnl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Implenting</a:t>
            </a:r>
            <a:r>
              <a:rPr lang="es-ES_tradnl" dirty="0" smtClean="0"/>
              <a:t> a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s-ES_tradnl" dirty="0" err="1" smtClean="0"/>
              <a:t>Example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extension</a:t>
            </a:r>
            <a:endParaRPr lang="es-ES_tradnl" dirty="0" smtClean="0"/>
          </a:p>
          <a:p>
            <a:pPr lvl="2"/>
            <a:r>
              <a:rPr lang="es-ES_tradnl" dirty="0" err="1" smtClean="0"/>
              <a:t>Right-click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“New” -&gt; “Quick </a:t>
            </a:r>
            <a:r>
              <a:rPr lang="es-ES_tradnl" dirty="0" err="1" smtClean="0"/>
              <a:t>fix</a:t>
            </a:r>
            <a:r>
              <a:rPr lang="es-ES_tradnl" dirty="0" smtClean="0"/>
              <a:t>”</a:t>
            </a:r>
          </a:p>
          <a:p>
            <a:pPr lvl="2"/>
            <a:r>
              <a:rPr lang="es-ES_tradnl" dirty="0" smtClean="0"/>
              <a:t>In </a:t>
            </a:r>
            <a:r>
              <a:rPr lang="es-ES_tradnl" dirty="0" err="1" smtClean="0"/>
              <a:t>the</a:t>
            </a:r>
            <a:r>
              <a:rPr lang="es-ES_tradnl" dirty="0" smtClean="0"/>
              <a:t> “</a:t>
            </a:r>
            <a:r>
              <a:rPr lang="es-ES_tradnl" dirty="0" err="1" smtClean="0"/>
              <a:t>Apply</a:t>
            </a:r>
            <a:r>
              <a:rPr lang="es-ES_tradnl" dirty="0" smtClean="0"/>
              <a:t>” </a:t>
            </a:r>
            <a:r>
              <a:rPr lang="es-ES_tradnl" dirty="0" err="1" smtClean="0"/>
              <a:t>field</a:t>
            </a:r>
            <a:r>
              <a:rPr lang="es-ES_tradnl" dirty="0" smtClean="0"/>
              <a:t> </a:t>
            </a:r>
            <a:r>
              <a:rPr lang="es-ES_tradnl" dirty="0" err="1" smtClean="0"/>
              <a:t>specify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will</a:t>
            </a:r>
            <a:r>
              <a:rPr lang="es-ES_tradnl" dirty="0" smtClean="0"/>
              <a:t> </a:t>
            </a:r>
            <a:r>
              <a:rPr lang="es-ES_tradnl" dirty="0" err="1" smtClean="0"/>
              <a:t>handle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</a:t>
            </a:r>
            <a:r>
              <a:rPr lang="es-ES_tradnl" dirty="0" smtClean="0"/>
              <a:t> </a:t>
            </a:r>
            <a:r>
              <a:rPr lang="es-ES_tradnl" dirty="0" err="1" smtClean="0"/>
              <a:t>life</a:t>
            </a:r>
            <a:r>
              <a:rPr lang="es-ES_tradnl" dirty="0" smtClean="0"/>
              <a:t> </a:t>
            </a:r>
            <a:r>
              <a:rPr lang="es-ES_tradnl" dirty="0" err="1" smtClean="0"/>
              <a:t>cycle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err="1" smtClean="0"/>
              <a:t>E.g.</a:t>
            </a:r>
            <a:r>
              <a:rPr lang="es-ES_tradnl" dirty="0" smtClean="0"/>
              <a:t>, </a:t>
            </a:r>
            <a:r>
              <a:rPr lang="es-ES_tradnl" sz="1800" dirty="0" smtClean="0">
                <a:latin typeface="Consolas" pitchFamily="49" charset="0"/>
              </a:rPr>
              <a:t>anatlyzer.atl.editor.quickfix.errors.AbstractClassCannotBeInstantiated_ChooseConcrete</a:t>
            </a:r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must</a:t>
            </a:r>
            <a:r>
              <a:rPr lang="es-ES_tradnl" dirty="0" smtClean="0"/>
              <a:t> </a:t>
            </a:r>
            <a:r>
              <a:rPr lang="es-ES_tradnl" dirty="0" err="1" smtClean="0"/>
              <a:t>implement</a:t>
            </a:r>
            <a:r>
              <a:rPr lang="es-ES_tradnl" dirty="0" smtClean="0"/>
              <a:t> </a:t>
            </a:r>
            <a:r>
              <a:rPr lang="es-ES_tradnl" dirty="0" err="1" smtClean="0"/>
              <a:t>AtlProblemQuickfix</a:t>
            </a:r>
            <a:endParaRPr lang="es-ES_tradnl" dirty="0" smtClean="0"/>
          </a:p>
          <a:p>
            <a:pPr lvl="2"/>
            <a:r>
              <a:rPr lang="es-ES_tradnl" dirty="0" err="1" smtClean="0"/>
              <a:t>Alternatively</a:t>
            </a:r>
            <a:r>
              <a:rPr lang="es-ES_tradnl" dirty="0" smtClean="0"/>
              <a:t>, </a:t>
            </a:r>
            <a:r>
              <a:rPr lang="es-ES_tradnl" dirty="0" err="1" smtClean="0"/>
              <a:t>extend</a:t>
            </a:r>
            <a:r>
              <a:rPr lang="es-ES_tradnl" dirty="0" smtClean="0"/>
              <a:t> </a:t>
            </a:r>
            <a:r>
              <a:rPr lang="es-ES_tradnl" dirty="0" err="1" smtClean="0"/>
              <a:t>AbstractAtlQuickfix</a:t>
            </a:r>
            <a:r>
              <a:rPr lang="es-ES_tradnl" dirty="0" smtClean="0"/>
              <a:t> </a:t>
            </a:r>
            <a:r>
              <a:rPr lang="es-ES_tradnl" dirty="0" err="1" smtClean="0"/>
              <a:t>which</a:t>
            </a:r>
            <a:r>
              <a:rPr lang="es-ES_tradnl" dirty="0" smtClean="0"/>
              <a:t> </a:t>
            </a:r>
            <a:r>
              <a:rPr lang="es-ES_tradnl" dirty="0" err="1" smtClean="0"/>
              <a:t>already</a:t>
            </a:r>
            <a:r>
              <a:rPr lang="es-ES_tradnl" dirty="0" smtClean="0"/>
              <a:t> </a:t>
            </a:r>
            <a:r>
              <a:rPr lang="es-ES_tradnl" dirty="0" err="1" smtClean="0"/>
              <a:t>does</a:t>
            </a:r>
            <a:r>
              <a:rPr lang="es-ES_tradnl" dirty="0" smtClean="0"/>
              <a:t> </a:t>
            </a:r>
            <a:r>
              <a:rPr lang="es-ES_tradnl" dirty="0" err="1" smtClean="0"/>
              <a:t>much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work</a:t>
            </a:r>
            <a:r>
              <a:rPr lang="es-ES_tradnl" dirty="0" smtClean="0"/>
              <a:t>.</a:t>
            </a:r>
            <a:endParaRPr lang="es-ES_tradnl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756592" y="411043"/>
            <a:ext cx="1152128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	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 smtClean="0"/>
              <a:t>List</a:t>
            </a:r>
            <a:r>
              <a:rPr lang="es-ES_tradnl" dirty="0" smtClean="0"/>
              <a:t>&lt;</a:t>
            </a:r>
            <a:r>
              <a:rPr lang="es-ES_tradnl" dirty="0" err="1" smtClean="0"/>
              <a:t>EClass</a:t>
            </a:r>
            <a:r>
              <a:rPr lang="es-ES_tradnl" dirty="0" smtClean="0"/>
              <a:t>&gt; </a:t>
            </a:r>
            <a:r>
              <a:rPr lang="es-ES_tradnl" dirty="0" err="1" smtClean="0"/>
              <a:t>subclasses</a:t>
            </a:r>
            <a:r>
              <a:rPr lang="es-ES_tradnl" dirty="0" smtClean="0"/>
              <a:t>;</a:t>
            </a:r>
          </a:p>
          <a:p>
            <a:endParaRPr lang="es-ES_tradnl" dirty="0" smtClean="0"/>
          </a:p>
          <a:p>
            <a:r>
              <a:rPr lang="es-ES_tradnl" dirty="0" smtClean="0"/>
              <a:t>	@</a:t>
            </a:r>
            <a:r>
              <a:rPr lang="es-ES_tradnl" dirty="0" err="1" smtClean="0"/>
              <a:t>Override</a:t>
            </a:r>
            <a:endParaRPr lang="es-ES_tradnl" dirty="0" smtClean="0"/>
          </a:p>
          <a:p>
            <a:r>
              <a:rPr lang="es-ES_tradnl" dirty="0" smtClean="0"/>
              <a:t>	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boolean</a:t>
            </a:r>
            <a:r>
              <a:rPr lang="es-ES_tradnl" dirty="0" smtClean="0"/>
              <a:t> </a:t>
            </a:r>
            <a:r>
              <a:rPr lang="es-ES_tradnl" dirty="0" err="1" smtClean="0"/>
              <a:t>isApplicable</a:t>
            </a:r>
            <a:r>
              <a:rPr lang="es-ES_tradnl" dirty="0" smtClean="0"/>
              <a:t>(</a:t>
            </a:r>
            <a:r>
              <a:rPr lang="es-ES_tradnl" dirty="0" err="1" smtClean="0"/>
              <a:t>IMarker</a:t>
            </a:r>
            <a:r>
              <a:rPr lang="es-ES_tradnl" dirty="0" smtClean="0"/>
              <a:t> </a:t>
            </a:r>
            <a:r>
              <a:rPr lang="es-ES_tradnl" dirty="0" err="1" smtClean="0"/>
              <a:t>marker</a:t>
            </a:r>
            <a:r>
              <a:rPr lang="es-ES_tradnl" dirty="0" smtClean="0"/>
              <a:t>) </a:t>
            </a:r>
            <a:r>
              <a:rPr lang="es-ES_tradnl" dirty="0" err="1" smtClean="0"/>
              <a:t>throws</a:t>
            </a:r>
            <a:r>
              <a:rPr lang="es-ES_tradnl" dirty="0" smtClean="0"/>
              <a:t> </a:t>
            </a:r>
            <a:r>
              <a:rPr lang="es-ES_tradnl" dirty="0" err="1" smtClean="0"/>
              <a:t>CoreException</a:t>
            </a:r>
            <a:r>
              <a:rPr lang="es-ES_tradnl" dirty="0" smtClean="0"/>
              <a:t> {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return</a:t>
            </a:r>
            <a:r>
              <a:rPr lang="es-ES_tradnl" dirty="0" smtClean="0"/>
              <a:t> 	</a:t>
            </a:r>
            <a:r>
              <a:rPr lang="es-ES_tradnl" dirty="0" err="1" smtClean="0"/>
              <a:t>checkProblemType</a:t>
            </a:r>
            <a:r>
              <a:rPr lang="es-ES_tradnl" dirty="0" smtClean="0"/>
              <a:t>(</a:t>
            </a:r>
            <a:r>
              <a:rPr lang="es-ES_tradnl" dirty="0" err="1" smtClean="0"/>
              <a:t>marker</a:t>
            </a:r>
            <a:r>
              <a:rPr lang="es-ES_tradnl" dirty="0" smtClean="0"/>
              <a:t>, </a:t>
            </a:r>
            <a:r>
              <a:rPr lang="es-ES_tradnl" dirty="0" err="1" smtClean="0"/>
              <a:t>CannotInstantiateAbstractClass.class</a:t>
            </a:r>
            <a:r>
              <a:rPr lang="es-ES_tradnl" dirty="0" smtClean="0"/>
              <a:t>) &amp;&amp; </a:t>
            </a:r>
          </a:p>
          <a:p>
            <a:r>
              <a:rPr lang="es-ES_tradnl" dirty="0" smtClean="0"/>
              <a:t>			</a:t>
            </a:r>
            <a:r>
              <a:rPr lang="es-ES_tradnl" dirty="0" err="1" smtClean="0"/>
              <a:t>validConcreteClasses</a:t>
            </a:r>
            <a:r>
              <a:rPr lang="es-ES_tradnl" dirty="0" smtClean="0"/>
              <a:t>(</a:t>
            </a:r>
            <a:r>
              <a:rPr lang="es-ES_tradnl" dirty="0" err="1" smtClean="0"/>
              <a:t>marker</a:t>
            </a:r>
            <a:r>
              <a:rPr lang="es-ES_tradnl" dirty="0" smtClean="0"/>
              <a:t>).</a:t>
            </a:r>
            <a:r>
              <a:rPr lang="es-ES_tradnl" dirty="0" err="1" smtClean="0"/>
              <a:t>size</a:t>
            </a:r>
            <a:r>
              <a:rPr lang="es-ES_tradnl" dirty="0" smtClean="0"/>
              <a:t>() &gt; 0 ;</a:t>
            </a:r>
          </a:p>
          <a:p>
            <a:r>
              <a:rPr lang="es-ES_tradnl" dirty="0" smtClean="0"/>
              <a:t>	}</a:t>
            </a:r>
          </a:p>
          <a:p>
            <a:endParaRPr lang="es-ES_tradnl" dirty="0" smtClean="0"/>
          </a:p>
          <a:p>
            <a:r>
              <a:rPr lang="es-ES_tradnl" dirty="0" smtClean="0"/>
              <a:t>	</a:t>
            </a:r>
            <a:r>
              <a:rPr lang="es-ES_tradnl" dirty="0" err="1" smtClean="0"/>
              <a:t>private</a:t>
            </a:r>
            <a:r>
              <a:rPr lang="es-ES_tradnl" dirty="0" smtClean="0"/>
              <a:t> </a:t>
            </a:r>
            <a:r>
              <a:rPr lang="es-ES_tradnl" dirty="0" err="1" smtClean="0"/>
              <a:t>List</a:t>
            </a:r>
            <a:r>
              <a:rPr lang="es-ES_tradnl" dirty="0" smtClean="0"/>
              <a:t>&lt;</a:t>
            </a:r>
            <a:r>
              <a:rPr lang="es-ES_tradnl" dirty="0" err="1" smtClean="0"/>
              <a:t>EClass</a:t>
            </a:r>
            <a:r>
              <a:rPr lang="es-ES_tradnl" dirty="0" smtClean="0"/>
              <a:t>&gt; </a:t>
            </a:r>
            <a:r>
              <a:rPr lang="es-ES_tradnl" dirty="0" err="1" smtClean="0"/>
              <a:t>validConcreteClasses</a:t>
            </a:r>
            <a:r>
              <a:rPr lang="es-ES_tradnl" dirty="0" smtClean="0"/>
              <a:t>(</a:t>
            </a:r>
            <a:r>
              <a:rPr lang="es-ES_tradnl" dirty="0" err="1" smtClean="0"/>
              <a:t>IMarker</a:t>
            </a:r>
            <a:r>
              <a:rPr lang="es-ES_tradnl" dirty="0" smtClean="0"/>
              <a:t> </a:t>
            </a:r>
            <a:r>
              <a:rPr lang="es-ES_tradnl" dirty="0" err="1" smtClean="0"/>
              <a:t>marker</a:t>
            </a:r>
            <a:r>
              <a:rPr lang="es-ES_tradnl" dirty="0" smtClean="0"/>
              <a:t>) {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if</a:t>
            </a:r>
            <a:r>
              <a:rPr lang="es-ES_tradnl" dirty="0" smtClean="0"/>
              <a:t> ( </a:t>
            </a:r>
            <a:r>
              <a:rPr lang="es-ES_tradnl" dirty="0" err="1" smtClean="0"/>
              <a:t>subclasses</a:t>
            </a:r>
            <a:r>
              <a:rPr lang="es-ES_tradnl" dirty="0" smtClean="0"/>
              <a:t> != </a:t>
            </a:r>
            <a:r>
              <a:rPr lang="es-ES_tradnl" dirty="0" err="1" smtClean="0"/>
              <a:t>null</a:t>
            </a:r>
            <a:r>
              <a:rPr lang="es-ES_tradnl" dirty="0" smtClean="0"/>
              <a:t> ) </a:t>
            </a:r>
            <a:r>
              <a:rPr lang="es-ES_tradnl" dirty="0" err="1" smtClean="0"/>
              <a:t>return</a:t>
            </a:r>
            <a:r>
              <a:rPr lang="es-ES_tradnl" dirty="0" smtClean="0"/>
              <a:t> </a:t>
            </a:r>
            <a:r>
              <a:rPr lang="es-ES_tradnl" dirty="0" err="1" smtClean="0"/>
              <a:t>subclasses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	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OutPatternElement</a:t>
            </a:r>
            <a:r>
              <a:rPr lang="es-ES_tradnl" dirty="0" smtClean="0"/>
              <a:t> </a:t>
            </a:r>
            <a:r>
              <a:rPr lang="es-ES_tradnl" dirty="0" err="1" smtClean="0"/>
              <a:t>elem</a:t>
            </a:r>
            <a:r>
              <a:rPr lang="es-ES_tradnl" dirty="0" smtClean="0"/>
              <a:t> = (</a:t>
            </a:r>
            <a:r>
              <a:rPr lang="es-ES_tradnl" dirty="0" err="1" smtClean="0"/>
              <a:t>OutPatternElement</a:t>
            </a:r>
            <a:r>
              <a:rPr lang="es-ES_tradnl" dirty="0" smtClean="0"/>
              <a:t>) </a:t>
            </a:r>
            <a:r>
              <a:rPr lang="es-ES_tradnl" dirty="0" err="1" smtClean="0"/>
              <a:t>getProblematicElement</a:t>
            </a:r>
            <a:r>
              <a:rPr lang="es-ES_tradnl" dirty="0" smtClean="0"/>
              <a:t>(</a:t>
            </a:r>
            <a:r>
              <a:rPr lang="es-ES_tradnl" dirty="0" err="1" smtClean="0"/>
              <a:t>marker</a:t>
            </a:r>
            <a:r>
              <a:rPr lang="es-ES_tradnl" dirty="0" smtClean="0"/>
              <a:t>);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Metaclass</a:t>
            </a:r>
            <a:r>
              <a:rPr lang="es-ES_tradnl" dirty="0" smtClean="0"/>
              <a:t> m = (</a:t>
            </a:r>
            <a:r>
              <a:rPr lang="es-ES_tradnl" dirty="0" err="1" smtClean="0"/>
              <a:t>Metaclass</a:t>
            </a:r>
            <a:r>
              <a:rPr lang="es-ES_tradnl" dirty="0" smtClean="0"/>
              <a:t>) </a:t>
            </a:r>
            <a:r>
              <a:rPr lang="es-ES_tradnl" dirty="0" err="1" smtClean="0"/>
              <a:t>elem.getInferredType</a:t>
            </a:r>
            <a:r>
              <a:rPr lang="es-ES_tradnl" dirty="0" smtClean="0"/>
              <a:t>();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List</a:t>
            </a:r>
            <a:r>
              <a:rPr lang="es-ES_tradnl" dirty="0" smtClean="0"/>
              <a:t>&lt;</a:t>
            </a:r>
            <a:r>
              <a:rPr lang="es-ES_tradnl" dirty="0" err="1" smtClean="0"/>
              <a:t>EClass</a:t>
            </a:r>
            <a:r>
              <a:rPr lang="es-ES_tradnl" dirty="0" smtClean="0"/>
              <a:t>&gt; </a:t>
            </a:r>
            <a:r>
              <a:rPr lang="es-ES_tradnl" dirty="0" err="1" smtClean="0"/>
              <a:t>classes</a:t>
            </a:r>
            <a:r>
              <a:rPr lang="es-ES_tradnl" dirty="0" smtClean="0"/>
              <a:t> = </a:t>
            </a:r>
            <a:r>
              <a:rPr lang="es-ES_tradnl" dirty="0" err="1" smtClean="0"/>
              <a:t>ASTUtils.getMetamodelClasses</a:t>
            </a:r>
            <a:r>
              <a:rPr lang="es-ES_tradnl" dirty="0" smtClean="0"/>
              <a:t>(m);		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this.subclasses</a:t>
            </a:r>
            <a:r>
              <a:rPr lang="es-ES_tradnl" dirty="0" smtClean="0"/>
              <a:t> = </a:t>
            </a:r>
            <a:r>
              <a:rPr lang="es-ES_tradnl" dirty="0" err="1" smtClean="0"/>
              <a:t>classes.stream</a:t>
            </a:r>
            <a:r>
              <a:rPr lang="es-ES_tradnl" dirty="0" smtClean="0"/>
              <a:t>().</a:t>
            </a:r>
          </a:p>
          <a:p>
            <a:r>
              <a:rPr lang="es-ES_tradnl" dirty="0" smtClean="0"/>
              <a:t>			</a:t>
            </a:r>
            <a:r>
              <a:rPr lang="es-ES_tradnl" dirty="0" err="1" smtClean="0"/>
              <a:t>filter</a:t>
            </a:r>
            <a:r>
              <a:rPr lang="es-ES_tradnl" dirty="0" smtClean="0"/>
              <a:t>(c -&gt; !</a:t>
            </a:r>
            <a:r>
              <a:rPr lang="es-ES_tradnl" dirty="0" err="1" smtClean="0"/>
              <a:t>c.isAbstract</a:t>
            </a:r>
            <a:r>
              <a:rPr lang="es-ES_tradnl" dirty="0" smtClean="0"/>
              <a:t>()).</a:t>
            </a:r>
          </a:p>
          <a:p>
            <a:r>
              <a:rPr lang="es-ES_tradnl" dirty="0" smtClean="0"/>
              <a:t>			</a:t>
            </a:r>
            <a:r>
              <a:rPr lang="es-ES_tradnl" dirty="0" err="1" smtClean="0"/>
              <a:t>filter</a:t>
            </a:r>
            <a:r>
              <a:rPr lang="es-ES_tradnl" dirty="0" smtClean="0"/>
              <a:t>(c -&gt; </a:t>
            </a:r>
            <a:r>
              <a:rPr lang="es-ES_tradnl" dirty="0" err="1" smtClean="0"/>
              <a:t>m.getKlass</a:t>
            </a:r>
            <a:r>
              <a:rPr lang="es-ES_tradnl" dirty="0" smtClean="0"/>
              <a:t>().</a:t>
            </a:r>
            <a:r>
              <a:rPr lang="es-ES_tradnl" dirty="0" err="1" smtClean="0"/>
              <a:t>isSuperTypeOf</a:t>
            </a:r>
            <a:r>
              <a:rPr lang="es-ES_tradnl" dirty="0" smtClean="0"/>
              <a:t>(c)).</a:t>
            </a:r>
            <a:r>
              <a:rPr lang="es-ES_tradnl" dirty="0" err="1" smtClean="0"/>
              <a:t>collect</a:t>
            </a:r>
            <a:r>
              <a:rPr lang="es-ES_tradnl" dirty="0" smtClean="0"/>
              <a:t>(</a:t>
            </a:r>
            <a:r>
              <a:rPr lang="es-ES_tradnl" dirty="0" err="1" smtClean="0"/>
              <a:t>Collectors.toList</a:t>
            </a:r>
            <a:r>
              <a:rPr lang="es-ES_tradnl" dirty="0" smtClean="0"/>
              <a:t>());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return</a:t>
            </a:r>
            <a:r>
              <a:rPr lang="es-ES_tradnl" dirty="0" smtClean="0"/>
              <a:t> </a:t>
            </a:r>
            <a:r>
              <a:rPr lang="es-ES_tradnl" dirty="0" err="1" smtClean="0"/>
              <a:t>this.subclasses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}</a:t>
            </a:r>
          </a:p>
          <a:p>
            <a:endParaRPr lang="es-ES_tradnl" dirty="0" smtClean="0"/>
          </a:p>
          <a:p>
            <a:r>
              <a:rPr lang="es-ES_tradnl" dirty="0" smtClean="0"/>
              <a:t>	@</a:t>
            </a:r>
            <a:r>
              <a:rPr lang="es-ES_tradnl" dirty="0" err="1" smtClean="0"/>
              <a:t>Override</a:t>
            </a:r>
            <a:endParaRPr lang="es-ES_tradnl" dirty="0" smtClean="0"/>
          </a:p>
          <a:p>
            <a:r>
              <a:rPr lang="es-ES_tradnl" dirty="0" smtClean="0"/>
              <a:t>	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void</a:t>
            </a:r>
            <a:r>
              <a:rPr lang="es-ES_tradnl" dirty="0" smtClean="0"/>
              <a:t> </a:t>
            </a:r>
            <a:r>
              <a:rPr lang="es-ES_tradnl" dirty="0" err="1" smtClean="0"/>
              <a:t>resetCache</a:t>
            </a:r>
            <a:r>
              <a:rPr lang="es-ES_tradnl" dirty="0" smtClean="0"/>
              <a:t>() {  </a:t>
            </a:r>
            <a:r>
              <a:rPr lang="es-ES_tradnl" dirty="0" err="1" smtClean="0"/>
              <a:t>subclasses</a:t>
            </a:r>
            <a:r>
              <a:rPr lang="es-ES_tradnl" dirty="0" smtClean="0"/>
              <a:t> = </a:t>
            </a:r>
            <a:r>
              <a:rPr lang="es-ES_tradnl" dirty="0" err="1" smtClean="0"/>
              <a:t>null</a:t>
            </a:r>
            <a:r>
              <a:rPr lang="es-ES_tradnl" dirty="0" smtClean="0"/>
              <a:t>; }</a:t>
            </a:r>
            <a:endParaRPr lang="es-ES_tradnl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AnATLyzer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GB" dirty="0" smtClean="0"/>
              <a:t>A static analyser for ATL model transformations</a:t>
            </a:r>
          </a:p>
          <a:p>
            <a:r>
              <a:rPr lang="en-GB" dirty="0" smtClean="0"/>
              <a:t>Static analysis</a:t>
            </a:r>
          </a:p>
          <a:p>
            <a:pPr lvl="1"/>
            <a:r>
              <a:rPr lang="en-GB" dirty="0" smtClean="0"/>
              <a:t>Detect problems before executing the transformation</a:t>
            </a:r>
          </a:p>
          <a:p>
            <a:pPr lvl="1"/>
            <a:r>
              <a:rPr lang="en-GB" dirty="0" smtClean="0"/>
              <a:t>Goal:</a:t>
            </a:r>
          </a:p>
          <a:p>
            <a:pPr lvl="2"/>
            <a:r>
              <a:rPr lang="en-GB" dirty="0" smtClean="0"/>
              <a:t>Be precise: few false positives</a:t>
            </a:r>
          </a:p>
          <a:p>
            <a:pPr lvl="2"/>
            <a:r>
              <a:rPr lang="en-GB" dirty="0" smtClean="0"/>
              <a:t>Be complete: few false negatives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684584" y="472018"/>
            <a:ext cx="1015312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	@</a:t>
            </a:r>
            <a:r>
              <a:rPr lang="es-ES_tradnl" dirty="0" err="1" smtClean="0"/>
              <a:t>Override</a:t>
            </a:r>
            <a:endParaRPr lang="es-ES_tradnl" dirty="0" smtClean="0"/>
          </a:p>
          <a:p>
            <a:r>
              <a:rPr lang="es-ES_tradnl" dirty="0" smtClean="0"/>
              <a:t>	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QuickfixApplication</a:t>
            </a:r>
            <a:r>
              <a:rPr lang="es-ES_tradnl" dirty="0" smtClean="0"/>
              <a:t> </a:t>
            </a:r>
            <a:r>
              <a:rPr lang="es-ES_tradnl" dirty="0" err="1" smtClean="0"/>
              <a:t>getQuickfixApplication</a:t>
            </a:r>
            <a:r>
              <a:rPr lang="es-ES_tradnl" dirty="0" smtClean="0"/>
              <a:t>() {</a:t>
            </a:r>
          </a:p>
          <a:p>
            <a:r>
              <a:rPr lang="es-ES_tradnl" dirty="0" smtClean="0"/>
              <a:t>		// </a:t>
            </a:r>
            <a:r>
              <a:rPr lang="es-ES_tradnl" dirty="0" err="1" smtClean="0"/>
              <a:t>Choose</a:t>
            </a:r>
            <a:r>
              <a:rPr lang="es-ES_tradnl" dirty="0" smtClean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, </a:t>
            </a:r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ask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user</a:t>
            </a:r>
            <a:r>
              <a:rPr lang="es-ES_tradnl" dirty="0" smtClean="0"/>
              <a:t>.  U</a:t>
            </a:r>
          </a:p>
          <a:p>
            <a:r>
              <a:rPr lang="es-ES_tradnl" dirty="0" smtClean="0"/>
              <a:t>		// Use  </a:t>
            </a:r>
            <a:r>
              <a:rPr lang="es-ES_tradnl" dirty="0" err="1" smtClean="0"/>
              <a:t>canExpectUserInteraction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make</a:t>
            </a:r>
            <a:r>
              <a:rPr lang="es-ES_tradnl" dirty="0" smtClean="0"/>
              <a:t> </a:t>
            </a:r>
            <a:r>
              <a:rPr lang="es-ES_tradnl" dirty="0" err="1" smtClean="0"/>
              <a:t>sure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are in </a:t>
            </a:r>
            <a:r>
              <a:rPr lang="es-ES_tradnl" dirty="0" err="1" smtClean="0"/>
              <a:t>the</a:t>
            </a:r>
            <a:r>
              <a:rPr lang="es-ES_tradnl" dirty="0" smtClean="0"/>
              <a:t> UI </a:t>
            </a:r>
            <a:r>
              <a:rPr lang="es-ES_tradnl" dirty="0" err="1" smtClean="0"/>
              <a:t>thread</a:t>
            </a:r>
            <a:endParaRPr lang="es-ES_tradnl" dirty="0" smtClean="0"/>
          </a:p>
          <a:p>
            <a:r>
              <a:rPr lang="es-ES_tradnl" dirty="0" smtClean="0"/>
              <a:t>		</a:t>
            </a:r>
            <a:r>
              <a:rPr lang="es-ES_tradnl" dirty="0" err="1" smtClean="0"/>
              <a:t>EClass</a:t>
            </a:r>
            <a:r>
              <a:rPr lang="es-ES_tradnl" dirty="0" smtClean="0"/>
              <a:t> </a:t>
            </a:r>
            <a:r>
              <a:rPr lang="es-ES_tradnl" dirty="0" err="1" smtClean="0"/>
              <a:t>selectedClass</a:t>
            </a:r>
            <a:r>
              <a:rPr lang="es-ES_tradnl" dirty="0" smtClean="0"/>
              <a:t> = </a:t>
            </a:r>
            <a:r>
              <a:rPr lang="es-ES_tradnl" dirty="0" err="1" smtClean="0"/>
              <a:t>selectedClass</a:t>
            </a:r>
            <a:r>
              <a:rPr lang="es-ES_tradnl" dirty="0" smtClean="0"/>
              <a:t> = subclasses.get(0); </a:t>
            </a:r>
          </a:p>
          <a:p>
            <a:r>
              <a:rPr lang="es-ES_tradnl" dirty="0" smtClean="0"/>
              <a:t>             		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OutPatternElement</a:t>
            </a:r>
            <a:r>
              <a:rPr lang="es-ES_tradnl" dirty="0" smtClean="0"/>
              <a:t> </a:t>
            </a:r>
            <a:r>
              <a:rPr lang="es-ES_tradnl" dirty="0" err="1" smtClean="0"/>
              <a:t>elem</a:t>
            </a:r>
            <a:r>
              <a:rPr lang="es-ES_tradnl" dirty="0" smtClean="0"/>
              <a:t> = (</a:t>
            </a:r>
            <a:r>
              <a:rPr lang="es-ES_tradnl" dirty="0" err="1" smtClean="0"/>
              <a:t>OutPatternElement</a:t>
            </a:r>
            <a:r>
              <a:rPr lang="es-ES_tradnl" dirty="0" smtClean="0"/>
              <a:t>) </a:t>
            </a:r>
            <a:r>
              <a:rPr lang="es-ES_tradnl" dirty="0" err="1" smtClean="0"/>
              <a:t>getProblematicElement</a:t>
            </a:r>
            <a:r>
              <a:rPr lang="es-ES_tradnl" dirty="0" smtClean="0"/>
              <a:t>(</a:t>
            </a:r>
            <a:r>
              <a:rPr lang="es-ES_tradnl" dirty="0" err="1" smtClean="0"/>
              <a:t>marker</a:t>
            </a:r>
            <a:r>
              <a:rPr lang="es-ES_tradnl" dirty="0" smtClean="0"/>
              <a:t>);</a:t>
            </a:r>
          </a:p>
          <a:p>
            <a:endParaRPr lang="es-ES_tradnl" dirty="0" smtClean="0"/>
          </a:p>
          <a:p>
            <a:r>
              <a:rPr lang="es-ES_tradnl" dirty="0" smtClean="0"/>
              <a:t>		</a:t>
            </a:r>
            <a:r>
              <a:rPr lang="es-ES_tradnl" dirty="0" err="1" smtClean="0"/>
              <a:t>QuickfixApplication</a:t>
            </a:r>
            <a:r>
              <a:rPr lang="es-ES_tradnl" dirty="0" smtClean="0"/>
              <a:t> </a:t>
            </a:r>
            <a:r>
              <a:rPr lang="es-ES_tradnl" dirty="0" err="1" smtClean="0"/>
              <a:t>qfa</a:t>
            </a:r>
            <a:r>
              <a:rPr lang="es-ES_tradnl" dirty="0" smtClean="0"/>
              <a:t> = new </a:t>
            </a:r>
            <a:r>
              <a:rPr lang="es-ES_tradnl" dirty="0" err="1" smtClean="0"/>
              <a:t>QuickfixApplication</a:t>
            </a:r>
            <a:r>
              <a:rPr lang="es-ES_tradnl" dirty="0" smtClean="0"/>
              <a:t>(</a:t>
            </a:r>
            <a:r>
              <a:rPr lang="es-ES_tradnl" dirty="0" err="1" smtClean="0"/>
              <a:t>this</a:t>
            </a:r>
            <a:r>
              <a:rPr lang="es-ES_tradnl" dirty="0" smtClean="0"/>
              <a:t>);</a:t>
            </a:r>
          </a:p>
          <a:p>
            <a:r>
              <a:rPr lang="es-ES_tradnl" dirty="0" smtClean="0"/>
              <a:t>		</a:t>
            </a:r>
          </a:p>
          <a:p>
            <a:r>
              <a:rPr lang="es-ES_tradnl" dirty="0" smtClean="0"/>
              <a:t>		final </a:t>
            </a:r>
            <a:r>
              <a:rPr lang="es-ES_tradnl" dirty="0" err="1" smtClean="0"/>
              <a:t>String</a:t>
            </a:r>
            <a:r>
              <a:rPr lang="es-ES_tradnl" dirty="0" smtClean="0"/>
              <a:t> </a:t>
            </a:r>
            <a:r>
              <a:rPr lang="es-ES_tradnl" dirty="0" err="1" smtClean="0"/>
              <a:t>className</a:t>
            </a:r>
            <a:r>
              <a:rPr lang="es-ES_tradnl" dirty="0" smtClean="0"/>
              <a:t> = </a:t>
            </a:r>
            <a:r>
              <a:rPr lang="es-ES_tradnl" dirty="0" err="1" smtClean="0"/>
              <a:t>selectedClass.getName</a:t>
            </a:r>
            <a:r>
              <a:rPr lang="es-ES_tradnl" dirty="0" smtClean="0"/>
              <a:t>();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qfa.replace</a:t>
            </a:r>
            <a:r>
              <a:rPr lang="es-ES_tradnl" dirty="0" smtClean="0"/>
              <a:t>((</a:t>
            </a:r>
            <a:r>
              <a:rPr lang="es-ES_tradnl" dirty="0" err="1" smtClean="0"/>
              <a:t>OclModelElement</a:t>
            </a:r>
            <a:r>
              <a:rPr lang="es-ES_tradnl" dirty="0" smtClean="0"/>
              <a:t>) </a:t>
            </a:r>
            <a:r>
              <a:rPr lang="es-ES_tradnl" dirty="0" err="1" smtClean="0"/>
              <a:t>elem.getType</a:t>
            </a:r>
            <a:r>
              <a:rPr lang="es-ES_tradnl" dirty="0" smtClean="0"/>
              <a:t>(), (original, trace) -&gt; {</a:t>
            </a:r>
          </a:p>
          <a:p>
            <a:endParaRPr lang="es-ES_tradnl" dirty="0" smtClean="0"/>
          </a:p>
          <a:p>
            <a:r>
              <a:rPr lang="es-ES_tradnl" dirty="0" smtClean="0"/>
              <a:t>			</a:t>
            </a:r>
            <a:r>
              <a:rPr lang="es-ES_tradnl" dirty="0" err="1" smtClean="0"/>
              <a:t>OclModelElement</a:t>
            </a:r>
            <a:r>
              <a:rPr lang="es-ES_tradnl" dirty="0" smtClean="0"/>
              <a:t> t = </a:t>
            </a:r>
            <a:r>
              <a:rPr lang="es-ES_tradnl" dirty="0" err="1" smtClean="0"/>
              <a:t>OCLFactory.eINSTANCE.createOclModelElement</a:t>
            </a:r>
            <a:r>
              <a:rPr lang="es-ES_tradnl" dirty="0" smtClean="0"/>
              <a:t>();</a:t>
            </a:r>
          </a:p>
          <a:p>
            <a:r>
              <a:rPr lang="es-ES_tradnl" dirty="0" smtClean="0"/>
              <a:t>			</a:t>
            </a:r>
            <a:r>
              <a:rPr lang="es-ES_tradnl" dirty="0" err="1" smtClean="0"/>
              <a:t>t.setName</a:t>
            </a:r>
            <a:r>
              <a:rPr lang="es-ES_tradnl" dirty="0" smtClean="0"/>
              <a:t>(</a:t>
            </a:r>
            <a:r>
              <a:rPr lang="es-ES_tradnl" dirty="0" err="1" smtClean="0"/>
              <a:t>className</a:t>
            </a:r>
            <a:r>
              <a:rPr lang="es-ES_tradnl" dirty="0" smtClean="0"/>
              <a:t>);</a:t>
            </a:r>
          </a:p>
          <a:p>
            <a:r>
              <a:rPr lang="es-ES_tradnl" dirty="0" smtClean="0"/>
              <a:t>			</a:t>
            </a:r>
            <a:r>
              <a:rPr lang="es-ES_tradnl" dirty="0" err="1" smtClean="0"/>
              <a:t>t.setModel</a:t>
            </a:r>
            <a:r>
              <a:rPr lang="es-ES_tradnl" dirty="0" smtClean="0"/>
              <a:t>(</a:t>
            </a:r>
            <a:r>
              <a:rPr lang="es-ES_tradnl" dirty="0" err="1" smtClean="0"/>
              <a:t>original.getModel</a:t>
            </a:r>
            <a:r>
              <a:rPr lang="es-ES_tradnl" dirty="0" smtClean="0"/>
              <a:t>());</a:t>
            </a:r>
          </a:p>
          <a:p>
            <a:r>
              <a:rPr lang="es-ES_tradnl" dirty="0" smtClean="0"/>
              <a:t>	</a:t>
            </a:r>
          </a:p>
          <a:p>
            <a:r>
              <a:rPr lang="es-ES_tradnl" dirty="0" smtClean="0"/>
              <a:t>			</a:t>
            </a:r>
            <a:r>
              <a:rPr lang="es-ES_tradnl" dirty="0" err="1" smtClean="0"/>
              <a:t>return</a:t>
            </a:r>
            <a:r>
              <a:rPr lang="es-ES_tradnl" dirty="0" smtClean="0"/>
              <a:t> t;</a:t>
            </a:r>
          </a:p>
          <a:p>
            <a:r>
              <a:rPr lang="es-ES_tradnl" dirty="0" smtClean="0"/>
              <a:t>		});</a:t>
            </a:r>
          </a:p>
          <a:p>
            <a:r>
              <a:rPr lang="es-ES_tradnl" dirty="0" smtClean="0"/>
              <a:t>	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return</a:t>
            </a:r>
            <a:r>
              <a:rPr lang="es-ES_tradnl" dirty="0" smtClean="0"/>
              <a:t> </a:t>
            </a:r>
            <a:r>
              <a:rPr lang="es-ES_tradnl" dirty="0" err="1" smtClean="0"/>
              <a:t>qfa</a:t>
            </a:r>
            <a:r>
              <a:rPr lang="es-ES_tradnl" dirty="0" smtClean="0"/>
              <a:t>;</a:t>
            </a:r>
          </a:p>
          <a:p>
            <a:r>
              <a:rPr lang="es-ES_tradnl" dirty="0" smtClean="0"/>
              <a:t>	}</a:t>
            </a:r>
            <a:endParaRPr lang="es-ES_tradnl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9512" y="1028343"/>
            <a:ext cx="86044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	@</a:t>
            </a:r>
            <a:r>
              <a:rPr lang="es-ES_tradnl" dirty="0" err="1" smtClean="0"/>
              <a:t>Override</a:t>
            </a:r>
            <a:endParaRPr lang="es-ES_tradnl" dirty="0" smtClean="0"/>
          </a:p>
          <a:p>
            <a:r>
              <a:rPr lang="es-ES_tradnl" dirty="0" smtClean="0"/>
              <a:t>	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void</a:t>
            </a:r>
            <a:r>
              <a:rPr lang="es-ES_tradnl" dirty="0" smtClean="0"/>
              <a:t> </a:t>
            </a:r>
            <a:r>
              <a:rPr lang="es-ES_tradnl" dirty="0" err="1" smtClean="0"/>
              <a:t>apply</a:t>
            </a:r>
            <a:r>
              <a:rPr lang="es-ES_tradnl" dirty="0" smtClean="0"/>
              <a:t>(</a:t>
            </a:r>
            <a:r>
              <a:rPr lang="es-ES_tradnl" dirty="0" err="1" smtClean="0"/>
              <a:t>IDocument</a:t>
            </a:r>
            <a:r>
              <a:rPr lang="es-ES_tradnl" dirty="0" smtClean="0"/>
              <a:t> </a:t>
            </a:r>
            <a:r>
              <a:rPr lang="es-ES_tradnl" dirty="0" err="1" smtClean="0"/>
              <a:t>document</a:t>
            </a:r>
            <a:r>
              <a:rPr lang="es-ES_tradnl" dirty="0" smtClean="0"/>
              <a:t>) {		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QuickfixApplication</a:t>
            </a:r>
            <a:r>
              <a:rPr lang="es-ES_tradnl" dirty="0" smtClean="0"/>
              <a:t> </a:t>
            </a:r>
            <a:r>
              <a:rPr lang="es-ES_tradnl" dirty="0" err="1" smtClean="0"/>
              <a:t>qfa</a:t>
            </a:r>
            <a:r>
              <a:rPr lang="es-ES_tradnl" dirty="0" smtClean="0"/>
              <a:t> = </a:t>
            </a:r>
            <a:r>
              <a:rPr lang="es-ES_tradnl" dirty="0" err="1" smtClean="0"/>
              <a:t>getQuickfixApplication</a:t>
            </a:r>
            <a:r>
              <a:rPr lang="es-ES_tradnl" dirty="0" smtClean="0"/>
              <a:t>();			</a:t>
            </a:r>
          </a:p>
          <a:p>
            <a:r>
              <a:rPr lang="es-ES_tradnl" dirty="0" smtClean="0"/>
              <a:t>		new </a:t>
            </a:r>
            <a:r>
              <a:rPr lang="es-ES_tradnl" dirty="0" err="1" smtClean="0"/>
              <a:t>InDocumentSerializer</a:t>
            </a:r>
            <a:r>
              <a:rPr lang="es-ES_tradnl" dirty="0" smtClean="0"/>
              <a:t>(</a:t>
            </a:r>
            <a:r>
              <a:rPr lang="es-ES_tradnl" dirty="0" err="1" smtClean="0"/>
              <a:t>qfa</a:t>
            </a:r>
            <a:r>
              <a:rPr lang="es-ES_tradnl" dirty="0" smtClean="0"/>
              <a:t>, </a:t>
            </a:r>
            <a:r>
              <a:rPr lang="es-ES_tradnl" dirty="0" err="1" smtClean="0"/>
              <a:t>document</a:t>
            </a:r>
            <a:r>
              <a:rPr lang="es-ES_tradnl" dirty="0" smtClean="0"/>
              <a:t>).</a:t>
            </a:r>
            <a:r>
              <a:rPr lang="es-ES_tradnl" dirty="0" err="1" smtClean="0"/>
              <a:t>serialize</a:t>
            </a:r>
            <a:r>
              <a:rPr lang="es-ES_tradnl" dirty="0" smtClean="0"/>
              <a:t>();	</a:t>
            </a:r>
          </a:p>
          <a:p>
            <a:r>
              <a:rPr lang="es-ES_tradnl" dirty="0" smtClean="0"/>
              <a:t>	}</a:t>
            </a:r>
          </a:p>
          <a:p>
            <a:endParaRPr lang="es-ES_tradnl" dirty="0" smtClean="0"/>
          </a:p>
          <a:p>
            <a:r>
              <a:rPr lang="es-ES_tradnl" dirty="0" smtClean="0"/>
              <a:t>	@</a:t>
            </a:r>
            <a:r>
              <a:rPr lang="es-ES_tradnl" dirty="0" err="1" smtClean="0"/>
              <a:t>Override</a:t>
            </a:r>
            <a:endParaRPr lang="es-ES_tradnl" dirty="0" smtClean="0"/>
          </a:p>
          <a:p>
            <a:r>
              <a:rPr lang="es-ES_tradnl" dirty="0" smtClean="0"/>
              <a:t>	</a:t>
            </a:r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String</a:t>
            </a:r>
            <a:r>
              <a:rPr lang="es-ES_tradnl" dirty="0" smtClean="0"/>
              <a:t> </a:t>
            </a:r>
            <a:r>
              <a:rPr lang="es-ES_tradnl" dirty="0" err="1" smtClean="0"/>
              <a:t>getDisplayString</a:t>
            </a:r>
            <a:r>
              <a:rPr lang="es-ES_tradnl" dirty="0" smtClean="0"/>
              <a:t>() {</a:t>
            </a:r>
          </a:p>
          <a:p>
            <a:r>
              <a:rPr lang="es-ES_tradnl" dirty="0" smtClean="0"/>
              <a:t>		</a:t>
            </a:r>
            <a:r>
              <a:rPr lang="es-ES_tradnl" dirty="0" err="1" smtClean="0"/>
              <a:t>return</a:t>
            </a:r>
            <a:r>
              <a:rPr lang="es-ES_tradnl" dirty="0" smtClean="0"/>
              <a:t> "</a:t>
            </a:r>
            <a:r>
              <a:rPr lang="es-ES_tradnl" dirty="0" err="1" smtClean="0"/>
              <a:t>Change</a:t>
            </a:r>
            <a:r>
              <a:rPr lang="es-ES_tradnl" dirty="0" smtClean="0"/>
              <a:t> </a:t>
            </a:r>
            <a:r>
              <a:rPr lang="es-ES_tradnl" dirty="0" err="1" smtClean="0"/>
              <a:t>abstract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concrete </a:t>
            </a:r>
            <a:r>
              <a:rPr lang="es-ES_tradnl" dirty="0" err="1" smtClean="0"/>
              <a:t>class</a:t>
            </a:r>
            <a:r>
              <a:rPr lang="es-ES_tradnl" dirty="0" smtClean="0"/>
              <a:t>";</a:t>
            </a:r>
          </a:p>
          <a:p>
            <a:r>
              <a:rPr lang="es-ES_tradnl" dirty="0" smtClean="0"/>
              <a:t>	}</a:t>
            </a:r>
            <a:endParaRPr lang="es-ES_tradnl" dirty="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Implementing</a:t>
            </a:r>
            <a:r>
              <a:rPr lang="es-ES_tradnl" dirty="0" smtClean="0"/>
              <a:t> a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err="1" smtClean="0"/>
              <a:t>Why</a:t>
            </a:r>
            <a:r>
              <a:rPr lang="es-ES_tradnl" dirty="0" smtClean="0"/>
              <a:t>?</a:t>
            </a:r>
          </a:p>
          <a:p>
            <a:pPr lvl="1"/>
            <a:r>
              <a:rPr lang="es-ES_tradnl" dirty="0" err="1" smtClean="0"/>
              <a:t>Contribute</a:t>
            </a:r>
            <a:r>
              <a:rPr lang="es-ES_tradnl" dirty="0" smtClean="0"/>
              <a:t> new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fixes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anATLyzer</a:t>
            </a:r>
            <a:endParaRPr lang="es-ES_tradnl" dirty="0" smtClean="0"/>
          </a:p>
          <a:p>
            <a:pPr lvl="1"/>
            <a:r>
              <a:rPr lang="es-ES_tradnl" dirty="0" err="1" smtClean="0"/>
              <a:t>Create</a:t>
            </a:r>
            <a:r>
              <a:rPr lang="es-ES_tradnl" dirty="0" smtClean="0"/>
              <a:t> </a:t>
            </a:r>
            <a:r>
              <a:rPr lang="es-ES_tradnl" dirty="0" err="1" smtClean="0"/>
              <a:t>quick</a:t>
            </a:r>
            <a:r>
              <a:rPr lang="es-ES_tradnl" dirty="0" smtClean="0"/>
              <a:t> </a:t>
            </a:r>
            <a:r>
              <a:rPr lang="es-ES_tradnl" dirty="0" err="1" smtClean="0"/>
              <a:t>fixes</a:t>
            </a:r>
            <a:r>
              <a:rPr lang="es-ES_tradnl" dirty="0" smtClean="0"/>
              <a:t> </a:t>
            </a:r>
            <a:r>
              <a:rPr lang="es-ES_tradnl" dirty="0" err="1" smtClean="0"/>
              <a:t>specific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meta-</a:t>
            </a:r>
            <a:r>
              <a:rPr lang="es-ES_tradnl" dirty="0" err="1" smtClean="0"/>
              <a:t>models</a:t>
            </a:r>
            <a:endParaRPr lang="es-ES_tradnl" dirty="0" smtClean="0"/>
          </a:p>
          <a:p>
            <a:pPr lvl="2"/>
            <a:r>
              <a:rPr lang="es-ES_tradnl" dirty="0" err="1" smtClean="0"/>
              <a:t>Take</a:t>
            </a:r>
            <a:r>
              <a:rPr lang="es-ES_tradnl" dirty="0" smtClean="0"/>
              <a:t> </a:t>
            </a:r>
            <a:r>
              <a:rPr lang="es-ES_tradnl" dirty="0" err="1" smtClean="0"/>
              <a:t>advantage</a:t>
            </a:r>
            <a:r>
              <a:rPr lang="es-ES_tradnl" dirty="0" smtClean="0"/>
              <a:t> of </a:t>
            </a:r>
            <a:r>
              <a:rPr lang="es-ES_tradnl" dirty="0" err="1" smtClean="0"/>
              <a:t>domain</a:t>
            </a:r>
            <a:r>
              <a:rPr lang="es-ES_tradnl" dirty="0" smtClean="0"/>
              <a:t> </a:t>
            </a:r>
            <a:r>
              <a:rPr lang="es-ES_tradnl" dirty="0" err="1" smtClean="0"/>
              <a:t>information</a:t>
            </a:r>
            <a:endParaRPr lang="es-ES_tradnl" dirty="0" smtClean="0"/>
          </a:p>
          <a:p>
            <a:pPr lvl="2"/>
            <a:r>
              <a:rPr lang="es-ES_tradnl" dirty="0" err="1" smtClean="0"/>
              <a:t>Useful</a:t>
            </a:r>
            <a:r>
              <a:rPr lang="es-ES_tradnl" dirty="0" smtClean="0"/>
              <a:t> </a:t>
            </a:r>
            <a:r>
              <a:rPr lang="es-ES_tradnl" dirty="0" err="1" smtClean="0"/>
              <a:t>if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write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transformations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same</a:t>
            </a:r>
            <a:r>
              <a:rPr lang="es-ES_tradnl" dirty="0" smtClean="0"/>
              <a:t> meta-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many</a:t>
            </a:r>
            <a:r>
              <a:rPr lang="es-ES_tradnl" dirty="0" smtClean="0"/>
              <a:t> times</a:t>
            </a:r>
          </a:p>
          <a:p>
            <a:r>
              <a:rPr lang="es-ES_tradnl" dirty="0" err="1" smtClean="0"/>
              <a:t>Main</a:t>
            </a:r>
            <a:r>
              <a:rPr lang="es-ES_tradnl" dirty="0" smtClean="0"/>
              <a:t> </a:t>
            </a:r>
            <a:r>
              <a:rPr lang="es-ES_tradnl" dirty="0" err="1" smtClean="0"/>
              <a:t>difficulty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need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familiar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anATLyzer</a:t>
            </a:r>
            <a:r>
              <a:rPr lang="es-ES_tradnl" dirty="0" smtClean="0"/>
              <a:t> </a:t>
            </a:r>
            <a:r>
              <a:rPr lang="es-ES_tradnl" dirty="0" err="1" smtClean="0"/>
              <a:t>problems</a:t>
            </a:r>
            <a:endParaRPr lang="es-ES_tradnl" dirty="0" smtClean="0"/>
          </a:p>
          <a:p>
            <a:pPr lvl="1"/>
            <a:r>
              <a:rPr lang="es-ES_tradnl" dirty="0" err="1" smtClean="0"/>
              <a:t>Described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a meta-</a:t>
            </a:r>
            <a:r>
              <a:rPr lang="es-ES_tradnl" dirty="0" err="1" smtClean="0"/>
              <a:t>model</a:t>
            </a:r>
            <a:r>
              <a:rPr lang="es-ES_tradnl" dirty="0" smtClean="0"/>
              <a:t> (</a:t>
            </a:r>
            <a:r>
              <a:rPr lang="es-ES_tradnl" dirty="0" err="1" smtClean="0"/>
              <a:t>errors.ecore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See</a:t>
            </a:r>
            <a:r>
              <a:rPr lang="es-ES_tradnl" dirty="0" smtClean="0"/>
              <a:t> </a:t>
            </a:r>
            <a:r>
              <a:rPr lang="es-ES_tradnl" dirty="0" err="1" smtClean="0"/>
              <a:t>also</a:t>
            </a:r>
            <a:r>
              <a:rPr lang="es-ES_tradnl" dirty="0" smtClean="0"/>
              <a:t> </a:t>
            </a:r>
            <a:r>
              <a:rPr lang="es-ES_tradnl" dirty="0" err="1" smtClean="0"/>
              <a:t>ErrorModel</a:t>
            </a:r>
            <a:r>
              <a:rPr lang="es-ES_tradnl" dirty="0" smtClean="0"/>
              <a:t>, </a:t>
            </a:r>
            <a:r>
              <a:rPr lang="es-ES_tradnl" dirty="0" err="1" smtClean="0"/>
              <a:t>its</a:t>
            </a:r>
            <a:r>
              <a:rPr lang="es-ES_tradnl" dirty="0" smtClean="0"/>
              <a:t> </a:t>
            </a:r>
            <a:r>
              <a:rPr lang="es-ES_tradnl" dirty="0" err="1" smtClean="0"/>
              <a:t>elements</a:t>
            </a:r>
            <a:endParaRPr lang="es-ES_tradnl" dirty="0" smtClean="0"/>
          </a:p>
          <a:p>
            <a:pPr lvl="2"/>
            <a:r>
              <a:rPr lang="es-ES_tradnl" dirty="0" err="1" smtClean="0"/>
              <a:t>Or</a:t>
            </a:r>
            <a:r>
              <a:rPr lang="es-ES_tradnl" dirty="0" smtClean="0"/>
              <a:t> observe </a:t>
            </a:r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highlighted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IDE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know</a:t>
            </a:r>
            <a:r>
              <a:rPr lang="es-ES_tradnl" dirty="0" smtClean="0"/>
              <a:t> </a:t>
            </a:r>
            <a:r>
              <a:rPr lang="es-ES_tradnl" dirty="0" err="1" smtClean="0"/>
              <a:t>which</a:t>
            </a:r>
            <a:r>
              <a:rPr lang="es-ES_tradnl" dirty="0" smtClean="0"/>
              <a:t> </a:t>
            </a:r>
            <a:r>
              <a:rPr lang="es-ES_tradnl" dirty="0" err="1" smtClean="0"/>
              <a:t>would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abstract</a:t>
            </a:r>
            <a:r>
              <a:rPr lang="es-ES_tradnl" dirty="0" smtClean="0"/>
              <a:t> </a:t>
            </a:r>
            <a:r>
              <a:rPr lang="es-ES_tradnl" dirty="0" err="1" smtClean="0"/>
              <a:t>syntax</a:t>
            </a:r>
            <a:r>
              <a:rPr lang="es-ES_tradnl" dirty="0" smtClean="0"/>
              <a:t> </a:t>
            </a:r>
            <a:r>
              <a:rPr lang="es-ES_tradnl" dirty="0" err="1" smtClean="0"/>
              <a:t>element</a:t>
            </a:r>
            <a:r>
              <a:rPr lang="es-ES_tradnl" dirty="0" smtClean="0"/>
              <a:t> </a:t>
            </a:r>
            <a:r>
              <a:rPr lang="es-ES_tradnl" dirty="0" err="1" smtClean="0"/>
              <a:t>pointed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problem</a:t>
            </a:r>
            <a:endParaRPr lang="es-ES_tradnl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can </a:t>
            </a:r>
            <a:r>
              <a:rPr lang="en-GB" dirty="0" err="1" smtClean="0"/>
              <a:t>anATLyzer</a:t>
            </a:r>
            <a:r>
              <a:rPr lang="en-GB" dirty="0" smtClean="0"/>
              <a:t> do for you?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AnATLyzer</a:t>
            </a:r>
            <a:r>
              <a:rPr lang="en-GB" dirty="0" smtClean="0"/>
              <a:t> detects more that 50 types of problems</a:t>
            </a:r>
          </a:p>
          <a:p>
            <a:pPr lvl="1"/>
            <a:r>
              <a:rPr lang="en-GB" dirty="0" smtClean="0"/>
              <a:t>Navigation &amp; typing problems</a:t>
            </a:r>
          </a:p>
          <a:p>
            <a:pPr lvl="1"/>
            <a:r>
              <a:rPr lang="en-GB" dirty="0" smtClean="0"/>
              <a:t>Rule problems</a:t>
            </a:r>
          </a:p>
          <a:p>
            <a:pPr lvl="1"/>
            <a:r>
              <a:rPr lang="en-GB" dirty="0" smtClean="0"/>
              <a:t>Transformation integrity problems</a:t>
            </a:r>
          </a:p>
          <a:p>
            <a:pPr lvl="1"/>
            <a:r>
              <a:rPr lang="en-GB" dirty="0" smtClean="0"/>
              <a:t>Style problems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AnATLyzer</a:t>
            </a:r>
            <a:endParaRPr lang="en-GB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err="1" smtClean="0"/>
              <a:t>AnATLyzer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Setting up the project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/>
          <a:lstStyle/>
          <a:p>
            <a:r>
              <a:rPr lang="en-AU" dirty="0" smtClean="0"/>
              <a:t>Right-click on an ATL project</a:t>
            </a:r>
          </a:p>
          <a:p>
            <a:r>
              <a:rPr lang="en-AU" dirty="0" smtClean="0"/>
              <a:t>Select “Add/Remove” </a:t>
            </a:r>
            <a:r>
              <a:rPr lang="en-AU" dirty="0" err="1" smtClean="0"/>
              <a:t>anATLyzer</a:t>
            </a:r>
            <a:r>
              <a:rPr lang="en-AU" dirty="0" smtClean="0"/>
              <a:t> feature</a:t>
            </a:r>
          </a:p>
          <a:p>
            <a:r>
              <a:rPr lang="en-AU" dirty="0" smtClean="0"/>
              <a:t>All transformations in the project will automatically be analysed</a:t>
            </a:r>
            <a:endParaRPr lang="en-AU" dirty="0"/>
          </a:p>
        </p:txBody>
      </p:sp>
      <p:pic>
        <p:nvPicPr>
          <p:cNvPr id="5" name="4 Imagen" descr="im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2204864"/>
            <a:ext cx="3312368" cy="4036348"/>
          </a:xfrm>
          <a:prstGeom prst="rect">
            <a:avLst/>
          </a:prstGeom>
        </p:spPr>
      </p:pic>
      <p:cxnSp>
        <p:nvCxnSpPr>
          <p:cNvPr id="7" name="6 Conector recto de flecha"/>
          <p:cNvCxnSpPr/>
          <p:nvPr/>
        </p:nvCxnSpPr>
        <p:spPr>
          <a:xfrm flipV="1">
            <a:off x="6012160" y="4581128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6372200" y="4437112"/>
            <a:ext cx="2520280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8 Rectángulo redondeado"/>
          <p:cNvSpPr/>
          <p:nvPr/>
        </p:nvSpPr>
        <p:spPr>
          <a:xfrm>
            <a:off x="7092280" y="116632"/>
            <a:ext cx="199452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cd2gui_errors.atl</a:t>
            </a:r>
            <a:endParaRPr lang="en-AU" sz="1400" dirty="0">
              <a:latin typeface="Consolas" pitchFamily="49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380312" y="6488668"/>
            <a:ext cx="172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Using AnATLyzer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9</a:t>
            </a:fld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2259</Words>
  <Application>Microsoft Office PowerPoint</Application>
  <PresentationFormat>Presentación en pantalla (4:3)</PresentationFormat>
  <Paragraphs>555</Paragraphs>
  <Slides>62</Slides>
  <Notes>4</Notes>
  <HiddenSlides>14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63" baseType="lpstr">
      <vt:lpstr>Tema de Office</vt:lpstr>
      <vt:lpstr>AnATLyzer</vt:lpstr>
      <vt:lpstr>Motivation</vt:lpstr>
      <vt:lpstr>Motivation</vt:lpstr>
      <vt:lpstr>Motivation</vt:lpstr>
      <vt:lpstr>Motivation</vt:lpstr>
      <vt:lpstr>AnATLyzer</vt:lpstr>
      <vt:lpstr>What can anATLyzer do for you?</vt:lpstr>
      <vt:lpstr>AnATLyzer</vt:lpstr>
      <vt:lpstr>Setting up the project</vt:lpstr>
      <vt:lpstr>User interface</vt:lpstr>
      <vt:lpstr>The analysis view</vt:lpstr>
      <vt:lpstr>The analysis View</vt:lpstr>
      <vt:lpstr>The analysis view</vt:lpstr>
      <vt:lpstr>Keyboard shortcuts</vt:lpstr>
      <vt:lpstr>Keyboard shortcuts (Inherited from ATL Editor)</vt:lpstr>
      <vt:lpstr>Quick fixes</vt:lpstr>
      <vt:lpstr>Problem information</vt:lpstr>
      <vt:lpstr>Visualization</vt:lpstr>
      <vt:lpstr>Visualization</vt:lpstr>
      <vt:lpstr>Configuration</vt:lpstr>
      <vt:lpstr>Configuration</vt:lpstr>
      <vt:lpstr>Configuration</vt:lpstr>
      <vt:lpstr>Technical information</vt:lpstr>
      <vt:lpstr>AnATLyzer</vt:lpstr>
      <vt:lpstr>Types of problems</vt:lpstr>
      <vt:lpstr>Diapositiva 26</vt:lpstr>
      <vt:lpstr>Typing and navigation</vt:lpstr>
      <vt:lpstr>Target conformance problems</vt:lpstr>
      <vt:lpstr>Target conformance problems</vt:lpstr>
      <vt:lpstr>Target conformance problems</vt:lpstr>
      <vt:lpstr>Transformation integrity</vt:lpstr>
      <vt:lpstr>Transformation rules problems</vt:lpstr>
      <vt:lpstr>Transformation rules problems</vt:lpstr>
      <vt:lpstr>Transformation rules problems</vt:lpstr>
      <vt:lpstr>Pre-conditions</vt:lpstr>
      <vt:lpstr>Preconditions</vt:lpstr>
      <vt:lpstr>Annotations</vt:lpstr>
      <vt:lpstr>Annotations</vt:lpstr>
      <vt:lpstr>Special operations</vt:lpstr>
      <vt:lpstr>AnATLyzer</vt:lpstr>
      <vt:lpstr>How does it works?</vt:lpstr>
      <vt:lpstr>Transformation dependency graph</vt:lpstr>
      <vt:lpstr>API</vt:lpstr>
      <vt:lpstr>API</vt:lpstr>
      <vt:lpstr>Limitations</vt:lpstr>
      <vt:lpstr>Limitations</vt:lpstr>
      <vt:lpstr>References</vt:lpstr>
      <vt:lpstr>More information</vt:lpstr>
      <vt:lpstr>AnATLyzer</vt:lpstr>
      <vt:lpstr>Quick fix</vt:lpstr>
      <vt:lpstr>Quick fix</vt:lpstr>
      <vt:lpstr>Speculative quick fixes</vt:lpstr>
      <vt:lpstr>Example</vt:lpstr>
      <vt:lpstr>AnATLyzer</vt:lpstr>
      <vt:lpstr>Implenting a quick fix</vt:lpstr>
      <vt:lpstr>Implementing a quick fix</vt:lpstr>
      <vt:lpstr>Implenting a quick fix</vt:lpstr>
      <vt:lpstr>Implenting a quick fix</vt:lpstr>
      <vt:lpstr>Diapositiva 59</vt:lpstr>
      <vt:lpstr>Diapositiva 60</vt:lpstr>
      <vt:lpstr>Diapositiva 61</vt:lpstr>
      <vt:lpstr>Implementing a quick fix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AnATLyzer</dc:title>
  <cp:lastModifiedBy>Jesus</cp:lastModifiedBy>
  <cp:revision>380</cp:revision>
  <dcterms:modified xsi:type="dcterms:W3CDTF">2016-11-18T17:59:56Z</dcterms:modified>
</cp:coreProperties>
</file>