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256" r:id="rId2"/>
    <p:sldId id="298" r:id="rId3"/>
    <p:sldId id="304" r:id="rId4"/>
    <p:sldId id="305" r:id="rId5"/>
    <p:sldId id="307" r:id="rId6"/>
    <p:sldId id="317" r:id="rId7"/>
    <p:sldId id="308" r:id="rId8"/>
    <p:sldId id="309" r:id="rId9"/>
    <p:sldId id="338" r:id="rId10"/>
    <p:sldId id="350" r:id="rId11"/>
    <p:sldId id="299" r:id="rId12"/>
    <p:sldId id="302" r:id="rId13"/>
    <p:sldId id="334" r:id="rId14"/>
    <p:sldId id="374" r:id="rId15"/>
    <p:sldId id="336" r:id="rId16"/>
    <p:sldId id="333" r:id="rId17"/>
    <p:sldId id="337" r:id="rId18"/>
    <p:sldId id="345" r:id="rId19"/>
    <p:sldId id="385" r:id="rId20"/>
    <p:sldId id="375" r:id="rId21"/>
    <p:sldId id="376" r:id="rId22"/>
    <p:sldId id="377" r:id="rId23"/>
    <p:sldId id="378" r:id="rId24"/>
    <p:sldId id="379" r:id="rId25"/>
    <p:sldId id="380" r:id="rId26"/>
    <p:sldId id="382" r:id="rId27"/>
    <p:sldId id="383" r:id="rId28"/>
    <p:sldId id="384" r:id="rId29"/>
    <p:sldId id="371" r:id="rId30"/>
    <p:sldId id="372" r:id="rId31"/>
    <p:sldId id="373" r:id="rId32"/>
    <p:sldId id="300" r:id="rId33"/>
    <p:sldId id="344" r:id="rId34"/>
    <p:sldId id="346" r:id="rId35"/>
    <p:sldId id="349" r:id="rId36"/>
    <p:sldId id="341" r:id="rId37"/>
    <p:sldId id="381" r:id="rId38"/>
    <p:sldId id="348" r:id="rId39"/>
    <p:sldId id="386" r:id="rId40"/>
    <p:sldId id="387" r:id="rId41"/>
    <p:sldId id="388" r:id="rId42"/>
    <p:sldId id="287" r:id="rId43"/>
    <p:sldId id="288" r:id="rId44"/>
    <p:sldId id="290" r:id="rId45"/>
    <p:sldId id="291" r:id="rId46"/>
    <p:sldId id="292" r:id="rId47"/>
    <p:sldId id="293" r:id="rId48"/>
    <p:sldId id="294" r:id="rId49"/>
    <p:sldId id="295" r:id="rId50"/>
    <p:sldId id="296" r:id="rId51"/>
    <p:sldId id="297" r:id="rId52"/>
    <p:sldId id="327" r:id="rId53"/>
    <p:sldId id="313" r:id="rId54"/>
    <p:sldId id="353" r:id="rId55"/>
    <p:sldId id="262" r:id="rId56"/>
    <p:sldId id="328" r:id="rId57"/>
    <p:sldId id="261" r:id="rId58"/>
    <p:sldId id="318" r:id="rId59"/>
    <p:sldId id="319" r:id="rId60"/>
    <p:sldId id="320" r:id="rId61"/>
    <p:sldId id="321" r:id="rId62"/>
    <p:sldId id="322" r:id="rId63"/>
    <p:sldId id="323" r:id="rId64"/>
    <p:sldId id="324" r:id="rId65"/>
    <p:sldId id="315" r:id="rId66"/>
    <p:sldId id="325" r:id="rId67"/>
    <p:sldId id="326" r:id="rId68"/>
    <p:sldId id="268" r:id="rId69"/>
    <p:sldId id="343" r:id="rId70"/>
    <p:sldId id="273" r:id="rId71"/>
    <p:sldId id="331" r:id="rId72"/>
    <p:sldId id="275" r:id="rId73"/>
    <p:sldId id="279" r:id="rId74"/>
    <p:sldId id="276" r:id="rId75"/>
    <p:sldId id="370" r:id="rId76"/>
    <p:sldId id="278" r:id="rId77"/>
    <p:sldId id="280" r:id="rId78"/>
    <p:sldId id="283" r:id="rId79"/>
    <p:sldId id="390" r:id="rId80"/>
    <p:sldId id="391" r:id="rId81"/>
    <p:sldId id="392" r:id="rId82"/>
    <p:sldId id="393" r:id="rId83"/>
    <p:sldId id="301" r:id="rId84"/>
    <p:sldId id="367" r:id="rId85"/>
    <p:sldId id="398" r:id="rId86"/>
    <p:sldId id="394" r:id="rId87"/>
    <p:sldId id="396" r:id="rId88"/>
    <p:sldId id="397" r:id="rId89"/>
    <p:sldId id="395" r:id="rId90"/>
    <p:sldId id="354" r:id="rId91"/>
    <p:sldId id="368" r:id="rId92"/>
    <p:sldId id="369" r:id="rId93"/>
    <p:sldId id="366" r:id="rId94"/>
    <p:sldId id="399" r:id="rId95"/>
    <p:sldId id="277" r:id="rId96"/>
    <p:sldId id="360" r:id="rId97"/>
    <p:sldId id="400" r:id="rId98"/>
    <p:sldId id="359" r:id="rId99"/>
    <p:sldId id="365" r:id="rId100"/>
    <p:sldId id="286" r:id="rId101"/>
    <p:sldId id="401" r:id="rId102"/>
    <p:sldId id="285" r:id="rId103"/>
    <p:sldId id="357" r:id="rId104"/>
    <p:sldId id="264" r:id="rId105"/>
    <p:sldId id="402" r:id="rId10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93" autoAdjust="0"/>
  </p:normalViewPr>
  <p:slideViewPr>
    <p:cSldViewPr>
      <p:cViewPr>
        <p:scale>
          <a:sx n="60" d="100"/>
          <a:sy n="60" d="100"/>
        </p:scale>
        <p:origin x="-165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B8B000-1D5F-4394-9BDF-CC3138C774B8}" type="datetimeFigureOut">
              <a:rPr lang="es-ES_tradnl" smtClean="0"/>
              <a:pPr/>
              <a:t>18/11/2016</a:t>
            </a:fld>
            <a:endParaRPr lang="es-ES_tradn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A8A717-6752-4FF9-B7F4-98BCDC35B50F}" type="slidenum">
              <a:rPr lang="es-ES_tradnl" smtClean="0"/>
              <a:pPr/>
              <a:t>‹Nº›</a:t>
            </a:fld>
            <a:endParaRPr lang="es-ES_tradn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dirty="0" smtClean="0"/>
              <a:t>However, there are some limitations and constraints. First, the compiler does not support multiple inheritances and it is not planned to be implemented. Constraints are the following:</a:t>
            </a:r>
          </a:p>
          <a:p>
            <a:endParaRPr lang="en-US" dirty="0" smtClean="0"/>
          </a:p>
          <a:p>
            <a:r>
              <a:rPr lang="en-US" dirty="0" smtClean="0"/>
              <a:t>    sub rules (e.g. B or C) input pattern (i.e. the from part) has to match a subset of its super rule. For instance, if you match particular class in a super rule, you have to have a more restrictive filter or match a sub class.</a:t>
            </a:r>
          </a:p>
          <a:p>
            <a:r>
              <a:rPr lang="en-US" dirty="0" smtClean="0"/>
              <a:t>    input pattern variables names have to be the same in super and sub rules.</a:t>
            </a:r>
          </a:p>
          <a:p>
            <a:r>
              <a:rPr lang="en-US" dirty="0" smtClean="0"/>
              <a:t>    output pattern variables names have to be the same in super and sub rules for output pattern you want the union.</a:t>
            </a:r>
            <a:endParaRPr lang="en-AU" dirty="0"/>
          </a:p>
        </p:txBody>
      </p:sp>
      <p:sp>
        <p:nvSpPr>
          <p:cNvPr id="4" name="3 Marcador de número de diapositiva"/>
          <p:cNvSpPr>
            <a:spLocks noGrp="1"/>
          </p:cNvSpPr>
          <p:nvPr>
            <p:ph type="sldNum" sz="quarter" idx="10"/>
          </p:nvPr>
        </p:nvSpPr>
        <p:spPr/>
        <p:txBody>
          <a:bodyPr/>
          <a:lstStyle/>
          <a:p>
            <a:fld id="{FAA8A717-6752-4FF9-B7F4-98BCDC35B50F}" type="slidenum">
              <a:rPr lang="es-ES_tradnl" smtClean="0"/>
              <a:pPr/>
              <a:t>18</a:t>
            </a:fld>
            <a:endParaRPr lang="es-ES_tradn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 </a:t>
            </a:r>
            <a:r>
              <a:rPr lang="es-ES_tradnl" dirty="0" err="1" smtClean="0"/>
              <a:t>The</a:t>
            </a:r>
            <a:r>
              <a:rPr lang="es-ES_tradnl" baseline="0" dirty="0" smtClean="0"/>
              <a:t> trace links </a:t>
            </a:r>
            <a:r>
              <a:rPr lang="es-ES_tradnl" baseline="0" dirty="0" err="1" smtClean="0"/>
              <a:t>have</a:t>
            </a:r>
            <a:r>
              <a:rPr lang="es-ES_tradnl" baseline="0" dirty="0" smtClean="0"/>
              <a:t> a </a:t>
            </a:r>
            <a:r>
              <a:rPr lang="es-ES_tradnl" baseline="0" dirty="0" err="1" smtClean="0"/>
              <a:t>primary</a:t>
            </a:r>
            <a:r>
              <a:rPr lang="es-ES_tradnl" baseline="0" dirty="0" smtClean="0"/>
              <a:t> link </a:t>
            </a:r>
            <a:r>
              <a:rPr lang="es-ES_tradnl" baseline="0" dirty="0" err="1" smtClean="0"/>
              <a:t>to</a:t>
            </a:r>
            <a:r>
              <a:rPr lang="es-ES_tradnl" baseline="0" dirty="0" smtClean="0"/>
              <a:t> </a:t>
            </a:r>
            <a:r>
              <a:rPr lang="es-ES_tradnl" baseline="0" dirty="0" err="1" smtClean="0"/>
              <a:t>the</a:t>
            </a:r>
            <a:r>
              <a:rPr lang="es-ES_tradnl" baseline="0" dirty="0" smtClean="0"/>
              <a:t> </a:t>
            </a:r>
            <a:r>
              <a:rPr lang="es-ES_tradnl" baseline="0" dirty="0" err="1" smtClean="0"/>
              <a:t>first</a:t>
            </a:r>
            <a:r>
              <a:rPr lang="es-ES_tradnl" baseline="0" dirty="0" smtClean="0"/>
              <a:t> </a:t>
            </a:r>
            <a:r>
              <a:rPr lang="es-ES_tradnl" baseline="0" dirty="0" err="1" smtClean="0"/>
              <a:t>out</a:t>
            </a:r>
            <a:r>
              <a:rPr lang="es-ES_tradnl" baseline="0" dirty="0" smtClean="0"/>
              <a:t> </a:t>
            </a:r>
            <a:r>
              <a:rPr lang="es-ES_tradnl" baseline="0" dirty="0" err="1" smtClean="0"/>
              <a:t>pattern</a:t>
            </a:r>
            <a:r>
              <a:rPr lang="es-ES_tradnl" baseline="0" dirty="0" smtClean="0"/>
              <a:t> </a:t>
            </a:r>
            <a:r>
              <a:rPr lang="es-ES_tradnl" baseline="0" dirty="0" err="1" smtClean="0"/>
              <a:t>element</a:t>
            </a:r>
            <a:r>
              <a:rPr lang="es-ES_tradnl" baseline="0" dirty="0" smtClean="0"/>
              <a:t> and </a:t>
            </a:r>
            <a:r>
              <a:rPr lang="es-ES_tradnl" baseline="0" dirty="0" err="1" smtClean="0"/>
              <a:t>the</a:t>
            </a:r>
            <a:r>
              <a:rPr lang="es-ES_tradnl" baseline="0" dirty="0" smtClean="0"/>
              <a:t> </a:t>
            </a:r>
            <a:r>
              <a:rPr lang="es-ES_tradnl" baseline="0" dirty="0" err="1" smtClean="0"/>
              <a:t>rest</a:t>
            </a:r>
            <a:r>
              <a:rPr lang="es-ES_tradnl" baseline="0" dirty="0" smtClean="0"/>
              <a:t> are </a:t>
            </a:r>
            <a:r>
              <a:rPr lang="es-ES_tradnl" baseline="0" dirty="0" err="1" smtClean="0"/>
              <a:t>identified</a:t>
            </a:r>
            <a:r>
              <a:rPr lang="es-ES_tradnl" baseline="0" dirty="0" smtClean="0"/>
              <a:t> </a:t>
            </a:r>
            <a:r>
              <a:rPr lang="es-ES_tradnl" baseline="0" dirty="0" err="1" smtClean="0"/>
              <a:t>by</a:t>
            </a:r>
            <a:r>
              <a:rPr lang="es-ES_tradnl" baseline="0" dirty="0" smtClean="0"/>
              <a:t> </a:t>
            </a:r>
            <a:r>
              <a:rPr lang="es-ES_tradnl" baseline="0" dirty="0" err="1" smtClean="0"/>
              <a:t>name</a:t>
            </a:r>
            <a:r>
              <a:rPr lang="es-ES_tradnl" baseline="0" dirty="0" smtClean="0"/>
              <a:t> (at </a:t>
            </a:r>
            <a:r>
              <a:rPr lang="es-ES_tradnl" baseline="0" dirty="0" err="1" smtClean="0"/>
              <a:t>least</a:t>
            </a:r>
            <a:r>
              <a:rPr lang="es-ES_tradnl" baseline="0" dirty="0" smtClean="0"/>
              <a:t> </a:t>
            </a:r>
            <a:r>
              <a:rPr lang="es-ES_tradnl" baseline="0" dirty="0" err="1" smtClean="0"/>
              <a:t>conceptually</a:t>
            </a:r>
            <a:r>
              <a:rPr lang="es-ES_tradnl" baseline="0" dirty="0" smtClean="0"/>
              <a:t>)</a:t>
            </a:r>
            <a:endParaRPr lang="es-ES_tradnl" dirty="0" smtClean="0"/>
          </a:p>
          <a:p>
            <a:endParaRPr lang="es-ES_tradnl" dirty="0"/>
          </a:p>
        </p:txBody>
      </p:sp>
      <p:sp>
        <p:nvSpPr>
          <p:cNvPr id="4" name="3 Marcador de número de diapositiva"/>
          <p:cNvSpPr>
            <a:spLocks noGrp="1"/>
          </p:cNvSpPr>
          <p:nvPr>
            <p:ph type="sldNum" sz="quarter" idx="10"/>
          </p:nvPr>
        </p:nvSpPr>
        <p:spPr/>
        <p:txBody>
          <a:bodyPr/>
          <a:lstStyle/>
          <a:p>
            <a:fld id="{B15B1CC2-41F6-4C8B-ABAC-412A863B67CD}" type="slidenum">
              <a:rPr lang="es-ES_tradnl" smtClean="0"/>
              <a:pPr/>
              <a:t>47</a:t>
            </a:fld>
            <a:endParaRPr lang="es-ES_tradn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 </a:t>
            </a:r>
            <a:r>
              <a:rPr lang="es-ES_tradnl" dirty="0" err="1" smtClean="0"/>
              <a:t>The</a:t>
            </a:r>
            <a:r>
              <a:rPr lang="es-ES_tradnl" baseline="0" dirty="0" smtClean="0"/>
              <a:t> trace links </a:t>
            </a:r>
            <a:r>
              <a:rPr lang="es-ES_tradnl" baseline="0" dirty="0" err="1" smtClean="0"/>
              <a:t>have</a:t>
            </a:r>
            <a:r>
              <a:rPr lang="es-ES_tradnl" baseline="0" dirty="0" smtClean="0"/>
              <a:t> a </a:t>
            </a:r>
            <a:r>
              <a:rPr lang="es-ES_tradnl" baseline="0" dirty="0" err="1" smtClean="0"/>
              <a:t>primary</a:t>
            </a:r>
            <a:r>
              <a:rPr lang="es-ES_tradnl" baseline="0" dirty="0" smtClean="0"/>
              <a:t> link </a:t>
            </a:r>
            <a:r>
              <a:rPr lang="es-ES_tradnl" baseline="0" dirty="0" err="1" smtClean="0"/>
              <a:t>to</a:t>
            </a:r>
            <a:r>
              <a:rPr lang="es-ES_tradnl" baseline="0" dirty="0" smtClean="0"/>
              <a:t> </a:t>
            </a:r>
            <a:r>
              <a:rPr lang="es-ES_tradnl" baseline="0" dirty="0" err="1" smtClean="0"/>
              <a:t>the</a:t>
            </a:r>
            <a:r>
              <a:rPr lang="es-ES_tradnl" baseline="0" dirty="0" smtClean="0"/>
              <a:t> </a:t>
            </a:r>
            <a:r>
              <a:rPr lang="es-ES_tradnl" baseline="0" dirty="0" err="1" smtClean="0"/>
              <a:t>first</a:t>
            </a:r>
            <a:r>
              <a:rPr lang="es-ES_tradnl" baseline="0" dirty="0" smtClean="0"/>
              <a:t> </a:t>
            </a:r>
            <a:r>
              <a:rPr lang="es-ES_tradnl" baseline="0" dirty="0" err="1" smtClean="0"/>
              <a:t>out</a:t>
            </a:r>
            <a:r>
              <a:rPr lang="es-ES_tradnl" baseline="0" dirty="0" smtClean="0"/>
              <a:t> </a:t>
            </a:r>
            <a:r>
              <a:rPr lang="es-ES_tradnl" baseline="0" dirty="0" err="1" smtClean="0"/>
              <a:t>pattern</a:t>
            </a:r>
            <a:r>
              <a:rPr lang="es-ES_tradnl" baseline="0" dirty="0" smtClean="0"/>
              <a:t> </a:t>
            </a:r>
            <a:r>
              <a:rPr lang="es-ES_tradnl" baseline="0" dirty="0" err="1" smtClean="0"/>
              <a:t>element</a:t>
            </a:r>
            <a:r>
              <a:rPr lang="es-ES_tradnl" baseline="0" dirty="0" smtClean="0"/>
              <a:t> and </a:t>
            </a:r>
            <a:r>
              <a:rPr lang="es-ES_tradnl" baseline="0" dirty="0" err="1" smtClean="0"/>
              <a:t>the</a:t>
            </a:r>
            <a:r>
              <a:rPr lang="es-ES_tradnl" baseline="0" dirty="0" smtClean="0"/>
              <a:t> </a:t>
            </a:r>
            <a:r>
              <a:rPr lang="es-ES_tradnl" baseline="0" dirty="0" err="1" smtClean="0"/>
              <a:t>rest</a:t>
            </a:r>
            <a:r>
              <a:rPr lang="es-ES_tradnl" baseline="0" dirty="0" smtClean="0"/>
              <a:t> are </a:t>
            </a:r>
            <a:r>
              <a:rPr lang="es-ES_tradnl" baseline="0" dirty="0" err="1" smtClean="0"/>
              <a:t>identified</a:t>
            </a:r>
            <a:r>
              <a:rPr lang="es-ES_tradnl" baseline="0" dirty="0" smtClean="0"/>
              <a:t> </a:t>
            </a:r>
            <a:r>
              <a:rPr lang="es-ES_tradnl" baseline="0" dirty="0" err="1" smtClean="0"/>
              <a:t>by</a:t>
            </a:r>
            <a:r>
              <a:rPr lang="es-ES_tradnl" baseline="0" dirty="0" smtClean="0"/>
              <a:t> </a:t>
            </a:r>
            <a:r>
              <a:rPr lang="es-ES_tradnl" baseline="0" dirty="0" err="1" smtClean="0"/>
              <a:t>name</a:t>
            </a:r>
            <a:r>
              <a:rPr lang="es-ES_tradnl" baseline="0" dirty="0" smtClean="0"/>
              <a:t> (at </a:t>
            </a:r>
            <a:r>
              <a:rPr lang="es-ES_tradnl" baseline="0" dirty="0" err="1" smtClean="0"/>
              <a:t>least</a:t>
            </a:r>
            <a:r>
              <a:rPr lang="es-ES_tradnl" baseline="0" dirty="0" smtClean="0"/>
              <a:t> </a:t>
            </a:r>
            <a:r>
              <a:rPr lang="es-ES_tradnl" baseline="0" dirty="0" err="1" smtClean="0"/>
              <a:t>conceptually</a:t>
            </a:r>
            <a:r>
              <a:rPr lang="es-ES_tradnl" baseline="0" dirty="0" smtClean="0"/>
              <a:t>)</a:t>
            </a:r>
            <a:endParaRPr lang="es-ES_tradnl" dirty="0" smtClean="0"/>
          </a:p>
          <a:p>
            <a:endParaRPr lang="es-ES_tradnl" dirty="0"/>
          </a:p>
        </p:txBody>
      </p:sp>
      <p:sp>
        <p:nvSpPr>
          <p:cNvPr id="4" name="3 Marcador de número de diapositiva"/>
          <p:cNvSpPr>
            <a:spLocks noGrp="1"/>
          </p:cNvSpPr>
          <p:nvPr>
            <p:ph type="sldNum" sz="quarter" idx="10"/>
          </p:nvPr>
        </p:nvSpPr>
        <p:spPr/>
        <p:txBody>
          <a:bodyPr/>
          <a:lstStyle/>
          <a:p>
            <a:fld id="{B15B1CC2-41F6-4C8B-ABAC-412A863B67CD}" type="slidenum">
              <a:rPr lang="es-ES_tradnl" smtClean="0"/>
              <a:pPr/>
              <a:t>48</a:t>
            </a:fld>
            <a:endParaRPr lang="es-ES_tradn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 </a:t>
            </a:r>
            <a:r>
              <a:rPr lang="es-ES_tradnl" dirty="0" err="1" smtClean="0"/>
              <a:t>The</a:t>
            </a:r>
            <a:r>
              <a:rPr lang="es-ES_tradnl" baseline="0" dirty="0" smtClean="0"/>
              <a:t> trace links </a:t>
            </a:r>
            <a:r>
              <a:rPr lang="es-ES_tradnl" baseline="0" dirty="0" err="1" smtClean="0"/>
              <a:t>have</a:t>
            </a:r>
            <a:r>
              <a:rPr lang="es-ES_tradnl" baseline="0" dirty="0" smtClean="0"/>
              <a:t> a </a:t>
            </a:r>
            <a:r>
              <a:rPr lang="es-ES_tradnl" baseline="0" dirty="0" err="1" smtClean="0"/>
              <a:t>primary</a:t>
            </a:r>
            <a:r>
              <a:rPr lang="es-ES_tradnl" baseline="0" dirty="0" smtClean="0"/>
              <a:t> link </a:t>
            </a:r>
            <a:r>
              <a:rPr lang="es-ES_tradnl" baseline="0" dirty="0" err="1" smtClean="0"/>
              <a:t>to</a:t>
            </a:r>
            <a:r>
              <a:rPr lang="es-ES_tradnl" baseline="0" dirty="0" smtClean="0"/>
              <a:t> </a:t>
            </a:r>
            <a:r>
              <a:rPr lang="es-ES_tradnl" baseline="0" dirty="0" err="1" smtClean="0"/>
              <a:t>the</a:t>
            </a:r>
            <a:r>
              <a:rPr lang="es-ES_tradnl" baseline="0" dirty="0" smtClean="0"/>
              <a:t> </a:t>
            </a:r>
            <a:r>
              <a:rPr lang="es-ES_tradnl" baseline="0" dirty="0" err="1" smtClean="0"/>
              <a:t>first</a:t>
            </a:r>
            <a:r>
              <a:rPr lang="es-ES_tradnl" baseline="0" dirty="0" smtClean="0"/>
              <a:t> </a:t>
            </a:r>
            <a:r>
              <a:rPr lang="es-ES_tradnl" baseline="0" dirty="0" err="1" smtClean="0"/>
              <a:t>out</a:t>
            </a:r>
            <a:r>
              <a:rPr lang="es-ES_tradnl" baseline="0" dirty="0" smtClean="0"/>
              <a:t> </a:t>
            </a:r>
            <a:r>
              <a:rPr lang="es-ES_tradnl" baseline="0" dirty="0" err="1" smtClean="0"/>
              <a:t>pattern</a:t>
            </a:r>
            <a:r>
              <a:rPr lang="es-ES_tradnl" baseline="0" dirty="0" smtClean="0"/>
              <a:t> </a:t>
            </a:r>
            <a:r>
              <a:rPr lang="es-ES_tradnl" baseline="0" dirty="0" err="1" smtClean="0"/>
              <a:t>element</a:t>
            </a:r>
            <a:r>
              <a:rPr lang="es-ES_tradnl" baseline="0" dirty="0" smtClean="0"/>
              <a:t> and </a:t>
            </a:r>
            <a:r>
              <a:rPr lang="es-ES_tradnl" baseline="0" dirty="0" err="1" smtClean="0"/>
              <a:t>the</a:t>
            </a:r>
            <a:r>
              <a:rPr lang="es-ES_tradnl" baseline="0" dirty="0" smtClean="0"/>
              <a:t> </a:t>
            </a:r>
            <a:r>
              <a:rPr lang="es-ES_tradnl" baseline="0" dirty="0" err="1" smtClean="0"/>
              <a:t>rest</a:t>
            </a:r>
            <a:r>
              <a:rPr lang="es-ES_tradnl" baseline="0" dirty="0" smtClean="0"/>
              <a:t> are </a:t>
            </a:r>
            <a:r>
              <a:rPr lang="es-ES_tradnl" baseline="0" dirty="0" err="1" smtClean="0"/>
              <a:t>identified</a:t>
            </a:r>
            <a:r>
              <a:rPr lang="es-ES_tradnl" baseline="0" dirty="0" smtClean="0"/>
              <a:t> </a:t>
            </a:r>
            <a:r>
              <a:rPr lang="es-ES_tradnl" baseline="0" dirty="0" err="1" smtClean="0"/>
              <a:t>by</a:t>
            </a:r>
            <a:r>
              <a:rPr lang="es-ES_tradnl" baseline="0" dirty="0" smtClean="0"/>
              <a:t> </a:t>
            </a:r>
            <a:r>
              <a:rPr lang="es-ES_tradnl" baseline="0" dirty="0" err="1" smtClean="0"/>
              <a:t>name</a:t>
            </a:r>
            <a:r>
              <a:rPr lang="es-ES_tradnl" baseline="0" dirty="0" smtClean="0"/>
              <a:t> (at </a:t>
            </a:r>
            <a:r>
              <a:rPr lang="es-ES_tradnl" baseline="0" dirty="0" err="1" smtClean="0"/>
              <a:t>least</a:t>
            </a:r>
            <a:r>
              <a:rPr lang="es-ES_tradnl" baseline="0" dirty="0" smtClean="0"/>
              <a:t> </a:t>
            </a:r>
            <a:r>
              <a:rPr lang="es-ES_tradnl" baseline="0" dirty="0" err="1" smtClean="0"/>
              <a:t>conceptually</a:t>
            </a:r>
            <a:r>
              <a:rPr lang="es-ES_tradnl" baseline="0" dirty="0" smtClean="0"/>
              <a:t>)</a:t>
            </a:r>
            <a:endParaRPr lang="es-ES_tradnl" dirty="0" smtClean="0"/>
          </a:p>
          <a:p>
            <a:endParaRPr lang="es-ES_tradnl" dirty="0"/>
          </a:p>
        </p:txBody>
      </p:sp>
      <p:sp>
        <p:nvSpPr>
          <p:cNvPr id="4" name="3 Marcador de número de diapositiva"/>
          <p:cNvSpPr>
            <a:spLocks noGrp="1"/>
          </p:cNvSpPr>
          <p:nvPr>
            <p:ph type="sldNum" sz="quarter" idx="10"/>
          </p:nvPr>
        </p:nvSpPr>
        <p:spPr/>
        <p:txBody>
          <a:bodyPr/>
          <a:lstStyle/>
          <a:p>
            <a:fld id="{B15B1CC2-41F6-4C8B-ABAC-412A863B67CD}" type="slidenum">
              <a:rPr lang="es-ES_tradnl" smtClean="0"/>
              <a:pPr/>
              <a:t>49</a:t>
            </a:fld>
            <a:endParaRPr lang="es-ES_tradnl"/>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 </a:t>
            </a:r>
            <a:r>
              <a:rPr lang="es-ES_tradnl" dirty="0" err="1" smtClean="0"/>
              <a:t>The</a:t>
            </a:r>
            <a:r>
              <a:rPr lang="es-ES_tradnl" baseline="0" dirty="0" smtClean="0"/>
              <a:t> trace links </a:t>
            </a:r>
            <a:r>
              <a:rPr lang="es-ES_tradnl" baseline="0" dirty="0" err="1" smtClean="0"/>
              <a:t>have</a:t>
            </a:r>
            <a:r>
              <a:rPr lang="es-ES_tradnl" baseline="0" dirty="0" smtClean="0"/>
              <a:t> a </a:t>
            </a:r>
            <a:r>
              <a:rPr lang="es-ES_tradnl" baseline="0" dirty="0" err="1" smtClean="0"/>
              <a:t>primary</a:t>
            </a:r>
            <a:r>
              <a:rPr lang="es-ES_tradnl" baseline="0" dirty="0" smtClean="0"/>
              <a:t> link </a:t>
            </a:r>
            <a:r>
              <a:rPr lang="es-ES_tradnl" baseline="0" dirty="0" err="1" smtClean="0"/>
              <a:t>to</a:t>
            </a:r>
            <a:r>
              <a:rPr lang="es-ES_tradnl" baseline="0" dirty="0" smtClean="0"/>
              <a:t> </a:t>
            </a:r>
            <a:r>
              <a:rPr lang="es-ES_tradnl" baseline="0" dirty="0" err="1" smtClean="0"/>
              <a:t>the</a:t>
            </a:r>
            <a:r>
              <a:rPr lang="es-ES_tradnl" baseline="0" dirty="0" smtClean="0"/>
              <a:t> </a:t>
            </a:r>
            <a:r>
              <a:rPr lang="es-ES_tradnl" baseline="0" dirty="0" err="1" smtClean="0"/>
              <a:t>first</a:t>
            </a:r>
            <a:r>
              <a:rPr lang="es-ES_tradnl" baseline="0" dirty="0" smtClean="0"/>
              <a:t> </a:t>
            </a:r>
            <a:r>
              <a:rPr lang="es-ES_tradnl" baseline="0" dirty="0" err="1" smtClean="0"/>
              <a:t>out</a:t>
            </a:r>
            <a:r>
              <a:rPr lang="es-ES_tradnl" baseline="0" dirty="0" smtClean="0"/>
              <a:t> </a:t>
            </a:r>
            <a:r>
              <a:rPr lang="es-ES_tradnl" baseline="0" dirty="0" err="1" smtClean="0"/>
              <a:t>pattern</a:t>
            </a:r>
            <a:r>
              <a:rPr lang="es-ES_tradnl" baseline="0" dirty="0" smtClean="0"/>
              <a:t> </a:t>
            </a:r>
            <a:r>
              <a:rPr lang="es-ES_tradnl" baseline="0" dirty="0" err="1" smtClean="0"/>
              <a:t>element</a:t>
            </a:r>
            <a:r>
              <a:rPr lang="es-ES_tradnl" baseline="0" dirty="0" smtClean="0"/>
              <a:t> and </a:t>
            </a:r>
            <a:r>
              <a:rPr lang="es-ES_tradnl" baseline="0" dirty="0" err="1" smtClean="0"/>
              <a:t>the</a:t>
            </a:r>
            <a:r>
              <a:rPr lang="es-ES_tradnl" baseline="0" dirty="0" smtClean="0"/>
              <a:t> </a:t>
            </a:r>
            <a:r>
              <a:rPr lang="es-ES_tradnl" baseline="0" dirty="0" err="1" smtClean="0"/>
              <a:t>rest</a:t>
            </a:r>
            <a:r>
              <a:rPr lang="es-ES_tradnl" baseline="0" dirty="0" smtClean="0"/>
              <a:t> are </a:t>
            </a:r>
            <a:r>
              <a:rPr lang="es-ES_tradnl" baseline="0" dirty="0" err="1" smtClean="0"/>
              <a:t>identified</a:t>
            </a:r>
            <a:r>
              <a:rPr lang="es-ES_tradnl" baseline="0" dirty="0" smtClean="0"/>
              <a:t> </a:t>
            </a:r>
            <a:r>
              <a:rPr lang="es-ES_tradnl" baseline="0" dirty="0" err="1" smtClean="0"/>
              <a:t>by</a:t>
            </a:r>
            <a:r>
              <a:rPr lang="es-ES_tradnl" baseline="0" dirty="0" smtClean="0"/>
              <a:t> </a:t>
            </a:r>
            <a:r>
              <a:rPr lang="es-ES_tradnl" baseline="0" dirty="0" err="1" smtClean="0"/>
              <a:t>name</a:t>
            </a:r>
            <a:r>
              <a:rPr lang="es-ES_tradnl" baseline="0" dirty="0" smtClean="0"/>
              <a:t> (at </a:t>
            </a:r>
            <a:r>
              <a:rPr lang="es-ES_tradnl" baseline="0" dirty="0" err="1" smtClean="0"/>
              <a:t>least</a:t>
            </a:r>
            <a:r>
              <a:rPr lang="es-ES_tradnl" baseline="0" dirty="0" smtClean="0"/>
              <a:t> </a:t>
            </a:r>
            <a:r>
              <a:rPr lang="es-ES_tradnl" baseline="0" dirty="0" err="1" smtClean="0"/>
              <a:t>conceptually</a:t>
            </a:r>
            <a:r>
              <a:rPr lang="es-ES_tradnl" baseline="0" dirty="0" smtClean="0"/>
              <a:t>)</a:t>
            </a:r>
            <a:endParaRPr lang="es-ES_tradnl" dirty="0" smtClean="0"/>
          </a:p>
          <a:p>
            <a:r>
              <a:rPr lang="es-ES_tradnl" dirty="0" smtClean="0"/>
              <a:t>* </a:t>
            </a:r>
            <a:r>
              <a:rPr lang="es-ES_tradnl" dirty="0" err="1" smtClean="0"/>
              <a:t>What</a:t>
            </a:r>
            <a:r>
              <a:rPr lang="es-ES_tradnl" dirty="0" smtClean="0"/>
              <a:t> </a:t>
            </a:r>
            <a:r>
              <a:rPr lang="es-ES_tradnl" dirty="0" err="1" smtClean="0"/>
              <a:t>if</a:t>
            </a:r>
            <a:r>
              <a:rPr lang="es-ES_tradnl" dirty="0" smtClean="0"/>
              <a:t> </a:t>
            </a:r>
            <a:r>
              <a:rPr lang="es-ES_tradnl" dirty="0" err="1" smtClean="0"/>
              <a:t>there</a:t>
            </a:r>
            <a:r>
              <a:rPr lang="es-ES_tradnl" dirty="0" smtClean="0"/>
              <a:t> </a:t>
            </a:r>
            <a:r>
              <a:rPr lang="es-ES_tradnl" dirty="0" err="1" smtClean="0"/>
              <a:t>is</a:t>
            </a:r>
            <a:r>
              <a:rPr lang="es-ES_tradnl" dirty="0" smtClean="0"/>
              <a:t> no </a:t>
            </a:r>
            <a:r>
              <a:rPr lang="es-ES_tradnl" dirty="0" err="1" smtClean="0"/>
              <a:t>element</a:t>
            </a:r>
            <a:r>
              <a:rPr lang="es-ES_tradnl" dirty="0" smtClean="0"/>
              <a:t> in </a:t>
            </a:r>
            <a:r>
              <a:rPr lang="es-ES_tradnl" dirty="0" err="1" smtClean="0"/>
              <a:t>the</a:t>
            </a:r>
            <a:r>
              <a:rPr lang="es-ES_tradnl" dirty="0" smtClean="0"/>
              <a:t> </a:t>
            </a:r>
            <a:r>
              <a:rPr lang="es-ES_tradnl" dirty="0" err="1" smtClean="0"/>
              <a:t>lookup</a:t>
            </a:r>
            <a:r>
              <a:rPr lang="es-ES_tradnl" dirty="0" smtClean="0"/>
              <a:t> </a:t>
            </a:r>
            <a:r>
              <a:rPr lang="es-ES_tradnl" dirty="0" err="1" smtClean="0"/>
              <a:t>phase</a:t>
            </a:r>
            <a:r>
              <a:rPr lang="es-ES_tradnl" dirty="0" smtClean="0"/>
              <a:t> -&gt; </a:t>
            </a:r>
            <a:r>
              <a:rPr lang="es-ES_tradnl" dirty="0" err="1" smtClean="0"/>
              <a:t>nothing</a:t>
            </a:r>
            <a:endParaRPr lang="es-ES_tradnl" dirty="0"/>
          </a:p>
        </p:txBody>
      </p:sp>
      <p:sp>
        <p:nvSpPr>
          <p:cNvPr id="4" name="3 Marcador de número de diapositiva"/>
          <p:cNvSpPr>
            <a:spLocks noGrp="1"/>
          </p:cNvSpPr>
          <p:nvPr>
            <p:ph type="sldNum" sz="quarter" idx="10"/>
          </p:nvPr>
        </p:nvSpPr>
        <p:spPr/>
        <p:txBody>
          <a:bodyPr/>
          <a:lstStyle/>
          <a:p>
            <a:fld id="{B15B1CC2-41F6-4C8B-ABAC-412A863B67CD}" type="slidenum">
              <a:rPr lang="es-ES_tradnl" smtClean="0"/>
              <a:pPr/>
              <a:t>50</a:t>
            </a:fld>
            <a:endParaRPr lang="es-ES_tradnl"/>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err="1" smtClean="0"/>
              <a:t>Answer</a:t>
            </a:r>
            <a:r>
              <a:rPr lang="es-ES_tradnl" dirty="0" smtClean="0"/>
              <a:t>:</a:t>
            </a:r>
            <a:r>
              <a:rPr lang="es-ES_tradnl" baseline="0" dirty="0" smtClean="0"/>
              <a:t> </a:t>
            </a:r>
            <a:r>
              <a:rPr lang="es-ES_tradnl" baseline="0" dirty="0" err="1" smtClean="0"/>
              <a:t>because</a:t>
            </a:r>
            <a:r>
              <a:rPr lang="es-ES_tradnl" baseline="0" dirty="0" smtClean="0"/>
              <a:t> </a:t>
            </a:r>
            <a:r>
              <a:rPr lang="es-ES_tradnl" baseline="0" dirty="0" err="1" smtClean="0"/>
              <a:t>oclIsKindOf</a:t>
            </a:r>
            <a:r>
              <a:rPr lang="es-ES_tradnl" baseline="0" dirty="0" smtClean="0"/>
              <a:t> </a:t>
            </a:r>
            <a:r>
              <a:rPr lang="es-ES_tradnl" baseline="0" dirty="0" err="1" smtClean="0"/>
              <a:t>is</a:t>
            </a:r>
            <a:r>
              <a:rPr lang="es-ES_tradnl" baseline="0" dirty="0" smtClean="0"/>
              <a:t> </a:t>
            </a:r>
            <a:r>
              <a:rPr lang="es-ES_tradnl" baseline="0" dirty="0" err="1" smtClean="0"/>
              <a:t>defined</a:t>
            </a:r>
            <a:r>
              <a:rPr lang="es-ES_tradnl" baseline="0" dirty="0" smtClean="0"/>
              <a:t> in </a:t>
            </a:r>
            <a:r>
              <a:rPr lang="es-ES_tradnl" baseline="0" dirty="0" err="1" smtClean="0"/>
              <a:t>OclAny</a:t>
            </a:r>
            <a:r>
              <a:rPr lang="es-ES_tradnl" baseline="0" dirty="0" smtClean="0"/>
              <a:t> as </a:t>
            </a:r>
            <a:r>
              <a:rPr lang="es-ES_tradnl" baseline="0" dirty="0" err="1" smtClean="0"/>
              <a:t>OclAny#oclIsKindOf</a:t>
            </a:r>
            <a:r>
              <a:rPr lang="es-ES_tradnl" baseline="0" dirty="0" smtClean="0"/>
              <a:t>(T) = false</a:t>
            </a:r>
            <a:endParaRPr lang="es-ES_tradnl" dirty="0"/>
          </a:p>
        </p:txBody>
      </p:sp>
      <p:sp>
        <p:nvSpPr>
          <p:cNvPr id="4" name="3 Marcador de número de diapositiva"/>
          <p:cNvSpPr>
            <a:spLocks noGrp="1"/>
          </p:cNvSpPr>
          <p:nvPr>
            <p:ph type="sldNum" sz="quarter" idx="10"/>
          </p:nvPr>
        </p:nvSpPr>
        <p:spPr/>
        <p:txBody>
          <a:bodyPr/>
          <a:lstStyle/>
          <a:p>
            <a:fld id="{FAA8A717-6752-4FF9-B7F4-98BCDC35B50F}" type="slidenum">
              <a:rPr lang="es-ES_tradnl" smtClean="0"/>
              <a:pPr/>
              <a:t>57</a:t>
            </a:fld>
            <a:endParaRPr lang="es-ES_tradnl"/>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AU" dirty="0" smtClean="0"/>
              <a:t>I am aware</a:t>
            </a:r>
            <a:r>
              <a:rPr lang="en-AU" baseline="0" dirty="0" smtClean="0"/>
              <a:t> this is wrong... It is just to keep people focused.</a:t>
            </a:r>
            <a:endParaRPr lang="en-AU" dirty="0"/>
          </a:p>
        </p:txBody>
      </p:sp>
      <p:sp>
        <p:nvSpPr>
          <p:cNvPr id="4" name="3 Marcador de número de diapositiva"/>
          <p:cNvSpPr>
            <a:spLocks noGrp="1"/>
          </p:cNvSpPr>
          <p:nvPr>
            <p:ph type="sldNum" sz="quarter" idx="10"/>
          </p:nvPr>
        </p:nvSpPr>
        <p:spPr/>
        <p:txBody>
          <a:bodyPr/>
          <a:lstStyle/>
          <a:p>
            <a:fld id="{FAA8A717-6752-4FF9-B7F4-98BCDC35B50F}" type="slidenum">
              <a:rPr lang="es-ES_tradnl" smtClean="0"/>
              <a:pPr/>
              <a:t>63</a:t>
            </a:fld>
            <a:endParaRPr lang="es-ES_tradnl"/>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AU" dirty="0" smtClean="0"/>
              <a:t>I am aware</a:t>
            </a:r>
            <a:r>
              <a:rPr lang="en-AU" baseline="0" dirty="0" smtClean="0"/>
              <a:t> this is wrong... It is just to keep </a:t>
            </a:r>
            <a:r>
              <a:rPr lang="en-AU" baseline="0" smtClean="0"/>
              <a:t>people focused.</a:t>
            </a:r>
            <a:endParaRPr lang="en-AU"/>
          </a:p>
        </p:txBody>
      </p:sp>
      <p:sp>
        <p:nvSpPr>
          <p:cNvPr id="4" name="3 Marcador de número de diapositiva"/>
          <p:cNvSpPr>
            <a:spLocks noGrp="1"/>
          </p:cNvSpPr>
          <p:nvPr>
            <p:ph type="sldNum" sz="quarter" idx="10"/>
          </p:nvPr>
        </p:nvSpPr>
        <p:spPr/>
        <p:txBody>
          <a:bodyPr/>
          <a:lstStyle/>
          <a:p>
            <a:fld id="{FAA8A717-6752-4FF9-B7F4-98BCDC35B50F}" type="slidenum">
              <a:rPr lang="es-ES_tradnl" smtClean="0"/>
              <a:pPr/>
              <a:t>64</a:t>
            </a:fld>
            <a:endParaRPr lang="es-ES_tradnl"/>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GB" dirty="0"/>
          </a:p>
        </p:txBody>
      </p:sp>
      <p:sp>
        <p:nvSpPr>
          <p:cNvPr id="4" name="3 Marcador de número de diapositiva"/>
          <p:cNvSpPr>
            <a:spLocks noGrp="1"/>
          </p:cNvSpPr>
          <p:nvPr>
            <p:ph type="sldNum" sz="quarter" idx="10"/>
          </p:nvPr>
        </p:nvSpPr>
        <p:spPr/>
        <p:txBody>
          <a:bodyPr/>
          <a:lstStyle/>
          <a:p>
            <a:fld id="{FAA8A717-6752-4FF9-B7F4-98BCDC35B50F}" type="slidenum">
              <a:rPr lang="es-ES_tradnl" smtClean="0"/>
              <a:pPr/>
              <a:t>74</a:t>
            </a:fld>
            <a:endParaRPr lang="es-ES_tradnl"/>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dirty="0" smtClean="0"/>
              <a:t>1. Is it possible to mask B in another module and still extending A from the root module? - Markus </a:t>
            </a:r>
            <a:r>
              <a:rPr lang="en-US" dirty="0" err="1" smtClean="0"/>
              <a:t>Herrmannsdoerfer</a:t>
            </a:r>
            <a:endParaRPr lang="en-US" dirty="0" smtClean="0"/>
          </a:p>
          <a:p>
            <a:endParaRPr lang="en-US" dirty="0" smtClean="0"/>
          </a:p>
          <a:p>
            <a:r>
              <a:rPr lang="en-US" dirty="0" smtClean="0"/>
              <a:t>A: No, this is not possible. The "extends" statement is a compile-time construction. At compile-time (i.e. .</a:t>
            </a:r>
            <a:r>
              <a:rPr lang="en-US" dirty="0" err="1" smtClean="0"/>
              <a:t>atl</a:t>
            </a:r>
            <a:r>
              <a:rPr lang="en-US" dirty="0" smtClean="0"/>
              <a:t> to .</a:t>
            </a:r>
            <a:r>
              <a:rPr lang="en-US" dirty="0" err="1" smtClean="0"/>
              <a:t>asm</a:t>
            </a:r>
            <a:r>
              <a:rPr lang="en-US" dirty="0" smtClean="0"/>
              <a:t>), only single modules are considered. Superimposition is a load-time </a:t>
            </a:r>
            <a:r>
              <a:rPr lang="en-US" dirty="0" err="1" smtClean="0"/>
              <a:t>costruction</a:t>
            </a:r>
            <a:r>
              <a:rPr lang="en-US" dirty="0" smtClean="0"/>
              <a:t>, that links the .</a:t>
            </a:r>
            <a:r>
              <a:rPr lang="en-US" dirty="0" err="1" smtClean="0"/>
              <a:t>asm</a:t>
            </a:r>
            <a:r>
              <a:rPr lang="en-US" dirty="0" smtClean="0"/>
              <a:t> files just before running them. </a:t>
            </a:r>
            <a:endParaRPr lang="en-AU" dirty="0" smtClean="0"/>
          </a:p>
          <a:p>
            <a:endParaRPr lang="en-AU" dirty="0"/>
          </a:p>
        </p:txBody>
      </p:sp>
      <p:sp>
        <p:nvSpPr>
          <p:cNvPr id="4" name="3 Marcador de número de diapositiva"/>
          <p:cNvSpPr>
            <a:spLocks noGrp="1"/>
          </p:cNvSpPr>
          <p:nvPr>
            <p:ph type="sldNum" sz="quarter" idx="10"/>
          </p:nvPr>
        </p:nvSpPr>
        <p:spPr/>
        <p:txBody>
          <a:bodyPr/>
          <a:lstStyle/>
          <a:p>
            <a:fld id="{FAA8A717-6752-4FF9-B7F4-98BCDC35B50F}" type="slidenum">
              <a:rPr lang="es-ES_tradnl" smtClean="0"/>
              <a:pPr/>
              <a:t>89</a:t>
            </a:fld>
            <a:endParaRPr lang="es-ES_tradnl"/>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dirty="0" smtClean="0"/>
              <a:t>On Using UML Profiles in ATL Transformations,</a:t>
            </a:r>
            <a:endParaRPr lang="en-AU" dirty="0"/>
          </a:p>
        </p:txBody>
      </p:sp>
      <p:sp>
        <p:nvSpPr>
          <p:cNvPr id="4" name="3 Marcador de número de diapositiva"/>
          <p:cNvSpPr>
            <a:spLocks noGrp="1"/>
          </p:cNvSpPr>
          <p:nvPr>
            <p:ph type="sldNum" sz="quarter" idx="10"/>
          </p:nvPr>
        </p:nvSpPr>
        <p:spPr/>
        <p:txBody>
          <a:bodyPr/>
          <a:lstStyle/>
          <a:p>
            <a:fld id="{FAA8A717-6752-4FF9-B7F4-98BCDC35B50F}" type="slidenum">
              <a:rPr lang="es-ES_tradnl" smtClean="0"/>
              <a:pPr/>
              <a:t>92</a:t>
            </a:fld>
            <a:endParaRPr lang="es-ES_tradn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AU" dirty="0" smtClean="0"/>
              <a:t>What it is important is that it is</a:t>
            </a:r>
            <a:r>
              <a:rPr lang="en-AU" baseline="0" dirty="0" smtClean="0"/>
              <a:t> easy to handle new “sub-mappings”</a:t>
            </a:r>
            <a:endParaRPr lang="en-AU" dirty="0"/>
          </a:p>
        </p:txBody>
      </p:sp>
      <p:sp>
        <p:nvSpPr>
          <p:cNvPr id="4" name="3 Marcador de número de diapositiva"/>
          <p:cNvSpPr>
            <a:spLocks noGrp="1"/>
          </p:cNvSpPr>
          <p:nvPr>
            <p:ph type="sldNum" sz="quarter" idx="10"/>
          </p:nvPr>
        </p:nvSpPr>
        <p:spPr/>
        <p:txBody>
          <a:bodyPr/>
          <a:lstStyle/>
          <a:p>
            <a:fld id="{FAA8A717-6752-4FF9-B7F4-98BCDC35B50F}" type="slidenum">
              <a:rPr lang="es-ES_tradnl" smtClean="0"/>
              <a:pPr/>
              <a:t>22</a:t>
            </a:fld>
            <a:endParaRPr lang="es-ES_tradn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AU" dirty="0"/>
          </a:p>
        </p:txBody>
      </p:sp>
      <p:sp>
        <p:nvSpPr>
          <p:cNvPr id="4" name="3 Marcador de número de diapositiva"/>
          <p:cNvSpPr>
            <a:spLocks noGrp="1"/>
          </p:cNvSpPr>
          <p:nvPr>
            <p:ph type="sldNum" sz="quarter" idx="10"/>
          </p:nvPr>
        </p:nvSpPr>
        <p:spPr/>
        <p:txBody>
          <a:bodyPr/>
          <a:lstStyle/>
          <a:p>
            <a:fld id="{FAA8A717-6752-4FF9-B7F4-98BCDC35B50F}" type="slidenum">
              <a:rPr lang="es-ES_tradnl" smtClean="0"/>
              <a:pPr/>
              <a:t>32</a:t>
            </a:fld>
            <a:endParaRPr lang="es-ES_tradn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dirty="0" smtClean="0"/>
              <a:t>Current limitations</a:t>
            </a:r>
          </a:p>
          <a:p>
            <a:endParaRPr lang="en-US" dirty="0" smtClean="0"/>
          </a:p>
          <a:p>
            <a:r>
              <a:rPr lang="en-US" dirty="0" smtClean="0"/>
              <a:t>It is currently not possible to declare variables within ATL imperative blocks. The variables that can be used in the scope of these blocks are:</a:t>
            </a:r>
          </a:p>
          <a:p>
            <a:endParaRPr lang="en-US" dirty="0" smtClean="0"/>
          </a:p>
          <a:p>
            <a:r>
              <a:rPr lang="en-US" dirty="0" smtClean="0"/>
              <a:t>    The source and target model elements declared in the local matched rule;</a:t>
            </a:r>
          </a:p>
          <a:p>
            <a:r>
              <a:rPr lang="en-US" dirty="0" smtClean="0"/>
              <a:t>    The target model elements declared in the local called matched rule;</a:t>
            </a:r>
          </a:p>
          <a:p>
            <a:r>
              <a:rPr lang="en-US" dirty="0" smtClean="0"/>
              <a:t>    The variables locally declared (e.g. within the rule);</a:t>
            </a:r>
          </a:p>
          <a:p>
            <a:r>
              <a:rPr lang="en-US" dirty="0" smtClean="0"/>
              <a:t>    The attributes declared in the context of the ATL module.</a:t>
            </a:r>
          </a:p>
          <a:p>
            <a:endParaRPr lang="en-US" dirty="0" smtClean="0"/>
          </a:p>
          <a:p>
            <a:r>
              <a:rPr lang="en-US" dirty="0" smtClean="0"/>
              <a:t>Note that the current implantation does not enable to modify the locally defined variables from an imperative assignment statement. This means that, beside the source and target model elements, the only variables that can be modified from an imperative block are the attributes that have been defined in the context of the ATL module. As a consequence, the modifiable variables that may be required in the scope of an imperative bock must, with the current implementation, be declared as ATL module attributes.</a:t>
            </a:r>
          </a:p>
          <a:p>
            <a:endParaRPr lang="en-AU" dirty="0"/>
          </a:p>
        </p:txBody>
      </p:sp>
      <p:sp>
        <p:nvSpPr>
          <p:cNvPr id="4" name="3 Marcador de número de diapositiva"/>
          <p:cNvSpPr>
            <a:spLocks noGrp="1"/>
          </p:cNvSpPr>
          <p:nvPr>
            <p:ph type="sldNum" sz="quarter" idx="10"/>
          </p:nvPr>
        </p:nvSpPr>
        <p:spPr/>
        <p:txBody>
          <a:bodyPr/>
          <a:lstStyle/>
          <a:p>
            <a:fld id="{FAA8A717-6752-4FF9-B7F4-98BCDC35B50F}" type="slidenum">
              <a:rPr lang="es-ES_tradnl" smtClean="0"/>
              <a:pPr/>
              <a:t>35</a:t>
            </a:fld>
            <a:endParaRPr lang="es-ES_tradn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AU" dirty="0" smtClean="0"/>
              <a:t>Why do we need to</a:t>
            </a:r>
            <a:r>
              <a:rPr lang="en-AU" baseline="0" dirty="0" smtClean="0"/>
              <a:t> pass c?</a:t>
            </a:r>
            <a:endParaRPr lang="en-AU" dirty="0"/>
          </a:p>
        </p:txBody>
      </p:sp>
      <p:sp>
        <p:nvSpPr>
          <p:cNvPr id="4" name="3 Marcador de número de diapositiva"/>
          <p:cNvSpPr>
            <a:spLocks noGrp="1"/>
          </p:cNvSpPr>
          <p:nvPr>
            <p:ph type="sldNum" sz="quarter" idx="10"/>
          </p:nvPr>
        </p:nvSpPr>
        <p:spPr/>
        <p:txBody>
          <a:bodyPr/>
          <a:lstStyle/>
          <a:p>
            <a:fld id="{FAA8A717-6752-4FF9-B7F4-98BCDC35B50F}" type="slidenum">
              <a:rPr lang="es-ES_tradnl" smtClean="0"/>
              <a:pPr/>
              <a:t>41</a:t>
            </a:fld>
            <a:endParaRPr lang="es-ES_tradn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9F534EF9-0BCB-48E8-9452-A582B5FF3A1D}" type="slidenum">
              <a:rPr lang="es-ES_tradnl" smtClean="0"/>
              <a:pPr/>
              <a:t>43</a:t>
            </a:fld>
            <a:endParaRPr lang="es-ES_tradn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9F534EF9-0BCB-48E8-9452-A582B5FF3A1D}" type="slidenum">
              <a:rPr lang="es-ES_tradnl" smtClean="0"/>
              <a:pPr/>
              <a:t>44</a:t>
            </a:fld>
            <a:endParaRPr lang="es-ES_tradn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9F534EF9-0BCB-48E8-9452-A582B5FF3A1D}" type="slidenum">
              <a:rPr lang="es-ES_tradnl" smtClean="0"/>
              <a:pPr/>
              <a:t>45</a:t>
            </a:fld>
            <a:endParaRPr lang="es-ES_tradn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 </a:t>
            </a:r>
            <a:r>
              <a:rPr lang="es-ES_tradnl" dirty="0" err="1" smtClean="0"/>
              <a:t>The</a:t>
            </a:r>
            <a:r>
              <a:rPr lang="es-ES_tradnl" baseline="0" dirty="0" smtClean="0"/>
              <a:t> trace links </a:t>
            </a:r>
            <a:r>
              <a:rPr lang="es-ES_tradnl" baseline="0" dirty="0" err="1" smtClean="0"/>
              <a:t>have</a:t>
            </a:r>
            <a:r>
              <a:rPr lang="es-ES_tradnl" baseline="0" dirty="0" smtClean="0"/>
              <a:t> a </a:t>
            </a:r>
            <a:r>
              <a:rPr lang="es-ES_tradnl" baseline="0" dirty="0" err="1" smtClean="0"/>
              <a:t>primary</a:t>
            </a:r>
            <a:r>
              <a:rPr lang="es-ES_tradnl" baseline="0" dirty="0" smtClean="0"/>
              <a:t> link </a:t>
            </a:r>
            <a:r>
              <a:rPr lang="es-ES_tradnl" baseline="0" dirty="0" err="1" smtClean="0"/>
              <a:t>to</a:t>
            </a:r>
            <a:r>
              <a:rPr lang="es-ES_tradnl" baseline="0" dirty="0" smtClean="0"/>
              <a:t> </a:t>
            </a:r>
            <a:r>
              <a:rPr lang="es-ES_tradnl" baseline="0" dirty="0" err="1" smtClean="0"/>
              <a:t>the</a:t>
            </a:r>
            <a:r>
              <a:rPr lang="es-ES_tradnl" baseline="0" dirty="0" smtClean="0"/>
              <a:t> </a:t>
            </a:r>
            <a:r>
              <a:rPr lang="es-ES_tradnl" baseline="0" dirty="0" err="1" smtClean="0"/>
              <a:t>first</a:t>
            </a:r>
            <a:r>
              <a:rPr lang="es-ES_tradnl" baseline="0" dirty="0" smtClean="0"/>
              <a:t> </a:t>
            </a:r>
            <a:r>
              <a:rPr lang="es-ES_tradnl" baseline="0" dirty="0" err="1" smtClean="0"/>
              <a:t>out</a:t>
            </a:r>
            <a:r>
              <a:rPr lang="es-ES_tradnl" baseline="0" dirty="0" smtClean="0"/>
              <a:t> </a:t>
            </a:r>
            <a:r>
              <a:rPr lang="es-ES_tradnl" baseline="0" dirty="0" err="1" smtClean="0"/>
              <a:t>pattern</a:t>
            </a:r>
            <a:r>
              <a:rPr lang="es-ES_tradnl" baseline="0" dirty="0" smtClean="0"/>
              <a:t> </a:t>
            </a:r>
            <a:r>
              <a:rPr lang="es-ES_tradnl" baseline="0" dirty="0" err="1" smtClean="0"/>
              <a:t>element</a:t>
            </a:r>
            <a:r>
              <a:rPr lang="es-ES_tradnl" baseline="0" dirty="0" smtClean="0"/>
              <a:t> and </a:t>
            </a:r>
            <a:r>
              <a:rPr lang="es-ES_tradnl" baseline="0" dirty="0" err="1" smtClean="0"/>
              <a:t>the</a:t>
            </a:r>
            <a:r>
              <a:rPr lang="es-ES_tradnl" baseline="0" dirty="0" smtClean="0"/>
              <a:t> </a:t>
            </a:r>
            <a:r>
              <a:rPr lang="es-ES_tradnl" baseline="0" dirty="0" err="1" smtClean="0"/>
              <a:t>rest</a:t>
            </a:r>
            <a:r>
              <a:rPr lang="es-ES_tradnl" baseline="0" dirty="0" smtClean="0"/>
              <a:t> are </a:t>
            </a:r>
            <a:r>
              <a:rPr lang="es-ES_tradnl" baseline="0" dirty="0" err="1" smtClean="0"/>
              <a:t>identified</a:t>
            </a:r>
            <a:r>
              <a:rPr lang="es-ES_tradnl" baseline="0" dirty="0" smtClean="0"/>
              <a:t> </a:t>
            </a:r>
            <a:r>
              <a:rPr lang="es-ES_tradnl" baseline="0" dirty="0" err="1" smtClean="0"/>
              <a:t>by</a:t>
            </a:r>
            <a:r>
              <a:rPr lang="es-ES_tradnl" baseline="0" dirty="0" smtClean="0"/>
              <a:t> </a:t>
            </a:r>
            <a:r>
              <a:rPr lang="es-ES_tradnl" baseline="0" dirty="0" err="1" smtClean="0"/>
              <a:t>name</a:t>
            </a:r>
            <a:r>
              <a:rPr lang="es-ES_tradnl" baseline="0" dirty="0" smtClean="0"/>
              <a:t> (at </a:t>
            </a:r>
            <a:r>
              <a:rPr lang="es-ES_tradnl" baseline="0" dirty="0" err="1" smtClean="0"/>
              <a:t>least</a:t>
            </a:r>
            <a:r>
              <a:rPr lang="es-ES_tradnl" baseline="0" dirty="0" smtClean="0"/>
              <a:t> </a:t>
            </a:r>
            <a:r>
              <a:rPr lang="es-ES_tradnl" baseline="0" dirty="0" err="1" smtClean="0"/>
              <a:t>conceptually</a:t>
            </a:r>
            <a:r>
              <a:rPr lang="es-ES_tradnl" baseline="0" dirty="0" smtClean="0"/>
              <a:t>)</a:t>
            </a:r>
            <a:endParaRPr lang="es-ES_tradnl" dirty="0" smtClean="0"/>
          </a:p>
          <a:p>
            <a:endParaRPr lang="es-ES_tradnl" dirty="0"/>
          </a:p>
        </p:txBody>
      </p:sp>
      <p:sp>
        <p:nvSpPr>
          <p:cNvPr id="4" name="3 Marcador de número de diapositiva"/>
          <p:cNvSpPr>
            <a:spLocks noGrp="1"/>
          </p:cNvSpPr>
          <p:nvPr>
            <p:ph type="sldNum" sz="quarter" idx="10"/>
          </p:nvPr>
        </p:nvSpPr>
        <p:spPr/>
        <p:txBody>
          <a:bodyPr/>
          <a:lstStyle/>
          <a:p>
            <a:fld id="{B15B1CC2-41F6-4C8B-ABAC-412A863B67CD}" type="slidenum">
              <a:rPr lang="es-ES_tradnl" smtClean="0"/>
              <a:pPr/>
              <a:t>46</a:t>
            </a:fld>
            <a:endParaRPr lang="es-ES_trad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18/11/2016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18/11/2016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18/11/2016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18/11/2016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18/11/2016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18/11/2016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18/11/2016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18/11/2016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18/11/2016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18/11/2016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18/11/2016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18/11/2016</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_tradnl" dirty="0" err="1" smtClean="0"/>
              <a:t>The</a:t>
            </a:r>
            <a:r>
              <a:rPr lang="es-ES_tradnl" dirty="0" smtClean="0"/>
              <a:t> ATL </a:t>
            </a:r>
            <a:r>
              <a:rPr lang="es-ES_tradnl" dirty="0" err="1" smtClean="0"/>
              <a:t>language</a:t>
            </a:r>
            <a:r>
              <a:rPr lang="es-ES_tradnl" dirty="0" smtClean="0"/>
              <a:t> (CONT’D)</a:t>
            </a:r>
            <a:endParaRPr lang="es-ES_tradnl" dirty="0"/>
          </a:p>
        </p:txBody>
      </p:sp>
      <p:sp>
        <p:nvSpPr>
          <p:cNvPr id="5" name="4 Marcador de texto"/>
          <p:cNvSpPr>
            <a:spLocks noGrp="1"/>
          </p:cNvSpPr>
          <p:nvPr>
            <p:ph type="body" idx="1"/>
          </p:nvPr>
        </p:nvSpPr>
        <p:spPr/>
        <p:txBody>
          <a:bodyPr/>
          <a:lstStyle/>
          <a:p>
            <a:r>
              <a:rPr lang="es-ES_tradnl" dirty="0" err="1" smtClean="0"/>
              <a:t>Part</a:t>
            </a:r>
            <a:r>
              <a:rPr lang="es-ES_tradnl" dirty="0" smtClean="0"/>
              <a:t> III</a:t>
            </a:r>
            <a:endParaRPr lang="es-ES_tradnl" dirty="0"/>
          </a:p>
        </p:txBody>
      </p:sp>
      <p:sp>
        <p:nvSpPr>
          <p:cNvPr id="6" name="3 CuadroTexto"/>
          <p:cNvSpPr txBox="1"/>
          <p:nvPr/>
        </p:nvSpPr>
        <p:spPr>
          <a:xfrm>
            <a:off x="5508104" y="5877272"/>
            <a:ext cx="3575722" cy="923330"/>
          </a:xfrm>
          <a:prstGeom prst="rect">
            <a:avLst/>
          </a:prstGeom>
          <a:noFill/>
        </p:spPr>
        <p:txBody>
          <a:bodyPr wrap="non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_tradnl" dirty="0" smtClean="0">
                <a:solidFill>
                  <a:schemeClr val="bg1">
                    <a:lumMod val="50000"/>
                  </a:schemeClr>
                </a:solidFill>
              </a:rPr>
              <a:t>jesus.sanchez.cuadrado@gmail.com</a:t>
            </a:r>
          </a:p>
          <a:p>
            <a:pPr algn="r"/>
            <a:r>
              <a:rPr lang="es-ES_tradnl" dirty="0" smtClean="0">
                <a:solidFill>
                  <a:schemeClr val="bg1">
                    <a:lumMod val="50000"/>
                  </a:schemeClr>
                </a:solidFill>
              </a:rPr>
              <a:t>@</a:t>
            </a:r>
            <a:r>
              <a:rPr lang="es-ES_tradnl" dirty="0" err="1" smtClean="0">
                <a:solidFill>
                  <a:schemeClr val="bg1">
                    <a:lumMod val="50000"/>
                  </a:schemeClr>
                </a:solidFill>
              </a:rPr>
              <a:t>sanchezcuadrado</a:t>
            </a:r>
            <a:endParaRPr lang="es-ES_tradnl" dirty="0" smtClean="0">
              <a:solidFill>
                <a:schemeClr val="bg1">
                  <a:lumMod val="50000"/>
                </a:schemeClr>
              </a:solidFill>
            </a:endParaRPr>
          </a:p>
          <a:p>
            <a:pPr algn="r"/>
            <a:r>
              <a:rPr lang="es-ES_tradnl" dirty="0" smtClean="0">
                <a:solidFill>
                  <a:schemeClr val="bg1">
                    <a:lumMod val="50000"/>
                  </a:schemeClr>
                </a:solidFill>
              </a:rPr>
              <a:t>http://sanchezcuadrado.es</a:t>
            </a:r>
            <a:endParaRPr lang="es-ES_tradnl" dirty="0">
              <a:solidFill>
                <a:schemeClr val="bg1">
                  <a:lumMod val="50000"/>
                </a:schemeClr>
              </a:solidFill>
            </a:endParaRPr>
          </a:p>
        </p:txBody>
      </p:sp>
      <p:sp>
        <p:nvSpPr>
          <p:cNvPr id="7" name="1 Título"/>
          <p:cNvSpPr txBox="1">
            <a:spLocks/>
          </p:cNvSpPr>
          <p:nvPr/>
        </p:nvSpPr>
        <p:spPr>
          <a:xfrm>
            <a:off x="2267744" y="44624"/>
            <a:ext cx="6766520" cy="1944216"/>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ES_tradnl" sz="2400" b="1" i="0" u="none" strike="noStrike" kern="1200" spc="0" normalizeH="0" noProof="0" dirty="0" smtClean="0">
                <a:ln>
                  <a:noFill/>
                </a:ln>
                <a:solidFill>
                  <a:schemeClr val="bg1">
                    <a:lumMod val="50000"/>
                  </a:schemeClr>
                </a:solidFill>
                <a:effectLst/>
                <a:uLnTx/>
                <a:uFillTx/>
                <a:latin typeface="+mn-lt"/>
                <a:ea typeface="+mj-ea"/>
                <a:cs typeface="+mj-cs"/>
              </a:rPr>
              <a:t>Tutorial of </a:t>
            </a:r>
            <a:r>
              <a:rPr kumimoji="0" lang="es-ES_tradnl" sz="2400" b="1" i="0" u="none" strike="noStrike" kern="1200" spc="0" normalizeH="0" noProof="0" dirty="0" err="1" smtClean="0">
                <a:ln>
                  <a:noFill/>
                </a:ln>
                <a:solidFill>
                  <a:schemeClr val="bg1">
                    <a:lumMod val="50000"/>
                  </a:schemeClr>
                </a:solidFill>
                <a:effectLst/>
                <a:uLnTx/>
                <a:uFillTx/>
                <a:latin typeface="+mn-lt"/>
                <a:ea typeface="+mj-ea"/>
                <a:cs typeface="+mj-cs"/>
              </a:rPr>
              <a:t>the</a:t>
            </a:r>
            <a:r>
              <a:rPr kumimoji="0" lang="es-ES_tradnl" sz="2400" b="1" i="0" u="none" strike="noStrike" kern="1200" spc="0" normalizeH="0" noProof="0" dirty="0" smtClean="0">
                <a:ln>
                  <a:noFill/>
                </a:ln>
                <a:solidFill>
                  <a:schemeClr val="bg1">
                    <a:lumMod val="50000"/>
                  </a:schemeClr>
                </a:solidFill>
                <a:effectLst/>
                <a:uLnTx/>
                <a:uFillTx/>
                <a:latin typeface="+mn-lt"/>
                <a:ea typeface="+mj-ea"/>
                <a:cs typeface="+mj-cs"/>
              </a:rPr>
              <a:t> ATL </a:t>
            </a:r>
            <a:r>
              <a:rPr kumimoji="0" lang="es-ES_tradnl" sz="2400" b="1" i="0" u="none" strike="noStrike" kern="1200" spc="0" normalizeH="0" noProof="0" dirty="0" err="1" smtClean="0">
                <a:ln>
                  <a:noFill/>
                </a:ln>
                <a:solidFill>
                  <a:schemeClr val="bg1">
                    <a:lumMod val="50000"/>
                  </a:schemeClr>
                </a:solidFill>
                <a:effectLst/>
                <a:uLnTx/>
                <a:uFillTx/>
                <a:latin typeface="+mn-lt"/>
                <a:ea typeface="+mj-ea"/>
                <a:cs typeface="+mj-cs"/>
              </a:rPr>
              <a:t>transformation</a:t>
            </a:r>
            <a:r>
              <a:rPr kumimoji="0" lang="es-ES_tradnl" sz="2400" b="1" i="0" u="none" strike="noStrike" kern="1200" spc="0" normalizeH="0" noProof="0" dirty="0" smtClean="0">
                <a:ln>
                  <a:noFill/>
                </a:ln>
                <a:solidFill>
                  <a:schemeClr val="bg1">
                    <a:lumMod val="50000"/>
                  </a:schemeClr>
                </a:solidFill>
                <a:effectLst/>
                <a:uLnTx/>
                <a:uFillTx/>
                <a:latin typeface="+mn-lt"/>
                <a:ea typeface="+mj-ea"/>
                <a:cs typeface="+mj-cs"/>
              </a:rPr>
              <a:t> </a:t>
            </a:r>
            <a:r>
              <a:rPr kumimoji="0" lang="es-ES_tradnl" sz="2400" b="1" i="0" u="none" strike="noStrike" kern="1200" spc="0" normalizeH="0" noProof="0" dirty="0" err="1" smtClean="0">
                <a:ln>
                  <a:noFill/>
                </a:ln>
                <a:solidFill>
                  <a:schemeClr val="bg1">
                    <a:lumMod val="50000"/>
                  </a:schemeClr>
                </a:solidFill>
                <a:effectLst/>
                <a:uLnTx/>
                <a:uFillTx/>
                <a:latin typeface="+mn-lt"/>
                <a:ea typeface="+mj-ea"/>
                <a:cs typeface="+mj-cs"/>
              </a:rPr>
              <a:t>language</a:t>
            </a:r>
            <a:endParaRPr kumimoji="0" lang="es-ES_tradnl" sz="2400" b="1" i="0" u="none" strike="noStrike" kern="1200" spc="0" normalizeH="0" noProof="0" dirty="0" smtClean="0">
              <a:ln>
                <a:noFill/>
              </a:ln>
              <a:solidFill>
                <a:schemeClr val="bg1">
                  <a:lumMod val="50000"/>
                </a:schemeClr>
              </a:solidFill>
              <a:effectLst/>
              <a:uLnTx/>
              <a:uFillTx/>
              <a:latin typeface="+mn-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r>
              <a:rPr kumimoji="0" lang="es-ES_tradnl" sz="2400" i="0" u="none" strike="noStrike" kern="1200" spc="0" normalizeH="0" noProof="0" dirty="0" smtClean="0">
                <a:ln>
                  <a:noFill/>
                </a:ln>
                <a:solidFill>
                  <a:schemeClr val="bg1">
                    <a:lumMod val="50000"/>
                  </a:schemeClr>
                </a:solidFill>
                <a:effectLst/>
                <a:uLnTx/>
                <a:uFillTx/>
                <a:latin typeface="+mn-lt"/>
                <a:ea typeface="+mj-ea"/>
                <a:cs typeface="+mj-cs"/>
              </a:rPr>
              <a:t>http://github.com/jesusc/atl-tutorial</a:t>
            </a:r>
          </a:p>
          <a:p>
            <a:pPr marL="0" marR="0" lvl="0" indent="0" algn="r" defTabSz="914400" rtl="0" eaLnBrk="1" fontAlgn="auto" latinLnBrk="0" hangingPunct="1">
              <a:lnSpc>
                <a:spcPct val="100000"/>
              </a:lnSpc>
              <a:spcBef>
                <a:spcPct val="0"/>
              </a:spcBef>
              <a:spcAft>
                <a:spcPts val="0"/>
              </a:spcAft>
              <a:buClrTx/>
              <a:buSzTx/>
              <a:buFontTx/>
              <a:buNone/>
              <a:tabLst/>
              <a:defRPr/>
            </a:pPr>
            <a:r>
              <a:rPr lang="es-ES_tradnl" sz="2400" dirty="0" err="1" smtClean="0">
                <a:solidFill>
                  <a:schemeClr val="bg1">
                    <a:lumMod val="50000"/>
                  </a:schemeClr>
                </a:solidFill>
                <a:ea typeface="+mj-ea"/>
                <a:cs typeface="+mj-cs"/>
              </a:rPr>
              <a:t>Creative</a:t>
            </a:r>
            <a:r>
              <a:rPr lang="es-ES_tradnl" sz="2400" dirty="0" smtClean="0">
                <a:solidFill>
                  <a:schemeClr val="bg1">
                    <a:lumMod val="50000"/>
                  </a:schemeClr>
                </a:solidFill>
                <a:ea typeface="+mj-ea"/>
                <a:cs typeface="+mj-cs"/>
              </a:rPr>
              <a:t> </a:t>
            </a:r>
            <a:r>
              <a:rPr lang="es-ES_tradnl" sz="2400" dirty="0" err="1" smtClean="0">
                <a:solidFill>
                  <a:schemeClr val="bg1">
                    <a:lumMod val="50000"/>
                  </a:schemeClr>
                </a:solidFill>
                <a:ea typeface="+mj-ea"/>
                <a:cs typeface="+mj-cs"/>
              </a:rPr>
              <a:t>commons</a:t>
            </a:r>
            <a:r>
              <a:rPr lang="es-ES_tradnl" sz="2400" dirty="0" smtClean="0">
                <a:solidFill>
                  <a:schemeClr val="bg1">
                    <a:lumMod val="50000"/>
                  </a:schemeClr>
                </a:solidFill>
                <a:ea typeface="+mj-ea"/>
                <a:cs typeface="+mj-cs"/>
              </a:rPr>
              <a:t> (</a:t>
            </a:r>
            <a:r>
              <a:rPr lang="es-ES_tradnl" sz="2400" dirty="0" err="1" smtClean="0">
                <a:solidFill>
                  <a:schemeClr val="bg1">
                    <a:lumMod val="50000"/>
                  </a:schemeClr>
                </a:solidFill>
                <a:ea typeface="+mj-ea"/>
                <a:cs typeface="+mj-cs"/>
              </a:rPr>
              <a:t>attribution</a:t>
            </a:r>
            <a:r>
              <a:rPr lang="es-ES_tradnl" sz="2400" dirty="0" smtClean="0">
                <a:solidFill>
                  <a:schemeClr val="bg1">
                    <a:lumMod val="50000"/>
                  </a:schemeClr>
                </a:solidFill>
                <a:ea typeface="+mj-ea"/>
                <a:cs typeface="+mj-cs"/>
              </a:rPr>
              <a:t>, share </a:t>
            </a:r>
            <a:r>
              <a:rPr lang="es-ES_tradnl" sz="2400" dirty="0" err="1" smtClean="0">
                <a:solidFill>
                  <a:schemeClr val="bg1">
                    <a:lumMod val="50000"/>
                  </a:schemeClr>
                </a:solidFill>
                <a:ea typeface="+mj-ea"/>
                <a:cs typeface="+mj-cs"/>
              </a:rPr>
              <a:t>alike</a:t>
            </a:r>
            <a:r>
              <a:rPr lang="es-ES_tradnl" sz="2400" dirty="0" smtClean="0">
                <a:solidFill>
                  <a:schemeClr val="bg1">
                    <a:lumMod val="50000"/>
                  </a:schemeClr>
                </a:solidFill>
                <a:ea typeface="+mj-ea"/>
                <a:cs typeface="+mj-cs"/>
              </a:rPr>
              <a:t>)</a:t>
            </a:r>
            <a:endParaRPr kumimoji="0" lang="es-ES_tradnl" sz="2400" i="0" u="none" strike="noStrike" kern="1200" spc="0" normalizeH="0" noProof="0" dirty="0" smtClean="0">
              <a:ln>
                <a:noFill/>
              </a:ln>
              <a:solidFill>
                <a:schemeClr val="bg1">
                  <a:lumMod val="50000"/>
                </a:schemeClr>
              </a:solidFill>
              <a:effectLst/>
              <a:uLnTx/>
              <a:uFillTx/>
              <a:latin typeface="+mn-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s-ES_tradnl" sz="2400" i="0" u="none" strike="noStrike" kern="1200" spc="0" normalizeH="0" noProof="0" dirty="0" smtClean="0">
              <a:ln>
                <a:noFill/>
              </a:ln>
              <a:solidFill>
                <a:schemeClr val="bg1">
                  <a:lumMod val="50000"/>
                </a:schemeClr>
              </a:solidFill>
              <a:effectLst/>
              <a:uLnTx/>
              <a:uFillTx/>
              <a:latin typeface="+mn-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s-ES_tradnl" sz="2400" i="0" u="none" strike="noStrike" kern="1200" spc="0" normalizeH="0" noProof="0" dirty="0">
              <a:ln>
                <a:noFill/>
              </a:ln>
              <a:solidFill>
                <a:schemeClr val="bg1">
                  <a:lumMod val="50000"/>
                </a:schemeClr>
              </a:solidFill>
              <a:effectLst/>
              <a:uLnTx/>
              <a:uFillTx/>
              <a:latin typeface="+mn-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Enumerations</a:t>
            </a:r>
            <a:endParaRPr lang="en-AU" dirty="0"/>
          </a:p>
        </p:txBody>
      </p:sp>
      <p:sp>
        <p:nvSpPr>
          <p:cNvPr id="3" name="2 Marcador de contenido"/>
          <p:cNvSpPr>
            <a:spLocks noGrp="1"/>
          </p:cNvSpPr>
          <p:nvPr>
            <p:ph idx="1"/>
          </p:nvPr>
        </p:nvSpPr>
        <p:spPr/>
        <p:txBody>
          <a:bodyPr/>
          <a:lstStyle/>
          <a:p>
            <a:r>
              <a:rPr lang="en-AU" dirty="0" smtClean="0"/>
              <a:t>The concept does not exist in ATL</a:t>
            </a:r>
          </a:p>
          <a:p>
            <a:pPr lvl="1"/>
            <a:r>
              <a:rPr lang="en-AU" dirty="0" smtClean="0"/>
              <a:t>You can only name literals</a:t>
            </a:r>
            <a:endParaRPr lang="en-AU" dirty="0"/>
          </a:p>
        </p:txBody>
      </p:sp>
      <p:sp>
        <p:nvSpPr>
          <p:cNvPr id="6" name="5 Rectángulo"/>
          <p:cNvSpPr/>
          <p:nvPr/>
        </p:nvSpPr>
        <p:spPr>
          <a:xfrm>
            <a:off x="1763688" y="2852936"/>
            <a:ext cx="4608512" cy="3416320"/>
          </a:xfrm>
          <a:prstGeom prst="rect">
            <a:avLst/>
          </a:prstGeom>
        </p:spPr>
        <p:txBody>
          <a:bodyPr wrap="square">
            <a:spAutoFit/>
          </a:bodyPr>
          <a:lstStyle/>
          <a:p>
            <a:r>
              <a:rPr lang="en-AU" b="1" dirty="0" smtClean="0">
                <a:solidFill>
                  <a:srgbClr val="C31F42"/>
                </a:solidFill>
                <a:latin typeface="Consolas" pitchFamily="49" charset="0"/>
              </a:rPr>
              <a:t>rule</a:t>
            </a:r>
            <a:r>
              <a:rPr lang="en-AU" dirty="0" smtClean="0">
                <a:latin typeface="Consolas" pitchFamily="49" charset="0"/>
              </a:rPr>
              <a:t> model2gui {</a:t>
            </a:r>
          </a:p>
          <a:p>
            <a:r>
              <a:rPr lang="en-AU" dirty="0" smtClean="0">
                <a:latin typeface="Consolas" pitchFamily="49" charset="0"/>
              </a:rPr>
              <a:t>  </a:t>
            </a:r>
            <a:r>
              <a:rPr lang="en-AU" b="1" dirty="0" smtClean="0">
                <a:solidFill>
                  <a:srgbClr val="C31F42"/>
                </a:solidFill>
                <a:latin typeface="Consolas" pitchFamily="49" charset="0"/>
              </a:rPr>
              <a:t>from </a:t>
            </a:r>
            <a:r>
              <a:rPr lang="en-AU" dirty="0" smtClean="0">
                <a:latin typeface="Consolas" pitchFamily="49" charset="0"/>
              </a:rPr>
              <a:t>m : </a:t>
            </a:r>
            <a:r>
              <a:rPr lang="en-AU" dirty="0" err="1" smtClean="0">
                <a:latin typeface="Consolas" pitchFamily="49" charset="0"/>
              </a:rPr>
              <a:t>CD!Model</a:t>
            </a:r>
            <a:endParaRPr lang="en-AU" dirty="0" smtClean="0">
              <a:latin typeface="Consolas" pitchFamily="49" charset="0"/>
            </a:endParaRPr>
          </a:p>
          <a:p>
            <a:r>
              <a:rPr lang="en-AU" dirty="0" smtClean="0">
                <a:latin typeface="Consolas" pitchFamily="49" charset="0"/>
              </a:rPr>
              <a:t>    </a:t>
            </a:r>
            <a:r>
              <a:rPr lang="en-AU" b="1" dirty="0" smtClean="0">
                <a:solidFill>
                  <a:srgbClr val="C31F42"/>
                </a:solidFill>
                <a:latin typeface="Consolas" pitchFamily="49" charset="0"/>
              </a:rPr>
              <a:t>to</a:t>
            </a:r>
            <a:r>
              <a:rPr lang="en-AU" dirty="0" smtClean="0">
                <a:latin typeface="Consolas" pitchFamily="49" charset="0"/>
              </a:rPr>
              <a:t> w : </a:t>
            </a:r>
            <a:r>
              <a:rPr lang="en-AU" dirty="0" err="1" smtClean="0">
                <a:latin typeface="Consolas" pitchFamily="49" charset="0"/>
              </a:rPr>
              <a:t>GUI!Window</a:t>
            </a:r>
            <a:r>
              <a:rPr lang="en-AU" dirty="0" smtClean="0">
                <a:latin typeface="Consolas" pitchFamily="49" charset="0"/>
              </a:rPr>
              <a:t> (</a:t>
            </a:r>
          </a:p>
          <a:p>
            <a:r>
              <a:rPr lang="en-AU" dirty="0" smtClean="0">
                <a:latin typeface="Consolas" pitchFamily="49" charset="0"/>
              </a:rPr>
              <a:t>       title &lt;- m.name,</a:t>
            </a:r>
          </a:p>
          <a:p>
            <a:r>
              <a:rPr lang="en-AU" dirty="0" smtClean="0">
                <a:latin typeface="Consolas" pitchFamily="49" charset="0"/>
              </a:rPr>
              <a:t>       layout &lt;- </a:t>
            </a:r>
            <a:r>
              <a:rPr lang="en-AU" dirty="0" err="1" smtClean="0">
                <a:latin typeface="Consolas" pitchFamily="49" charset="0"/>
              </a:rPr>
              <a:t>vflow</a:t>
            </a:r>
            <a:r>
              <a:rPr lang="en-AU" dirty="0" smtClean="0">
                <a:latin typeface="Consolas" pitchFamily="49" charset="0"/>
              </a:rPr>
              <a:t>,</a:t>
            </a:r>
          </a:p>
          <a:p>
            <a:r>
              <a:rPr lang="en-AU" dirty="0" smtClean="0">
                <a:latin typeface="Consolas" pitchFamily="49" charset="0"/>
              </a:rPr>
              <a:t>       widgets &lt;- </a:t>
            </a:r>
            <a:r>
              <a:rPr lang="en-AU" dirty="0" err="1" smtClean="0">
                <a:latin typeface="Consolas" pitchFamily="49" charset="0"/>
              </a:rPr>
              <a:t>m.classifiers</a:t>
            </a:r>
            <a:endParaRPr lang="en-AU" dirty="0" smtClean="0">
              <a:latin typeface="Consolas" pitchFamily="49" charset="0"/>
            </a:endParaRPr>
          </a:p>
          <a:p>
            <a:r>
              <a:rPr lang="en-AU" dirty="0" smtClean="0">
                <a:latin typeface="Consolas" pitchFamily="49" charset="0"/>
              </a:rPr>
              <a:t>     ), g : GUI!GUI (</a:t>
            </a:r>
          </a:p>
          <a:p>
            <a:r>
              <a:rPr lang="en-AU" dirty="0" smtClean="0">
                <a:latin typeface="Consolas" pitchFamily="49" charset="0"/>
              </a:rPr>
              <a:t>	 windows &lt;- w</a:t>
            </a:r>
          </a:p>
          <a:p>
            <a:r>
              <a:rPr lang="en-AU" dirty="0" smtClean="0">
                <a:latin typeface="Consolas" pitchFamily="49" charset="0"/>
              </a:rPr>
              <a:t>     ), </a:t>
            </a:r>
            <a:r>
              <a:rPr lang="en-AU" dirty="0" err="1" smtClean="0">
                <a:latin typeface="Consolas" pitchFamily="49" charset="0"/>
              </a:rPr>
              <a:t>vflow</a:t>
            </a:r>
            <a:r>
              <a:rPr lang="en-AU" dirty="0" smtClean="0">
                <a:latin typeface="Consolas" pitchFamily="49" charset="0"/>
              </a:rPr>
              <a:t> : </a:t>
            </a:r>
            <a:r>
              <a:rPr lang="en-AU" dirty="0" err="1" smtClean="0">
                <a:latin typeface="Consolas" pitchFamily="49" charset="0"/>
              </a:rPr>
              <a:t>GUI!FlowLayout</a:t>
            </a:r>
            <a:r>
              <a:rPr lang="en-AU" dirty="0" smtClean="0">
                <a:latin typeface="Consolas" pitchFamily="49" charset="0"/>
              </a:rPr>
              <a:t> (</a:t>
            </a:r>
          </a:p>
          <a:p>
            <a:r>
              <a:rPr lang="en-AU" dirty="0" smtClean="0">
                <a:latin typeface="Consolas" pitchFamily="49" charset="0"/>
              </a:rPr>
              <a:t>        direction &lt;- </a:t>
            </a:r>
            <a:r>
              <a:rPr lang="en-AU" dirty="0" smtClean="0">
                <a:solidFill>
                  <a:srgbClr val="0000FF"/>
                </a:solidFill>
                <a:latin typeface="Consolas" pitchFamily="49" charset="0"/>
              </a:rPr>
              <a:t>#vertical</a:t>
            </a:r>
          </a:p>
          <a:p>
            <a:r>
              <a:rPr lang="en-AU" dirty="0" smtClean="0">
                <a:latin typeface="Consolas" pitchFamily="49" charset="0"/>
              </a:rPr>
              <a:t>     )</a:t>
            </a:r>
          </a:p>
          <a:p>
            <a:r>
              <a:rPr lang="en-AU" dirty="0" smtClean="0">
                <a:latin typeface="Consolas" pitchFamily="49" charset="0"/>
              </a:rPr>
              <a:t>}</a:t>
            </a:r>
            <a:endParaRPr lang="en-AU" dirty="0">
              <a:latin typeface="Consolas" pitchFamily="49" charset="0"/>
            </a:endParaRPr>
          </a:p>
        </p:txBody>
      </p:sp>
      <p:sp>
        <p:nvSpPr>
          <p:cNvPr id="7" name="6 Rectángulo"/>
          <p:cNvSpPr/>
          <p:nvPr/>
        </p:nvSpPr>
        <p:spPr>
          <a:xfrm>
            <a:off x="6372200" y="5805264"/>
            <a:ext cx="2232248" cy="50405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AU" dirty="0" err="1" smtClean="0"/>
              <a:t>FlowDirection.vertical</a:t>
            </a:r>
            <a:endParaRPr lang="en-AU" dirty="0"/>
          </a:p>
        </p:txBody>
      </p:sp>
      <p:cxnSp>
        <p:nvCxnSpPr>
          <p:cNvPr id="9" name="8 Conector recto de flecha"/>
          <p:cNvCxnSpPr>
            <a:stCxn id="7" idx="1"/>
          </p:cNvCxnSpPr>
          <p:nvPr/>
        </p:nvCxnSpPr>
        <p:spPr>
          <a:xfrm flipH="1" flipV="1">
            <a:off x="5436096" y="5661248"/>
            <a:ext cx="936104" cy="39604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Imperative code anti-pattern</a:t>
            </a:r>
            <a:endParaRPr lang="en-GB" dirty="0"/>
          </a:p>
        </p:txBody>
      </p:sp>
      <p:sp>
        <p:nvSpPr>
          <p:cNvPr id="3" name="2 Marcador de contenido"/>
          <p:cNvSpPr>
            <a:spLocks noGrp="1"/>
          </p:cNvSpPr>
          <p:nvPr>
            <p:ph idx="1"/>
          </p:nvPr>
        </p:nvSpPr>
        <p:spPr/>
        <p:txBody>
          <a:bodyPr/>
          <a:lstStyle/>
          <a:p>
            <a:r>
              <a:rPr lang="en-GB" b="1" dirty="0" smtClean="0">
                <a:solidFill>
                  <a:srgbClr val="C00000"/>
                </a:solidFill>
              </a:rPr>
              <a:t>Problem: </a:t>
            </a:r>
            <a:r>
              <a:rPr lang="en-GB" dirty="0" smtClean="0"/>
              <a:t>Attribute initialization in do in matched rule.</a:t>
            </a:r>
          </a:p>
          <a:p>
            <a:pPr lvl="1"/>
            <a:r>
              <a:rPr lang="en-GB" dirty="0" smtClean="0"/>
              <a:t>There is no guarantee that the rule is executed before the others.</a:t>
            </a:r>
          </a:p>
          <a:p>
            <a:r>
              <a:rPr lang="en-GB" dirty="0" smtClean="0"/>
              <a:t>Example:</a:t>
            </a:r>
          </a:p>
          <a:p>
            <a:pPr lvl="1"/>
            <a:endParaRPr lang="en-GB" dirty="0"/>
          </a:p>
        </p:txBody>
      </p:sp>
      <p:sp>
        <p:nvSpPr>
          <p:cNvPr id="4" name="3 Rectángulo"/>
          <p:cNvSpPr/>
          <p:nvPr/>
        </p:nvSpPr>
        <p:spPr>
          <a:xfrm>
            <a:off x="2519264" y="3718679"/>
            <a:ext cx="6624736" cy="3139321"/>
          </a:xfrm>
          <a:prstGeom prst="rect">
            <a:avLst/>
          </a:prstGeom>
        </p:spPr>
        <p:txBody>
          <a:bodyPr wrap="square">
            <a:spAutoFit/>
          </a:bodyPr>
          <a:lstStyle/>
          <a:p>
            <a:r>
              <a:rPr lang="en-US" b="1" dirty="0" smtClean="0">
                <a:solidFill>
                  <a:srgbClr val="C00000"/>
                </a:solidFill>
                <a:latin typeface="Consolas" pitchFamily="49" charset="0"/>
              </a:rPr>
              <a:t>helper def :</a:t>
            </a:r>
            <a:r>
              <a:rPr lang="en-US" dirty="0" smtClean="0">
                <a:latin typeface="Consolas" pitchFamily="49" charset="0"/>
              </a:rPr>
              <a:t> </a:t>
            </a:r>
            <a:r>
              <a:rPr lang="en-US" dirty="0" err="1" smtClean="0">
                <a:latin typeface="Consolas" pitchFamily="49" charset="0"/>
              </a:rPr>
              <a:t>dtString</a:t>
            </a:r>
            <a:r>
              <a:rPr lang="en-US" dirty="0" smtClean="0">
                <a:latin typeface="Consolas" pitchFamily="49" charset="0"/>
              </a:rPr>
              <a:t> : </a:t>
            </a:r>
            <a:r>
              <a:rPr lang="en-US" dirty="0" err="1" smtClean="0">
                <a:latin typeface="Consolas" pitchFamily="49" charset="0"/>
              </a:rPr>
              <a:t>OO!DataType</a:t>
            </a:r>
            <a:r>
              <a:rPr lang="en-US" dirty="0" smtClean="0">
                <a:latin typeface="Consolas" pitchFamily="49" charset="0"/>
              </a:rPr>
              <a:t> = </a:t>
            </a:r>
            <a:r>
              <a:rPr lang="en-US" dirty="0" err="1" smtClean="0">
                <a:latin typeface="Consolas" pitchFamily="49" charset="0"/>
              </a:rPr>
              <a:t>OclUndefined</a:t>
            </a:r>
            <a:r>
              <a:rPr lang="en-US" dirty="0" smtClean="0">
                <a:latin typeface="Consolas" pitchFamily="49" charset="0"/>
              </a:rPr>
              <a:t>;</a:t>
            </a:r>
          </a:p>
          <a:p>
            <a:endParaRPr lang="en-US" dirty="0" smtClean="0">
              <a:latin typeface="Consolas" pitchFamily="49" charset="0"/>
            </a:endParaRPr>
          </a:p>
          <a:p>
            <a:r>
              <a:rPr lang="en-US" b="1" dirty="0" smtClean="0">
                <a:solidFill>
                  <a:srgbClr val="C00000"/>
                </a:solidFill>
                <a:latin typeface="Consolas" pitchFamily="49" charset="0"/>
              </a:rPr>
              <a:t>rule </a:t>
            </a:r>
            <a:r>
              <a:rPr lang="en-US" dirty="0" smtClean="0">
                <a:latin typeface="Consolas" pitchFamily="49" charset="0"/>
              </a:rPr>
              <a:t>model2model {</a:t>
            </a:r>
          </a:p>
          <a:p>
            <a:r>
              <a:rPr lang="en-US" dirty="0" smtClean="0">
                <a:latin typeface="Consolas" pitchFamily="49" charset="0"/>
              </a:rPr>
              <a:t>  </a:t>
            </a:r>
            <a:r>
              <a:rPr lang="en-US" b="1" dirty="0" smtClean="0">
                <a:solidFill>
                  <a:srgbClr val="C00000"/>
                </a:solidFill>
                <a:latin typeface="Consolas" pitchFamily="49" charset="0"/>
              </a:rPr>
              <a:t>from</a:t>
            </a:r>
            <a:r>
              <a:rPr lang="en-US" dirty="0" smtClean="0">
                <a:latin typeface="Consolas" pitchFamily="49" charset="0"/>
              </a:rPr>
              <a:t> m1 : </a:t>
            </a:r>
            <a:r>
              <a:rPr lang="en-US" dirty="0" err="1" smtClean="0">
                <a:latin typeface="Consolas" pitchFamily="49" charset="0"/>
              </a:rPr>
              <a:t>UML!Model</a:t>
            </a:r>
            <a:endParaRPr lang="en-US" dirty="0" smtClean="0">
              <a:latin typeface="Consolas" pitchFamily="49" charset="0"/>
            </a:endParaRPr>
          </a:p>
          <a:p>
            <a:r>
              <a:rPr lang="en-US" dirty="0" smtClean="0">
                <a:latin typeface="Consolas" pitchFamily="49" charset="0"/>
              </a:rPr>
              <a:t>  </a:t>
            </a:r>
            <a:r>
              <a:rPr lang="en-US" b="1" dirty="0" smtClean="0">
                <a:solidFill>
                  <a:srgbClr val="C00000"/>
                </a:solidFill>
                <a:latin typeface="Consolas" pitchFamily="49" charset="0"/>
              </a:rPr>
              <a:t>to</a:t>
            </a:r>
            <a:r>
              <a:rPr lang="en-US" dirty="0" smtClean="0">
                <a:latin typeface="Consolas" pitchFamily="49" charset="0"/>
              </a:rPr>
              <a:t> m2 : </a:t>
            </a:r>
            <a:r>
              <a:rPr lang="en-US" dirty="0" err="1" smtClean="0">
                <a:latin typeface="Consolas" pitchFamily="49" charset="0"/>
              </a:rPr>
              <a:t>CD!Model</a:t>
            </a:r>
            <a:r>
              <a:rPr lang="en-US" dirty="0" smtClean="0">
                <a:latin typeface="Consolas" pitchFamily="49" charset="0"/>
              </a:rPr>
              <a:t>(</a:t>
            </a:r>
          </a:p>
          <a:p>
            <a:r>
              <a:rPr lang="en-US" dirty="0" smtClean="0">
                <a:latin typeface="Consolas" pitchFamily="49" charset="0"/>
              </a:rPr>
              <a:t>       ...</a:t>
            </a:r>
          </a:p>
          <a:p>
            <a:r>
              <a:rPr lang="en-US" dirty="0" smtClean="0">
                <a:latin typeface="Consolas" pitchFamily="49" charset="0"/>
              </a:rPr>
              <a:t>  ), </a:t>
            </a:r>
            <a:r>
              <a:rPr lang="en-US" dirty="0" err="1" smtClean="0">
                <a:latin typeface="Consolas" pitchFamily="49" charset="0"/>
              </a:rPr>
              <a:t>str</a:t>
            </a:r>
            <a:r>
              <a:rPr lang="en-US" dirty="0" smtClean="0">
                <a:latin typeface="Consolas" pitchFamily="49" charset="0"/>
              </a:rPr>
              <a:t> : </a:t>
            </a:r>
            <a:r>
              <a:rPr lang="en-US" dirty="0" err="1" smtClean="0">
                <a:latin typeface="Consolas" pitchFamily="49" charset="0"/>
              </a:rPr>
              <a:t>OO!DataType</a:t>
            </a:r>
            <a:r>
              <a:rPr lang="en-US" dirty="0" smtClean="0">
                <a:latin typeface="Consolas" pitchFamily="49" charset="0"/>
              </a:rPr>
              <a:t> ( name &lt;- ‘String’ )</a:t>
            </a:r>
          </a:p>
          <a:p>
            <a:r>
              <a:rPr lang="en-US" dirty="0" smtClean="0">
                <a:latin typeface="Consolas" pitchFamily="49" charset="0"/>
              </a:rPr>
              <a:t>  </a:t>
            </a:r>
            <a:r>
              <a:rPr lang="en-US" b="1" dirty="0" smtClean="0">
                <a:solidFill>
                  <a:srgbClr val="C00000"/>
                </a:solidFill>
                <a:latin typeface="Consolas" pitchFamily="49" charset="0"/>
              </a:rPr>
              <a:t>do</a:t>
            </a:r>
            <a:r>
              <a:rPr lang="en-US" dirty="0" smtClean="0">
                <a:latin typeface="Consolas" pitchFamily="49" charset="0"/>
              </a:rPr>
              <a:t> {</a:t>
            </a:r>
          </a:p>
          <a:p>
            <a:r>
              <a:rPr lang="en-US" dirty="0" smtClean="0">
                <a:latin typeface="Consolas" pitchFamily="49" charset="0"/>
              </a:rPr>
              <a:t>      </a:t>
            </a:r>
            <a:r>
              <a:rPr lang="en-US" b="1" dirty="0" err="1" smtClean="0">
                <a:solidFill>
                  <a:srgbClr val="7030A0"/>
                </a:solidFill>
                <a:latin typeface="Consolas" pitchFamily="49" charset="0"/>
              </a:rPr>
              <a:t>thisModule</a:t>
            </a:r>
            <a:r>
              <a:rPr lang="en-US" dirty="0" err="1" smtClean="0">
                <a:latin typeface="Consolas" pitchFamily="49" charset="0"/>
              </a:rPr>
              <a:t>.dtString</a:t>
            </a:r>
            <a:r>
              <a:rPr lang="en-US" dirty="0" smtClean="0">
                <a:latin typeface="Consolas" pitchFamily="49" charset="0"/>
              </a:rPr>
              <a:t> &lt;-  </a:t>
            </a:r>
            <a:r>
              <a:rPr lang="en-US" dirty="0" err="1" smtClean="0">
                <a:latin typeface="Consolas" pitchFamily="49" charset="0"/>
              </a:rPr>
              <a:t>str</a:t>
            </a:r>
            <a:endParaRPr lang="en-US" dirty="0" smtClean="0">
              <a:latin typeface="Consolas" pitchFamily="49" charset="0"/>
            </a:endParaRPr>
          </a:p>
          <a:p>
            <a:r>
              <a:rPr lang="en-US" dirty="0" smtClean="0">
                <a:latin typeface="Consolas" pitchFamily="49" charset="0"/>
              </a:rPr>
              <a:t>  }</a:t>
            </a:r>
          </a:p>
          <a:p>
            <a:r>
              <a:rPr lang="en-US" dirty="0" smtClean="0">
                <a:latin typeface="Consolas" pitchFamily="49" charset="0"/>
              </a:rPr>
              <a:t>} </a:t>
            </a:r>
            <a:endParaRPr lang="en-GB" dirty="0">
              <a:latin typeface="Consolas" pitchFamily="49" charset="0"/>
            </a:endParaRP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Imperative code anti-pattern</a:t>
            </a:r>
            <a:endParaRPr lang="en-GB" dirty="0"/>
          </a:p>
        </p:txBody>
      </p:sp>
      <p:sp>
        <p:nvSpPr>
          <p:cNvPr id="3" name="2 Marcador de contenido"/>
          <p:cNvSpPr>
            <a:spLocks noGrp="1"/>
          </p:cNvSpPr>
          <p:nvPr>
            <p:ph idx="1"/>
          </p:nvPr>
        </p:nvSpPr>
        <p:spPr/>
        <p:txBody>
          <a:bodyPr/>
          <a:lstStyle/>
          <a:p>
            <a:r>
              <a:rPr lang="en-GB" b="1" dirty="0" smtClean="0">
                <a:solidFill>
                  <a:srgbClr val="00B050"/>
                </a:solidFill>
              </a:rPr>
              <a:t>Solution: </a:t>
            </a:r>
            <a:endParaRPr lang="en-GB" dirty="0" smtClean="0">
              <a:solidFill>
                <a:srgbClr val="00B050"/>
              </a:solidFill>
            </a:endParaRPr>
          </a:p>
          <a:p>
            <a:pPr lvl="1"/>
            <a:r>
              <a:rPr lang="en-GB" dirty="0" smtClean="0"/>
              <a:t>Use an entry point rule to initialize only once.</a:t>
            </a:r>
            <a:endParaRPr lang="en-GB" dirty="0"/>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Dynamic map</a:t>
            </a:r>
            <a:endParaRPr lang="en-GB" dirty="0"/>
          </a:p>
        </p:txBody>
      </p:sp>
      <p:sp>
        <p:nvSpPr>
          <p:cNvPr id="3" name="2 Marcador de contenido"/>
          <p:cNvSpPr>
            <a:spLocks noGrp="1"/>
          </p:cNvSpPr>
          <p:nvPr>
            <p:ph idx="1"/>
          </p:nvPr>
        </p:nvSpPr>
        <p:spPr/>
        <p:txBody>
          <a:bodyPr>
            <a:normAutofit/>
          </a:bodyPr>
          <a:lstStyle/>
          <a:p>
            <a:r>
              <a:rPr lang="en-GB" b="1" dirty="0" smtClean="0">
                <a:solidFill>
                  <a:srgbClr val="C00000"/>
                </a:solidFill>
              </a:rPr>
              <a:t>Problem: </a:t>
            </a:r>
            <a:r>
              <a:rPr lang="en-GB" b="1" dirty="0" smtClean="0"/>
              <a:t>	</a:t>
            </a:r>
          </a:p>
          <a:p>
            <a:pPr lvl="1"/>
            <a:r>
              <a:rPr lang="en-GB" dirty="0" smtClean="0"/>
              <a:t>Example</a:t>
            </a:r>
            <a:r>
              <a:rPr lang="en-GB" smtClean="0"/>
              <a:t>. Need </a:t>
            </a:r>
            <a:r>
              <a:rPr lang="en-GB" dirty="0" smtClean="0"/>
              <a:t>a correspondence between primitive types and objects</a:t>
            </a:r>
          </a:p>
          <a:p>
            <a:r>
              <a:rPr lang="en-GB" b="1" dirty="0" smtClean="0">
                <a:solidFill>
                  <a:srgbClr val="00B050"/>
                </a:solidFill>
              </a:rPr>
              <a:t>Solution:</a:t>
            </a:r>
          </a:p>
          <a:p>
            <a:pPr lvl="1"/>
            <a:r>
              <a:rPr lang="en-GB" dirty="0" smtClean="0"/>
              <a:t>Use string (or any other </a:t>
            </a:r>
            <a:r>
              <a:rPr lang="en-GB" dirty="0" err="1" smtClean="0"/>
              <a:t>datatype</a:t>
            </a:r>
            <a:r>
              <a:rPr lang="en-GB" dirty="0" smtClean="0"/>
              <a:t>) as input pattern of a lazy rule</a:t>
            </a:r>
          </a:p>
          <a:p>
            <a:pPr lvl="1"/>
            <a:r>
              <a:rPr lang="en-GB" dirty="0" smtClean="0"/>
              <a:t>Act as dynamically filled map</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Dynamic map</a:t>
            </a:r>
            <a:endParaRPr lang="en-GB" dirty="0"/>
          </a:p>
        </p:txBody>
      </p:sp>
      <p:sp>
        <p:nvSpPr>
          <p:cNvPr id="3" name="2 Marcador de contenido"/>
          <p:cNvSpPr>
            <a:spLocks noGrp="1"/>
          </p:cNvSpPr>
          <p:nvPr>
            <p:ph idx="1"/>
          </p:nvPr>
        </p:nvSpPr>
        <p:spPr>
          <a:xfrm>
            <a:off x="395536" y="1340768"/>
            <a:ext cx="8229600" cy="4525963"/>
          </a:xfrm>
        </p:spPr>
        <p:txBody>
          <a:bodyPr/>
          <a:lstStyle/>
          <a:p>
            <a:r>
              <a:rPr lang="en-GB" dirty="0" smtClean="0"/>
              <a:t>Map data types encoded as strings</a:t>
            </a:r>
          </a:p>
          <a:p>
            <a:pPr>
              <a:buNone/>
            </a:pPr>
            <a:r>
              <a:rPr lang="en-GB" dirty="0" smtClean="0"/>
              <a:t>	to explicit data types</a:t>
            </a:r>
          </a:p>
          <a:p>
            <a:pPr lvl="1"/>
            <a:endParaRPr lang="en-GB" dirty="0" smtClean="0"/>
          </a:p>
        </p:txBody>
      </p:sp>
      <p:sp>
        <p:nvSpPr>
          <p:cNvPr id="4" name="3 Rectángulo"/>
          <p:cNvSpPr/>
          <p:nvPr/>
        </p:nvSpPr>
        <p:spPr>
          <a:xfrm>
            <a:off x="539552" y="2710075"/>
            <a:ext cx="6840760" cy="4247317"/>
          </a:xfrm>
          <a:prstGeom prst="rect">
            <a:avLst/>
          </a:prstGeom>
        </p:spPr>
        <p:txBody>
          <a:bodyPr wrap="square">
            <a:spAutoFit/>
          </a:bodyPr>
          <a:lstStyle/>
          <a:p>
            <a:r>
              <a:rPr lang="es-ES_tradnl" b="1" dirty="0" smtClean="0">
                <a:solidFill>
                  <a:srgbClr val="C00000"/>
                </a:solidFill>
                <a:latin typeface="Consolas" pitchFamily="49" charset="0"/>
              </a:rPr>
              <a:t>rule</a:t>
            </a:r>
            <a:r>
              <a:rPr lang="es-ES_tradnl" dirty="0" smtClean="0">
                <a:latin typeface="Consolas" pitchFamily="49" charset="0"/>
              </a:rPr>
              <a:t> Attribute2Attribute {</a:t>
            </a:r>
          </a:p>
          <a:p>
            <a:r>
              <a:rPr lang="es-ES_tradnl" dirty="0" smtClean="0">
                <a:latin typeface="Consolas" pitchFamily="49" charset="0"/>
              </a:rPr>
              <a:t>  </a:t>
            </a:r>
            <a:r>
              <a:rPr lang="es-ES_tradnl" b="1" dirty="0" err="1" smtClean="0">
                <a:solidFill>
                  <a:srgbClr val="C00000"/>
                </a:solidFill>
                <a:latin typeface="Consolas" pitchFamily="49" charset="0"/>
              </a:rPr>
              <a:t>from</a:t>
            </a:r>
            <a:r>
              <a:rPr lang="es-ES_tradnl" dirty="0" smtClean="0">
                <a:latin typeface="Consolas" pitchFamily="49" charset="0"/>
              </a:rPr>
              <a:t> a : </a:t>
            </a:r>
            <a:r>
              <a:rPr lang="es-ES_tradnl" dirty="0" err="1" smtClean="0">
                <a:latin typeface="Consolas" pitchFamily="49" charset="0"/>
              </a:rPr>
              <a:t>CD!Attribute</a:t>
            </a:r>
            <a:endParaRPr lang="es-ES_tradnl" dirty="0" smtClean="0">
              <a:latin typeface="Consolas" pitchFamily="49" charset="0"/>
            </a:endParaRPr>
          </a:p>
          <a:p>
            <a:r>
              <a:rPr lang="es-ES_tradnl" b="1" dirty="0" smtClean="0">
                <a:solidFill>
                  <a:srgbClr val="C00000"/>
                </a:solidFill>
                <a:latin typeface="Consolas" pitchFamily="49" charset="0"/>
              </a:rPr>
              <a:t>    </a:t>
            </a:r>
            <a:r>
              <a:rPr lang="es-ES_tradnl" b="1" dirty="0" err="1" smtClean="0">
                <a:solidFill>
                  <a:srgbClr val="C00000"/>
                </a:solidFill>
                <a:latin typeface="Consolas" pitchFamily="49" charset="0"/>
              </a:rPr>
              <a:t>to</a:t>
            </a:r>
            <a:r>
              <a:rPr lang="es-ES_tradnl" dirty="0" smtClean="0">
                <a:latin typeface="Consolas" pitchFamily="49" charset="0"/>
              </a:rPr>
              <a:t> p : </a:t>
            </a:r>
            <a:r>
              <a:rPr lang="es-ES_tradnl" dirty="0" err="1" smtClean="0">
                <a:latin typeface="Consolas" pitchFamily="49" charset="0"/>
              </a:rPr>
              <a:t>UML!Property</a:t>
            </a:r>
            <a:r>
              <a:rPr lang="es-ES_tradnl" dirty="0" smtClean="0">
                <a:latin typeface="Consolas" pitchFamily="49" charset="0"/>
              </a:rPr>
              <a:t> {</a:t>
            </a:r>
          </a:p>
          <a:p>
            <a:r>
              <a:rPr lang="es-ES_tradnl" dirty="0" smtClean="0">
                <a:latin typeface="Consolas" pitchFamily="49" charset="0"/>
              </a:rPr>
              <a:t>      </a:t>
            </a:r>
            <a:r>
              <a:rPr lang="es-ES_tradnl" dirty="0" err="1" smtClean="0">
                <a:latin typeface="Consolas" pitchFamily="49" charset="0"/>
              </a:rPr>
              <a:t>name</a:t>
            </a:r>
            <a:r>
              <a:rPr lang="es-ES_tradnl" dirty="0" smtClean="0">
                <a:latin typeface="Consolas" pitchFamily="49" charset="0"/>
              </a:rPr>
              <a:t> &lt;- a.name,</a:t>
            </a:r>
          </a:p>
          <a:p>
            <a:r>
              <a:rPr lang="es-ES_tradnl" dirty="0" smtClean="0">
                <a:latin typeface="Consolas" pitchFamily="49" charset="0"/>
              </a:rPr>
              <a:t>      </a:t>
            </a:r>
            <a:r>
              <a:rPr lang="es-ES_tradnl" dirty="0" err="1" smtClean="0">
                <a:latin typeface="Consolas" pitchFamily="49" charset="0"/>
              </a:rPr>
              <a:t>type</a:t>
            </a:r>
            <a:r>
              <a:rPr lang="es-ES_tradnl" dirty="0" smtClean="0">
                <a:latin typeface="Consolas" pitchFamily="49" charset="0"/>
              </a:rPr>
              <a:t> &lt;- </a:t>
            </a:r>
            <a:r>
              <a:rPr lang="es-ES_tradnl" dirty="0" err="1" smtClean="0">
                <a:latin typeface="Consolas" pitchFamily="49" charset="0"/>
              </a:rPr>
              <a:t>thisModule.createDataType</a:t>
            </a:r>
            <a:r>
              <a:rPr lang="es-ES_tradnl" dirty="0" smtClean="0">
                <a:latin typeface="Consolas" pitchFamily="49" charset="0"/>
              </a:rPr>
              <a:t>(</a:t>
            </a:r>
            <a:r>
              <a:rPr lang="es-ES_tradnl" dirty="0" err="1" smtClean="0">
                <a:latin typeface="Consolas" pitchFamily="49" charset="0"/>
              </a:rPr>
              <a:t>a.type</a:t>
            </a:r>
            <a:r>
              <a:rPr lang="es-ES_tradnl" dirty="0" smtClean="0">
                <a:latin typeface="Consolas" pitchFamily="49" charset="0"/>
              </a:rPr>
              <a:t>)</a:t>
            </a:r>
          </a:p>
          <a:p>
            <a:r>
              <a:rPr lang="es-ES_tradnl" dirty="0" smtClean="0">
                <a:latin typeface="Consolas" pitchFamily="49" charset="0"/>
              </a:rPr>
              <a:t>  }</a:t>
            </a:r>
          </a:p>
          <a:p>
            <a:r>
              <a:rPr lang="es-ES_tradnl" dirty="0" smtClean="0">
                <a:latin typeface="Consolas" pitchFamily="49" charset="0"/>
              </a:rPr>
              <a:t>}</a:t>
            </a:r>
          </a:p>
          <a:p>
            <a:endParaRPr lang="es-ES_tradnl" b="1" dirty="0" smtClean="0">
              <a:solidFill>
                <a:srgbClr val="C00000"/>
              </a:solidFill>
              <a:latin typeface="Consolas" pitchFamily="49" charset="0"/>
            </a:endParaRPr>
          </a:p>
          <a:p>
            <a:r>
              <a:rPr lang="es-ES_tradnl" b="1" dirty="0" err="1" smtClean="0">
                <a:solidFill>
                  <a:srgbClr val="C00000"/>
                </a:solidFill>
                <a:latin typeface="Consolas" pitchFamily="49" charset="0"/>
              </a:rPr>
              <a:t>unique</a:t>
            </a:r>
            <a:r>
              <a:rPr lang="es-ES_tradnl" b="1" dirty="0" smtClean="0">
                <a:solidFill>
                  <a:srgbClr val="C00000"/>
                </a:solidFill>
                <a:latin typeface="Consolas" pitchFamily="49" charset="0"/>
              </a:rPr>
              <a:t> rule</a:t>
            </a:r>
            <a:r>
              <a:rPr lang="es-ES_tradnl" dirty="0" smtClean="0">
                <a:latin typeface="Consolas" pitchFamily="49" charset="0"/>
              </a:rPr>
              <a:t> </a:t>
            </a:r>
            <a:r>
              <a:rPr lang="es-ES_tradnl" dirty="0" err="1" smtClean="0">
                <a:latin typeface="Consolas" pitchFamily="49" charset="0"/>
              </a:rPr>
              <a:t>createDataType</a:t>
            </a:r>
            <a:r>
              <a:rPr lang="es-ES_tradnl" dirty="0" smtClean="0">
                <a:latin typeface="Consolas" pitchFamily="49" charset="0"/>
              </a:rPr>
              <a:t> {</a:t>
            </a:r>
          </a:p>
          <a:p>
            <a:r>
              <a:rPr lang="es-ES_tradnl" dirty="0" smtClean="0">
                <a:latin typeface="Consolas" pitchFamily="49" charset="0"/>
              </a:rPr>
              <a:t>  </a:t>
            </a:r>
            <a:r>
              <a:rPr lang="es-ES_tradnl" b="1" dirty="0" err="1" smtClean="0">
                <a:solidFill>
                  <a:srgbClr val="C00000"/>
                </a:solidFill>
                <a:latin typeface="Consolas" pitchFamily="49" charset="0"/>
              </a:rPr>
              <a:t>from</a:t>
            </a:r>
            <a:r>
              <a:rPr lang="es-ES_tradnl" dirty="0" smtClean="0">
                <a:latin typeface="Consolas" pitchFamily="49" charset="0"/>
              </a:rPr>
              <a:t> s : </a:t>
            </a:r>
            <a:r>
              <a:rPr lang="es-ES_tradnl" dirty="0" err="1" smtClean="0">
                <a:solidFill>
                  <a:srgbClr val="00B050"/>
                </a:solidFill>
                <a:latin typeface="Consolas" pitchFamily="49" charset="0"/>
              </a:rPr>
              <a:t>String</a:t>
            </a:r>
            <a:r>
              <a:rPr lang="es-ES_tradnl" dirty="0" smtClean="0">
                <a:solidFill>
                  <a:srgbClr val="00B050"/>
                </a:solidFill>
                <a:latin typeface="Consolas" pitchFamily="49" charset="0"/>
              </a:rPr>
              <a:t> </a:t>
            </a:r>
          </a:p>
          <a:p>
            <a:r>
              <a:rPr lang="es-ES_tradnl" b="1" dirty="0" smtClean="0">
                <a:solidFill>
                  <a:srgbClr val="C00000"/>
                </a:solidFill>
                <a:latin typeface="Consolas" pitchFamily="49" charset="0"/>
              </a:rPr>
              <a:t>    </a:t>
            </a:r>
            <a:r>
              <a:rPr lang="es-ES_tradnl" b="1" dirty="0" err="1" smtClean="0">
                <a:solidFill>
                  <a:srgbClr val="C00000"/>
                </a:solidFill>
                <a:latin typeface="Consolas" pitchFamily="49" charset="0"/>
              </a:rPr>
              <a:t>to</a:t>
            </a:r>
            <a:r>
              <a:rPr lang="es-ES_tradnl" dirty="0" smtClean="0">
                <a:latin typeface="Consolas" pitchFamily="49" charset="0"/>
              </a:rPr>
              <a:t> t : </a:t>
            </a:r>
            <a:r>
              <a:rPr lang="es-ES_tradnl" dirty="0" err="1" smtClean="0">
                <a:latin typeface="Consolas" pitchFamily="49" charset="0"/>
              </a:rPr>
              <a:t>UML!DataType</a:t>
            </a:r>
            <a:r>
              <a:rPr lang="es-ES_tradnl" dirty="0" smtClean="0">
                <a:latin typeface="Consolas" pitchFamily="49" charset="0"/>
              </a:rPr>
              <a:t> {</a:t>
            </a:r>
          </a:p>
          <a:p>
            <a:r>
              <a:rPr lang="es-ES_tradnl" dirty="0" smtClean="0">
                <a:latin typeface="Consolas" pitchFamily="49" charset="0"/>
              </a:rPr>
              <a:t>    </a:t>
            </a:r>
            <a:r>
              <a:rPr lang="es-ES_tradnl" dirty="0" err="1" smtClean="0">
                <a:latin typeface="Consolas" pitchFamily="49" charset="0"/>
              </a:rPr>
              <a:t>name</a:t>
            </a:r>
            <a:r>
              <a:rPr lang="es-ES_tradnl" dirty="0" smtClean="0">
                <a:latin typeface="Consolas" pitchFamily="49" charset="0"/>
              </a:rPr>
              <a:t> &lt;- s</a:t>
            </a:r>
          </a:p>
          <a:p>
            <a:r>
              <a:rPr lang="es-ES_tradnl" dirty="0" smtClean="0">
                <a:latin typeface="Consolas" pitchFamily="49" charset="0"/>
              </a:rPr>
              <a:t>  }</a:t>
            </a:r>
          </a:p>
          <a:p>
            <a:r>
              <a:rPr lang="es-ES_tradnl" dirty="0" smtClean="0">
                <a:latin typeface="Consolas" pitchFamily="49" charset="0"/>
              </a:rPr>
              <a:t>}</a:t>
            </a:r>
          </a:p>
          <a:p>
            <a:endParaRPr lang="es-ES_tradnl" dirty="0" smtClean="0">
              <a:latin typeface="Consolas" pitchFamily="49" charset="0"/>
            </a:endParaRPr>
          </a:p>
        </p:txBody>
      </p:sp>
      <p:sp>
        <p:nvSpPr>
          <p:cNvPr id="5" name="4 Rectángulo"/>
          <p:cNvSpPr/>
          <p:nvPr/>
        </p:nvSpPr>
        <p:spPr>
          <a:xfrm>
            <a:off x="7092280" y="1484784"/>
            <a:ext cx="1728192" cy="36004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AU" dirty="0" smtClean="0"/>
              <a:t>Attribute</a:t>
            </a:r>
            <a:endParaRPr lang="en-AU" dirty="0"/>
          </a:p>
        </p:txBody>
      </p:sp>
      <p:sp>
        <p:nvSpPr>
          <p:cNvPr id="6" name="5 Rectángulo"/>
          <p:cNvSpPr/>
          <p:nvPr/>
        </p:nvSpPr>
        <p:spPr>
          <a:xfrm>
            <a:off x="7092280" y="1844824"/>
            <a:ext cx="1728192" cy="57606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r>
              <a:rPr lang="en-AU" dirty="0" smtClean="0"/>
              <a:t>name : String</a:t>
            </a:r>
          </a:p>
          <a:p>
            <a:r>
              <a:rPr lang="en-AU" dirty="0" smtClean="0"/>
              <a:t>type : String</a:t>
            </a:r>
            <a:endParaRPr lang="en-AU" dirty="0"/>
          </a:p>
        </p:txBody>
      </p:sp>
      <p:sp>
        <p:nvSpPr>
          <p:cNvPr id="7" name="6 Rectángulo"/>
          <p:cNvSpPr/>
          <p:nvPr/>
        </p:nvSpPr>
        <p:spPr>
          <a:xfrm>
            <a:off x="7092280" y="3645024"/>
            <a:ext cx="1728192" cy="36004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AU" dirty="0" smtClean="0"/>
              <a:t>Property</a:t>
            </a:r>
            <a:endParaRPr lang="en-AU" dirty="0"/>
          </a:p>
        </p:txBody>
      </p:sp>
      <p:sp>
        <p:nvSpPr>
          <p:cNvPr id="8" name="7 Rectángulo"/>
          <p:cNvSpPr/>
          <p:nvPr/>
        </p:nvSpPr>
        <p:spPr>
          <a:xfrm>
            <a:off x="7092280" y="4005064"/>
            <a:ext cx="1728192" cy="36004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r>
              <a:rPr lang="en-AU" dirty="0" smtClean="0"/>
              <a:t>name : String</a:t>
            </a:r>
          </a:p>
        </p:txBody>
      </p:sp>
      <p:sp>
        <p:nvSpPr>
          <p:cNvPr id="9" name="8 Rectángulo"/>
          <p:cNvSpPr/>
          <p:nvPr/>
        </p:nvSpPr>
        <p:spPr>
          <a:xfrm>
            <a:off x="7092280" y="5301208"/>
            <a:ext cx="1728192" cy="57606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r>
              <a:rPr lang="en-AU" dirty="0" smtClean="0"/>
              <a:t>name : String</a:t>
            </a:r>
          </a:p>
          <a:p>
            <a:r>
              <a:rPr lang="en-AU" dirty="0" smtClean="0"/>
              <a:t>type : String</a:t>
            </a:r>
            <a:endParaRPr lang="en-AU" dirty="0"/>
          </a:p>
        </p:txBody>
      </p:sp>
      <p:sp>
        <p:nvSpPr>
          <p:cNvPr id="10" name="9 Rectángulo"/>
          <p:cNvSpPr/>
          <p:nvPr/>
        </p:nvSpPr>
        <p:spPr>
          <a:xfrm>
            <a:off x="7092280" y="4941168"/>
            <a:ext cx="1728192" cy="36004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AU" dirty="0" err="1" smtClean="0"/>
              <a:t>DataType</a:t>
            </a:r>
            <a:endParaRPr lang="en-AU" dirty="0"/>
          </a:p>
        </p:txBody>
      </p:sp>
      <p:cxnSp>
        <p:nvCxnSpPr>
          <p:cNvPr id="12" name="11 Conector recto de flecha"/>
          <p:cNvCxnSpPr>
            <a:stCxn id="8" idx="2"/>
            <a:endCxn id="10" idx="0"/>
          </p:cNvCxnSpPr>
          <p:nvPr/>
        </p:nvCxnSpPr>
        <p:spPr>
          <a:xfrm>
            <a:off x="7956376" y="4365104"/>
            <a:ext cx="0" cy="576064"/>
          </a:xfrm>
          <a:prstGeom prst="straightConnector1">
            <a:avLst/>
          </a:prstGeom>
          <a:ln>
            <a:headEnd type="diamond" w="lg" len="lg"/>
            <a:tailEnd type="arrow"/>
          </a:ln>
        </p:spPr>
        <p:style>
          <a:lnRef idx="1">
            <a:schemeClr val="dk1"/>
          </a:lnRef>
          <a:fillRef idx="0">
            <a:schemeClr val="dk1"/>
          </a:fillRef>
          <a:effectRef idx="0">
            <a:schemeClr val="dk1"/>
          </a:effectRef>
          <a:fontRef idx="minor">
            <a:schemeClr val="tx1"/>
          </a:fontRef>
        </p:style>
      </p:cxnSp>
      <p:sp>
        <p:nvSpPr>
          <p:cNvPr id="13" name="12 Flecha abajo"/>
          <p:cNvSpPr/>
          <p:nvPr/>
        </p:nvSpPr>
        <p:spPr>
          <a:xfrm>
            <a:off x="7812360" y="2564904"/>
            <a:ext cx="144016" cy="9361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err="1" smtClean="0"/>
              <a:t>Proper</a:t>
            </a:r>
            <a:r>
              <a:rPr lang="es-ES_tradnl" dirty="0" smtClean="0"/>
              <a:t> </a:t>
            </a:r>
            <a:r>
              <a:rPr lang="es-ES_tradnl" dirty="0" err="1" smtClean="0"/>
              <a:t>typing</a:t>
            </a:r>
            <a:endParaRPr lang="es-ES_tradnl" dirty="0"/>
          </a:p>
        </p:txBody>
      </p:sp>
      <p:sp>
        <p:nvSpPr>
          <p:cNvPr id="3" name="2 Marcador de contenido"/>
          <p:cNvSpPr>
            <a:spLocks noGrp="1"/>
          </p:cNvSpPr>
          <p:nvPr>
            <p:ph idx="1"/>
          </p:nvPr>
        </p:nvSpPr>
        <p:spPr/>
        <p:txBody>
          <a:bodyPr/>
          <a:lstStyle/>
          <a:p>
            <a:r>
              <a:rPr lang="es-ES_tradnl" b="1" dirty="0" err="1" smtClean="0">
                <a:solidFill>
                  <a:srgbClr val="C00000"/>
                </a:solidFill>
              </a:rPr>
              <a:t>Problem</a:t>
            </a:r>
            <a:r>
              <a:rPr lang="es-ES_tradnl" b="1" dirty="0" smtClean="0">
                <a:solidFill>
                  <a:srgbClr val="C00000"/>
                </a:solidFill>
              </a:rPr>
              <a:t>:</a:t>
            </a:r>
            <a:r>
              <a:rPr lang="es-ES_tradnl" dirty="0" smtClean="0"/>
              <a:t> </a:t>
            </a:r>
            <a:r>
              <a:rPr lang="es-ES_tradnl" dirty="0" err="1" smtClean="0"/>
              <a:t>Should</a:t>
            </a:r>
            <a:r>
              <a:rPr lang="es-ES_tradnl" dirty="0" smtClean="0"/>
              <a:t> I </a:t>
            </a:r>
            <a:r>
              <a:rPr lang="es-ES_tradnl" dirty="0" err="1" smtClean="0"/>
              <a:t>care</a:t>
            </a:r>
            <a:r>
              <a:rPr lang="es-ES_tradnl" dirty="0" smtClean="0"/>
              <a:t> </a:t>
            </a:r>
            <a:r>
              <a:rPr lang="es-ES_tradnl" dirty="0" err="1" smtClean="0"/>
              <a:t>about</a:t>
            </a:r>
            <a:r>
              <a:rPr lang="es-ES_tradnl" dirty="0" smtClean="0"/>
              <a:t> </a:t>
            </a:r>
            <a:r>
              <a:rPr lang="es-ES_tradnl" dirty="0" err="1" smtClean="0"/>
              <a:t>types</a:t>
            </a:r>
            <a:r>
              <a:rPr lang="es-ES_tradnl" dirty="0" smtClean="0"/>
              <a:t> in ATL?</a:t>
            </a:r>
          </a:p>
          <a:p>
            <a:pPr lvl="1"/>
            <a:r>
              <a:rPr lang="es-ES_tradnl" dirty="0" err="1" smtClean="0"/>
              <a:t>Sometimes</a:t>
            </a:r>
            <a:r>
              <a:rPr lang="es-ES_tradnl" dirty="0" smtClean="0"/>
              <a:t> </a:t>
            </a:r>
            <a:r>
              <a:rPr lang="es-ES_tradnl" dirty="0" err="1" smtClean="0"/>
              <a:t>it</a:t>
            </a:r>
            <a:r>
              <a:rPr lang="es-ES_tradnl" dirty="0" smtClean="0"/>
              <a:t> </a:t>
            </a:r>
            <a:r>
              <a:rPr lang="es-ES_tradnl" dirty="0" err="1" smtClean="0"/>
              <a:t>is</a:t>
            </a:r>
            <a:r>
              <a:rPr lang="es-ES_tradnl" dirty="0" smtClean="0"/>
              <a:t> </a:t>
            </a:r>
            <a:r>
              <a:rPr lang="es-ES_tradnl" dirty="0" err="1" smtClean="0"/>
              <a:t>difficult</a:t>
            </a:r>
            <a:r>
              <a:rPr lang="es-ES_tradnl" dirty="0" smtClean="0"/>
              <a:t> </a:t>
            </a:r>
            <a:r>
              <a:rPr lang="es-ES_tradnl" dirty="0" err="1" smtClean="0"/>
              <a:t>to</a:t>
            </a:r>
            <a:r>
              <a:rPr lang="es-ES_tradnl" dirty="0" smtClean="0"/>
              <a:t> </a:t>
            </a:r>
            <a:r>
              <a:rPr lang="es-ES_tradnl" dirty="0" err="1" smtClean="0"/>
              <a:t>find</a:t>
            </a:r>
            <a:r>
              <a:rPr lang="es-ES_tradnl" dirty="0" smtClean="0"/>
              <a:t> </a:t>
            </a:r>
            <a:r>
              <a:rPr lang="es-ES_tradnl" dirty="0" err="1" smtClean="0"/>
              <a:t>the</a:t>
            </a:r>
            <a:r>
              <a:rPr lang="es-ES_tradnl" dirty="0" smtClean="0"/>
              <a:t> </a:t>
            </a:r>
            <a:r>
              <a:rPr lang="es-ES_tradnl" dirty="0" err="1" smtClean="0"/>
              <a:t>proper</a:t>
            </a:r>
            <a:r>
              <a:rPr lang="es-ES_tradnl" dirty="0" smtClean="0"/>
              <a:t> </a:t>
            </a:r>
            <a:r>
              <a:rPr lang="es-ES_tradnl" dirty="0" err="1" smtClean="0"/>
              <a:t>types</a:t>
            </a:r>
            <a:endParaRPr lang="es-ES_tradnl" dirty="0" smtClean="0"/>
          </a:p>
          <a:p>
            <a:r>
              <a:rPr lang="es-ES_tradnl" b="1" dirty="0" err="1" smtClean="0">
                <a:solidFill>
                  <a:srgbClr val="00B050"/>
                </a:solidFill>
              </a:rPr>
              <a:t>Solution</a:t>
            </a:r>
            <a:r>
              <a:rPr lang="es-ES_tradnl" b="1" dirty="0" smtClean="0">
                <a:solidFill>
                  <a:srgbClr val="00B050"/>
                </a:solidFill>
              </a:rPr>
              <a:t>:</a:t>
            </a:r>
          </a:p>
          <a:p>
            <a:pPr lvl="1"/>
            <a:r>
              <a:rPr lang="es-ES_tradnl" dirty="0" smtClean="0"/>
              <a:t>Use </a:t>
            </a:r>
            <a:r>
              <a:rPr lang="es-ES_tradnl" dirty="0" err="1" smtClean="0"/>
              <a:t>proper</a:t>
            </a:r>
            <a:r>
              <a:rPr lang="es-ES_tradnl" dirty="0" smtClean="0"/>
              <a:t> </a:t>
            </a:r>
            <a:r>
              <a:rPr lang="es-ES_tradnl" dirty="0" err="1" smtClean="0"/>
              <a:t>typing</a:t>
            </a:r>
            <a:r>
              <a:rPr lang="es-ES_tradnl" dirty="0" smtClean="0"/>
              <a:t> as </a:t>
            </a:r>
            <a:r>
              <a:rPr lang="es-ES_tradnl" dirty="0" err="1" smtClean="0"/>
              <a:t>far</a:t>
            </a:r>
            <a:r>
              <a:rPr lang="es-ES_tradnl" dirty="0" smtClean="0"/>
              <a:t> as </a:t>
            </a:r>
            <a:r>
              <a:rPr lang="es-ES_tradnl" dirty="0" err="1" smtClean="0"/>
              <a:t>possible</a:t>
            </a:r>
            <a:r>
              <a:rPr lang="es-ES_tradnl" dirty="0" smtClean="0"/>
              <a:t>. </a:t>
            </a:r>
          </a:p>
          <a:p>
            <a:pPr lvl="1"/>
            <a:r>
              <a:rPr lang="es-ES_tradnl" dirty="0" err="1" smtClean="0"/>
              <a:t>AnATLyzer</a:t>
            </a:r>
            <a:r>
              <a:rPr lang="es-ES_tradnl" dirty="0" smtClean="0"/>
              <a:t> </a:t>
            </a:r>
            <a:r>
              <a:rPr lang="es-ES_tradnl" dirty="0" err="1" smtClean="0"/>
              <a:t>provides</a:t>
            </a:r>
            <a:r>
              <a:rPr lang="es-ES_tradnl" dirty="0" smtClean="0"/>
              <a:t> </a:t>
            </a:r>
            <a:r>
              <a:rPr lang="es-ES_tradnl" dirty="0" err="1" smtClean="0"/>
              <a:t>quick</a:t>
            </a:r>
            <a:r>
              <a:rPr lang="es-ES_tradnl" dirty="0" smtClean="0"/>
              <a:t> </a:t>
            </a:r>
            <a:r>
              <a:rPr lang="es-ES_tradnl" dirty="0" err="1" smtClean="0"/>
              <a:t>fixes</a:t>
            </a:r>
            <a:r>
              <a:rPr lang="es-ES_tradnl" dirty="0" smtClean="0"/>
              <a:t> </a:t>
            </a:r>
            <a:r>
              <a:rPr lang="es-ES_tradnl" dirty="0" err="1" smtClean="0"/>
              <a:t>to</a:t>
            </a:r>
            <a:r>
              <a:rPr lang="es-ES_tradnl" dirty="0" smtClean="0"/>
              <a:t> </a:t>
            </a:r>
            <a:r>
              <a:rPr lang="es-ES_tradnl" dirty="0" err="1" smtClean="0"/>
              <a:t>help</a:t>
            </a:r>
            <a:r>
              <a:rPr lang="es-ES_tradnl" dirty="0" smtClean="0"/>
              <a:t> </a:t>
            </a:r>
            <a:r>
              <a:rPr lang="es-ES_tradnl" dirty="0" err="1" smtClean="0"/>
              <a:t>you</a:t>
            </a:r>
            <a:r>
              <a:rPr lang="es-ES_tradnl" dirty="0" smtClean="0"/>
              <a:t> in </a:t>
            </a:r>
            <a:r>
              <a:rPr lang="es-ES_tradnl" dirty="0" err="1" smtClean="0"/>
              <a:t>most</a:t>
            </a:r>
            <a:r>
              <a:rPr lang="es-ES_tradnl" dirty="0" smtClean="0"/>
              <a:t> of </a:t>
            </a:r>
            <a:r>
              <a:rPr lang="es-ES_tradnl" dirty="0" err="1" smtClean="0"/>
              <a:t>the</a:t>
            </a:r>
            <a:r>
              <a:rPr lang="es-ES_tradnl" dirty="0" smtClean="0"/>
              <a:t> cases</a:t>
            </a:r>
          </a:p>
          <a:p>
            <a:pPr lvl="2"/>
            <a:endParaRPr lang="es-ES_tradnl" dirty="0" smtClean="0"/>
          </a:p>
          <a:p>
            <a:pPr lvl="2"/>
            <a:endParaRPr lang="es-ES_tradnl" dirty="0" smtClean="0"/>
          </a:p>
          <a:p>
            <a:pPr lvl="2">
              <a:buNone/>
            </a:pPr>
            <a:endParaRPr lang="es-ES_tradnl" dirty="0" smtClean="0"/>
          </a:p>
          <a:p>
            <a:pPr lvl="2"/>
            <a:endParaRPr lang="es-ES_tradnl" dirty="0"/>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err="1" smtClean="0"/>
              <a:t>Proper</a:t>
            </a:r>
            <a:r>
              <a:rPr lang="es-ES_tradnl" dirty="0" smtClean="0"/>
              <a:t> </a:t>
            </a:r>
            <a:r>
              <a:rPr lang="es-ES_tradnl" dirty="0" err="1" smtClean="0"/>
              <a:t>typing</a:t>
            </a:r>
            <a:endParaRPr lang="es-ES_tradnl" dirty="0"/>
          </a:p>
        </p:txBody>
      </p:sp>
      <p:sp>
        <p:nvSpPr>
          <p:cNvPr id="3" name="2 Marcador de contenido"/>
          <p:cNvSpPr>
            <a:spLocks noGrp="1"/>
          </p:cNvSpPr>
          <p:nvPr>
            <p:ph idx="1"/>
          </p:nvPr>
        </p:nvSpPr>
        <p:spPr/>
        <p:txBody>
          <a:bodyPr/>
          <a:lstStyle/>
          <a:p>
            <a:r>
              <a:rPr lang="es-ES_tradnl" b="1" dirty="0" err="1" smtClean="0">
                <a:solidFill>
                  <a:srgbClr val="00B050"/>
                </a:solidFill>
              </a:rPr>
              <a:t>Solution</a:t>
            </a:r>
            <a:r>
              <a:rPr lang="es-ES_tradnl" b="1" dirty="0" smtClean="0">
                <a:solidFill>
                  <a:srgbClr val="00B050"/>
                </a:solidFill>
              </a:rPr>
              <a:t>:</a:t>
            </a:r>
          </a:p>
          <a:p>
            <a:pPr lvl="1"/>
            <a:r>
              <a:rPr lang="es-ES_tradnl" dirty="0" err="1" smtClean="0"/>
              <a:t>Sometimes</a:t>
            </a:r>
            <a:r>
              <a:rPr lang="es-ES_tradnl" dirty="0" smtClean="0"/>
              <a:t> </a:t>
            </a:r>
            <a:r>
              <a:rPr lang="es-ES_tradnl" dirty="0" err="1" smtClean="0"/>
              <a:t>to</a:t>
            </a:r>
            <a:r>
              <a:rPr lang="es-ES_tradnl" dirty="0" smtClean="0"/>
              <a:t> </a:t>
            </a:r>
            <a:r>
              <a:rPr lang="es-ES_tradnl" dirty="0" err="1" smtClean="0"/>
              <a:t>need</a:t>
            </a:r>
            <a:r>
              <a:rPr lang="es-ES_tradnl" dirty="0" smtClean="0"/>
              <a:t> a </a:t>
            </a:r>
            <a:r>
              <a:rPr lang="es-ES_tradnl" dirty="0" err="1" smtClean="0"/>
              <a:t>fall</a:t>
            </a:r>
            <a:r>
              <a:rPr lang="es-ES_tradnl" dirty="0" smtClean="0"/>
              <a:t> back</a:t>
            </a:r>
          </a:p>
          <a:p>
            <a:pPr lvl="2"/>
            <a:r>
              <a:rPr lang="es-ES_tradnl" dirty="0" smtClean="0"/>
              <a:t>Use </a:t>
            </a:r>
            <a:r>
              <a:rPr lang="es-ES_tradnl" dirty="0" err="1" smtClean="0"/>
              <a:t>OclAny</a:t>
            </a:r>
            <a:endParaRPr lang="es-ES_tradnl" dirty="0" smtClean="0"/>
          </a:p>
          <a:p>
            <a:pPr lvl="2"/>
            <a:endParaRPr lang="es-ES_tradnl" dirty="0" smtClean="0"/>
          </a:p>
          <a:p>
            <a:pPr lvl="2"/>
            <a:endParaRPr lang="es-ES_tradnl" dirty="0" smtClean="0"/>
          </a:p>
          <a:p>
            <a:pPr lvl="2">
              <a:buNone/>
            </a:pPr>
            <a:endParaRPr lang="es-ES_tradnl" dirty="0" smtClean="0"/>
          </a:p>
          <a:p>
            <a:pPr lvl="2"/>
            <a:endParaRPr lang="es-ES_tradnl" dirty="0"/>
          </a:p>
        </p:txBody>
      </p:sp>
      <p:sp>
        <p:nvSpPr>
          <p:cNvPr id="4" name="3 CuadroTexto"/>
          <p:cNvSpPr txBox="1"/>
          <p:nvPr/>
        </p:nvSpPr>
        <p:spPr>
          <a:xfrm>
            <a:off x="1835696" y="3501008"/>
            <a:ext cx="5630067" cy="1200329"/>
          </a:xfrm>
          <a:prstGeom prst="rect">
            <a:avLst/>
          </a:prstGeom>
          <a:noFill/>
        </p:spPr>
        <p:txBody>
          <a:bodyPr wrap="none" rtlCol="0">
            <a:spAutoFit/>
          </a:bodyPr>
          <a:lstStyle/>
          <a:p>
            <a:r>
              <a:rPr lang="es-ES_tradnl" b="1" dirty="0" err="1" smtClean="0">
                <a:solidFill>
                  <a:srgbClr val="C00000"/>
                </a:solidFill>
                <a:latin typeface="Consolas" pitchFamily="49" charset="0"/>
              </a:rPr>
              <a:t>helper</a:t>
            </a:r>
            <a:r>
              <a:rPr lang="es-ES_tradnl" b="1" dirty="0" smtClean="0">
                <a:solidFill>
                  <a:srgbClr val="C00000"/>
                </a:solidFill>
                <a:latin typeface="Consolas" pitchFamily="49" charset="0"/>
              </a:rPr>
              <a:t> </a:t>
            </a:r>
            <a:r>
              <a:rPr lang="es-ES_tradnl" b="1" dirty="0" err="1" smtClean="0">
                <a:solidFill>
                  <a:srgbClr val="C00000"/>
                </a:solidFill>
                <a:latin typeface="Consolas" pitchFamily="49" charset="0"/>
              </a:rPr>
              <a:t>def</a:t>
            </a:r>
            <a:r>
              <a:rPr lang="es-ES_tradnl" b="1" dirty="0" smtClean="0">
                <a:solidFill>
                  <a:srgbClr val="C00000"/>
                </a:solidFill>
                <a:latin typeface="Consolas" pitchFamily="49" charset="0"/>
              </a:rPr>
              <a:t> </a:t>
            </a:r>
            <a:r>
              <a:rPr lang="es-ES_tradnl" dirty="0" err="1" smtClean="0">
                <a:latin typeface="Consolas" pitchFamily="49" charset="0"/>
              </a:rPr>
              <a:t>myHelper</a:t>
            </a:r>
            <a:r>
              <a:rPr lang="es-ES_tradnl" dirty="0" smtClean="0">
                <a:latin typeface="Consolas" pitchFamily="49" charset="0"/>
              </a:rPr>
              <a:t>(p : </a:t>
            </a:r>
            <a:r>
              <a:rPr lang="es-ES_tradnl" dirty="0" err="1" smtClean="0">
                <a:latin typeface="Consolas" pitchFamily="49" charset="0"/>
              </a:rPr>
              <a:t>Boolean</a:t>
            </a:r>
            <a:r>
              <a:rPr lang="es-ES_tradnl" dirty="0" smtClean="0">
                <a:latin typeface="Consolas" pitchFamily="49" charset="0"/>
              </a:rPr>
              <a:t>): </a:t>
            </a:r>
            <a:r>
              <a:rPr lang="es-ES_tradnl" dirty="0" err="1" smtClean="0">
                <a:latin typeface="Consolas" pitchFamily="49" charset="0"/>
              </a:rPr>
              <a:t>OclAny</a:t>
            </a:r>
            <a:r>
              <a:rPr lang="es-ES_tradnl" dirty="0" smtClean="0">
                <a:latin typeface="Consolas" pitchFamily="49" charset="0"/>
              </a:rPr>
              <a:t> = </a:t>
            </a:r>
          </a:p>
          <a:p>
            <a:r>
              <a:rPr lang="es-ES_tradnl" dirty="0" smtClean="0">
                <a:latin typeface="Consolas" pitchFamily="49" charset="0"/>
              </a:rPr>
              <a:t>   </a:t>
            </a:r>
            <a:r>
              <a:rPr lang="es-ES_tradnl" b="1" dirty="0" err="1" smtClean="0">
                <a:solidFill>
                  <a:srgbClr val="C00000"/>
                </a:solidFill>
                <a:latin typeface="Consolas" pitchFamily="49" charset="0"/>
              </a:rPr>
              <a:t>if</a:t>
            </a:r>
            <a:r>
              <a:rPr lang="es-ES_tradnl" dirty="0" smtClean="0">
                <a:latin typeface="Consolas" pitchFamily="49" charset="0"/>
              </a:rPr>
              <a:t> p </a:t>
            </a:r>
            <a:r>
              <a:rPr lang="es-ES_tradnl" b="1" dirty="0" err="1" smtClean="0">
                <a:solidFill>
                  <a:srgbClr val="C00000"/>
                </a:solidFill>
                <a:latin typeface="Consolas" pitchFamily="49" charset="0"/>
              </a:rPr>
              <a:t>then</a:t>
            </a:r>
            <a:r>
              <a:rPr lang="es-ES_tradnl" dirty="0" smtClean="0">
                <a:latin typeface="Consolas" pitchFamily="49" charset="0"/>
              </a:rPr>
              <a:t> 1</a:t>
            </a:r>
          </a:p>
          <a:p>
            <a:r>
              <a:rPr lang="es-ES_tradnl" dirty="0" smtClean="0">
                <a:latin typeface="Consolas" pitchFamily="49" charset="0"/>
              </a:rPr>
              <a:t>   </a:t>
            </a:r>
            <a:r>
              <a:rPr lang="es-ES_tradnl" b="1" dirty="0" err="1" smtClean="0">
                <a:solidFill>
                  <a:srgbClr val="C00000"/>
                </a:solidFill>
                <a:latin typeface="Consolas" pitchFamily="49" charset="0"/>
              </a:rPr>
              <a:t>else</a:t>
            </a:r>
            <a:r>
              <a:rPr lang="es-ES_tradnl" dirty="0" smtClean="0">
                <a:latin typeface="Consolas" pitchFamily="49" charset="0"/>
              </a:rPr>
              <a:t> </a:t>
            </a:r>
            <a:r>
              <a:rPr lang="es-ES_tradnl" dirty="0" smtClean="0">
                <a:solidFill>
                  <a:srgbClr val="0070C0"/>
                </a:solidFill>
                <a:latin typeface="Consolas" pitchFamily="49" charset="0"/>
              </a:rPr>
              <a:t>‘1’ </a:t>
            </a:r>
            <a:r>
              <a:rPr lang="es-ES_tradnl" b="1" dirty="0" err="1" smtClean="0">
                <a:solidFill>
                  <a:srgbClr val="C00000"/>
                </a:solidFill>
                <a:latin typeface="Consolas" pitchFamily="49" charset="0"/>
              </a:rPr>
              <a:t>endif</a:t>
            </a:r>
            <a:r>
              <a:rPr lang="es-ES_tradnl" dirty="0" smtClean="0">
                <a:latin typeface="Consolas" pitchFamily="49" charset="0"/>
              </a:rPr>
              <a:t>;</a:t>
            </a:r>
          </a:p>
          <a:p>
            <a:r>
              <a:rPr lang="es-ES_tradnl" dirty="0" smtClean="0">
                <a:latin typeface="Consolas" pitchFamily="49" charset="0"/>
              </a:rPr>
              <a:t>    </a:t>
            </a:r>
            <a:endParaRPr lang="es-ES_tradnl" dirty="0">
              <a:latin typeface="Consolas" pitchFamily="49" charset="0"/>
            </a:endParaRPr>
          </a:p>
        </p:txBody>
      </p:sp>
      <p:cxnSp>
        <p:nvCxnSpPr>
          <p:cNvPr id="6" name="5 Conector recto"/>
          <p:cNvCxnSpPr/>
          <p:nvPr/>
        </p:nvCxnSpPr>
        <p:spPr>
          <a:xfrm>
            <a:off x="6156176" y="3933056"/>
            <a:ext cx="792088"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7 CuadroTexto"/>
          <p:cNvSpPr txBox="1"/>
          <p:nvPr/>
        </p:nvSpPr>
        <p:spPr>
          <a:xfrm>
            <a:off x="6804248" y="5013176"/>
            <a:ext cx="1925527" cy="369332"/>
          </a:xfrm>
          <a:prstGeom prst="rect">
            <a:avLst/>
          </a:prstGeom>
          <a:noFill/>
        </p:spPr>
        <p:txBody>
          <a:bodyPr wrap="none" rtlCol="0">
            <a:spAutoFit/>
          </a:bodyPr>
          <a:lstStyle/>
          <a:p>
            <a:r>
              <a:rPr lang="es-ES_tradnl" dirty="0" err="1" smtClean="0"/>
              <a:t>Which</a:t>
            </a:r>
            <a:r>
              <a:rPr lang="es-ES_tradnl" dirty="0" smtClean="0"/>
              <a:t> </a:t>
            </a:r>
            <a:r>
              <a:rPr lang="es-ES_tradnl" dirty="0" err="1" smtClean="0"/>
              <a:t>is</a:t>
            </a:r>
            <a:r>
              <a:rPr lang="es-ES_tradnl" dirty="0" smtClean="0"/>
              <a:t> </a:t>
            </a:r>
            <a:r>
              <a:rPr lang="es-ES_tradnl" dirty="0" err="1" smtClean="0"/>
              <a:t>the</a:t>
            </a:r>
            <a:r>
              <a:rPr lang="es-ES_tradnl" dirty="0" smtClean="0"/>
              <a:t> </a:t>
            </a:r>
            <a:r>
              <a:rPr lang="es-ES_tradnl" dirty="0" err="1" smtClean="0"/>
              <a:t>type</a:t>
            </a:r>
            <a:r>
              <a:rPr lang="es-ES_tradnl" dirty="0" smtClean="0"/>
              <a:t>?</a:t>
            </a:r>
            <a:endParaRPr lang="es-ES_tradnl" dirty="0"/>
          </a:p>
        </p:txBody>
      </p:sp>
      <p:cxnSp>
        <p:nvCxnSpPr>
          <p:cNvPr id="10" name="9 Forma"/>
          <p:cNvCxnSpPr>
            <a:stCxn id="14" idx="3"/>
            <a:endCxn id="8" idx="0"/>
          </p:cNvCxnSpPr>
          <p:nvPr/>
        </p:nvCxnSpPr>
        <p:spPr>
          <a:xfrm rot="16200000" flipH="1">
            <a:off x="6637558" y="3883721"/>
            <a:ext cx="1018657" cy="1240251"/>
          </a:xfrm>
          <a:prstGeom prst="bentConnector3">
            <a:avLst>
              <a:gd name="adj1" fmla="val 50000"/>
            </a:avLst>
          </a:prstGeom>
        </p:spPr>
        <p:style>
          <a:lnRef idx="2">
            <a:schemeClr val="accent2"/>
          </a:lnRef>
          <a:fillRef idx="0">
            <a:schemeClr val="accent2"/>
          </a:fillRef>
          <a:effectRef idx="1">
            <a:schemeClr val="accent2"/>
          </a:effectRef>
          <a:fontRef idx="minor">
            <a:schemeClr val="tx1"/>
          </a:fontRef>
        </p:style>
      </p:cxnSp>
      <p:sp>
        <p:nvSpPr>
          <p:cNvPr id="14" name="13 Elipse"/>
          <p:cNvSpPr/>
          <p:nvPr/>
        </p:nvSpPr>
        <p:spPr>
          <a:xfrm>
            <a:off x="6516216" y="3933056"/>
            <a:ext cx="72008" cy="720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_tradnl"/>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ctrTitle"/>
          </p:nvPr>
        </p:nvSpPr>
        <p:spPr/>
        <p:txBody>
          <a:bodyPr/>
          <a:lstStyle/>
          <a:p>
            <a:r>
              <a:rPr lang="en-GB" dirty="0" smtClean="0"/>
              <a:t>The ATL language</a:t>
            </a:r>
            <a:endParaRPr lang="en-GB" dirty="0"/>
          </a:p>
        </p:txBody>
      </p:sp>
      <p:sp>
        <p:nvSpPr>
          <p:cNvPr id="7" name="6 Subtítulo"/>
          <p:cNvSpPr>
            <a:spLocks noGrp="1"/>
          </p:cNvSpPr>
          <p:nvPr>
            <p:ph type="subTitle" idx="1"/>
          </p:nvPr>
        </p:nvSpPr>
        <p:spPr/>
        <p:txBody>
          <a:bodyPr/>
          <a:lstStyle/>
          <a:p>
            <a:r>
              <a:rPr lang="en-GB" dirty="0" smtClean="0"/>
              <a:t>Rules revisited</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Rules</a:t>
            </a:r>
            <a:endParaRPr lang="es-ES_tradnl" dirty="0"/>
          </a:p>
        </p:txBody>
      </p:sp>
      <p:sp>
        <p:nvSpPr>
          <p:cNvPr id="3" name="2 Marcador de contenido"/>
          <p:cNvSpPr>
            <a:spLocks noGrp="1"/>
          </p:cNvSpPr>
          <p:nvPr>
            <p:ph idx="1"/>
          </p:nvPr>
        </p:nvSpPr>
        <p:spPr/>
        <p:txBody>
          <a:bodyPr/>
          <a:lstStyle/>
          <a:p>
            <a:r>
              <a:rPr lang="es-ES_tradnl" dirty="0" err="1" smtClean="0"/>
              <a:t>Matched</a:t>
            </a:r>
            <a:r>
              <a:rPr lang="es-ES_tradnl" dirty="0" smtClean="0"/>
              <a:t> rule</a:t>
            </a:r>
          </a:p>
          <a:p>
            <a:r>
              <a:rPr lang="es-ES_tradnl" dirty="0" err="1" smtClean="0"/>
              <a:t>Lazy</a:t>
            </a:r>
            <a:r>
              <a:rPr lang="es-ES_tradnl" dirty="0" smtClean="0"/>
              <a:t> rule</a:t>
            </a:r>
          </a:p>
          <a:p>
            <a:r>
              <a:rPr lang="es-ES_tradnl" dirty="0" err="1" smtClean="0"/>
              <a:t>Unique</a:t>
            </a:r>
            <a:r>
              <a:rPr lang="es-ES_tradnl" dirty="0" smtClean="0"/>
              <a:t> </a:t>
            </a:r>
            <a:r>
              <a:rPr lang="es-ES_tradnl" dirty="0" err="1" smtClean="0"/>
              <a:t>lazy</a:t>
            </a:r>
            <a:r>
              <a:rPr lang="es-ES_tradnl" dirty="0" smtClean="0"/>
              <a:t> rule</a:t>
            </a:r>
          </a:p>
          <a:p>
            <a:r>
              <a:rPr lang="es-ES_tradnl" dirty="0" err="1" smtClean="0"/>
              <a:t>Called</a:t>
            </a:r>
            <a:r>
              <a:rPr lang="es-ES_tradnl" dirty="0" smtClean="0"/>
              <a:t> rule</a:t>
            </a:r>
          </a:p>
          <a:p>
            <a:r>
              <a:rPr lang="es-ES_tradnl" dirty="0" err="1" smtClean="0"/>
              <a:t>Entry</a:t>
            </a:r>
            <a:r>
              <a:rPr lang="es-ES_tradnl" dirty="0" smtClean="0"/>
              <a:t> </a:t>
            </a:r>
            <a:r>
              <a:rPr lang="es-ES_tradnl" dirty="0" err="1" smtClean="0"/>
              <a:t>point</a:t>
            </a:r>
            <a:r>
              <a:rPr lang="es-ES_tradnl" dirty="0" smtClean="0"/>
              <a:t> rule</a:t>
            </a:r>
          </a:p>
          <a:p>
            <a:r>
              <a:rPr lang="es-ES_tradnl" dirty="0" err="1" smtClean="0"/>
              <a:t>End</a:t>
            </a:r>
            <a:r>
              <a:rPr lang="es-ES_tradnl" dirty="0" smtClean="0"/>
              <a:t> </a:t>
            </a:r>
            <a:r>
              <a:rPr lang="es-ES_tradnl" dirty="0" err="1" smtClean="0"/>
              <a:t>point</a:t>
            </a:r>
            <a:r>
              <a:rPr lang="es-ES_tradnl" dirty="0" smtClean="0"/>
              <a:t> rule</a:t>
            </a:r>
            <a:endParaRPr lang="es-ES_tradnl" dirty="0"/>
          </a:p>
        </p:txBody>
      </p:sp>
      <p:sp>
        <p:nvSpPr>
          <p:cNvPr id="4" name="3 CuadroTexto"/>
          <p:cNvSpPr txBox="1"/>
          <p:nvPr/>
        </p:nvSpPr>
        <p:spPr>
          <a:xfrm>
            <a:off x="7508771" y="6488668"/>
            <a:ext cx="1599733" cy="307777"/>
          </a:xfrm>
          <a:prstGeom prst="rect">
            <a:avLst/>
          </a:prstGeom>
          <a:noFill/>
        </p:spPr>
        <p:txBody>
          <a:bodyPr wrap="none" rtlCol="0">
            <a:spAutoFit/>
          </a:bodyPr>
          <a:lstStyle/>
          <a:p>
            <a:r>
              <a:rPr lang="en-US" sz="1400" dirty="0" smtClean="0">
                <a:solidFill>
                  <a:schemeClr val="bg1">
                    <a:lumMod val="65000"/>
                  </a:schemeClr>
                </a:solidFill>
              </a:rPr>
              <a:t>Rules revisited </a:t>
            </a:r>
            <a:r>
              <a:rPr lang="es-ES_tradnl" sz="1400" dirty="0" smtClean="0">
                <a:solidFill>
                  <a:schemeClr val="bg1">
                    <a:lumMod val="65000"/>
                  </a:schemeClr>
                </a:solidFill>
              </a:rPr>
              <a:t>– </a:t>
            </a:r>
            <a:fld id="{FDBEFE11-3DF1-4A6E-91A5-8B939726F35A}" type="slidenum">
              <a:rPr lang="es-ES_tradnl" sz="1400" smtClean="0">
                <a:solidFill>
                  <a:schemeClr val="bg1">
                    <a:lumMod val="65000"/>
                  </a:schemeClr>
                </a:solidFill>
              </a:rPr>
              <a:pPr/>
              <a:t>12</a:t>
            </a:fld>
            <a:endParaRPr lang="es-ES_tradnl"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GB" dirty="0" smtClean="0"/>
              <a:t>Matched rules</a:t>
            </a:r>
            <a:br>
              <a:rPr lang="en-GB" dirty="0" smtClean="0"/>
            </a:br>
            <a:r>
              <a:rPr lang="en-GB" dirty="0" smtClean="0"/>
              <a:t>Resolving multiple input elements</a:t>
            </a:r>
            <a:endParaRPr lang="en-GB" dirty="0"/>
          </a:p>
        </p:txBody>
      </p:sp>
      <p:sp>
        <p:nvSpPr>
          <p:cNvPr id="6" name="5 Rectángulo"/>
          <p:cNvSpPr/>
          <p:nvPr/>
        </p:nvSpPr>
        <p:spPr>
          <a:xfrm>
            <a:off x="179512" y="2132856"/>
            <a:ext cx="1368152"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sz="1600" dirty="0" err="1" smtClean="0"/>
              <a:t>JavaClass</a:t>
            </a:r>
            <a:endParaRPr lang="es-ES_tradnl" sz="1600" dirty="0"/>
          </a:p>
        </p:txBody>
      </p:sp>
      <p:sp>
        <p:nvSpPr>
          <p:cNvPr id="7" name="6 Rectángulo"/>
          <p:cNvSpPr/>
          <p:nvPr/>
        </p:nvSpPr>
        <p:spPr>
          <a:xfrm>
            <a:off x="179512" y="2492896"/>
            <a:ext cx="136815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s-ES_tradnl" sz="1600" dirty="0" err="1" smtClean="0"/>
              <a:t>name</a:t>
            </a:r>
            <a:r>
              <a:rPr lang="es-ES_tradnl" sz="1600" dirty="0" smtClean="0"/>
              <a:t> : </a:t>
            </a:r>
            <a:r>
              <a:rPr lang="es-ES_tradnl" sz="1600" dirty="0" err="1" smtClean="0"/>
              <a:t>String</a:t>
            </a:r>
            <a:endParaRPr lang="es-ES_tradnl" sz="1600" dirty="0" smtClean="0"/>
          </a:p>
        </p:txBody>
      </p:sp>
      <p:sp>
        <p:nvSpPr>
          <p:cNvPr id="8" name="7 Rectángulo"/>
          <p:cNvSpPr/>
          <p:nvPr/>
        </p:nvSpPr>
        <p:spPr>
          <a:xfrm>
            <a:off x="2771800" y="2132856"/>
            <a:ext cx="1368152"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sz="1600" dirty="0" err="1" smtClean="0"/>
              <a:t>Operation</a:t>
            </a:r>
            <a:endParaRPr lang="es-ES_tradnl" sz="1600" dirty="0"/>
          </a:p>
        </p:txBody>
      </p:sp>
      <p:sp>
        <p:nvSpPr>
          <p:cNvPr id="9" name="8 Rectángulo"/>
          <p:cNvSpPr/>
          <p:nvPr/>
        </p:nvSpPr>
        <p:spPr>
          <a:xfrm>
            <a:off x="2771800" y="2492896"/>
            <a:ext cx="136815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s-ES_tradnl" sz="1600" dirty="0" err="1" smtClean="0"/>
              <a:t>name</a:t>
            </a:r>
            <a:r>
              <a:rPr lang="es-ES_tradnl" sz="1600" dirty="0" smtClean="0"/>
              <a:t> : </a:t>
            </a:r>
            <a:r>
              <a:rPr lang="es-ES_tradnl" sz="1600" dirty="0" err="1" smtClean="0"/>
              <a:t>String</a:t>
            </a:r>
            <a:endParaRPr lang="es-ES_tradnl" sz="1600" dirty="0" smtClean="0"/>
          </a:p>
        </p:txBody>
      </p:sp>
      <p:cxnSp>
        <p:nvCxnSpPr>
          <p:cNvPr id="10" name="9 Conector recto de flecha"/>
          <p:cNvCxnSpPr>
            <a:stCxn id="7" idx="3"/>
            <a:endCxn id="9" idx="1"/>
          </p:cNvCxnSpPr>
          <p:nvPr/>
        </p:nvCxnSpPr>
        <p:spPr>
          <a:xfrm>
            <a:off x="1547664" y="2708920"/>
            <a:ext cx="1224136" cy="0"/>
          </a:xfrm>
          <a:prstGeom prst="straightConnector1">
            <a:avLst/>
          </a:prstGeom>
          <a:ln>
            <a:headEnd type="diamond" w="lg" len="lg"/>
            <a:tailEnd type="arrow"/>
          </a:ln>
        </p:spPr>
        <p:style>
          <a:lnRef idx="2">
            <a:schemeClr val="dk1"/>
          </a:lnRef>
          <a:fillRef idx="0">
            <a:schemeClr val="dk1"/>
          </a:fillRef>
          <a:effectRef idx="1">
            <a:schemeClr val="dk1"/>
          </a:effectRef>
          <a:fontRef idx="minor">
            <a:schemeClr val="tx1"/>
          </a:fontRef>
        </p:style>
      </p:cxnSp>
      <p:sp>
        <p:nvSpPr>
          <p:cNvPr id="12" name="11 Rectángulo"/>
          <p:cNvSpPr/>
          <p:nvPr/>
        </p:nvSpPr>
        <p:spPr>
          <a:xfrm>
            <a:off x="1547664" y="2348880"/>
            <a:ext cx="1228478" cy="338554"/>
          </a:xfrm>
          <a:prstGeom prst="rect">
            <a:avLst/>
          </a:prstGeom>
        </p:spPr>
        <p:txBody>
          <a:bodyPr wrap="none">
            <a:spAutoFit/>
          </a:bodyPr>
          <a:lstStyle/>
          <a:p>
            <a:r>
              <a:rPr lang="es-ES_tradnl" sz="1600" dirty="0" err="1" smtClean="0"/>
              <a:t>operations</a:t>
            </a:r>
            <a:r>
              <a:rPr lang="es-ES_tradnl" sz="1600" dirty="0" smtClean="0"/>
              <a:t> *</a:t>
            </a:r>
            <a:endParaRPr lang="en-GB" sz="1600" dirty="0"/>
          </a:p>
        </p:txBody>
      </p:sp>
      <p:sp>
        <p:nvSpPr>
          <p:cNvPr id="17" name="16 Rectángulo"/>
          <p:cNvSpPr/>
          <p:nvPr/>
        </p:nvSpPr>
        <p:spPr>
          <a:xfrm>
            <a:off x="280790" y="4797152"/>
            <a:ext cx="1410890"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sz="1600" dirty="0" err="1" smtClean="0"/>
              <a:t>Class</a:t>
            </a:r>
            <a:endParaRPr lang="es-ES_tradnl" sz="1600" dirty="0"/>
          </a:p>
        </p:txBody>
      </p:sp>
      <p:sp>
        <p:nvSpPr>
          <p:cNvPr id="18" name="17 Rectángulo"/>
          <p:cNvSpPr/>
          <p:nvPr/>
        </p:nvSpPr>
        <p:spPr>
          <a:xfrm>
            <a:off x="280790" y="5157192"/>
            <a:ext cx="1410890"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s-ES_tradnl" sz="1600" dirty="0" err="1" smtClean="0"/>
              <a:t>name</a:t>
            </a:r>
            <a:r>
              <a:rPr lang="es-ES_tradnl" sz="1600" dirty="0" smtClean="0"/>
              <a:t> : </a:t>
            </a:r>
            <a:r>
              <a:rPr lang="es-ES_tradnl" sz="1600" dirty="0" err="1" smtClean="0"/>
              <a:t>String</a:t>
            </a:r>
            <a:endParaRPr lang="es-ES_tradnl" sz="1600" dirty="0" smtClean="0"/>
          </a:p>
        </p:txBody>
      </p:sp>
      <p:sp>
        <p:nvSpPr>
          <p:cNvPr id="19" name="18 Rectángulo"/>
          <p:cNvSpPr/>
          <p:nvPr/>
        </p:nvSpPr>
        <p:spPr>
          <a:xfrm>
            <a:off x="2909590" y="4797152"/>
            <a:ext cx="1302370"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sz="1600" dirty="0" err="1" smtClean="0"/>
              <a:t>Property</a:t>
            </a:r>
            <a:endParaRPr lang="es-ES_tradnl" sz="1600" dirty="0"/>
          </a:p>
        </p:txBody>
      </p:sp>
      <p:sp>
        <p:nvSpPr>
          <p:cNvPr id="20" name="19 Rectángulo"/>
          <p:cNvSpPr/>
          <p:nvPr/>
        </p:nvSpPr>
        <p:spPr>
          <a:xfrm>
            <a:off x="2909590" y="5157192"/>
            <a:ext cx="1302370"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s-ES_tradnl" sz="1600" dirty="0" err="1" smtClean="0"/>
              <a:t>name</a:t>
            </a:r>
            <a:r>
              <a:rPr lang="es-ES_tradnl" sz="1600" dirty="0" smtClean="0"/>
              <a:t> : </a:t>
            </a:r>
            <a:r>
              <a:rPr lang="es-ES_tradnl" sz="1600" dirty="0" err="1" smtClean="0"/>
              <a:t>String</a:t>
            </a:r>
            <a:endParaRPr lang="es-ES_tradnl" sz="1600" dirty="0" smtClean="0"/>
          </a:p>
        </p:txBody>
      </p:sp>
      <p:cxnSp>
        <p:nvCxnSpPr>
          <p:cNvPr id="21" name="20 Conector recto de flecha"/>
          <p:cNvCxnSpPr>
            <a:stCxn id="18" idx="3"/>
            <a:endCxn id="20" idx="1"/>
          </p:cNvCxnSpPr>
          <p:nvPr/>
        </p:nvCxnSpPr>
        <p:spPr>
          <a:xfrm>
            <a:off x="1691680" y="5373216"/>
            <a:ext cx="1217910" cy="0"/>
          </a:xfrm>
          <a:prstGeom prst="straightConnector1">
            <a:avLst/>
          </a:prstGeom>
          <a:ln>
            <a:headEnd type="diamond" w="lg" len="lg"/>
            <a:tailEnd type="arrow"/>
          </a:ln>
        </p:spPr>
        <p:style>
          <a:lnRef idx="2">
            <a:schemeClr val="dk1"/>
          </a:lnRef>
          <a:fillRef idx="0">
            <a:schemeClr val="dk1"/>
          </a:fillRef>
          <a:effectRef idx="1">
            <a:schemeClr val="dk1"/>
          </a:effectRef>
          <a:fontRef idx="minor">
            <a:schemeClr val="tx1"/>
          </a:fontRef>
        </p:style>
      </p:cxnSp>
      <p:sp>
        <p:nvSpPr>
          <p:cNvPr id="22" name="21 Rectángulo"/>
          <p:cNvSpPr/>
          <p:nvPr/>
        </p:nvSpPr>
        <p:spPr>
          <a:xfrm>
            <a:off x="1792958" y="5013176"/>
            <a:ext cx="1199239" cy="338554"/>
          </a:xfrm>
          <a:prstGeom prst="rect">
            <a:avLst/>
          </a:prstGeom>
        </p:spPr>
        <p:txBody>
          <a:bodyPr wrap="none">
            <a:spAutoFit/>
          </a:bodyPr>
          <a:lstStyle/>
          <a:p>
            <a:r>
              <a:rPr lang="es-ES_tradnl" sz="1600" dirty="0" err="1" smtClean="0"/>
              <a:t>properties</a:t>
            </a:r>
            <a:r>
              <a:rPr lang="es-ES_tradnl" sz="1600" dirty="0" smtClean="0"/>
              <a:t> *</a:t>
            </a:r>
            <a:endParaRPr lang="en-GB" sz="1600" dirty="0"/>
          </a:p>
        </p:txBody>
      </p:sp>
      <p:sp>
        <p:nvSpPr>
          <p:cNvPr id="16" name="15 CuadroTexto"/>
          <p:cNvSpPr txBox="1"/>
          <p:nvPr/>
        </p:nvSpPr>
        <p:spPr>
          <a:xfrm>
            <a:off x="35496" y="1628800"/>
            <a:ext cx="2216504" cy="369332"/>
          </a:xfrm>
          <a:prstGeom prst="rect">
            <a:avLst/>
          </a:prstGeom>
          <a:noFill/>
        </p:spPr>
        <p:txBody>
          <a:bodyPr wrap="none" rtlCol="0">
            <a:spAutoFit/>
          </a:bodyPr>
          <a:lstStyle/>
          <a:p>
            <a:r>
              <a:rPr lang="en-GB" b="1" dirty="0" smtClean="0"/>
              <a:t>Java-like meta-model</a:t>
            </a:r>
            <a:endParaRPr lang="en-GB" b="1" dirty="0"/>
          </a:p>
        </p:txBody>
      </p:sp>
      <p:sp>
        <p:nvSpPr>
          <p:cNvPr id="23" name="22 CuadroTexto"/>
          <p:cNvSpPr txBox="1"/>
          <p:nvPr/>
        </p:nvSpPr>
        <p:spPr>
          <a:xfrm>
            <a:off x="35496" y="4293096"/>
            <a:ext cx="2028697" cy="338554"/>
          </a:xfrm>
          <a:prstGeom prst="rect">
            <a:avLst/>
          </a:prstGeom>
          <a:noFill/>
        </p:spPr>
        <p:txBody>
          <a:bodyPr wrap="none" rtlCol="0">
            <a:spAutoFit/>
          </a:bodyPr>
          <a:lstStyle/>
          <a:p>
            <a:r>
              <a:rPr lang="en-GB" sz="1600" b="1" dirty="0" smtClean="0"/>
              <a:t>UML-like meta-model</a:t>
            </a:r>
            <a:endParaRPr lang="en-GB" sz="1600" b="1" dirty="0"/>
          </a:p>
        </p:txBody>
      </p:sp>
      <p:sp>
        <p:nvSpPr>
          <p:cNvPr id="24" name="23 Rectángulo"/>
          <p:cNvSpPr/>
          <p:nvPr/>
        </p:nvSpPr>
        <p:spPr>
          <a:xfrm>
            <a:off x="4499992" y="1556792"/>
            <a:ext cx="5077072" cy="2062103"/>
          </a:xfrm>
          <a:prstGeom prst="rect">
            <a:avLst/>
          </a:prstGeom>
        </p:spPr>
        <p:txBody>
          <a:bodyPr wrap="square">
            <a:spAutoFit/>
          </a:bodyPr>
          <a:lstStyle/>
          <a:p>
            <a:r>
              <a:rPr lang="en-GB" sz="1600" b="1" dirty="0" smtClean="0">
                <a:solidFill>
                  <a:srgbClr val="7F0055"/>
                </a:solidFill>
                <a:latin typeface="Consolas" pitchFamily="49" charset="0"/>
              </a:rPr>
              <a:t>class </a:t>
            </a:r>
            <a:r>
              <a:rPr lang="en-GB" sz="1600" dirty="0" smtClean="0">
                <a:latin typeface="Consolas" pitchFamily="49" charset="0"/>
              </a:rPr>
              <a:t>Person { </a:t>
            </a:r>
          </a:p>
          <a:p>
            <a:r>
              <a:rPr lang="en-GB" sz="1600" dirty="0" smtClean="0">
                <a:latin typeface="Consolas" pitchFamily="49" charset="0"/>
              </a:rPr>
              <a:t>  </a:t>
            </a:r>
            <a:r>
              <a:rPr lang="en-GB" sz="1600" b="1" dirty="0" smtClean="0">
                <a:solidFill>
                  <a:srgbClr val="7F0055"/>
                </a:solidFill>
                <a:latin typeface="Consolas" pitchFamily="49" charset="0"/>
              </a:rPr>
              <a:t>public void </a:t>
            </a:r>
            <a:r>
              <a:rPr lang="en-GB" sz="1600" dirty="0" err="1" smtClean="0">
                <a:latin typeface="Consolas" pitchFamily="49" charset="0"/>
              </a:rPr>
              <a:t>setName</a:t>
            </a:r>
            <a:r>
              <a:rPr lang="en-GB" sz="1600" dirty="0" smtClean="0">
                <a:latin typeface="Consolas" pitchFamily="49" charset="0"/>
              </a:rPr>
              <a:t>(String name) {...}</a:t>
            </a:r>
          </a:p>
          <a:p>
            <a:r>
              <a:rPr lang="en-GB" sz="1600" dirty="0" smtClean="0">
                <a:latin typeface="Consolas" pitchFamily="49" charset="0"/>
              </a:rPr>
              <a:t>  </a:t>
            </a:r>
            <a:r>
              <a:rPr lang="en-GB" sz="1600" b="1" dirty="0" smtClean="0">
                <a:solidFill>
                  <a:srgbClr val="7F0055"/>
                </a:solidFill>
                <a:latin typeface="Consolas" pitchFamily="49" charset="0"/>
              </a:rPr>
              <a:t>public </a:t>
            </a:r>
            <a:r>
              <a:rPr lang="en-GB" sz="1600" dirty="0" smtClean="0">
                <a:latin typeface="Consolas" pitchFamily="49" charset="0"/>
              </a:rPr>
              <a:t>String </a:t>
            </a:r>
            <a:r>
              <a:rPr lang="en-GB" sz="1600" dirty="0" err="1" smtClean="0">
                <a:latin typeface="Consolas" pitchFamily="49" charset="0"/>
              </a:rPr>
              <a:t>getName</a:t>
            </a:r>
            <a:r>
              <a:rPr lang="en-GB" sz="1600" dirty="0" smtClean="0">
                <a:latin typeface="Consolas" pitchFamily="49" charset="0"/>
              </a:rPr>
              <a:t>() { ... }</a:t>
            </a:r>
          </a:p>
          <a:p>
            <a:endParaRPr lang="en-GB" sz="1600" dirty="0" smtClean="0">
              <a:latin typeface="Consolas" pitchFamily="49" charset="0"/>
            </a:endParaRPr>
          </a:p>
          <a:p>
            <a:r>
              <a:rPr lang="en-GB" sz="1600" dirty="0" smtClean="0">
                <a:latin typeface="Consolas" pitchFamily="49" charset="0"/>
              </a:rPr>
              <a:t>  </a:t>
            </a:r>
            <a:r>
              <a:rPr lang="en-GB" sz="1600" b="1" dirty="0" smtClean="0">
                <a:solidFill>
                  <a:srgbClr val="7F0055"/>
                </a:solidFill>
                <a:latin typeface="Consolas" pitchFamily="49" charset="0"/>
              </a:rPr>
              <a:t>public void </a:t>
            </a:r>
            <a:r>
              <a:rPr lang="en-GB" sz="1600" dirty="0" err="1" smtClean="0">
                <a:latin typeface="Consolas" pitchFamily="49" charset="0"/>
              </a:rPr>
              <a:t>setAge</a:t>
            </a:r>
            <a:r>
              <a:rPr lang="en-GB" sz="1600" dirty="0" smtClean="0">
                <a:latin typeface="Consolas" pitchFamily="49" charset="0"/>
              </a:rPr>
              <a:t>(</a:t>
            </a:r>
            <a:r>
              <a:rPr lang="en-GB" sz="1600" dirty="0" err="1" smtClean="0">
                <a:latin typeface="Consolas" pitchFamily="49" charset="0"/>
              </a:rPr>
              <a:t>int</a:t>
            </a:r>
            <a:r>
              <a:rPr lang="en-GB" sz="1600" dirty="0" smtClean="0">
                <a:latin typeface="Consolas" pitchFamily="49" charset="0"/>
              </a:rPr>
              <a:t> v) { ... }</a:t>
            </a:r>
          </a:p>
          <a:p>
            <a:r>
              <a:rPr lang="en-GB" sz="1600" dirty="0" smtClean="0">
                <a:latin typeface="Consolas" pitchFamily="49" charset="0"/>
              </a:rPr>
              <a:t>  </a:t>
            </a:r>
            <a:r>
              <a:rPr lang="en-GB" sz="1600" b="1" dirty="0" smtClean="0">
                <a:solidFill>
                  <a:srgbClr val="7F0055"/>
                </a:solidFill>
                <a:latin typeface="Consolas" pitchFamily="49" charset="0"/>
              </a:rPr>
              <a:t>public </a:t>
            </a:r>
            <a:r>
              <a:rPr lang="en-GB" sz="1600" dirty="0" err="1" smtClean="0">
                <a:latin typeface="Consolas" pitchFamily="49" charset="0"/>
              </a:rPr>
              <a:t>int</a:t>
            </a:r>
            <a:r>
              <a:rPr lang="en-GB" sz="1600" dirty="0" smtClean="0">
                <a:latin typeface="Consolas" pitchFamily="49" charset="0"/>
              </a:rPr>
              <a:t> </a:t>
            </a:r>
            <a:r>
              <a:rPr lang="en-GB" sz="1600" dirty="0" err="1" smtClean="0">
                <a:latin typeface="Consolas" pitchFamily="49" charset="0"/>
              </a:rPr>
              <a:t>getAge</a:t>
            </a:r>
            <a:r>
              <a:rPr lang="en-GB" sz="1600" dirty="0" smtClean="0">
                <a:latin typeface="Consolas" pitchFamily="49" charset="0"/>
              </a:rPr>
              <a:t>() { ... }</a:t>
            </a:r>
          </a:p>
          <a:p>
            <a:r>
              <a:rPr lang="en-GB" sz="1600" dirty="0" smtClean="0">
                <a:latin typeface="Consolas" pitchFamily="49" charset="0"/>
              </a:rPr>
              <a:t>}</a:t>
            </a:r>
          </a:p>
          <a:p>
            <a:endParaRPr lang="en-GB" sz="1600" dirty="0" smtClean="0">
              <a:latin typeface="Consolas" pitchFamily="49" charset="0"/>
            </a:endParaRPr>
          </a:p>
        </p:txBody>
      </p:sp>
      <p:sp>
        <p:nvSpPr>
          <p:cNvPr id="36" name="35 Rectángulo"/>
          <p:cNvSpPr/>
          <p:nvPr/>
        </p:nvSpPr>
        <p:spPr>
          <a:xfrm>
            <a:off x="5580112" y="4797152"/>
            <a:ext cx="1410890"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sz="1600" dirty="0" err="1" smtClean="0"/>
              <a:t>Person</a:t>
            </a:r>
            <a:endParaRPr lang="es-ES_tradnl" sz="1600" dirty="0"/>
          </a:p>
        </p:txBody>
      </p:sp>
      <p:sp>
        <p:nvSpPr>
          <p:cNvPr id="37" name="36 Rectángulo"/>
          <p:cNvSpPr/>
          <p:nvPr/>
        </p:nvSpPr>
        <p:spPr>
          <a:xfrm>
            <a:off x="5580112" y="5157192"/>
            <a:ext cx="141089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s-ES_tradnl" sz="1600" dirty="0" err="1" smtClean="0"/>
              <a:t>name</a:t>
            </a:r>
            <a:r>
              <a:rPr lang="es-ES_tradnl" sz="1600" dirty="0" smtClean="0"/>
              <a:t> : </a:t>
            </a:r>
            <a:r>
              <a:rPr lang="es-ES_tradnl" sz="1600" dirty="0" err="1" smtClean="0"/>
              <a:t>String</a:t>
            </a:r>
            <a:endParaRPr lang="es-ES_tradnl" sz="1600" dirty="0" smtClean="0"/>
          </a:p>
          <a:p>
            <a:r>
              <a:rPr lang="es-ES_tradnl" sz="1600" dirty="0" err="1" smtClean="0"/>
              <a:t>age</a:t>
            </a:r>
            <a:r>
              <a:rPr lang="es-ES_tradnl" sz="1600" dirty="0" smtClean="0"/>
              <a:t> : </a:t>
            </a:r>
            <a:r>
              <a:rPr lang="es-ES_tradnl" sz="1600" dirty="0" err="1" smtClean="0"/>
              <a:t>int</a:t>
            </a:r>
            <a:endParaRPr lang="es-ES_tradnl" sz="1600" dirty="0" smtClean="0"/>
          </a:p>
        </p:txBody>
      </p:sp>
      <p:sp>
        <p:nvSpPr>
          <p:cNvPr id="38" name="37 Flecha abajo"/>
          <p:cNvSpPr/>
          <p:nvPr/>
        </p:nvSpPr>
        <p:spPr>
          <a:xfrm>
            <a:off x="5940152" y="3429000"/>
            <a:ext cx="216024" cy="10801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9" name="38 CuadroTexto"/>
          <p:cNvSpPr txBox="1"/>
          <p:nvPr/>
        </p:nvSpPr>
        <p:spPr>
          <a:xfrm>
            <a:off x="6516216" y="3573016"/>
            <a:ext cx="2243371" cy="830997"/>
          </a:xfrm>
          <a:prstGeom prst="rect">
            <a:avLst/>
          </a:prstGeom>
          <a:noFill/>
        </p:spPr>
        <p:txBody>
          <a:bodyPr wrap="none" rtlCol="0">
            <a:spAutoFit/>
          </a:bodyPr>
          <a:lstStyle/>
          <a:p>
            <a:r>
              <a:rPr lang="en-GB" sz="1600" dirty="0" smtClean="0"/>
              <a:t>Each pair of “get” / “set”</a:t>
            </a:r>
          </a:p>
          <a:p>
            <a:r>
              <a:rPr lang="en-GB" sz="1600" dirty="0" smtClean="0"/>
              <a:t>methods is transformed</a:t>
            </a:r>
          </a:p>
          <a:p>
            <a:r>
              <a:rPr lang="en-GB" sz="1600" dirty="0" smtClean="0"/>
              <a:t>into a property</a:t>
            </a:r>
            <a:endParaRPr lang="en-GB" sz="1600" dirty="0"/>
          </a:p>
        </p:txBody>
      </p:sp>
      <p:sp>
        <p:nvSpPr>
          <p:cNvPr id="25" name="24 CuadroTexto"/>
          <p:cNvSpPr txBox="1"/>
          <p:nvPr/>
        </p:nvSpPr>
        <p:spPr>
          <a:xfrm>
            <a:off x="7508771" y="6488668"/>
            <a:ext cx="1599733" cy="307777"/>
          </a:xfrm>
          <a:prstGeom prst="rect">
            <a:avLst/>
          </a:prstGeom>
          <a:noFill/>
        </p:spPr>
        <p:txBody>
          <a:bodyPr wrap="none" rtlCol="0">
            <a:spAutoFit/>
          </a:bodyPr>
          <a:lstStyle/>
          <a:p>
            <a:r>
              <a:rPr lang="en-US" sz="1400" dirty="0" smtClean="0">
                <a:solidFill>
                  <a:schemeClr val="bg1">
                    <a:lumMod val="65000"/>
                  </a:schemeClr>
                </a:solidFill>
              </a:rPr>
              <a:t>Rules revisited </a:t>
            </a:r>
            <a:r>
              <a:rPr lang="es-ES_tradnl" sz="1400" dirty="0" smtClean="0">
                <a:solidFill>
                  <a:schemeClr val="bg1">
                    <a:lumMod val="65000"/>
                  </a:schemeClr>
                </a:solidFill>
              </a:rPr>
              <a:t>– </a:t>
            </a:r>
            <a:fld id="{FDBEFE11-3DF1-4A6E-91A5-8B939726F35A}" type="slidenum">
              <a:rPr lang="es-ES_tradnl" sz="1400" smtClean="0">
                <a:solidFill>
                  <a:schemeClr val="bg1">
                    <a:lumMod val="65000"/>
                  </a:schemeClr>
                </a:solidFill>
              </a:rPr>
              <a:pPr/>
              <a:t>13</a:t>
            </a:fld>
            <a:endParaRPr lang="es-ES_tradnl"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GB" dirty="0" smtClean="0"/>
              <a:t>Motivation</a:t>
            </a:r>
            <a:br>
              <a:rPr lang="en-GB" dirty="0" smtClean="0"/>
            </a:br>
            <a:r>
              <a:rPr lang="en-GB" dirty="0" smtClean="0"/>
              <a:t> Resolving multiple input elements</a:t>
            </a:r>
            <a:endParaRPr lang="en-GB" dirty="0"/>
          </a:p>
        </p:txBody>
      </p:sp>
      <p:sp>
        <p:nvSpPr>
          <p:cNvPr id="4" name="3 Rectángulo"/>
          <p:cNvSpPr/>
          <p:nvPr/>
        </p:nvSpPr>
        <p:spPr>
          <a:xfrm>
            <a:off x="395536" y="1700808"/>
            <a:ext cx="9073008" cy="5355312"/>
          </a:xfrm>
          <a:prstGeom prst="rect">
            <a:avLst/>
          </a:prstGeom>
        </p:spPr>
        <p:txBody>
          <a:bodyPr wrap="square">
            <a:spAutoFit/>
          </a:bodyPr>
          <a:lstStyle/>
          <a:p>
            <a:r>
              <a:rPr lang="en-GB" b="1" dirty="0" smtClean="0">
                <a:solidFill>
                  <a:srgbClr val="C00000"/>
                </a:solidFill>
                <a:latin typeface="Consolas" pitchFamily="49" charset="0"/>
              </a:rPr>
              <a:t>rule</a:t>
            </a:r>
            <a:r>
              <a:rPr lang="en-GB" dirty="0" smtClean="0">
                <a:solidFill>
                  <a:srgbClr val="7F0055"/>
                </a:solidFill>
                <a:latin typeface="Consolas" pitchFamily="49" charset="0"/>
              </a:rPr>
              <a:t> </a:t>
            </a:r>
            <a:r>
              <a:rPr lang="en-GB" dirty="0" smtClean="0">
                <a:latin typeface="Consolas" pitchFamily="49" charset="0"/>
              </a:rPr>
              <a:t>JavaClass2Classifier {</a:t>
            </a:r>
          </a:p>
          <a:p>
            <a:r>
              <a:rPr lang="en-GB" dirty="0" smtClean="0">
                <a:latin typeface="Consolas" pitchFamily="49" charset="0"/>
              </a:rPr>
              <a:t>   </a:t>
            </a:r>
            <a:r>
              <a:rPr lang="en-GB" b="1" dirty="0" smtClean="0">
                <a:solidFill>
                  <a:srgbClr val="C00000"/>
                </a:solidFill>
                <a:latin typeface="Consolas" pitchFamily="49" charset="0"/>
              </a:rPr>
              <a:t>from</a:t>
            </a:r>
            <a:r>
              <a:rPr lang="en-GB" dirty="0" smtClean="0">
                <a:latin typeface="Consolas" pitchFamily="49" charset="0"/>
              </a:rPr>
              <a:t> j : </a:t>
            </a:r>
            <a:r>
              <a:rPr lang="en-GB" dirty="0" err="1" smtClean="0">
                <a:latin typeface="Consolas" pitchFamily="49" charset="0"/>
              </a:rPr>
              <a:t>JAVA!JavaClass</a:t>
            </a:r>
            <a:endParaRPr lang="en-GB" dirty="0" smtClean="0">
              <a:latin typeface="Consolas" pitchFamily="49" charset="0"/>
            </a:endParaRPr>
          </a:p>
          <a:p>
            <a:r>
              <a:rPr lang="en-GB" dirty="0" smtClean="0">
                <a:latin typeface="Consolas" pitchFamily="49" charset="0"/>
              </a:rPr>
              <a:t>     </a:t>
            </a:r>
            <a:r>
              <a:rPr lang="en-GB" b="1" dirty="0" smtClean="0">
                <a:solidFill>
                  <a:srgbClr val="C00000"/>
                </a:solidFill>
                <a:latin typeface="Consolas" pitchFamily="49" charset="0"/>
              </a:rPr>
              <a:t>to</a:t>
            </a:r>
            <a:r>
              <a:rPr lang="en-GB" dirty="0" smtClean="0">
                <a:latin typeface="Consolas" pitchFamily="49" charset="0"/>
              </a:rPr>
              <a:t> c : </a:t>
            </a:r>
            <a:r>
              <a:rPr lang="en-GB" dirty="0" err="1" smtClean="0">
                <a:latin typeface="Consolas" pitchFamily="49" charset="0"/>
              </a:rPr>
              <a:t>CD!Class</a:t>
            </a:r>
            <a:r>
              <a:rPr lang="en-GB" dirty="0" smtClean="0">
                <a:latin typeface="Consolas" pitchFamily="49" charset="0"/>
              </a:rPr>
              <a:t> (</a:t>
            </a:r>
          </a:p>
          <a:p>
            <a:r>
              <a:rPr lang="en-GB" dirty="0" smtClean="0">
                <a:latin typeface="Consolas" pitchFamily="49" charset="0"/>
              </a:rPr>
              <a:t>	name &lt;- j.name,</a:t>
            </a:r>
          </a:p>
          <a:p>
            <a:r>
              <a:rPr lang="en-GB" dirty="0" smtClean="0">
                <a:latin typeface="Consolas" pitchFamily="49" charset="0"/>
              </a:rPr>
              <a:t>	features &lt;- </a:t>
            </a:r>
            <a:r>
              <a:rPr lang="en-GB" b="1" u="wavyHeavy" dirty="0" err="1" smtClean="0">
                <a:uFill>
                  <a:solidFill>
                    <a:srgbClr val="FF0000"/>
                  </a:solidFill>
                </a:uFill>
                <a:latin typeface="Consolas" pitchFamily="49" charset="0"/>
              </a:rPr>
              <a:t>j.operations</a:t>
            </a:r>
            <a:r>
              <a:rPr lang="en-GB" b="1" u="wavyHeavy" dirty="0" smtClean="0">
                <a:uFill>
                  <a:solidFill>
                    <a:srgbClr val="FF0000"/>
                  </a:solidFill>
                </a:uFill>
                <a:latin typeface="Consolas" pitchFamily="49" charset="0"/>
              </a:rPr>
              <a:t> ¿?</a:t>
            </a:r>
          </a:p>
          <a:p>
            <a:r>
              <a:rPr lang="en-GB" dirty="0" smtClean="0">
                <a:latin typeface="Consolas" pitchFamily="49" charset="0"/>
              </a:rPr>
              <a:t>     )</a:t>
            </a:r>
          </a:p>
          <a:p>
            <a:r>
              <a:rPr lang="en-GB" dirty="0" smtClean="0">
                <a:latin typeface="Consolas" pitchFamily="49" charset="0"/>
              </a:rPr>
              <a:t>}</a:t>
            </a:r>
          </a:p>
          <a:p>
            <a:endParaRPr lang="en-GB" dirty="0" smtClean="0">
              <a:latin typeface="Consolas" pitchFamily="49" charset="0"/>
            </a:endParaRPr>
          </a:p>
          <a:p>
            <a:r>
              <a:rPr lang="en-GB" b="1" dirty="0" smtClean="0">
                <a:solidFill>
                  <a:srgbClr val="C00000"/>
                </a:solidFill>
                <a:latin typeface="Consolas" pitchFamily="49" charset="0"/>
              </a:rPr>
              <a:t>rule</a:t>
            </a:r>
            <a:r>
              <a:rPr lang="en-GB" dirty="0" smtClean="0">
                <a:latin typeface="Consolas" pitchFamily="49" charset="0"/>
              </a:rPr>
              <a:t> get_set2attribute {</a:t>
            </a:r>
          </a:p>
          <a:p>
            <a:r>
              <a:rPr lang="en-GB" dirty="0" smtClean="0">
                <a:latin typeface="Consolas" pitchFamily="49" charset="0"/>
              </a:rPr>
              <a:t>   </a:t>
            </a:r>
            <a:r>
              <a:rPr lang="en-GB" b="1" dirty="0" smtClean="0">
                <a:solidFill>
                  <a:srgbClr val="C00000"/>
                </a:solidFill>
                <a:latin typeface="Consolas" pitchFamily="49" charset="0"/>
              </a:rPr>
              <a:t>from</a:t>
            </a:r>
            <a:r>
              <a:rPr lang="en-GB" dirty="0" smtClean="0">
                <a:latin typeface="Consolas" pitchFamily="49" charset="0"/>
              </a:rPr>
              <a:t> get : </a:t>
            </a:r>
            <a:r>
              <a:rPr lang="en-GB" dirty="0" err="1" smtClean="0">
                <a:latin typeface="Consolas" pitchFamily="49" charset="0"/>
              </a:rPr>
              <a:t>JAVA!Operation</a:t>
            </a:r>
            <a:r>
              <a:rPr lang="en-GB" dirty="0" smtClean="0">
                <a:latin typeface="Consolas" pitchFamily="49" charset="0"/>
              </a:rPr>
              <a:t>, set : </a:t>
            </a:r>
            <a:r>
              <a:rPr lang="en-GB" dirty="0" err="1" smtClean="0">
                <a:latin typeface="Consolas" pitchFamily="49" charset="0"/>
              </a:rPr>
              <a:t>JAVA!Operation</a:t>
            </a:r>
            <a:r>
              <a:rPr lang="en-GB" dirty="0" smtClean="0">
                <a:latin typeface="Consolas" pitchFamily="49" charset="0"/>
              </a:rPr>
              <a:t> (</a:t>
            </a:r>
          </a:p>
          <a:p>
            <a:r>
              <a:rPr lang="en-GB" dirty="0" smtClean="0">
                <a:latin typeface="Consolas" pitchFamily="49" charset="0"/>
              </a:rPr>
              <a:t>     </a:t>
            </a:r>
            <a:r>
              <a:rPr lang="en-GB" dirty="0" err="1" smtClean="0">
                <a:latin typeface="Consolas" pitchFamily="49" charset="0"/>
              </a:rPr>
              <a:t>get.name.startsWith</a:t>
            </a:r>
            <a:r>
              <a:rPr lang="en-GB" dirty="0" smtClean="0">
                <a:latin typeface="Consolas" pitchFamily="49" charset="0"/>
              </a:rPr>
              <a:t>(</a:t>
            </a:r>
            <a:r>
              <a:rPr lang="en-GB" dirty="0" smtClean="0">
                <a:solidFill>
                  <a:srgbClr val="2A00FF"/>
                </a:solidFill>
                <a:latin typeface="Consolas" pitchFamily="49" charset="0"/>
              </a:rPr>
              <a:t>'get'</a:t>
            </a:r>
            <a:r>
              <a:rPr lang="en-GB" dirty="0" smtClean="0">
                <a:latin typeface="Consolas" pitchFamily="49" charset="0"/>
              </a:rPr>
              <a:t>) </a:t>
            </a:r>
            <a:r>
              <a:rPr lang="en-GB" b="1" dirty="0" smtClean="0">
                <a:solidFill>
                  <a:srgbClr val="7F0055"/>
                </a:solidFill>
                <a:latin typeface="Consolas" pitchFamily="49" charset="0"/>
              </a:rPr>
              <a:t>and </a:t>
            </a:r>
            <a:r>
              <a:rPr lang="en-GB" dirty="0" err="1" smtClean="0">
                <a:latin typeface="Consolas" pitchFamily="49" charset="0"/>
              </a:rPr>
              <a:t>set.name.startsWith</a:t>
            </a:r>
            <a:r>
              <a:rPr lang="en-GB" dirty="0" smtClean="0">
                <a:latin typeface="Consolas" pitchFamily="49" charset="0"/>
              </a:rPr>
              <a:t>(</a:t>
            </a:r>
            <a:r>
              <a:rPr lang="en-GB" dirty="0" smtClean="0">
                <a:solidFill>
                  <a:srgbClr val="2A00FF"/>
                </a:solidFill>
                <a:latin typeface="Consolas" pitchFamily="49" charset="0"/>
              </a:rPr>
              <a:t>'set'</a:t>
            </a:r>
            <a:r>
              <a:rPr lang="en-GB" dirty="0" smtClean="0">
                <a:latin typeface="Consolas" pitchFamily="49" charset="0"/>
              </a:rPr>
              <a:t>) </a:t>
            </a:r>
            <a:r>
              <a:rPr lang="en-GB" b="1" dirty="0" smtClean="0">
                <a:solidFill>
                  <a:srgbClr val="7F0055"/>
                </a:solidFill>
                <a:latin typeface="Consolas" pitchFamily="49" charset="0"/>
              </a:rPr>
              <a:t>and </a:t>
            </a:r>
            <a:endParaRPr lang="en-GB" dirty="0" smtClean="0">
              <a:latin typeface="Consolas" pitchFamily="49" charset="0"/>
            </a:endParaRPr>
          </a:p>
          <a:p>
            <a:r>
              <a:rPr lang="en-GB" dirty="0" smtClean="0">
                <a:latin typeface="Consolas" pitchFamily="49" charset="0"/>
              </a:rPr>
              <a:t>     </a:t>
            </a:r>
            <a:r>
              <a:rPr lang="en-GB" dirty="0" err="1" smtClean="0">
                <a:latin typeface="Consolas" pitchFamily="49" charset="0"/>
              </a:rPr>
              <a:t>get.name.substring</a:t>
            </a:r>
            <a:r>
              <a:rPr lang="en-GB" dirty="0" smtClean="0">
                <a:latin typeface="Consolas" pitchFamily="49" charset="0"/>
              </a:rPr>
              <a:t>(3, </a:t>
            </a:r>
            <a:r>
              <a:rPr lang="en-GB" dirty="0" err="1" smtClean="0">
                <a:latin typeface="Consolas" pitchFamily="49" charset="0"/>
              </a:rPr>
              <a:t>get.name.size</a:t>
            </a:r>
            <a:r>
              <a:rPr lang="en-GB" dirty="0" smtClean="0">
                <a:latin typeface="Consolas" pitchFamily="49" charset="0"/>
              </a:rPr>
              <a:t>()) = </a:t>
            </a:r>
          </a:p>
          <a:p>
            <a:r>
              <a:rPr lang="en-GB" dirty="0" smtClean="0">
                <a:latin typeface="Consolas" pitchFamily="49" charset="0"/>
              </a:rPr>
              <a:t>       </a:t>
            </a:r>
            <a:r>
              <a:rPr lang="en-GB" dirty="0" err="1" smtClean="0">
                <a:latin typeface="Consolas" pitchFamily="49" charset="0"/>
              </a:rPr>
              <a:t>set.name.substring</a:t>
            </a:r>
            <a:r>
              <a:rPr lang="en-GB" dirty="0" smtClean="0">
                <a:latin typeface="Consolas" pitchFamily="49" charset="0"/>
              </a:rPr>
              <a:t>(3, </a:t>
            </a:r>
            <a:r>
              <a:rPr lang="en-GB" dirty="0" err="1" smtClean="0">
                <a:latin typeface="Consolas" pitchFamily="49" charset="0"/>
              </a:rPr>
              <a:t>get.name.size</a:t>
            </a:r>
            <a:r>
              <a:rPr lang="en-GB" dirty="0" smtClean="0">
                <a:latin typeface="Consolas" pitchFamily="49" charset="0"/>
              </a:rPr>
              <a:t>()) </a:t>
            </a:r>
          </a:p>
          <a:p>
            <a:r>
              <a:rPr lang="en-GB" dirty="0" smtClean="0">
                <a:latin typeface="Consolas" pitchFamily="49" charset="0"/>
              </a:rPr>
              <a:t>   )</a:t>
            </a:r>
          </a:p>
          <a:p>
            <a:r>
              <a:rPr lang="en-GB" dirty="0" smtClean="0">
                <a:latin typeface="Consolas" pitchFamily="49" charset="0"/>
              </a:rPr>
              <a:t>   </a:t>
            </a:r>
            <a:r>
              <a:rPr lang="en-GB" b="1" dirty="0" smtClean="0">
                <a:solidFill>
                  <a:srgbClr val="C00000"/>
                </a:solidFill>
                <a:latin typeface="Consolas" pitchFamily="49" charset="0"/>
              </a:rPr>
              <a:t>to</a:t>
            </a:r>
            <a:r>
              <a:rPr lang="en-GB" dirty="0" smtClean="0">
                <a:latin typeface="Consolas" pitchFamily="49" charset="0"/>
              </a:rPr>
              <a:t> feature : </a:t>
            </a:r>
            <a:r>
              <a:rPr lang="en-GB" dirty="0" err="1" smtClean="0">
                <a:latin typeface="Consolas" pitchFamily="49" charset="0"/>
              </a:rPr>
              <a:t>CD!Property</a:t>
            </a:r>
            <a:r>
              <a:rPr lang="en-GB" dirty="0" smtClean="0">
                <a:latin typeface="Consolas" pitchFamily="49" charset="0"/>
              </a:rPr>
              <a:t> (</a:t>
            </a:r>
          </a:p>
          <a:p>
            <a:r>
              <a:rPr lang="en-GB" dirty="0" smtClean="0">
                <a:latin typeface="Consolas" pitchFamily="49" charset="0"/>
              </a:rPr>
              <a:t>	name &lt;- get.name,</a:t>
            </a:r>
          </a:p>
          <a:p>
            <a:r>
              <a:rPr lang="en-GB" dirty="0" smtClean="0">
                <a:latin typeface="Consolas" pitchFamily="49" charset="0"/>
              </a:rPr>
              <a:t>	type &lt;- </a:t>
            </a:r>
            <a:r>
              <a:rPr lang="en-GB" dirty="0" err="1" smtClean="0">
                <a:latin typeface="Consolas" pitchFamily="49" charset="0"/>
              </a:rPr>
              <a:t>get.type</a:t>
            </a:r>
            <a:endParaRPr lang="en-GB" dirty="0" smtClean="0">
              <a:latin typeface="Consolas" pitchFamily="49" charset="0"/>
            </a:endParaRPr>
          </a:p>
          <a:p>
            <a:r>
              <a:rPr lang="en-GB" dirty="0" smtClean="0">
                <a:latin typeface="Consolas" pitchFamily="49" charset="0"/>
              </a:rPr>
              <a:t>   ) </a:t>
            </a:r>
          </a:p>
          <a:p>
            <a:r>
              <a:rPr lang="en-GB" dirty="0" smtClean="0">
                <a:latin typeface="Consolas" pitchFamily="49" charset="0"/>
              </a:rPr>
              <a:t>}</a:t>
            </a:r>
            <a:endParaRPr lang="en-GB" dirty="0">
              <a:latin typeface="Consolas" pitchFamily="49" charset="0"/>
            </a:endParaRPr>
          </a:p>
        </p:txBody>
      </p:sp>
      <p:sp>
        <p:nvSpPr>
          <p:cNvPr id="23" name="22 CuadroTexto"/>
          <p:cNvSpPr txBox="1"/>
          <p:nvPr/>
        </p:nvSpPr>
        <p:spPr>
          <a:xfrm>
            <a:off x="5364088" y="2492896"/>
            <a:ext cx="2757358"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GB" dirty="0" smtClean="0"/>
              <a:t>How can we resolve </a:t>
            </a:r>
          </a:p>
          <a:p>
            <a:r>
              <a:rPr lang="en-GB" dirty="0" smtClean="0"/>
              <a:t>the properties created with</a:t>
            </a:r>
          </a:p>
          <a:p>
            <a:r>
              <a:rPr lang="en-GB" dirty="0" smtClean="0"/>
              <a:t>get_set2attribute?</a:t>
            </a:r>
            <a:endParaRPr lang="en-GB" dirty="0"/>
          </a:p>
        </p:txBody>
      </p:sp>
      <p:sp>
        <p:nvSpPr>
          <p:cNvPr id="5" name="4 CuadroTexto"/>
          <p:cNvSpPr txBox="1"/>
          <p:nvPr/>
        </p:nvSpPr>
        <p:spPr>
          <a:xfrm>
            <a:off x="7508771" y="6488668"/>
            <a:ext cx="1599733" cy="307777"/>
          </a:xfrm>
          <a:prstGeom prst="rect">
            <a:avLst/>
          </a:prstGeom>
          <a:noFill/>
        </p:spPr>
        <p:txBody>
          <a:bodyPr wrap="none" rtlCol="0">
            <a:spAutoFit/>
          </a:bodyPr>
          <a:lstStyle/>
          <a:p>
            <a:r>
              <a:rPr lang="en-US" sz="1400" dirty="0" smtClean="0">
                <a:solidFill>
                  <a:schemeClr val="bg1">
                    <a:lumMod val="65000"/>
                  </a:schemeClr>
                </a:solidFill>
              </a:rPr>
              <a:t>Rules revisited </a:t>
            </a:r>
            <a:r>
              <a:rPr lang="es-ES_tradnl" sz="1400" dirty="0" smtClean="0">
                <a:solidFill>
                  <a:schemeClr val="bg1">
                    <a:lumMod val="65000"/>
                  </a:schemeClr>
                </a:solidFill>
              </a:rPr>
              <a:t>– </a:t>
            </a:r>
            <a:fld id="{FDBEFE11-3DF1-4A6E-91A5-8B939726F35A}" type="slidenum">
              <a:rPr lang="es-ES_tradnl" sz="1400" smtClean="0">
                <a:solidFill>
                  <a:schemeClr val="bg1">
                    <a:lumMod val="65000"/>
                  </a:schemeClr>
                </a:solidFill>
              </a:rPr>
              <a:pPr/>
              <a:t>14</a:t>
            </a:fld>
            <a:endParaRPr lang="es-ES_tradnl"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GB" dirty="0" smtClean="0"/>
              <a:t>Matched rules</a:t>
            </a:r>
            <a:br>
              <a:rPr lang="en-GB" dirty="0" smtClean="0"/>
            </a:br>
            <a:r>
              <a:rPr lang="en-GB" dirty="0" smtClean="0"/>
              <a:t>Resolving multiple input elements</a:t>
            </a:r>
            <a:endParaRPr lang="en-GB" dirty="0"/>
          </a:p>
        </p:txBody>
      </p:sp>
      <p:sp>
        <p:nvSpPr>
          <p:cNvPr id="4" name="3 Rectángulo"/>
          <p:cNvSpPr/>
          <p:nvPr/>
        </p:nvSpPr>
        <p:spPr>
          <a:xfrm>
            <a:off x="395536" y="1916832"/>
            <a:ext cx="8568952" cy="5016758"/>
          </a:xfrm>
          <a:prstGeom prst="rect">
            <a:avLst/>
          </a:prstGeom>
        </p:spPr>
        <p:txBody>
          <a:bodyPr wrap="square">
            <a:spAutoFit/>
          </a:bodyPr>
          <a:lstStyle/>
          <a:p>
            <a:r>
              <a:rPr lang="en-GB" sz="1600" b="1" dirty="0" smtClean="0">
                <a:solidFill>
                  <a:srgbClr val="7F0055"/>
                </a:solidFill>
                <a:latin typeface="Consolas" pitchFamily="49" charset="0"/>
              </a:rPr>
              <a:t>rule</a:t>
            </a:r>
            <a:r>
              <a:rPr lang="en-GB" sz="1600" dirty="0" smtClean="0">
                <a:solidFill>
                  <a:srgbClr val="7F0055"/>
                </a:solidFill>
                <a:latin typeface="Consolas" pitchFamily="49" charset="0"/>
              </a:rPr>
              <a:t> </a:t>
            </a:r>
            <a:r>
              <a:rPr lang="en-GB" sz="1600" dirty="0" smtClean="0">
                <a:latin typeface="Consolas" pitchFamily="49" charset="0"/>
              </a:rPr>
              <a:t>JavaClass2Classifier {</a:t>
            </a:r>
          </a:p>
          <a:p>
            <a:r>
              <a:rPr lang="en-GB" sz="1600" dirty="0" smtClean="0">
                <a:latin typeface="Consolas" pitchFamily="49" charset="0"/>
              </a:rPr>
              <a:t>   </a:t>
            </a:r>
            <a:r>
              <a:rPr lang="en-GB" sz="1600" b="1" dirty="0" smtClean="0">
                <a:solidFill>
                  <a:srgbClr val="7F0055"/>
                </a:solidFill>
                <a:latin typeface="Consolas" pitchFamily="49" charset="0"/>
              </a:rPr>
              <a:t>from</a:t>
            </a:r>
            <a:r>
              <a:rPr lang="en-GB" sz="1600" dirty="0" smtClean="0">
                <a:latin typeface="Consolas" pitchFamily="49" charset="0"/>
              </a:rPr>
              <a:t> j : </a:t>
            </a:r>
            <a:r>
              <a:rPr lang="en-GB" sz="1600" dirty="0" err="1" smtClean="0">
                <a:latin typeface="Consolas" pitchFamily="49" charset="0"/>
              </a:rPr>
              <a:t>JAVA!JavaClass</a:t>
            </a:r>
            <a:endParaRPr lang="en-GB" sz="1600" dirty="0" smtClean="0">
              <a:latin typeface="Consolas" pitchFamily="49" charset="0"/>
            </a:endParaRPr>
          </a:p>
          <a:p>
            <a:r>
              <a:rPr lang="en-GB" sz="1600" dirty="0" smtClean="0">
                <a:latin typeface="Consolas" pitchFamily="49" charset="0"/>
              </a:rPr>
              <a:t>     </a:t>
            </a:r>
            <a:r>
              <a:rPr lang="en-GB" sz="1600" b="1" dirty="0" smtClean="0">
                <a:solidFill>
                  <a:srgbClr val="7F0055"/>
                </a:solidFill>
                <a:latin typeface="Consolas" pitchFamily="49" charset="0"/>
              </a:rPr>
              <a:t>to</a:t>
            </a:r>
            <a:r>
              <a:rPr lang="en-GB" sz="1600" dirty="0" smtClean="0">
                <a:latin typeface="Consolas" pitchFamily="49" charset="0"/>
              </a:rPr>
              <a:t> c : </a:t>
            </a:r>
            <a:r>
              <a:rPr lang="en-GB" sz="1600" dirty="0" err="1" smtClean="0">
                <a:latin typeface="Consolas" pitchFamily="49" charset="0"/>
              </a:rPr>
              <a:t>CD!Class</a:t>
            </a:r>
            <a:r>
              <a:rPr lang="en-GB" sz="1600" dirty="0" smtClean="0">
                <a:latin typeface="Consolas" pitchFamily="49" charset="0"/>
              </a:rPr>
              <a:t> (</a:t>
            </a:r>
          </a:p>
          <a:p>
            <a:r>
              <a:rPr lang="en-GB" sz="1600" dirty="0" smtClean="0">
                <a:latin typeface="Consolas" pitchFamily="49" charset="0"/>
              </a:rPr>
              <a:t>	name &lt;- j.name,</a:t>
            </a:r>
          </a:p>
          <a:p>
            <a:r>
              <a:rPr lang="en-GB" sz="1600" dirty="0" smtClean="0">
                <a:latin typeface="Consolas" pitchFamily="49" charset="0"/>
              </a:rPr>
              <a:t>	features &lt;- </a:t>
            </a:r>
            <a:r>
              <a:rPr lang="en-GB" sz="1600" b="1" dirty="0" err="1" smtClean="0">
                <a:uFill>
                  <a:solidFill>
                    <a:srgbClr val="FF0000"/>
                  </a:solidFill>
                </a:uFill>
                <a:latin typeface="Consolas" pitchFamily="49" charset="0"/>
              </a:rPr>
              <a:t>j.operations</a:t>
            </a:r>
            <a:r>
              <a:rPr lang="en-GB" sz="1600" b="1" dirty="0" smtClean="0">
                <a:uFill>
                  <a:solidFill>
                    <a:srgbClr val="FF0000"/>
                  </a:solidFill>
                </a:uFill>
                <a:latin typeface="Consolas" pitchFamily="49" charset="0"/>
              </a:rPr>
              <a:t>-&gt;collect(o1 | </a:t>
            </a:r>
            <a:r>
              <a:rPr lang="en-GB" sz="1600" b="1" dirty="0" err="1" smtClean="0">
                <a:uFill>
                  <a:solidFill>
                    <a:srgbClr val="FF0000"/>
                  </a:solidFill>
                </a:uFill>
                <a:latin typeface="Consolas" pitchFamily="49" charset="0"/>
              </a:rPr>
              <a:t>j.operations</a:t>
            </a:r>
            <a:r>
              <a:rPr lang="en-GB" sz="1600" b="1" dirty="0" smtClean="0">
                <a:uFill>
                  <a:solidFill>
                    <a:srgbClr val="FF0000"/>
                  </a:solidFill>
                </a:uFill>
                <a:latin typeface="Consolas" pitchFamily="49" charset="0"/>
              </a:rPr>
              <a:t>-&gt;collect(o2 | </a:t>
            </a:r>
          </a:p>
          <a:p>
            <a:r>
              <a:rPr lang="en-GB" sz="1600" b="1" dirty="0" smtClean="0">
                <a:uFill>
                  <a:solidFill>
                    <a:srgbClr val="FF0000"/>
                  </a:solidFill>
                </a:uFill>
                <a:latin typeface="Consolas" pitchFamily="49" charset="0"/>
              </a:rPr>
              <a:t>              </a:t>
            </a:r>
            <a:r>
              <a:rPr lang="en-GB" sz="1600" b="1" dirty="0" err="1" smtClean="0">
                <a:uFill>
                  <a:solidFill>
                    <a:srgbClr val="FF0000"/>
                  </a:solidFill>
                </a:uFill>
                <a:latin typeface="Consolas" pitchFamily="49" charset="0"/>
              </a:rPr>
              <a:t>thisModule.resolveTemp</a:t>
            </a:r>
            <a:r>
              <a:rPr lang="en-GB" sz="1600" b="1" dirty="0" smtClean="0">
                <a:uFill>
                  <a:solidFill>
                    <a:srgbClr val="FF0000"/>
                  </a:solidFill>
                </a:uFill>
                <a:latin typeface="Consolas" pitchFamily="49" charset="0"/>
              </a:rPr>
              <a:t>(</a:t>
            </a:r>
            <a:r>
              <a:rPr lang="en-GB" sz="1600" b="1" dirty="0" err="1" smtClean="0">
                <a:uFill>
                  <a:solidFill>
                    <a:srgbClr val="FF0000"/>
                  </a:solidFill>
                </a:uFill>
                <a:latin typeface="Consolas" pitchFamily="49" charset="0"/>
              </a:rPr>
              <a:t>Tuple</a:t>
            </a:r>
            <a:r>
              <a:rPr lang="en-GB" sz="1600" b="1" dirty="0" smtClean="0">
                <a:uFill>
                  <a:solidFill>
                    <a:srgbClr val="FF0000"/>
                  </a:solidFill>
                </a:uFill>
                <a:latin typeface="Consolas" pitchFamily="49" charset="0"/>
              </a:rPr>
              <a:t> {get=o1, set=o2}, ‘feature’))</a:t>
            </a:r>
          </a:p>
          <a:p>
            <a:r>
              <a:rPr lang="en-GB" sz="1600" dirty="0" smtClean="0">
                <a:latin typeface="Consolas" pitchFamily="49" charset="0"/>
              </a:rPr>
              <a:t>     )</a:t>
            </a:r>
          </a:p>
          <a:p>
            <a:r>
              <a:rPr lang="en-GB" sz="1600" dirty="0" smtClean="0">
                <a:latin typeface="Consolas" pitchFamily="49" charset="0"/>
              </a:rPr>
              <a:t>}</a:t>
            </a:r>
          </a:p>
          <a:p>
            <a:endParaRPr lang="en-GB" sz="1600" dirty="0" smtClean="0">
              <a:latin typeface="Consolas" pitchFamily="49" charset="0"/>
            </a:endParaRPr>
          </a:p>
          <a:p>
            <a:r>
              <a:rPr lang="en-GB" sz="1600" b="1" dirty="0" smtClean="0">
                <a:solidFill>
                  <a:srgbClr val="7F0055"/>
                </a:solidFill>
                <a:latin typeface="Consolas" pitchFamily="49" charset="0"/>
              </a:rPr>
              <a:t>rule</a:t>
            </a:r>
            <a:r>
              <a:rPr lang="en-GB" sz="1600" dirty="0" smtClean="0">
                <a:latin typeface="Consolas" pitchFamily="49" charset="0"/>
              </a:rPr>
              <a:t> get_set2attribute {</a:t>
            </a:r>
          </a:p>
          <a:p>
            <a:r>
              <a:rPr lang="en-GB" sz="1600" dirty="0" smtClean="0">
                <a:latin typeface="Consolas" pitchFamily="49" charset="0"/>
              </a:rPr>
              <a:t>   </a:t>
            </a:r>
            <a:r>
              <a:rPr lang="en-GB" sz="1600" b="1" dirty="0" smtClean="0">
                <a:solidFill>
                  <a:srgbClr val="7F0055"/>
                </a:solidFill>
                <a:latin typeface="Consolas" pitchFamily="49" charset="0"/>
              </a:rPr>
              <a:t>from</a:t>
            </a:r>
            <a:r>
              <a:rPr lang="en-GB" sz="1600" dirty="0" smtClean="0">
                <a:latin typeface="Consolas" pitchFamily="49" charset="0"/>
              </a:rPr>
              <a:t> get : </a:t>
            </a:r>
            <a:r>
              <a:rPr lang="en-GB" sz="1600" dirty="0" err="1" smtClean="0">
                <a:latin typeface="Consolas" pitchFamily="49" charset="0"/>
              </a:rPr>
              <a:t>JAVA!Operation</a:t>
            </a:r>
            <a:r>
              <a:rPr lang="en-GB" sz="1600" dirty="0" smtClean="0">
                <a:latin typeface="Consolas" pitchFamily="49" charset="0"/>
              </a:rPr>
              <a:t>, set : </a:t>
            </a:r>
            <a:r>
              <a:rPr lang="en-GB" sz="1600" dirty="0" err="1" smtClean="0">
                <a:latin typeface="Consolas" pitchFamily="49" charset="0"/>
              </a:rPr>
              <a:t>JAVA!Operation</a:t>
            </a:r>
            <a:r>
              <a:rPr lang="en-GB" sz="1600" dirty="0" smtClean="0">
                <a:latin typeface="Consolas" pitchFamily="49" charset="0"/>
              </a:rPr>
              <a:t> (</a:t>
            </a:r>
          </a:p>
          <a:p>
            <a:r>
              <a:rPr lang="en-GB" sz="1600" dirty="0" smtClean="0">
                <a:latin typeface="Consolas" pitchFamily="49" charset="0"/>
              </a:rPr>
              <a:t>     </a:t>
            </a:r>
            <a:r>
              <a:rPr lang="en-GB" sz="1600" dirty="0" err="1" smtClean="0">
                <a:latin typeface="Consolas" pitchFamily="49" charset="0"/>
              </a:rPr>
              <a:t>get.name.startsWith</a:t>
            </a:r>
            <a:r>
              <a:rPr lang="en-GB" sz="1600" dirty="0" smtClean="0">
                <a:latin typeface="Consolas" pitchFamily="49" charset="0"/>
              </a:rPr>
              <a:t>(</a:t>
            </a:r>
            <a:r>
              <a:rPr lang="en-GB" sz="1600" dirty="0" smtClean="0">
                <a:solidFill>
                  <a:srgbClr val="2A00FF"/>
                </a:solidFill>
                <a:latin typeface="Consolas" pitchFamily="49" charset="0"/>
              </a:rPr>
              <a:t>'get'</a:t>
            </a:r>
            <a:r>
              <a:rPr lang="en-GB" sz="1600" dirty="0" smtClean="0">
                <a:latin typeface="Consolas" pitchFamily="49" charset="0"/>
              </a:rPr>
              <a:t>) </a:t>
            </a:r>
            <a:r>
              <a:rPr lang="en-GB" sz="1600" b="1" dirty="0" smtClean="0">
                <a:solidFill>
                  <a:srgbClr val="7F0055"/>
                </a:solidFill>
                <a:latin typeface="Consolas" pitchFamily="49" charset="0"/>
              </a:rPr>
              <a:t>and </a:t>
            </a:r>
            <a:r>
              <a:rPr lang="en-GB" sz="1600" dirty="0" err="1" smtClean="0">
                <a:latin typeface="Consolas" pitchFamily="49" charset="0"/>
              </a:rPr>
              <a:t>set.name.startsWith</a:t>
            </a:r>
            <a:r>
              <a:rPr lang="en-GB" sz="1600" dirty="0" smtClean="0">
                <a:latin typeface="Consolas" pitchFamily="49" charset="0"/>
              </a:rPr>
              <a:t>(</a:t>
            </a:r>
            <a:r>
              <a:rPr lang="en-GB" sz="1600" dirty="0" smtClean="0">
                <a:solidFill>
                  <a:srgbClr val="2A00FF"/>
                </a:solidFill>
                <a:latin typeface="Consolas" pitchFamily="49" charset="0"/>
              </a:rPr>
              <a:t>'set'</a:t>
            </a:r>
            <a:r>
              <a:rPr lang="en-GB" sz="1600" dirty="0" smtClean="0">
                <a:latin typeface="Consolas" pitchFamily="49" charset="0"/>
              </a:rPr>
              <a:t>) </a:t>
            </a:r>
            <a:r>
              <a:rPr lang="en-GB" sz="1600" b="1" dirty="0" smtClean="0">
                <a:solidFill>
                  <a:srgbClr val="7F0055"/>
                </a:solidFill>
                <a:latin typeface="Consolas" pitchFamily="49" charset="0"/>
              </a:rPr>
              <a:t>and </a:t>
            </a:r>
            <a:endParaRPr lang="en-GB" sz="1600" dirty="0" smtClean="0">
              <a:latin typeface="Consolas" pitchFamily="49" charset="0"/>
            </a:endParaRPr>
          </a:p>
          <a:p>
            <a:r>
              <a:rPr lang="en-GB" sz="1600" dirty="0" smtClean="0">
                <a:latin typeface="Consolas" pitchFamily="49" charset="0"/>
              </a:rPr>
              <a:t>     </a:t>
            </a:r>
            <a:r>
              <a:rPr lang="en-GB" sz="1600" dirty="0" err="1" smtClean="0">
                <a:latin typeface="Consolas" pitchFamily="49" charset="0"/>
              </a:rPr>
              <a:t>get.name.substring</a:t>
            </a:r>
            <a:r>
              <a:rPr lang="en-GB" sz="1600" dirty="0" smtClean="0">
                <a:latin typeface="Consolas" pitchFamily="49" charset="0"/>
              </a:rPr>
              <a:t>(3, </a:t>
            </a:r>
            <a:r>
              <a:rPr lang="en-GB" sz="1600" dirty="0" err="1" smtClean="0">
                <a:latin typeface="Consolas" pitchFamily="49" charset="0"/>
              </a:rPr>
              <a:t>get.name.size</a:t>
            </a:r>
            <a:r>
              <a:rPr lang="en-GB" sz="1600" dirty="0" smtClean="0">
                <a:latin typeface="Consolas" pitchFamily="49" charset="0"/>
              </a:rPr>
              <a:t>()) = </a:t>
            </a:r>
          </a:p>
          <a:p>
            <a:r>
              <a:rPr lang="en-GB" sz="1600" dirty="0" smtClean="0">
                <a:latin typeface="Consolas" pitchFamily="49" charset="0"/>
              </a:rPr>
              <a:t>       </a:t>
            </a:r>
            <a:r>
              <a:rPr lang="en-GB" sz="1600" dirty="0" err="1" smtClean="0">
                <a:latin typeface="Consolas" pitchFamily="49" charset="0"/>
              </a:rPr>
              <a:t>set.name.substring</a:t>
            </a:r>
            <a:r>
              <a:rPr lang="en-GB" sz="1600" dirty="0" smtClean="0">
                <a:latin typeface="Consolas" pitchFamily="49" charset="0"/>
              </a:rPr>
              <a:t>(3, </a:t>
            </a:r>
            <a:r>
              <a:rPr lang="en-GB" sz="1600" dirty="0" err="1" smtClean="0">
                <a:latin typeface="Consolas" pitchFamily="49" charset="0"/>
              </a:rPr>
              <a:t>get.name.size</a:t>
            </a:r>
            <a:r>
              <a:rPr lang="en-GB" sz="1600" dirty="0" smtClean="0">
                <a:latin typeface="Consolas" pitchFamily="49" charset="0"/>
              </a:rPr>
              <a:t>()) </a:t>
            </a:r>
          </a:p>
          <a:p>
            <a:r>
              <a:rPr lang="en-GB" sz="1600" dirty="0" smtClean="0">
                <a:latin typeface="Consolas" pitchFamily="49" charset="0"/>
              </a:rPr>
              <a:t>   )</a:t>
            </a:r>
          </a:p>
          <a:p>
            <a:r>
              <a:rPr lang="en-GB" sz="1600" dirty="0" smtClean="0">
                <a:latin typeface="Consolas" pitchFamily="49" charset="0"/>
              </a:rPr>
              <a:t>   </a:t>
            </a:r>
            <a:r>
              <a:rPr lang="en-GB" sz="1600" b="1" dirty="0" smtClean="0">
                <a:solidFill>
                  <a:srgbClr val="7F0055"/>
                </a:solidFill>
                <a:latin typeface="Consolas" pitchFamily="49" charset="0"/>
              </a:rPr>
              <a:t>to</a:t>
            </a:r>
            <a:r>
              <a:rPr lang="en-GB" sz="1600" dirty="0" smtClean="0">
                <a:latin typeface="Consolas" pitchFamily="49" charset="0"/>
              </a:rPr>
              <a:t> feature : </a:t>
            </a:r>
            <a:r>
              <a:rPr lang="en-GB" sz="1600" dirty="0" err="1" smtClean="0">
                <a:latin typeface="Consolas" pitchFamily="49" charset="0"/>
              </a:rPr>
              <a:t>CD!Property</a:t>
            </a:r>
            <a:r>
              <a:rPr lang="en-GB" sz="1600" dirty="0" smtClean="0">
                <a:latin typeface="Consolas" pitchFamily="49" charset="0"/>
              </a:rPr>
              <a:t> (</a:t>
            </a:r>
          </a:p>
          <a:p>
            <a:r>
              <a:rPr lang="en-GB" sz="1600" dirty="0" smtClean="0">
                <a:latin typeface="Consolas" pitchFamily="49" charset="0"/>
              </a:rPr>
              <a:t>	name &lt;- get.name,</a:t>
            </a:r>
          </a:p>
          <a:p>
            <a:r>
              <a:rPr lang="en-GB" sz="1600" dirty="0" smtClean="0">
                <a:latin typeface="Consolas" pitchFamily="49" charset="0"/>
              </a:rPr>
              <a:t>	type &lt;- </a:t>
            </a:r>
            <a:r>
              <a:rPr lang="en-GB" sz="1600" dirty="0" err="1" smtClean="0">
                <a:latin typeface="Consolas" pitchFamily="49" charset="0"/>
              </a:rPr>
              <a:t>get.type</a:t>
            </a:r>
            <a:endParaRPr lang="en-GB" sz="1600" dirty="0" smtClean="0">
              <a:latin typeface="Consolas" pitchFamily="49" charset="0"/>
            </a:endParaRPr>
          </a:p>
          <a:p>
            <a:r>
              <a:rPr lang="en-GB" sz="1600" dirty="0" smtClean="0">
                <a:latin typeface="Consolas" pitchFamily="49" charset="0"/>
              </a:rPr>
              <a:t>   ) </a:t>
            </a:r>
          </a:p>
          <a:p>
            <a:r>
              <a:rPr lang="en-GB" sz="1600" dirty="0" smtClean="0">
                <a:latin typeface="Consolas" pitchFamily="49" charset="0"/>
              </a:rPr>
              <a:t>}</a:t>
            </a:r>
            <a:endParaRPr lang="en-GB" sz="1600" dirty="0">
              <a:latin typeface="Consolas" pitchFamily="49" charset="0"/>
            </a:endParaRPr>
          </a:p>
        </p:txBody>
      </p:sp>
      <p:sp>
        <p:nvSpPr>
          <p:cNvPr id="23" name="22 CuadroTexto"/>
          <p:cNvSpPr txBox="1"/>
          <p:nvPr/>
        </p:nvSpPr>
        <p:spPr>
          <a:xfrm>
            <a:off x="5940152" y="1700808"/>
            <a:ext cx="2745110"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GB" dirty="0" smtClean="0"/>
              <a:t>Construct a </a:t>
            </a:r>
            <a:r>
              <a:rPr lang="en-GB" dirty="0" err="1" smtClean="0"/>
              <a:t>tuple</a:t>
            </a:r>
            <a:r>
              <a:rPr lang="en-GB" dirty="0" smtClean="0"/>
              <a:t>.</a:t>
            </a:r>
          </a:p>
          <a:p>
            <a:r>
              <a:rPr lang="en-GB" dirty="0" err="1" smtClean="0"/>
              <a:t>Tuple</a:t>
            </a:r>
            <a:r>
              <a:rPr lang="en-GB" dirty="0" smtClean="0"/>
              <a:t> variables must match</a:t>
            </a:r>
          </a:p>
          <a:p>
            <a:r>
              <a:rPr lang="en-GB" dirty="0" smtClean="0"/>
              <a:t>input pattern names</a:t>
            </a:r>
            <a:endParaRPr lang="en-GB" dirty="0"/>
          </a:p>
        </p:txBody>
      </p:sp>
      <p:sp>
        <p:nvSpPr>
          <p:cNvPr id="5" name="4 CuadroTexto"/>
          <p:cNvSpPr txBox="1"/>
          <p:nvPr/>
        </p:nvSpPr>
        <p:spPr>
          <a:xfrm>
            <a:off x="7508771" y="6488668"/>
            <a:ext cx="1599733" cy="307777"/>
          </a:xfrm>
          <a:prstGeom prst="rect">
            <a:avLst/>
          </a:prstGeom>
          <a:noFill/>
        </p:spPr>
        <p:txBody>
          <a:bodyPr wrap="none" rtlCol="0">
            <a:spAutoFit/>
          </a:bodyPr>
          <a:lstStyle/>
          <a:p>
            <a:r>
              <a:rPr lang="en-US" sz="1400" dirty="0" smtClean="0">
                <a:solidFill>
                  <a:schemeClr val="bg1">
                    <a:lumMod val="65000"/>
                  </a:schemeClr>
                </a:solidFill>
              </a:rPr>
              <a:t>Rules revisited </a:t>
            </a:r>
            <a:r>
              <a:rPr lang="es-ES_tradnl" sz="1400" dirty="0" smtClean="0">
                <a:solidFill>
                  <a:schemeClr val="bg1">
                    <a:lumMod val="65000"/>
                  </a:schemeClr>
                </a:solidFill>
              </a:rPr>
              <a:t>– </a:t>
            </a:r>
            <a:fld id="{FDBEFE11-3DF1-4A6E-91A5-8B939726F35A}" type="slidenum">
              <a:rPr lang="es-ES_tradnl" sz="1400" smtClean="0">
                <a:solidFill>
                  <a:schemeClr val="bg1">
                    <a:lumMod val="65000"/>
                  </a:schemeClr>
                </a:solidFill>
              </a:rPr>
              <a:pPr/>
              <a:t>15</a:t>
            </a:fld>
            <a:endParaRPr lang="es-ES_tradnl"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AU" dirty="0" smtClean="0"/>
              <a:t>Matched rules</a:t>
            </a:r>
            <a:br>
              <a:rPr lang="en-AU" dirty="0" smtClean="0"/>
            </a:br>
            <a:r>
              <a:rPr lang="en-AU" dirty="0" smtClean="0"/>
              <a:t>Disabling creation of trace links</a:t>
            </a:r>
            <a:endParaRPr lang="en-AU" dirty="0"/>
          </a:p>
        </p:txBody>
      </p:sp>
      <p:sp>
        <p:nvSpPr>
          <p:cNvPr id="3" name="2 Marcador de contenido"/>
          <p:cNvSpPr>
            <a:spLocks noGrp="1"/>
          </p:cNvSpPr>
          <p:nvPr>
            <p:ph idx="1"/>
          </p:nvPr>
        </p:nvSpPr>
        <p:spPr/>
        <p:txBody>
          <a:bodyPr/>
          <a:lstStyle/>
          <a:p>
            <a:r>
              <a:rPr lang="en-AU" b="1" dirty="0" err="1" smtClean="0"/>
              <a:t>nodefault</a:t>
            </a:r>
            <a:r>
              <a:rPr lang="en-AU" dirty="0" smtClean="0"/>
              <a:t> rules</a:t>
            </a:r>
          </a:p>
          <a:p>
            <a:pPr lvl="1"/>
            <a:r>
              <a:rPr lang="en-AU" dirty="0" smtClean="0"/>
              <a:t>Avoid rule conflicts with rules compatible types</a:t>
            </a:r>
          </a:p>
          <a:p>
            <a:pPr lvl="1"/>
            <a:r>
              <a:rPr lang="en-AU" dirty="0" smtClean="0"/>
              <a:t>Cannot be resolved by bindings</a:t>
            </a:r>
            <a:endParaRPr lang="en-AU" dirty="0"/>
          </a:p>
        </p:txBody>
      </p:sp>
      <p:sp>
        <p:nvSpPr>
          <p:cNvPr id="4" name="3 Rectángulo"/>
          <p:cNvSpPr/>
          <p:nvPr/>
        </p:nvSpPr>
        <p:spPr>
          <a:xfrm>
            <a:off x="1547664" y="3325048"/>
            <a:ext cx="6840760" cy="3416320"/>
          </a:xfrm>
          <a:prstGeom prst="rect">
            <a:avLst/>
          </a:prstGeom>
        </p:spPr>
        <p:txBody>
          <a:bodyPr wrap="square">
            <a:spAutoFit/>
          </a:bodyPr>
          <a:lstStyle/>
          <a:p>
            <a:r>
              <a:rPr lang="en-AU" b="1" dirty="0" err="1" smtClean="0">
                <a:latin typeface="Consolas" pitchFamily="49" charset="0"/>
              </a:rPr>
              <a:t>nodefault</a:t>
            </a:r>
            <a:r>
              <a:rPr lang="en-AU" dirty="0" smtClean="0">
                <a:latin typeface="Consolas" pitchFamily="49" charset="0"/>
              </a:rPr>
              <a:t> </a:t>
            </a:r>
            <a:r>
              <a:rPr lang="en-AU" b="1" dirty="0" smtClean="0">
                <a:solidFill>
                  <a:srgbClr val="C00000"/>
                </a:solidFill>
                <a:latin typeface="Consolas" pitchFamily="49" charset="0"/>
              </a:rPr>
              <a:t>rule</a:t>
            </a:r>
            <a:r>
              <a:rPr lang="en-AU" dirty="0" smtClean="0">
                <a:latin typeface="Consolas" pitchFamily="49" charset="0"/>
              </a:rPr>
              <a:t> model2gui {</a:t>
            </a:r>
          </a:p>
          <a:p>
            <a:r>
              <a:rPr lang="en-AU" dirty="0" smtClean="0">
                <a:latin typeface="Consolas" pitchFamily="49" charset="0"/>
              </a:rPr>
              <a:t>	</a:t>
            </a:r>
            <a:r>
              <a:rPr lang="en-AU" b="1" dirty="0" smtClean="0">
                <a:solidFill>
                  <a:srgbClr val="C00000"/>
                </a:solidFill>
                <a:latin typeface="Consolas" pitchFamily="49" charset="0"/>
              </a:rPr>
              <a:t>from</a:t>
            </a:r>
            <a:r>
              <a:rPr lang="en-AU" dirty="0" smtClean="0">
                <a:latin typeface="Consolas" pitchFamily="49" charset="0"/>
              </a:rPr>
              <a:t> m : </a:t>
            </a:r>
            <a:r>
              <a:rPr lang="en-AU" dirty="0" err="1" smtClean="0">
                <a:latin typeface="Consolas" pitchFamily="49" charset="0"/>
              </a:rPr>
              <a:t>CD!Model</a:t>
            </a:r>
            <a:endParaRPr lang="en-AU" dirty="0" smtClean="0">
              <a:latin typeface="Consolas" pitchFamily="49" charset="0"/>
            </a:endParaRPr>
          </a:p>
          <a:p>
            <a:r>
              <a:rPr lang="en-AU" dirty="0" smtClean="0">
                <a:latin typeface="Consolas" pitchFamily="49" charset="0"/>
              </a:rPr>
              <a:t>	</a:t>
            </a:r>
            <a:r>
              <a:rPr lang="en-AU" b="1" dirty="0" smtClean="0">
                <a:solidFill>
                  <a:srgbClr val="C00000"/>
                </a:solidFill>
                <a:latin typeface="Consolas" pitchFamily="49" charset="0"/>
              </a:rPr>
              <a:t>to</a:t>
            </a:r>
            <a:r>
              <a:rPr lang="en-AU" dirty="0" smtClean="0">
                <a:latin typeface="Consolas" pitchFamily="49" charset="0"/>
              </a:rPr>
              <a:t>   w : </a:t>
            </a:r>
            <a:r>
              <a:rPr lang="en-AU" dirty="0" err="1" smtClean="0">
                <a:latin typeface="Consolas" pitchFamily="49" charset="0"/>
              </a:rPr>
              <a:t>GUI!Window</a:t>
            </a:r>
            <a:r>
              <a:rPr lang="en-AU" dirty="0" smtClean="0">
                <a:latin typeface="Consolas" pitchFamily="49" charset="0"/>
              </a:rPr>
              <a:t> (</a:t>
            </a:r>
          </a:p>
          <a:p>
            <a:r>
              <a:rPr lang="en-AU" dirty="0" smtClean="0">
                <a:latin typeface="Consolas" pitchFamily="49" charset="0"/>
              </a:rPr>
              <a:t>		title &lt;- </a:t>
            </a:r>
            <a:r>
              <a:rPr lang="en-AU" dirty="0" smtClean="0">
                <a:solidFill>
                  <a:srgbClr val="0070C0"/>
                </a:solidFill>
                <a:latin typeface="Consolas" pitchFamily="49" charset="0"/>
              </a:rPr>
              <a:t>'top-model'</a:t>
            </a:r>
            <a:r>
              <a:rPr lang="en-AU" dirty="0" smtClean="0">
                <a:latin typeface="Consolas" pitchFamily="49" charset="0"/>
              </a:rPr>
              <a:t>,</a:t>
            </a:r>
          </a:p>
          <a:p>
            <a:r>
              <a:rPr lang="en-AU" dirty="0" smtClean="0">
                <a:latin typeface="Consolas" pitchFamily="49" charset="0"/>
              </a:rPr>
              <a:t>		widgets &lt;- m		</a:t>
            </a:r>
          </a:p>
          <a:p>
            <a:r>
              <a:rPr lang="en-AU" dirty="0" smtClean="0">
                <a:latin typeface="Consolas" pitchFamily="49" charset="0"/>
              </a:rPr>
              <a:t>	)</a:t>
            </a:r>
          </a:p>
          <a:p>
            <a:r>
              <a:rPr lang="en-AU" dirty="0" smtClean="0">
                <a:latin typeface="Consolas" pitchFamily="49" charset="0"/>
              </a:rPr>
              <a:t>}</a:t>
            </a:r>
          </a:p>
          <a:p>
            <a:endParaRPr lang="en-AU" dirty="0" smtClean="0">
              <a:latin typeface="Consolas" pitchFamily="49" charset="0"/>
            </a:endParaRPr>
          </a:p>
          <a:p>
            <a:r>
              <a:rPr lang="en-AU" b="1" dirty="0" smtClean="0">
                <a:solidFill>
                  <a:srgbClr val="C00000"/>
                </a:solidFill>
                <a:latin typeface="Consolas" pitchFamily="49" charset="0"/>
              </a:rPr>
              <a:t>rule</a:t>
            </a:r>
            <a:r>
              <a:rPr lang="en-AU" dirty="0" smtClean="0">
                <a:latin typeface="Consolas" pitchFamily="49" charset="0"/>
              </a:rPr>
              <a:t> model2gui_frame{</a:t>
            </a:r>
          </a:p>
          <a:p>
            <a:r>
              <a:rPr lang="en-AU" dirty="0" smtClean="0">
                <a:latin typeface="Consolas" pitchFamily="49" charset="0"/>
              </a:rPr>
              <a:t>	</a:t>
            </a:r>
            <a:r>
              <a:rPr lang="en-AU" b="1" dirty="0" smtClean="0">
                <a:solidFill>
                  <a:srgbClr val="C00000"/>
                </a:solidFill>
                <a:latin typeface="Consolas" pitchFamily="49" charset="0"/>
              </a:rPr>
              <a:t>from</a:t>
            </a:r>
            <a:r>
              <a:rPr lang="en-AU" dirty="0" smtClean="0">
                <a:latin typeface="Consolas" pitchFamily="49" charset="0"/>
              </a:rPr>
              <a:t> m : </a:t>
            </a:r>
            <a:r>
              <a:rPr lang="en-AU" dirty="0" err="1" smtClean="0">
                <a:latin typeface="Consolas" pitchFamily="49" charset="0"/>
              </a:rPr>
              <a:t>CD!Model</a:t>
            </a:r>
            <a:endParaRPr lang="en-AU" dirty="0" smtClean="0">
              <a:latin typeface="Consolas" pitchFamily="49" charset="0"/>
            </a:endParaRPr>
          </a:p>
          <a:p>
            <a:r>
              <a:rPr lang="en-AU" dirty="0" smtClean="0">
                <a:latin typeface="Consolas" pitchFamily="49" charset="0"/>
              </a:rPr>
              <a:t>	</a:t>
            </a:r>
            <a:r>
              <a:rPr lang="en-AU" b="1" dirty="0" smtClean="0">
                <a:solidFill>
                  <a:srgbClr val="C00000"/>
                </a:solidFill>
                <a:latin typeface="Consolas" pitchFamily="49" charset="0"/>
              </a:rPr>
              <a:t>to</a:t>
            </a:r>
            <a:r>
              <a:rPr lang="en-AU" dirty="0" smtClean="0">
                <a:latin typeface="Consolas" pitchFamily="49" charset="0"/>
              </a:rPr>
              <a:t>   w : </a:t>
            </a:r>
            <a:r>
              <a:rPr lang="en-AU" dirty="0" err="1" smtClean="0">
                <a:latin typeface="Consolas" pitchFamily="49" charset="0"/>
              </a:rPr>
              <a:t>GUI!Frame</a:t>
            </a:r>
            <a:r>
              <a:rPr lang="en-AU" dirty="0" smtClean="0">
                <a:latin typeface="Consolas" pitchFamily="49" charset="0"/>
              </a:rPr>
              <a:t> ( name &lt;- </a:t>
            </a:r>
            <a:r>
              <a:rPr lang="en-AU" dirty="0" smtClean="0">
                <a:solidFill>
                  <a:srgbClr val="0070C0"/>
                </a:solidFill>
                <a:latin typeface="Consolas" pitchFamily="49" charset="0"/>
              </a:rPr>
              <a:t>'no-top-model’</a:t>
            </a:r>
            <a:r>
              <a:rPr lang="en-AU" dirty="0" smtClean="0">
                <a:latin typeface="Consolas" pitchFamily="49" charset="0"/>
              </a:rPr>
              <a:t>	)</a:t>
            </a:r>
          </a:p>
          <a:p>
            <a:r>
              <a:rPr lang="en-AU" dirty="0" smtClean="0">
                <a:latin typeface="Consolas" pitchFamily="49" charset="0"/>
              </a:rPr>
              <a:t>}</a:t>
            </a:r>
            <a:endParaRPr lang="en-AU" dirty="0">
              <a:latin typeface="Consolas" pitchFamily="49" charset="0"/>
            </a:endParaRPr>
          </a:p>
        </p:txBody>
      </p:sp>
      <p:sp>
        <p:nvSpPr>
          <p:cNvPr id="6" name="5 Rectángulo redondeado"/>
          <p:cNvSpPr/>
          <p:nvPr/>
        </p:nvSpPr>
        <p:spPr>
          <a:xfrm>
            <a:off x="7236296" y="116632"/>
            <a:ext cx="185050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t>cd2gui_no_default.atl</a:t>
            </a:r>
            <a:endParaRPr lang="en-AU" sz="1400" dirty="0">
              <a:latin typeface="Consolas" pitchFamily="49" charset="0"/>
            </a:endParaRPr>
          </a:p>
        </p:txBody>
      </p:sp>
      <p:sp>
        <p:nvSpPr>
          <p:cNvPr id="7" name="6 CuadroTexto"/>
          <p:cNvSpPr txBox="1"/>
          <p:nvPr/>
        </p:nvSpPr>
        <p:spPr>
          <a:xfrm>
            <a:off x="7508771" y="6488668"/>
            <a:ext cx="1599733" cy="307777"/>
          </a:xfrm>
          <a:prstGeom prst="rect">
            <a:avLst/>
          </a:prstGeom>
          <a:noFill/>
        </p:spPr>
        <p:txBody>
          <a:bodyPr wrap="none" rtlCol="0">
            <a:spAutoFit/>
          </a:bodyPr>
          <a:lstStyle/>
          <a:p>
            <a:r>
              <a:rPr lang="en-US" sz="1400" dirty="0" smtClean="0">
                <a:solidFill>
                  <a:schemeClr val="bg1">
                    <a:lumMod val="65000"/>
                  </a:schemeClr>
                </a:solidFill>
              </a:rPr>
              <a:t>Rules revisited </a:t>
            </a:r>
            <a:r>
              <a:rPr lang="es-ES_tradnl" sz="1400" dirty="0" smtClean="0">
                <a:solidFill>
                  <a:schemeClr val="bg1">
                    <a:lumMod val="65000"/>
                  </a:schemeClr>
                </a:solidFill>
              </a:rPr>
              <a:t>– </a:t>
            </a:r>
            <a:fld id="{FDBEFE11-3DF1-4A6E-91A5-8B939726F35A}" type="slidenum">
              <a:rPr lang="es-ES_tradnl" sz="1400" smtClean="0">
                <a:solidFill>
                  <a:schemeClr val="bg1">
                    <a:lumMod val="65000"/>
                  </a:schemeClr>
                </a:solidFill>
              </a:rPr>
              <a:pPr/>
              <a:t>16</a:t>
            </a:fld>
            <a:endParaRPr lang="es-ES_tradnl"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AU" dirty="0" smtClean="0"/>
              <a:t>Matched rules</a:t>
            </a:r>
            <a:br>
              <a:rPr lang="en-AU" dirty="0" smtClean="0"/>
            </a:br>
            <a:r>
              <a:rPr lang="en-AU" dirty="0" smtClean="0"/>
              <a:t>Question...</a:t>
            </a:r>
            <a:endParaRPr lang="en-AU" dirty="0"/>
          </a:p>
        </p:txBody>
      </p:sp>
      <p:sp>
        <p:nvSpPr>
          <p:cNvPr id="3" name="2 Marcador de contenido"/>
          <p:cNvSpPr>
            <a:spLocks noGrp="1"/>
          </p:cNvSpPr>
          <p:nvPr>
            <p:ph idx="1"/>
          </p:nvPr>
        </p:nvSpPr>
        <p:spPr/>
        <p:txBody>
          <a:bodyPr/>
          <a:lstStyle/>
          <a:p>
            <a:r>
              <a:rPr lang="en-AU" b="1" dirty="0" smtClean="0"/>
              <a:t>What would happen...?</a:t>
            </a:r>
            <a:endParaRPr lang="en-AU" dirty="0" smtClean="0"/>
          </a:p>
        </p:txBody>
      </p:sp>
      <p:sp>
        <p:nvSpPr>
          <p:cNvPr id="7" name="6 Rectángulo"/>
          <p:cNvSpPr/>
          <p:nvPr/>
        </p:nvSpPr>
        <p:spPr>
          <a:xfrm>
            <a:off x="1331640" y="2420888"/>
            <a:ext cx="6840760" cy="3970318"/>
          </a:xfrm>
          <a:prstGeom prst="rect">
            <a:avLst/>
          </a:prstGeom>
        </p:spPr>
        <p:txBody>
          <a:bodyPr wrap="square">
            <a:spAutoFit/>
          </a:bodyPr>
          <a:lstStyle/>
          <a:p>
            <a:r>
              <a:rPr lang="en-AU" b="1" dirty="0" err="1" smtClean="0">
                <a:latin typeface="Consolas" pitchFamily="49" charset="0"/>
              </a:rPr>
              <a:t>nodefault</a:t>
            </a:r>
            <a:r>
              <a:rPr lang="en-AU" dirty="0" smtClean="0">
                <a:latin typeface="Consolas" pitchFamily="49" charset="0"/>
              </a:rPr>
              <a:t> </a:t>
            </a:r>
            <a:r>
              <a:rPr lang="en-AU" b="1" dirty="0" smtClean="0">
                <a:solidFill>
                  <a:srgbClr val="C00000"/>
                </a:solidFill>
                <a:latin typeface="Consolas" pitchFamily="49" charset="0"/>
              </a:rPr>
              <a:t>rule</a:t>
            </a:r>
            <a:r>
              <a:rPr lang="en-AU" dirty="0" smtClean="0">
                <a:latin typeface="Consolas" pitchFamily="49" charset="0"/>
              </a:rPr>
              <a:t> model2gui {</a:t>
            </a:r>
          </a:p>
          <a:p>
            <a:r>
              <a:rPr lang="en-AU" dirty="0" smtClean="0">
                <a:latin typeface="Consolas" pitchFamily="49" charset="0"/>
              </a:rPr>
              <a:t>	</a:t>
            </a:r>
            <a:r>
              <a:rPr lang="en-AU" b="1" dirty="0" smtClean="0">
                <a:solidFill>
                  <a:srgbClr val="C00000"/>
                </a:solidFill>
                <a:latin typeface="Consolas" pitchFamily="49" charset="0"/>
              </a:rPr>
              <a:t>from</a:t>
            </a:r>
            <a:r>
              <a:rPr lang="en-AU" dirty="0" smtClean="0">
                <a:latin typeface="Consolas" pitchFamily="49" charset="0"/>
              </a:rPr>
              <a:t> m : </a:t>
            </a:r>
            <a:r>
              <a:rPr lang="en-AU" dirty="0" err="1" smtClean="0">
                <a:latin typeface="Consolas" pitchFamily="49" charset="0"/>
              </a:rPr>
              <a:t>CD!Model</a:t>
            </a:r>
            <a:endParaRPr lang="en-AU" dirty="0" smtClean="0">
              <a:latin typeface="Consolas" pitchFamily="49" charset="0"/>
            </a:endParaRPr>
          </a:p>
          <a:p>
            <a:r>
              <a:rPr lang="en-AU" dirty="0" smtClean="0">
                <a:latin typeface="Consolas" pitchFamily="49" charset="0"/>
              </a:rPr>
              <a:t>	</a:t>
            </a:r>
            <a:r>
              <a:rPr lang="en-AU" b="1" dirty="0" smtClean="0">
                <a:solidFill>
                  <a:srgbClr val="C00000"/>
                </a:solidFill>
                <a:latin typeface="Consolas" pitchFamily="49" charset="0"/>
              </a:rPr>
              <a:t>to</a:t>
            </a:r>
            <a:r>
              <a:rPr lang="en-AU" dirty="0" smtClean="0">
                <a:latin typeface="Consolas" pitchFamily="49" charset="0"/>
              </a:rPr>
              <a:t>   w : </a:t>
            </a:r>
            <a:r>
              <a:rPr lang="en-AU" dirty="0" err="1" smtClean="0">
                <a:latin typeface="Consolas" pitchFamily="49" charset="0"/>
              </a:rPr>
              <a:t>GUI!Window</a:t>
            </a:r>
            <a:r>
              <a:rPr lang="en-AU" dirty="0" smtClean="0">
                <a:latin typeface="Consolas" pitchFamily="49" charset="0"/>
              </a:rPr>
              <a:t> (</a:t>
            </a:r>
          </a:p>
          <a:p>
            <a:r>
              <a:rPr lang="en-AU" dirty="0" smtClean="0">
                <a:latin typeface="Consolas" pitchFamily="49" charset="0"/>
              </a:rPr>
              <a:t>		title &lt;- </a:t>
            </a:r>
            <a:r>
              <a:rPr lang="en-AU" dirty="0" smtClean="0">
                <a:solidFill>
                  <a:srgbClr val="0070C0"/>
                </a:solidFill>
                <a:latin typeface="Consolas" pitchFamily="49" charset="0"/>
              </a:rPr>
              <a:t>'top-model’</a:t>
            </a:r>
          </a:p>
          <a:p>
            <a:r>
              <a:rPr lang="en-AU" dirty="0" smtClean="0">
                <a:latin typeface="Consolas" pitchFamily="49" charset="0"/>
              </a:rPr>
              <a:t>	)</a:t>
            </a:r>
          </a:p>
          <a:p>
            <a:r>
              <a:rPr lang="en-AU" dirty="0" smtClean="0">
                <a:latin typeface="Consolas" pitchFamily="49" charset="0"/>
              </a:rPr>
              <a:t>}</a:t>
            </a:r>
          </a:p>
          <a:p>
            <a:endParaRPr lang="en-AU" dirty="0" smtClean="0">
              <a:latin typeface="Consolas" pitchFamily="49" charset="0"/>
            </a:endParaRPr>
          </a:p>
          <a:p>
            <a:r>
              <a:rPr lang="en-AU" b="1" dirty="0" smtClean="0">
                <a:solidFill>
                  <a:srgbClr val="C00000"/>
                </a:solidFill>
                <a:latin typeface="Consolas" pitchFamily="49" charset="0"/>
              </a:rPr>
              <a:t>rule</a:t>
            </a:r>
            <a:r>
              <a:rPr lang="en-AU" dirty="0" smtClean="0">
                <a:latin typeface="Consolas" pitchFamily="49" charset="0"/>
              </a:rPr>
              <a:t> model2gui_frame{</a:t>
            </a:r>
          </a:p>
          <a:p>
            <a:r>
              <a:rPr lang="en-AU" dirty="0" smtClean="0">
                <a:latin typeface="Consolas" pitchFamily="49" charset="0"/>
              </a:rPr>
              <a:t>	</a:t>
            </a:r>
            <a:r>
              <a:rPr lang="en-AU" b="1" dirty="0" smtClean="0">
                <a:solidFill>
                  <a:srgbClr val="C00000"/>
                </a:solidFill>
                <a:latin typeface="Consolas" pitchFamily="49" charset="0"/>
              </a:rPr>
              <a:t>from</a:t>
            </a:r>
            <a:r>
              <a:rPr lang="en-AU" dirty="0" smtClean="0">
                <a:latin typeface="Consolas" pitchFamily="49" charset="0"/>
              </a:rPr>
              <a:t> m : </a:t>
            </a:r>
            <a:r>
              <a:rPr lang="en-AU" dirty="0" err="1" smtClean="0">
                <a:latin typeface="Consolas" pitchFamily="49" charset="0"/>
              </a:rPr>
              <a:t>CD!Model</a:t>
            </a:r>
            <a:endParaRPr lang="en-AU" dirty="0" smtClean="0">
              <a:latin typeface="Consolas" pitchFamily="49" charset="0"/>
            </a:endParaRPr>
          </a:p>
          <a:p>
            <a:r>
              <a:rPr lang="en-AU" dirty="0" smtClean="0">
                <a:latin typeface="Consolas" pitchFamily="49" charset="0"/>
              </a:rPr>
              <a:t>	</a:t>
            </a:r>
            <a:r>
              <a:rPr lang="en-AU" b="1" dirty="0" smtClean="0">
                <a:solidFill>
                  <a:srgbClr val="C00000"/>
                </a:solidFill>
                <a:latin typeface="Consolas" pitchFamily="49" charset="0"/>
              </a:rPr>
              <a:t>to</a:t>
            </a:r>
            <a:r>
              <a:rPr lang="en-AU" dirty="0" smtClean="0">
                <a:latin typeface="Consolas" pitchFamily="49" charset="0"/>
              </a:rPr>
              <a:t>   w : </a:t>
            </a:r>
            <a:r>
              <a:rPr lang="en-AU" dirty="0" err="1" smtClean="0">
                <a:latin typeface="Consolas" pitchFamily="49" charset="0"/>
              </a:rPr>
              <a:t>GUI!Frame</a:t>
            </a:r>
            <a:r>
              <a:rPr lang="en-AU" dirty="0" smtClean="0">
                <a:latin typeface="Consolas" pitchFamily="49" charset="0"/>
              </a:rPr>
              <a:t> ( </a:t>
            </a:r>
          </a:p>
          <a:p>
            <a:r>
              <a:rPr lang="en-AU" dirty="0" smtClean="0">
                <a:latin typeface="Consolas" pitchFamily="49" charset="0"/>
              </a:rPr>
              <a:t>          name &lt;- </a:t>
            </a:r>
            <a:r>
              <a:rPr lang="en-AU" dirty="0" smtClean="0">
                <a:solidFill>
                  <a:srgbClr val="0070C0"/>
                </a:solidFill>
                <a:latin typeface="Consolas" pitchFamily="49" charset="0"/>
              </a:rPr>
              <a:t>'no-top-model’</a:t>
            </a:r>
            <a:r>
              <a:rPr lang="en-AU" dirty="0" smtClean="0">
                <a:latin typeface="Consolas" pitchFamily="49" charset="0"/>
              </a:rPr>
              <a:t>,</a:t>
            </a:r>
          </a:p>
          <a:p>
            <a:r>
              <a:rPr lang="en-AU" dirty="0" smtClean="0">
                <a:latin typeface="Consolas" pitchFamily="49" charset="0"/>
              </a:rPr>
              <a:t>          widgets &lt;- m</a:t>
            </a:r>
          </a:p>
          <a:p>
            <a:r>
              <a:rPr lang="en-AU" dirty="0" smtClean="0">
                <a:latin typeface="Consolas" pitchFamily="49" charset="0"/>
              </a:rPr>
              <a:t>        )</a:t>
            </a:r>
          </a:p>
          <a:p>
            <a:r>
              <a:rPr lang="en-AU" dirty="0" smtClean="0">
                <a:latin typeface="Consolas" pitchFamily="49" charset="0"/>
              </a:rPr>
              <a:t>}</a:t>
            </a:r>
            <a:endParaRPr lang="en-AU" dirty="0">
              <a:latin typeface="Consolas" pitchFamily="49" charset="0"/>
            </a:endParaRPr>
          </a:p>
        </p:txBody>
      </p:sp>
      <p:sp>
        <p:nvSpPr>
          <p:cNvPr id="5" name="4 CuadroTexto"/>
          <p:cNvSpPr txBox="1"/>
          <p:nvPr/>
        </p:nvSpPr>
        <p:spPr>
          <a:xfrm>
            <a:off x="7508771" y="6488668"/>
            <a:ext cx="1599733" cy="307777"/>
          </a:xfrm>
          <a:prstGeom prst="rect">
            <a:avLst/>
          </a:prstGeom>
          <a:noFill/>
        </p:spPr>
        <p:txBody>
          <a:bodyPr wrap="none" rtlCol="0">
            <a:spAutoFit/>
          </a:bodyPr>
          <a:lstStyle/>
          <a:p>
            <a:r>
              <a:rPr lang="en-US" sz="1400" dirty="0" smtClean="0">
                <a:solidFill>
                  <a:schemeClr val="bg1">
                    <a:lumMod val="65000"/>
                  </a:schemeClr>
                </a:solidFill>
              </a:rPr>
              <a:t>Rules revisited </a:t>
            </a:r>
            <a:r>
              <a:rPr lang="es-ES_tradnl" sz="1400" dirty="0" smtClean="0">
                <a:solidFill>
                  <a:schemeClr val="bg1">
                    <a:lumMod val="65000"/>
                  </a:schemeClr>
                </a:solidFill>
              </a:rPr>
              <a:t>– </a:t>
            </a:r>
            <a:fld id="{FDBEFE11-3DF1-4A6E-91A5-8B939726F35A}" type="slidenum">
              <a:rPr lang="es-ES_tradnl" sz="1400" smtClean="0">
                <a:solidFill>
                  <a:schemeClr val="bg1">
                    <a:lumMod val="65000"/>
                  </a:schemeClr>
                </a:solidFill>
              </a:rPr>
              <a:pPr/>
              <a:t>17</a:t>
            </a:fld>
            <a:endParaRPr lang="es-ES_tradnl"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Rule inheritance</a:t>
            </a:r>
            <a:endParaRPr lang="en-AU" dirty="0"/>
          </a:p>
        </p:txBody>
      </p:sp>
      <p:sp>
        <p:nvSpPr>
          <p:cNvPr id="3" name="2 Marcador de contenido"/>
          <p:cNvSpPr>
            <a:spLocks noGrp="1"/>
          </p:cNvSpPr>
          <p:nvPr>
            <p:ph idx="1"/>
          </p:nvPr>
        </p:nvSpPr>
        <p:spPr/>
        <p:txBody>
          <a:bodyPr/>
          <a:lstStyle/>
          <a:p>
            <a:r>
              <a:rPr lang="en-AU" dirty="0" smtClean="0"/>
              <a:t>Support for single inheritance of rules</a:t>
            </a:r>
          </a:p>
          <a:p>
            <a:pPr lvl="1"/>
            <a:r>
              <a:rPr lang="en-AU" dirty="0" smtClean="0"/>
              <a:t>Abstract rules to factorize common code</a:t>
            </a:r>
          </a:p>
          <a:p>
            <a:pPr lvl="1"/>
            <a:r>
              <a:rPr lang="en-AU" dirty="0" smtClean="0"/>
              <a:t>For matched rules</a:t>
            </a:r>
          </a:p>
          <a:p>
            <a:pPr lvl="2"/>
            <a:r>
              <a:rPr lang="en-AU" dirty="0" smtClean="0"/>
              <a:t>A means to enable dynamic dispatch of rules</a:t>
            </a:r>
          </a:p>
          <a:p>
            <a:pPr lvl="1"/>
            <a:r>
              <a:rPr lang="en-AU" dirty="0" smtClean="0"/>
              <a:t>For lazy rules</a:t>
            </a:r>
          </a:p>
          <a:p>
            <a:pPr lvl="2"/>
            <a:r>
              <a:rPr lang="en-AU" dirty="0" smtClean="0"/>
              <a:t>A means to enable rule-based pattern matching</a:t>
            </a:r>
          </a:p>
          <a:p>
            <a:pPr lvl="2"/>
            <a:endParaRPr lang="en-AU" dirty="0" smtClean="0"/>
          </a:p>
          <a:p>
            <a:pPr lvl="1"/>
            <a:endParaRPr lang="en-AU" dirty="0"/>
          </a:p>
        </p:txBody>
      </p:sp>
      <p:sp>
        <p:nvSpPr>
          <p:cNvPr id="4" name="3 Rectángulo"/>
          <p:cNvSpPr/>
          <p:nvPr/>
        </p:nvSpPr>
        <p:spPr>
          <a:xfrm>
            <a:off x="179512" y="6093296"/>
            <a:ext cx="8496944" cy="646331"/>
          </a:xfrm>
          <a:prstGeom prst="rect">
            <a:avLst/>
          </a:prstGeom>
        </p:spPr>
        <p:txBody>
          <a:bodyPr wrap="square">
            <a:spAutoFit/>
          </a:bodyPr>
          <a:lstStyle/>
          <a:p>
            <a:r>
              <a:rPr lang="en-US" dirty="0" smtClean="0"/>
              <a:t>* </a:t>
            </a:r>
            <a:r>
              <a:rPr lang="en-US" dirty="0" err="1" smtClean="0"/>
              <a:t>Wimmer</a:t>
            </a:r>
            <a:r>
              <a:rPr lang="en-US" dirty="0" smtClean="0"/>
              <a:t>, Manuel, et al. "Surveying Rule Inheritance in Model-to-Model Transformation Languages." Journal of Object Technology 11.2 (2012): 3-1.</a:t>
            </a:r>
            <a:endParaRPr lang="en-A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Rule inheritance</a:t>
            </a:r>
            <a:endParaRPr lang="en-AU" dirty="0"/>
          </a:p>
        </p:txBody>
      </p:sp>
      <p:sp>
        <p:nvSpPr>
          <p:cNvPr id="29" name="2 Marcador de contenido"/>
          <p:cNvSpPr>
            <a:spLocks noGrp="1"/>
          </p:cNvSpPr>
          <p:nvPr>
            <p:ph idx="1"/>
          </p:nvPr>
        </p:nvSpPr>
        <p:spPr>
          <a:xfrm>
            <a:off x="457200" y="1600200"/>
            <a:ext cx="8229600" cy="4525963"/>
          </a:xfrm>
        </p:spPr>
        <p:txBody>
          <a:bodyPr/>
          <a:lstStyle/>
          <a:p>
            <a:r>
              <a:rPr lang="en-AU" dirty="0" smtClean="0"/>
              <a:t>Solving a rule conflict</a:t>
            </a:r>
          </a:p>
          <a:p>
            <a:pPr lvl="1"/>
            <a:r>
              <a:rPr lang="en-AU" dirty="0" smtClean="0"/>
              <a:t>The super-rule is first matched, but then then </a:t>
            </a:r>
            <a:r>
              <a:rPr lang="en-AU" dirty="0" err="1" smtClean="0"/>
              <a:t>subrules</a:t>
            </a:r>
            <a:r>
              <a:rPr lang="en-AU" dirty="0" smtClean="0"/>
              <a:t> are tried (dynamic dispatch)</a:t>
            </a:r>
            <a:endParaRPr lang="en-AU" dirty="0"/>
          </a:p>
        </p:txBody>
      </p:sp>
      <p:sp>
        <p:nvSpPr>
          <p:cNvPr id="30" name="29 CuadroTexto"/>
          <p:cNvSpPr txBox="1"/>
          <p:nvPr/>
        </p:nvSpPr>
        <p:spPr>
          <a:xfrm>
            <a:off x="1547664" y="3573016"/>
            <a:ext cx="1016753" cy="307777"/>
          </a:xfrm>
          <a:prstGeom prst="rect">
            <a:avLst/>
          </a:prstGeom>
          <a:noFill/>
        </p:spPr>
        <p:txBody>
          <a:bodyPr wrap="none" rtlCol="0">
            <a:spAutoFit/>
          </a:bodyPr>
          <a:lstStyle/>
          <a:p>
            <a:r>
              <a:rPr lang="en-GB" sz="1400" dirty="0" smtClean="0"/>
              <a:t>classifiers *</a:t>
            </a:r>
            <a:endParaRPr lang="en-GB" sz="1400" dirty="0"/>
          </a:p>
        </p:txBody>
      </p:sp>
      <p:sp>
        <p:nvSpPr>
          <p:cNvPr id="31" name="30 Rectángulo"/>
          <p:cNvSpPr/>
          <p:nvPr/>
        </p:nvSpPr>
        <p:spPr>
          <a:xfrm>
            <a:off x="539552" y="3356992"/>
            <a:ext cx="100811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Package</a:t>
            </a:r>
            <a:endParaRPr lang="es-ES_tradnl" dirty="0"/>
          </a:p>
        </p:txBody>
      </p:sp>
      <p:sp>
        <p:nvSpPr>
          <p:cNvPr id="32" name="31 Rectángulo"/>
          <p:cNvSpPr/>
          <p:nvPr/>
        </p:nvSpPr>
        <p:spPr>
          <a:xfrm>
            <a:off x="2483768" y="3356992"/>
            <a:ext cx="1080120"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i="1" dirty="0" err="1" smtClean="0"/>
              <a:t>Classifier</a:t>
            </a:r>
            <a:endParaRPr lang="es-ES_tradnl" i="1" dirty="0"/>
          </a:p>
        </p:txBody>
      </p:sp>
      <p:cxnSp>
        <p:nvCxnSpPr>
          <p:cNvPr id="33" name="32 Conector angular"/>
          <p:cNvCxnSpPr>
            <a:stCxn id="35" idx="0"/>
            <a:endCxn id="34" idx="3"/>
          </p:cNvCxnSpPr>
          <p:nvPr/>
        </p:nvCxnSpPr>
        <p:spPr>
          <a:xfrm rot="5400000" flipH="1" flipV="1">
            <a:off x="2555776" y="3897052"/>
            <a:ext cx="360040" cy="57606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34" name="33 Triángulo isósceles"/>
          <p:cNvSpPr/>
          <p:nvPr/>
        </p:nvSpPr>
        <p:spPr>
          <a:xfrm>
            <a:off x="2915816" y="3789040"/>
            <a:ext cx="216024" cy="216024"/>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_tradnl"/>
          </a:p>
        </p:txBody>
      </p:sp>
      <p:sp>
        <p:nvSpPr>
          <p:cNvPr id="35" name="34 Rectángulo"/>
          <p:cNvSpPr/>
          <p:nvPr/>
        </p:nvSpPr>
        <p:spPr>
          <a:xfrm>
            <a:off x="1907704" y="4365104"/>
            <a:ext cx="1080120"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Class</a:t>
            </a:r>
            <a:endParaRPr lang="es-ES_tradnl" dirty="0"/>
          </a:p>
        </p:txBody>
      </p:sp>
      <p:sp>
        <p:nvSpPr>
          <p:cNvPr id="36" name="35 Rectángulo"/>
          <p:cNvSpPr/>
          <p:nvPr/>
        </p:nvSpPr>
        <p:spPr>
          <a:xfrm>
            <a:off x="3203848" y="4365104"/>
            <a:ext cx="1080120"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DataType</a:t>
            </a:r>
            <a:endParaRPr lang="es-ES_tradnl" dirty="0"/>
          </a:p>
        </p:txBody>
      </p:sp>
      <p:cxnSp>
        <p:nvCxnSpPr>
          <p:cNvPr id="37" name="36 Conector angular"/>
          <p:cNvCxnSpPr>
            <a:stCxn id="36" idx="0"/>
            <a:endCxn id="34" idx="3"/>
          </p:cNvCxnSpPr>
          <p:nvPr/>
        </p:nvCxnSpPr>
        <p:spPr>
          <a:xfrm rot="16200000" flipV="1">
            <a:off x="3203848" y="3825044"/>
            <a:ext cx="360040" cy="72008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38" name="57 Conector angular"/>
          <p:cNvCxnSpPr>
            <a:stCxn id="31" idx="3"/>
            <a:endCxn id="32" idx="1"/>
          </p:cNvCxnSpPr>
          <p:nvPr/>
        </p:nvCxnSpPr>
        <p:spPr>
          <a:xfrm>
            <a:off x="1547664" y="3573016"/>
            <a:ext cx="936104" cy="0"/>
          </a:xfrm>
          <a:prstGeom prst="straightConnector1">
            <a:avLst/>
          </a:prstGeom>
          <a:ln>
            <a:headEnd type="diamond" w="lg" len="lg"/>
            <a:tailEnd type="arrow"/>
          </a:ln>
        </p:spPr>
        <p:style>
          <a:lnRef idx="1">
            <a:schemeClr val="dk1"/>
          </a:lnRef>
          <a:fillRef idx="0">
            <a:schemeClr val="dk1"/>
          </a:fillRef>
          <a:effectRef idx="0">
            <a:schemeClr val="dk1"/>
          </a:effectRef>
          <a:fontRef idx="minor">
            <a:schemeClr val="tx1"/>
          </a:fontRef>
        </p:style>
      </p:cxnSp>
      <p:sp>
        <p:nvSpPr>
          <p:cNvPr id="39" name="38 Triángulo isósceles"/>
          <p:cNvSpPr/>
          <p:nvPr/>
        </p:nvSpPr>
        <p:spPr>
          <a:xfrm>
            <a:off x="971600" y="3789040"/>
            <a:ext cx="216024" cy="216024"/>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_tradnl"/>
          </a:p>
        </p:txBody>
      </p:sp>
      <p:sp>
        <p:nvSpPr>
          <p:cNvPr id="40" name="39 Rectángulo"/>
          <p:cNvSpPr/>
          <p:nvPr/>
        </p:nvSpPr>
        <p:spPr>
          <a:xfrm>
            <a:off x="539552" y="4365104"/>
            <a:ext cx="1080120"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Model</a:t>
            </a:r>
            <a:endParaRPr lang="es-ES_tradnl" dirty="0"/>
          </a:p>
        </p:txBody>
      </p:sp>
      <p:cxnSp>
        <p:nvCxnSpPr>
          <p:cNvPr id="41" name="40 Conector recto"/>
          <p:cNvCxnSpPr>
            <a:stCxn id="40" idx="0"/>
            <a:endCxn id="39" idx="3"/>
          </p:cNvCxnSpPr>
          <p:nvPr/>
        </p:nvCxnSpPr>
        <p:spPr>
          <a:xfrm flipV="1">
            <a:off x="1079612" y="4005064"/>
            <a:ext cx="0" cy="360040"/>
          </a:xfrm>
          <a:prstGeom prst="line">
            <a:avLst/>
          </a:prstGeom>
        </p:spPr>
        <p:style>
          <a:lnRef idx="1">
            <a:schemeClr val="dk1"/>
          </a:lnRef>
          <a:fillRef idx="0">
            <a:schemeClr val="dk1"/>
          </a:fillRef>
          <a:effectRef idx="0">
            <a:schemeClr val="dk1"/>
          </a:effectRef>
          <a:fontRef idx="minor">
            <a:schemeClr val="tx1"/>
          </a:fontRef>
        </p:style>
      </p:cxnSp>
      <p:sp>
        <p:nvSpPr>
          <p:cNvPr id="42" name="41 CuadroTexto"/>
          <p:cNvSpPr txBox="1"/>
          <p:nvPr/>
        </p:nvSpPr>
        <p:spPr>
          <a:xfrm>
            <a:off x="1547664" y="5517232"/>
            <a:ext cx="1016753" cy="307777"/>
          </a:xfrm>
          <a:prstGeom prst="rect">
            <a:avLst/>
          </a:prstGeom>
          <a:noFill/>
        </p:spPr>
        <p:txBody>
          <a:bodyPr wrap="none" rtlCol="0">
            <a:spAutoFit/>
          </a:bodyPr>
          <a:lstStyle/>
          <a:p>
            <a:r>
              <a:rPr lang="en-GB" sz="1400" dirty="0" smtClean="0"/>
              <a:t>classifiers *</a:t>
            </a:r>
            <a:endParaRPr lang="en-GB" sz="1400" dirty="0"/>
          </a:p>
        </p:txBody>
      </p:sp>
      <p:sp>
        <p:nvSpPr>
          <p:cNvPr id="43" name="42 Rectángulo"/>
          <p:cNvSpPr/>
          <p:nvPr/>
        </p:nvSpPr>
        <p:spPr>
          <a:xfrm>
            <a:off x="539552" y="5301208"/>
            <a:ext cx="100811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Model</a:t>
            </a:r>
            <a:endParaRPr lang="es-ES_tradnl" dirty="0"/>
          </a:p>
        </p:txBody>
      </p:sp>
      <p:sp>
        <p:nvSpPr>
          <p:cNvPr id="44" name="43 Rectángulo"/>
          <p:cNvSpPr/>
          <p:nvPr/>
        </p:nvSpPr>
        <p:spPr>
          <a:xfrm>
            <a:off x="2483768" y="5301208"/>
            <a:ext cx="1080120"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i="1" dirty="0" err="1" smtClean="0"/>
              <a:t>Classifier</a:t>
            </a:r>
            <a:endParaRPr lang="es-ES_tradnl" i="1" dirty="0"/>
          </a:p>
        </p:txBody>
      </p:sp>
      <p:cxnSp>
        <p:nvCxnSpPr>
          <p:cNvPr id="45" name="44 Conector angular"/>
          <p:cNvCxnSpPr>
            <a:stCxn id="47" idx="0"/>
            <a:endCxn id="46" idx="3"/>
          </p:cNvCxnSpPr>
          <p:nvPr/>
        </p:nvCxnSpPr>
        <p:spPr>
          <a:xfrm rot="5400000" flipH="1" flipV="1">
            <a:off x="2555776" y="5841268"/>
            <a:ext cx="360040" cy="57606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46" name="45 Triángulo isósceles"/>
          <p:cNvSpPr/>
          <p:nvPr/>
        </p:nvSpPr>
        <p:spPr>
          <a:xfrm>
            <a:off x="2915816" y="5733256"/>
            <a:ext cx="216024" cy="216024"/>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_tradnl"/>
          </a:p>
        </p:txBody>
      </p:sp>
      <p:sp>
        <p:nvSpPr>
          <p:cNvPr id="47" name="46 Rectángulo"/>
          <p:cNvSpPr/>
          <p:nvPr/>
        </p:nvSpPr>
        <p:spPr>
          <a:xfrm>
            <a:off x="1907704" y="6309320"/>
            <a:ext cx="1080120"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Class</a:t>
            </a:r>
            <a:endParaRPr lang="es-ES_tradnl" dirty="0"/>
          </a:p>
        </p:txBody>
      </p:sp>
      <p:sp>
        <p:nvSpPr>
          <p:cNvPr id="48" name="47 Rectángulo"/>
          <p:cNvSpPr/>
          <p:nvPr/>
        </p:nvSpPr>
        <p:spPr>
          <a:xfrm>
            <a:off x="3203848" y="6309320"/>
            <a:ext cx="1080120"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DataType</a:t>
            </a:r>
            <a:endParaRPr lang="es-ES_tradnl" dirty="0"/>
          </a:p>
        </p:txBody>
      </p:sp>
      <p:cxnSp>
        <p:nvCxnSpPr>
          <p:cNvPr id="49" name="48 Conector angular"/>
          <p:cNvCxnSpPr>
            <a:stCxn id="48" idx="0"/>
            <a:endCxn id="46" idx="3"/>
          </p:cNvCxnSpPr>
          <p:nvPr/>
        </p:nvCxnSpPr>
        <p:spPr>
          <a:xfrm rot="16200000" flipV="1">
            <a:off x="3203848" y="5769260"/>
            <a:ext cx="360040" cy="72008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0" name="57 Conector angular"/>
          <p:cNvCxnSpPr>
            <a:stCxn id="43" idx="3"/>
            <a:endCxn id="44" idx="1"/>
          </p:cNvCxnSpPr>
          <p:nvPr/>
        </p:nvCxnSpPr>
        <p:spPr>
          <a:xfrm>
            <a:off x="1547664" y="5517232"/>
            <a:ext cx="936104" cy="0"/>
          </a:xfrm>
          <a:prstGeom prst="straightConnector1">
            <a:avLst/>
          </a:prstGeom>
          <a:ln>
            <a:headEnd type="diamond" w="lg" len="lg"/>
            <a:tailEnd type="arrow"/>
          </a:ln>
        </p:spPr>
        <p:style>
          <a:lnRef idx="1">
            <a:schemeClr val="dk1"/>
          </a:lnRef>
          <a:fillRef idx="0">
            <a:schemeClr val="dk1"/>
          </a:fillRef>
          <a:effectRef idx="0">
            <a:schemeClr val="dk1"/>
          </a:effectRef>
          <a:fontRef idx="minor">
            <a:schemeClr val="tx1"/>
          </a:fontRef>
        </p:style>
      </p:cxnSp>
      <p:sp>
        <p:nvSpPr>
          <p:cNvPr id="51" name="50 Rectángulo"/>
          <p:cNvSpPr/>
          <p:nvPr/>
        </p:nvSpPr>
        <p:spPr>
          <a:xfrm>
            <a:off x="5364088" y="3356992"/>
            <a:ext cx="3456384" cy="3139321"/>
          </a:xfrm>
          <a:prstGeom prst="rect">
            <a:avLst/>
          </a:prstGeom>
        </p:spPr>
        <p:txBody>
          <a:bodyPr wrap="square">
            <a:spAutoFit/>
          </a:bodyPr>
          <a:lstStyle/>
          <a:p>
            <a:r>
              <a:rPr lang="es-ES_tradnl" b="1" dirty="0" smtClean="0">
                <a:solidFill>
                  <a:srgbClr val="C00000"/>
                </a:solidFill>
                <a:latin typeface="Consolas" pitchFamily="49" charset="0"/>
              </a:rPr>
              <a:t>rule</a:t>
            </a:r>
            <a:r>
              <a:rPr lang="es-ES_tradnl" dirty="0" smtClean="0">
                <a:latin typeface="Consolas" pitchFamily="49" charset="0"/>
              </a:rPr>
              <a:t> model2model </a:t>
            </a:r>
          </a:p>
          <a:p>
            <a:r>
              <a:rPr lang="es-ES_tradnl" dirty="0" smtClean="0">
                <a:latin typeface="Consolas" pitchFamily="49" charset="0"/>
              </a:rPr>
              <a:t> </a:t>
            </a:r>
            <a:r>
              <a:rPr lang="es-ES_tradnl" b="1" dirty="0" err="1" smtClean="0">
                <a:solidFill>
                  <a:srgbClr val="C00000"/>
                </a:solidFill>
                <a:latin typeface="Consolas" pitchFamily="49" charset="0"/>
              </a:rPr>
              <a:t>extends</a:t>
            </a:r>
            <a:r>
              <a:rPr lang="es-ES_tradnl" dirty="0" smtClean="0">
                <a:latin typeface="Consolas" pitchFamily="49" charset="0"/>
              </a:rPr>
              <a:t> package2model {</a:t>
            </a:r>
          </a:p>
          <a:p>
            <a:r>
              <a:rPr lang="es-ES_tradnl" dirty="0" smtClean="0">
                <a:latin typeface="Consolas" pitchFamily="49" charset="0"/>
              </a:rPr>
              <a:t>  </a:t>
            </a:r>
            <a:r>
              <a:rPr lang="es-ES_tradnl" b="1" dirty="0" err="1" smtClean="0">
                <a:solidFill>
                  <a:srgbClr val="C00000"/>
                </a:solidFill>
                <a:latin typeface="Consolas" pitchFamily="49" charset="0"/>
              </a:rPr>
              <a:t>from</a:t>
            </a:r>
            <a:r>
              <a:rPr lang="es-ES_tradnl" dirty="0" smtClean="0">
                <a:latin typeface="Consolas" pitchFamily="49" charset="0"/>
              </a:rPr>
              <a:t> m1: </a:t>
            </a:r>
            <a:r>
              <a:rPr lang="es-ES_tradnl" dirty="0" err="1" smtClean="0">
                <a:latin typeface="Consolas" pitchFamily="49" charset="0"/>
              </a:rPr>
              <a:t>UML!Model</a:t>
            </a:r>
            <a:endParaRPr lang="es-ES_tradnl" dirty="0" smtClean="0">
              <a:latin typeface="Consolas" pitchFamily="49" charset="0"/>
            </a:endParaRPr>
          </a:p>
          <a:p>
            <a:r>
              <a:rPr lang="es-ES_tradnl" b="1" dirty="0" smtClean="0">
                <a:solidFill>
                  <a:srgbClr val="C00000"/>
                </a:solidFill>
                <a:latin typeface="Consolas" pitchFamily="49" charset="0"/>
              </a:rPr>
              <a:t>  </a:t>
            </a:r>
            <a:r>
              <a:rPr lang="es-ES_tradnl" b="1" dirty="0" err="1" smtClean="0">
                <a:solidFill>
                  <a:srgbClr val="C00000"/>
                </a:solidFill>
                <a:latin typeface="Consolas" pitchFamily="49" charset="0"/>
              </a:rPr>
              <a:t>to</a:t>
            </a:r>
            <a:r>
              <a:rPr lang="es-ES_tradnl" dirty="0" smtClean="0">
                <a:latin typeface="Consolas" pitchFamily="49" charset="0"/>
              </a:rPr>
              <a:t>   m2: </a:t>
            </a:r>
            <a:r>
              <a:rPr lang="es-ES_tradnl" dirty="0" err="1" smtClean="0">
                <a:latin typeface="Consolas" pitchFamily="49" charset="0"/>
              </a:rPr>
              <a:t>CD!Model</a:t>
            </a:r>
            <a:endParaRPr lang="es-ES_tradnl" dirty="0" smtClean="0">
              <a:latin typeface="Consolas" pitchFamily="49" charset="0"/>
            </a:endParaRPr>
          </a:p>
          <a:p>
            <a:r>
              <a:rPr lang="es-ES_tradnl" dirty="0" smtClean="0">
                <a:latin typeface="Consolas" pitchFamily="49" charset="0"/>
              </a:rPr>
              <a:t>}</a:t>
            </a:r>
          </a:p>
          <a:p>
            <a:endParaRPr lang="es-ES_tradnl" dirty="0" smtClean="0">
              <a:latin typeface="Consolas" pitchFamily="49" charset="0"/>
            </a:endParaRPr>
          </a:p>
          <a:p>
            <a:r>
              <a:rPr lang="es-ES_tradnl" b="1" dirty="0" smtClean="0">
                <a:solidFill>
                  <a:srgbClr val="C00000"/>
                </a:solidFill>
                <a:latin typeface="Consolas" pitchFamily="49" charset="0"/>
              </a:rPr>
              <a:t>rule</a:t>
            </a:r>
            <a:r>
              <a:rPr lang="es-ES_tradnl" dirty="0" smtClean="0">
                <a:latin typeface="Consolas" pitchFamily="49" charset="0"/>
              </a:rPr>
              <a:t> package2model {</a:t>
            </a:r>
          </a:p>
          <a:p>
            <a:r>
              <a:rPr lang="es-ES_tradnl" dirty="0" smtClean="0">
                <a:latin typeface="Consolas" pitchFamily="49" charset="0"/>
              </a:rPr>
              <a:t>  </a:t>
            </a:r>
            <a:r>
              <a:rPr lang="es-ES_tradnl" b="1" dirty="0" err="1" smtClean="0">
                <a:solidFill>
                  <a:srgbClr val="C00000"/>
                </a:solidFill>
                <a:latin typeface="Consolas" pitchFamily="49" charset="0"/>
              </a:rPr>
              <a:t>from</a:t>
            </a:r>
            <a:r>
              <a:rPr lang="es-ES_tradnl" dirty="0" smtClean="0">
                <a:latin typeface="Consolas" pitchFamily="49" charset="0"/>
              </a:rPr>
              <a:t> p: </a:t>
            </a:r>
            <a:r>
              <a:rPr lang="es-ES_tradnl" dirty="0" err="1" smtClean="0">
                <a:latin typeface="Consolas" pitchFamily="49" charset="0"/>
              </a:rPr>
              <a:t>UML!Package</a:t>
            </a:r>
            <a:endParaRPr lang="es-ES_tradnl" dirty="0" smtClean="0">
              <a:latin typeface="Consolas" pitchFamily="49" charset="0"/>
            </a:endParaRPr>
          </a:p>
          <a:p>
            <a:r>
              <a:rPr lang="es-ES_tradnl" b="1" dirty="0" smtClean="0">
                <a:solidFill>
                  <a:srgbClr val="C00000"/>
                </a:solidFill>
                <a:latin typeface="Consolas" pitchFamily="49" charset="0"/>
              </a:rPr>
              <a:t>  </a:t>
            </a:r>
            <a:r>
              <a:rPr lang="es-ES_tradnl" b="1" dirty="0" err="1" smtClean="0">
                <a:solidFill>
                  <a:srgbClr val="C00000"/>
                </a:solidFill>
                <a:latin typeface="Consolas" pitchFamily="49" charset="0"/>
              </a:rPr>
              <a:t>to</a:t>
            </a:r>
            <a:r>
              <a:rPr lang="es-ES_tradnl" dirty="0" smtClean="0">
                <a:latin typeface="Consolas" pitchFamily="49" charset="0"/>
              </a:rPr>
              <a:t>   m: </a:t>
            </a:r>
            <a:r>
              <a:rPr lang="es-ES_tradnl" dirty="0" err="1" smtClean="0">
                <a:latin typeface="Consolas" pitchFamily="49" charset="0"/>
              </a:rPr>
              <a:t>CD!Model</a:t>
            </a:r>
            <a:endParaRPr lang="es-ES_tradnl" dirty="0" smtClean="0">
              <a:latin typeface="Consolas" pitchFamily="49" charset="0"/>
            </a:endParaRPr>
          </a:p>
          <a:p>
            <a:r>
              <a:rPr lang="es-ES_tradnl" dirty="0" smtClean="0">
                <a:latin typeface="Consolas" pitchFamily="49" charset="0"/>
              </a:rPr>
              <a:t>}</a:t>
            </a:r>
          </a:p>
          <a:p>
            <a:endParaRPr lang="es-ES_tradnl" dirty="0" smtClean="0">
              <a:latin typeface="Consolas" pitchFamily="49" charset="0"/>
            </a:endParaRPr>
          </a:p>
        </p:txBody>
      </p:sp>
      <p:cxnSp>
        <p:nvCxnSpPr>
          <p:cNvPr id="53" name="52 Conector recto"/>
          <p:cNvCxnSpPr/>
          <p:nvPr/>
        </p:nvCxnSpPr>
        <p:spPr>
          <a:xfrm>
            <a:off x="323528" y="5085184"/>
            <a:ext cx="4320480" cy="0"/>
          </a:xfrm>
          <a:prstGeom prst="line">
            <a:avLst/>
          </a:prstGeom>
        </p:spPr>
        <p:style>
          <a:lnRef idx="1">
            <a:schemeClr val="dk1"/>
          </a:lnRef>
          <a:fillRef idx="0">
            <a:schemeClr val="dk1"/>
          </a:fillRef>
          <a:effectRef idx="0">
            <a:schemeClr val="dk1"/>
          </a:effectRef>
          <a:fontRef idx="minor">
            <a:schemeClr val="tx1"/>
          </a:fontRef>
        </p:style>
      </p:cxnSp>
      <p:sp>
        <p:nvSpPr>
          <p:cNvPr id="27" name="26 CuadroTexto"/>
          <p:cNvSpPr txBox="1"/>
          <p:nvPr/>
        </p:nvSpPr>
        <p:spPr>
          <a:xfrm>
            <a:off x="7508771" y="6488668"/>
            <a:ext cx="1599733" cy="307777"/>
          </a:xfrm>
          <a:prstGeom prst="rect">
            <a:avLst/>
          </a:prstGeom>
          <a:noFill/>
        </p:spPr>
        <p:txBody>
          <a:bodyPr wrap="none" rtlCol="0">
            <a:spAutoFit/>
          </a:bodyPr>
          <a:lstStyle/>
          <a:p>
            <a:r>
              <a:rPr lang="en-US" sz="1400" dirty="0" smtClean="0">
                <a:solidFill>
                  <a:schemeClr val="bg1">
                    <a:lumMod val="65000"/>
                  </a:schemeClr>
                </a:solidFill>
              </a:rPr>
              <a:t>Rules revisited </a:t>
            </a:r>
            <a:r>
              <a:rPr lang="es-ES_tradnl" sz="1400" dirty="0" smtClean="0">
                <a:solidFill>
                  <a:schemeClr val="bg1">
                    <a:lumMod val="65000"/>
                  </a:schemeClr>
                </a:solidFill>
              </a:rPr>
              <a:t>– </a:t>
            </a:r>
            <a:fld id="{FDBEFE11-3DF1-4A6E-91A5-8B939726F35A}" type="slidenum">
              <a:rPr lang="es-ES_tradnl" sz="1400" smtClean="0">
                <a:solidFill>
                  <a:schemeClr val="bg1">
                    <a:lumMod val="65000"/>
                  </a:schemeClr>
                </a:solidFill>
              </a:rPr>
              <a:pPr/>
              <a:t>19</a:t>
            </a:fld>
            <a:endParaRPr lang="es-ES_tradnl" sz="1400" dirty="0">
              <a:solidFill>
                <a:schemeClr val="bg1">
                  <a:lumMod val="6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n-GB" dirty="0" smtClean="0"/>
              <a:t>Outline</a:t>
            </a:r>
            <a:endParaRPr lang="en-GB" dirty="0"/>
          </a:p>
        </p:txBody>
      </p:sp>
      <p:sp>
        <p:nvSpPr>
          <p:cNvPr id="5" name="4 Marcador de contenido"/>
          <p:cNvSpPr>
            <a:spLocks noGrp="1"/>
          </p:cNvSpPr>
          <p:nvPr>
            <p:ph idx="1"/>
          </p:nvPr>
        </p:nvSpPr>
        <p:spPr/>
        <p:txBody>
          <a:bodyPr/>
          <a:lstStyle/>
          <a:p>
            <a:r>
              <a:rPr lang="en-GB" dirty="0" smtClean="0"/>
              <a:t>Less known things about ATL, like</a:t>
            </a:r>
          </a:p>
          <a:p>
            <a:pPr lvl="1"/>
            <a:r>
              <a:rPr lang="en-GB" dirty="0" smtClean="0"/>
              <a:t>Map &amp; </a:t>
            </a:r>
            <a:r>
              <a:rPr lang="en-GB" dirty="0" err="1" smtClean="0"/>
              <a:t>Tuple</a:t>
            </a:r>
            <a:r>
              <a:rPr lang="en-GB" dirty="0" smtClean="0"/>
              <a:t> data types</a:t>
            </a:r>
          </a:p>
          <a:p>
            <a:pPr lvl="1"/>
            <a:r>
              <a:rPr lang="en-GB" dirty="0" smtClean="0"/>
              <a:t>The execution algorithm</a:t>
            </a:r>
          </a:p>
          <a:p>
            <a:pPr lvl="1"/>
            <a:r>
              <a:rPr lang="en-GB" dirty="0" smtClean="0"/>
              <a:t>Details about rule execution and resolution</a:t>
            </a:r>
          </a:p>
          <a:p>
            <a:pPr lvl="1"/>
            <a:r>
              <a:rPr lang="en-GB" dirty="0" smtClean="0"/>
              <a:t>Imperative code</a:t>
            </a:r>
          </a:p>
          <a:p>
            <a:pPr lvl="1"/>
            <a:r>
              <a:rPr lang="en-GB" dirty="0" smtClean="0"/>
              <a:t>Some patterns and anti-patterns</a:t>
            </a:r>
          </a:p>
          <a:p>
            <a:pPr lvl="1"/>
            <a:endParaRPr lang="en-GB" dirty="0" smtClean="0"/>
          </a:p>
          <a:p>
            <a:pPr lvl="1"/>
            <a:r>
              <a:rPr lang="en-GB" dirty="0" smtClean="0"/>
              <a:t>An several other tricky things...</a:t>
            </a:r>
          </a:p>
          <a:p>
            <a:pPr lvl="1"/>
            <a:endParaRPr lang="en-GB" dirty="0" smtClean="0"/>
          </a:p>
          <a:p>
            <a:pPr lvl="1"/>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Abstract rules</a:t>
            </a:r>
            <a:endParaRPr lang="en-AU" dirty="0"/>
          </a:p>
        </p:txBody>
      </p:sp>
      <p:sp>
        <p:nvSpPr>
          <p:cNvPr id="3" name="2 Marcador de contenido"/>
          <p:cNvSpPr>
            <a:spLocks noGrp="1"/>
          </p:cNvSpPr>
          <p:nvPr>
            <p:ph idx="1"/>
          </p:nvPr>
        </p:nvSpPr>
        <p:spPr/>
        <p:txBody>
          <a:bodyPr/>
          <a:lstStyle/>
          <a:p>
            <a:r>
              <a:rPr lang="en-AU" dirty="0" smtClean="0"/>
              <a:t>Abstract rules</a:t>
            </a:r>
          </a:p>
          <a:p>
            <a:pPr lvl="1"/>
            <a:r>
              <a:rPr lang="en-AU" dirty="0" smtClean="0"/>
              <a:t>All abstract classes in the output pattern must be overridden in the concrete subclasses</a:t>
            </a:r>
          </a:p>
          <a:p>
            <a:pPr lvl="1"/>
            <a:r>
              <a:rPr lang="en-AU" dirty="0" smtClean="0"/>
              <a:t>To override, use the same variable name for the input/output pattern</a:t>
            </a:r>
          </a:p>
          <a:p>
            <a:pPr lvl="2"/>
            <a:r>
              <a:rPr lang="en-AU" dirty="0" smtClean="0"/>
              <a:t>Bindings for the same feature declared in the super rule are not executed.</a:t>
            </a:r>
            <a:endParaRPr lang="en-AU" dirty="0"/>
          </a:p>
        </p:txBody>
      </p:sp>
      <p:sp>
        <p:nvSpPr>
          <p:cNvPr id="4" name="3 CuadroTexto"/>
          <p:cNvSpPr txBox="1"/>
          <p:nvPr/>
        </p:nvSpPr>
        <p:spPr>
          <a:xfrm>
            <a:off x="7508771" y="6488668"/>
            <a:ext cx="1599733" cy="307777"/>
          </a:xfrm>
          <a:prstGeom prst="rect">
            <a:avLst/>
          </a:prstGeom>
          <a:noFill/>
        </p:spPr>
        <p:txBody>
          <a:bodyPr wrap="none" rtlCol="0">
            <a:spAutoFit/>
          </a:bodyPr>
          <a:lstStyle/>
          <a:p>
            <a:r>
              <a:rPr lang="en-US" sz="1400" dirty="0" smtClean="0">
                <a:solidFill>
                  <a:schemeClr val="bg1">
                    <a:lumMod val="65000"/>
                  </a:schemeClr>
                </a:solidFill>
              </a:rPr>
              <a:t>Rules revisited </a:t>
            </a:r>
            <a:r>
              <a:rPr lang="es-ES_tradnl" sz="1400" dirty="0" smtClean="0">
                <a:solidFill>
                  <a:schemeClr val="bg1">
                    <a:lumMod val="65000"/>
                  </a:schemeClr>
                </a:solidFill>
              </a:rPr>
              <a:t>– </a:t>
            </a:r>
            <a:fld id="{FDBEFE11-3DF1-4A6E-91A5-8B939726F35A}" type="slidenum">
              <a:rPr lang="es-ES_tradnl" sz="1400" smtClean="0">
                <a:solidFill>
                  <a:schemeClr val="bg1">
                    <a:lumMod val="65000"/>
                  </a:schemeClr>
                </a:solidFill>
              </a:rPr>
              <a:pPr/>
              <a:t>20</a:t>
            </a:fld>
            <a:endParaRPr lang="es-ES_tradnl" sz="1400" dirty="0">
              <a:solidFill>
                <a:schemeClr val="bg1">
                  <a:lumMod val="65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Abstract rules</a:t>
            </a:r>
            <a:endParaRPr lang="en-AU" dirty="0"/>
          </a:p>
        </p:txBody>
      </p:sp>
      <p:sp>
        <p:nvSpPr>
          <p:cNvPr id="3" name="2 Marcador de contenido"/>
          <p:cNvSpPr>
            <a:spLocks noGrp="1"/>
          </p:cNvSpPr>
          <p:nvPr>
            <p:ph idx="1"/>
          </p:nvPr>
        </p:nvSpPr>
        <p:spPr/>
        <p:txBody>
          <a:bodyPr/>
          <a:lstStyle/>
          <a:p>
            <a:r>
              <a:rPr lang="en-AU" dirty="0" smtClean="0"/>
              <a:t>Example. Before abstract rules, similar rules replicate code.</a:t>
            </a:r>
            <a:endParaRPr lang="en-AU" dirty="0"/>
          </a:p>
        </p:txBody>
      </p:sp>
      <p:sp>
        <p:nvSpPr>
          <p:cNvPr id="4" name="3 Rectángulo"/>
          <p:cNvSpPr/>
          <p:nvPr/>
        </p:nvSpPr>
        <p:spPr>
          <a:xfrm>
            <a:off x="539552" y="2699042"/>
            <a:ext cx="4572000" cy="3970318"/>
          </a:xfrm>
          <a:prstGeom prst="rect">
            <a:avLst/>
          </a:prstGeom>
        </p:spPr>
        <p:txBody>
          <a:bodyPr>
            <a:spAutoFit/>
          </a:bodyPr>
          <a:lstStyle/>
          <a:p>
            <a:r>
              <a:rPr lang="en-AU" b="1" dirty="0" smtClean="0">
                <a:solidFill>
                  <a:srgbClr val="C00000"/>
                </a:solidFill>
                <a:latin typeface="Consolas" pitchFamily="49" charset="0"/>
              </a:rPr>
              <a:t>rule</a:t>
            </a:r>
            <a:r>
              <a:rPr lang="en-AU" dirty="0" smtClean="0">
                <a:latin typeface="Consolas" pitchFamily="49" charset="0"/>
              </a:rPr>
              <a:t> attribute2text {</a:t>
            </a:r>
          </a:p>
          <a:p>
            <a:r>
              <a:rPr lang="en-AU" dirty="0" smtClean="0">
                <a:latin typeface="Consolas" pitchFamily="49" charset="0"/>
              </a:rPr>
              <a:t>  </a:t>
            </a:r>
            <a:r>
              <a:rPr lang="en-AU" b="1" dirty="0" smtClean="0">
                <a:solidFill>
                  <a:srgbClr val="C00000"/>
                </a:solidFill>
                <a:latin typeface="Consolas" pitchFamily="49" charset="0"/>
              </a:rPr>
              <a:t>from</a:t>
            </a:r>
            <a:r>
              <a:rPr lang="en-AU" dirty="0" smtClean="0">
                <a:latin typeface="Consolas" pitchFamily="49" charset="0"/>
              </a:rPr>
              <a:t> a: </a:t>
            </a:r>
            <a:r>
              <a:rPr lang="en-AU" dirty="0" err="1" smtClean="0">
                <a:latin typeface="Consolas" pitchFamily="49" charset="0"/>
              </a:rPr>
              <a:t>CD!Attribute</a:t>
            </a:r>
            <a:r>
              <a:rPr lang="en-AU" dirty="0" smtClean="0">
                <a:latin typeface="Consolas" pitchFamily="49" charset="0"/>
              </a:rPr>
              <a:t> ( </a:t>
            </a:r>
          </a:p>
          <a:p>
            <a:r>
              <a:rPr lang="en-AU" dirty="0" smtClean="0">
                <a:latin typeface="Consolas" pitchFamily="49" charset="0"/>
              </a:rPr>
              <a:t>       </a:t>
            </a:r>
            <a:r>
              <a:rPr lang="en-AU" dirty="0" err="1" smtClean="0">
                <a:latin typeface="Consolas" pitchFamily="49" charset="0"/>
              </a:rPr>
              <a:t>a.isText</a:t>
            </a:r>
            <a:r>
              <a:rPr lang="en-AU" dirty="0" smtClean="0">
                <a:latin typeface="Consolas" pitchFamily="49" charset="0"/>
              </a:rPr>
              <a:t>() )</a:t>
            </a:r>
          </a:p>
          <a:p>
            <a:r>
              <a:rPr lang="en-AU" dirty="0" smtClean="0">
                <a:latin typeface="Consolas" pitchFamily="49" charset="0"/>
              </a:rPr>
              <a:t>  </a:t>
            </a:r>
            <a:r>
              <a:rPr lang="en-AU" b="1" dirty="0" smtClean="0">
                <a:solidFill>
                  <a:srgbClr val="C00000"/>
                </a:solidFill>
                <a:latin typeface="Consolas" pitchFamily="49" charset="0"/>
              </a:rPr>
              <a:t>to</a:t>
            </a:r>
            <a:r>
              <a:rPr lang="en-AU" dirty="0" smtClean="0">
                <a:latin typeface="Consolas" pitchFamily="49" charset="0"/>
              </a:rPr>
              <a:t>   t: </a:t>
            </a:r>
            <a:r>
              <a:rPr lang="en-AU" dirty="0" err="1" smtClean="0">
                <a:latin typeface="Consolas" pitchFamily="49" charset="0"/>
              </a:rPr>
              <a:t>GUI!Text</a:t>
            </a:r>
            <a:r>
              <a:rPr lang="en-AU" dirty="0" smtClean="0">
                <a:latin typeface="Consolas" pitchFamily="49" charset="0"/>
              </a:rPr>
              <a:t>,</a:t>
            </a:r>
          </a:p>
          <a:p>
            <a:r>
              <a:rPr lang="en-AU" dirty="0" smtClean="0">
                <a:latin typeface="Consolas" pitchFamily="49" charset="0"/>
              </a:rPr>
              <a:t>       l: </a:t>
            </a:r>
            <a:r>
              <a:rPr lang="en-AU" dirty="0" err="1" smtClean="0">
                <a:latin typeface="Consolas" pitchFamily="49" charset="0"/>
              </a:rPr>
              <a:t>GUI!Label</a:t>
            </a:r>
            <a:r>
              <a:rPr lang="en-AU" dirty="0" smtClean="0">
                <a:latin typeface="Consolas" pitchFamily="49" charset="0"/>
              </a:rPr>
              <a:t>,</a:t>
            </a:r>
          </a:p>
          <a:p>
            <a:r>
              <a:rPr lang="en-AU" dirty="0" smtClean="0">
                <a:latin typeface="Consolas" pitchFamily="49" charset="0"/>
              </a:rPr>
              <a:t>       g1: </a:t>
            </a:r>
            <a:r>
              <a:rPr lang="en-AU" dirty="0" err="1" smtClean="0">
                <a:latin typeface="Consolas" pitchFamily="49" charset="0"/>
              </a:rPr>
              <a:t>GUI!GridInfo</a:t>
            </a:r>
            <a:r>
              <a:rPr lang="en-AU" dirty="0" smtClean="0">
                <a:latin typeface="Consolas" pitchFamily="49" charset="0"/>
              </a:rPr>
              <a:t> (</a:t>
            </a:r>
          </a:p>
          <a:p>
            <a:r>
              <a:rPr lang="en-AU" dirty="0" smtClean="0">
                <a:latin typeface="Consolas" pitchFamily="49" charset="0"/>
              </a:rPr>
              <a:t>	 column &lt;- 1,</a:t>
            </a:r>
          </a:p>
          <a:p>
            <a:r>
              <a:rPr lang="en-AU" dirty="0" smtClean="0">
                <a:latin typeface="Consolas" pitchFamily="49" charset="0"/>
              </a:rPr>
              <a:t>	 widget &lt;- t</a:t>
            </a:r>
          </a:p>
          <a:p>
            <a:r>
              <a:rPr lang="en-AU" dirty="0" smtClean="0">
                <a:latin typeface="Consolas" pitchFamily="49" charset="0"/>
              </a:rPr>
              <a:t>       ),</a:t>
            </a:r>
          </a:p>
          <a:p>
            <a:r>
              <a:rPr lang="en-AU" dirty="0" smtClean="0">
                <a:latin typeface="Consolas" pitchFamily="49" charset="0"/>
              </a:rPr>
              <a:t>       g2: </a:t>
            </a:r>
            <a:r>
              <a:rPr lang="en-AU" dirty="0" err="1" smtClean="0">
                <a:latin typeface="Consolas" pitchFamily="49" charset="0"/>
              </a:rPr>
              <a:t>GUI!GridInfo</a:t>
            </a:r>
            <a:r>
              <a:rPr lang="en-AU" dirty="0" smtClean="0">
                <a:latin typeface="Consolas" pitchFamily="49" charset="0"/>
              </a:rPr>
              <a:t> (</a:t>
            </a:r>
          </a:p>
          <a:p>
            <a:r>
              <a:rPr lang="en-AU" dirty="0" smtClean="0">
                <a:latin typeface="Consolas" pitchFamily="49" charset="0"/>
              </a:rPr>
              <a:t>	 column &lt;- 2,</a:t>
            </a:r>
          </a:p>
          <a:p>
            <a:r>
              <a:rPr lang="en-AU" dirty="0" smtClean="0">
                <a:latin typeface="Consolas" pitchFamily="49" charset="0"/>
              </a:rPr>
              <a:t>	 widget &lt;- l</a:t>
            </a:r>
          </a:p>
          <a:p>
            <a:r>
              <a:rPr lang="en-AU" dirty="0" smtClean="0">
                <a:latin typeface="Consolas" pitchFamily="49" charset="0"/>
              </a:rPr>
              <a:t>       )</a:t>
            </a:r>
          </a:p>
          <a:p>
            <a:r>
              <a:rPr lang="en-AU" dirty="0" smtClean="0">
                <a:latin typeface="Consolas" pitchFamily="49" charset="0"/>
              </a:rPr>
              <a:t>}</a:t>
            </a:r>
            <a:endParaRPr lang="en-AU" dirty="0">
              <a:latin typeface="Consolas" pitchFamily="49" charset="0"/>
            </a:endParaRPr>
          </a:p>
        </p:txBody>
      </p:sp>
      <p:sp>
        <p:nvSpPr>
          <p:cNvPr id="5" name="4 Rectángulo"/>
          <p:cNvSpPr/>
          <p:nvPr/>
        </p:nvSpPr>
        <p:spPr>
          <a:xfrm>
            <a:off x="4572000" y="2708920"/>
            <a:ext cx="4572000" cy="3970318"/>
          </a:xfrm>
          <a:prstGeom prst="rect">
            <a:avLst/>
          </a:prstGeom>
        </p:spPr>
        <p:txBody>
          <a:bodyPr>
            <a:spAutoFit/>
          </a:bodyPr>
          <a:lstStyle/>
          <a:p>
            <a:r>
              <a:rPr lang="en-AU" b="1" dirty="0" smtClean="0">
                <a:solidFill>
                  <a:srgbClr val="C00000"/>
                </a:solidFill>
                <a:latin typeface="Consolas" pitchFamily="49" charset="0"/>
              </a:rPr>
              <a:t>rule</a:t>
            </a:r>
            <a:r>
              <a:rPr lang="en-AU" dirty="0" smtClean="0">
                <a:latin typeface="Consolas" pitchFamily="49" charset="0"/>
              </a:rPr>
              <a:t> attribute2int {</a:t>
            </a:r>
          </a:p>
          <a:p>
            <a:r>
              <a:rPr lang="en-AU" dirty="0" smtClean="0">
                <a:latin typeface="Consolas" pitchFamily="49" charset="0"/>
              </a:rPr>
              <a:t>  </a:t>
            </a:r>
            <a:r>
              <a:rPr lang="en-AU" b="1" dirty="0" smtClean="0">
                <a:solidFill>
                  <a:srgbClr val="C00000"/>
                </a:solidFill>
                <a:latin typeface="Consolas" pitchFamily="49" charset="0"/>
              </a:rPr>
              <a:t>from</a:t>
            </a:r>
            <a:r>
              <a:rPr lang="en-AU" dirty="0" smtClean="0">
                <a:latin typeface="Consolas" pitchFamily="49" charset="0"/>
              </a:rPr>
              <a:t> a: </a:t>
            </a:r>
            <a:r>
              <a:rPr lang="en-AU" dirty="0" err="1" smtClean="0">
                <a:latin typeface="Consolas" pitchFamily="49" charset="0"/>
              </a:rPr>
              <a:t>CD!Attribute</a:t>
            </a:r>
            <a:r>
              <a:rPr lang="en-AU" dirty="0" smtClean="0">
                <a:latin typeface="Consolas" pitchFamily="49" charset="0"/>
              </a:rPr>
              <a:t> (              </a:t>
            </a:r>
          </a:p>
          <a:p>
            <a:r>
              <a:rPr lang="en-AU" dirty="0" smtClean="0">
                <a:latin typeface="Consolas" pitchFamily="49" charset="0"/>
              </a:rPr>
              <a:t>       </a:t>
            </a:r>
            <a:r>
              <a:rPr lang="en-AU" dirty="0" err="1" smtClean="0">
                <a:latin typeface="Consolas" pitchFamily="49" charset="0"/>
              </a:rPr>
              <a:t>a.isText</a:t>
            </a:r>
            <a:r>
              <a:rPr lang="en-AU" dirty="0" smtClean="0">
                <a:latin typeface="Consolas" pitchFamily="49" charset="0"/>
              </a:rPr>
              <a:t>() )</a:t>
            </a:r>
          </a:p>
          <a:p>
            <a:r>
              <a:rPr lang="en-AU" dirty="0" smtClean="0">
                <a:latin typeface="Consolas" pitchFamily="49" charset="0"/>
              </a:rPr>
              <a:t>  </a:t>
            </a:r>
            <a:r>
              <a:rPr lang="en-AU" b="1" dirty="0" smtClean="0">
                <a:solidFill>
                  <a:srgbClr val="C00000"/>
                </a:solidFill>
                <a:latin typeface="Consolas" pitchFamily="49" charset="0"/>
              </a:rPr>
              <a:t>to</a:t>
            </a:r>
            <a:r>
              <a:rPr lang="en-AU" dirty="0" smtClean="0">
                <a:latin typeface="Consolas" pitchFamily="49" charset="0"/>
              </a:rPr>
              <a:t>   t: </a:t>
            </a:r>
            <a:r>
              <a:rPr lang="en-AU" dirty="0" err="1" smtClean="0">
                <a:latin typeface="Consolas" pitchFamily="49" charset="0"/>
              </a:rPr>
              <a:t>GUI!Text</a:t>
            </a:r>
            <a:r>
              <a:rPr lang="en-AU" dirty="0" smtClean="0">
                <a:latin typeface="Consolas" pitchFamily="49" charset="0"/>
              </a:rPr>
              <a:t>,</a:t>
            </a:r>
          </a:p>
          <a:p>
            <a:r>
              <a:rPr lang="en-AU" dirty="0" smtClean="0">
                <a:latin typeface="Consolas" pitchFamily="49" charset="0"/>
              </a:rPr>
              <a:t>       l: </a:t>
            </a:r>
            <a:r>
              <a:rPr lang="en-AU" dirty="0" err="1" smtClean="0">
                <a:latin typeface="Consolas" pitchFamily="49" charset="0"/>
              </a:rPr>
              <a:t>GUI!Label</a:t>
            </a:r>
            <a:r>
              <a:rPr lang="en-AU" dirty="0" smtClean="0">
                <a:latin typeface="Consolas" pitchFamily="49" charset="0"/>
              </a:rPr>
              <a:t>,</a:t>
            </a:r>
          </a:p>
          <a:p>
            <a:r>
              <a:rPr lang="en-AU" dirty="0" smtClean="0">
                <a:latin typeface="Consolas" pitchFamily="49" charset="0"/>
              </a:rPr>
              <a:t>       g1: </a:t>
            </a:r>
            <a:r>
              <a:rPr lang="en-AU" dirty="0" err="1" smtClean="0">
                <a:latin typeface="Consolas" pitchFamily="49" charset="0"/>
              </a:rPr>
              <a:t>GUI!GridInfo</a:t>
            </a:r>
            <a:r>
              <a:rPr lang="en-AU" dirty="0" smtClean="0">
                <a:latin typeface="Consolas" pitchFamily="49" charset="0"/>
              </a:rPr>
              <a:t> (</a:t>
            </a:r>
          </a:p>
          <a:p>
            <a:r>
              <a:rPr lang="en-AU" dirty="0" smtClean="0">
                <a:latin typeface="Consolas" pitchFamily="49" charset="0"/>
              </a:rPr>
              <a:t>	 column &lt;- 1,</a:t>
            </a:r>
          </a:p>
          <a:p>
            <a:r>
              <a:rPr lang="en-AU" dirty="0" smtClean="0">
                <a:latin typeface="Consolas" pitchFamily="49" charset="0"/>
              </a:rPr>
              <a:t>	 widget &lt;- t</a:t>
            </a:r>
          </a:p>
          <a:p>
            <a:r>
              <a:rPr lang="en-AU" dirty="0" smtClean="0">
                <a:latin typeface="Consolas" pitchFamily="49" charset="0"/>
              </a:rPr>
              <a:t>       ),</a:t>
            </a:r>
          </a:p>
          <a:p>
            <a:r>
              <a:rPr lang="en-AU" dirty="0" smtClean="0">
                <a:latin typeface="Consolas" pitchFamily="49" charset="0"/>
              </a:rPr>
              <a:t>       g2: </a:t>
            </a:r>
            <a:r>
              <a:rPr lang="en-AU" dirty="0" err="1" smtClean="0">
                <a:latin typeface="Consolas" pitchFamily="49" charset="0"/>
              </a:rPr>
              <a:t>GUI!GridInfo</a:t>
            </a:r>
            <a:r>
              <a:rPr lang="en-AU" dirty="0" smtClean="0">
                <a:latin typeface="Consolas" pitchFamily="49" charset="0"/>
              </a:rPr>
              <a:t> (</a:t>
            </a:r>
          </a:p>
          <a:p>
            <a:r>
              <a:rPr lang="en-AU" dirty="0" smtClean="0">
                <a:latin typeface="Consolas" pitchFamily="49" charset="0"/>
              </a:rPr>
              <a:t>	 column &lt;- 2,</a:t>
            </a:r>
          </a:p>
          <a:p>
            <a:r>
              <a:rPr lang="en-AU" dirty="0" smtClean="0">
                <a:latin typeface="Consolas" pitchFamily="49" charset="0"/>
              </a:rPr>
              <a:t>	 widget &lt;- l</a:t>
            </a:r>
          </a:p>
          <a:p>
            <a:r>
              <a:rPr lang="en-AU" dirty="0" smtClean="0">
                <a:latin typeface="Consolas" pitchFamily="49" charset="0"/>
              </a:rPr>
              <a:t>       )</a:t>
            </a:r>
          </a:p>
          <a:p>
            <a:r>
              <a:rPr lang="en-AU" dirty="0" smtClean="0">
                <a:latin typeface="Consolas" pitchFamily="49" charset="0"/>
              </a:rPr>
              <a:t>}</a:t>
            </a:r>
            <a:endParaRPr lang="en-AU" dirty="0">
              <a:latin typeface="Consolas" pitchFamily="49" charset="0"/>
            </a:endParaRPr>
          </a:p>
        </p:txBody>
      </p:sp>
      <p:sp>
        <p:nvSpPr>
          <p:cNvPr id="6" name="5 CuadroTexto"/>
          <p:cNvSpPr txBox="1"/>
          <p:nvPr/>
        </p:nvSpPr>
        <p:spPr>
          <a:xfrm>
            <a:off x="7508771" y="6488668"/>
            <a:ext cx="1599733" cy="307777"/>
          </a:xfrm>
          <a:prstGeom prst="rect">
            <a:avLst/>
          </a:prstGeom>
          <a:noFill/>
        </p:spPr>
        <p:txBody>
          <a:bodyPr wrap="none" rtlCol="0">
            <a:spAutoFit/>
          </a:bodyPr>
          <a:lstStyle/>
          <a:p>
            <a:r>
              <a:rPr lang="en-US" sz="1400" dirty="0" smtClean="0">
                <a:solidFill>
                  <a:schemeClr val="bg1">
                    <a:lumMod val="65000"/>
                  </a:schemeClr>
                </a:solidFill>
              </a:rPr>
              <a:t>Rules revisited </a:t>
            </a:r>
            <a:r>
              <a:rPr lang="es-ES_tradnl" sz="1400" dirty="0" smtClean="0">
                <a:solidFill>
                  <a:schemeClr val="bg1">
                    <a:lumMod val="65000"/>
                  </a:schemeClr>
                </a:solidFill>
              </a:rPr>
              <a:t>– </a:t>
            </a:r>
            <a:fld id="{FDBEFE11-3DF1-4A6E-91A5-8B939726F35A}" type="slidenum">
              <a:rPr lang="es-ES_tradnl" sz="1400" smtClean="0">
                <a:solidFill>
                  <a:schemeClr val="bg1">
                    <a:lumMod val="65000"/>
                  </a:schemeClr>
                </a:solidFill>
              </a:rPr>
              <a:pPr/>
              <a:t>21</a:t>
            </a:fld>
            <a:endParaRPr lang="es-ES_tradnl" sz="1400" dirty="0">
              <a:solidFill>
                <a:schemeClr val="bg1">
                  <a:lumMod val="6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n-AU" dirty="0" smtClean="0"/>
              <a:t>Abstract rules</a:t>
            </a:r>
            <a:endParaRPr lang="en-AU" dirty="0"/>
          </a:p>
        </p:txBody>
      </p:sp>
      <p:sp>
        <p:nvSpPr>
          <p:cNvPr id="7" name="6 Marcador de contenido"/>
          <p:cNvSpPr>
            <a:spLocks noGrp="1"/>
          </p:cNvSpPr>
          <p:nvPr>
            <p:ph idx="1"/>
          </p:nvPr>
        </p:nvSpPr>
        <p:spPr/>
        <p:txBody>
          <a:bodyPr/>
          <a:lstStyle/>
          <a:p>
            <a:r>
              <a:rPr lang="en-AU" dirty="0" smtClean="0"/>
              <a:t>With abstract rule, common patterns are factorized.</a:t>
            </a:r>
            <a:endParaRPr lang="en-AU" dirty="0"/>
          </a:p>
        </p:txBody>
      </p:sp>
      <p:sp>
        <p:nvSpPr>
          <p:cNvPr id="4" name="3 Rectángulo"/>
          <p:cNvSpPr/>
          <p:nvPr/>
        </p:nvSpPr>
        <p:spPr>
          <a:xfrm>
            <a:off x="35496" y="2708920"/>
            <a:ext cx="4392488" cy="3970318"/>
          </a:xfrm>
          <a:prstGeom prst="rect">
            <a:avLst/>
          </a:prstGeom>
        </p:spPr>
        <p:txBody>
          <a:bodyPr wrap="square">
            <a:spAutoFit/>
          </a:bodyPr>
          <a:lstStyle/>
          <a:p>
            <a:r>
              <a:rPr lang="en-AU" b="1" dirty="0" smtClean="0">
                <a:solidFill>
                  <a:srgbClr val="C00000"/>
                </a:solidFill>
                <a:latin typeface="Consolas" pitchFamily="49" charset="0"/>
              </a:rPr>
              <a:t>abstract</a:t>
            </a:r>
            <a:r>
              <a:rPr lang="en-AU" dirty="0" smtClean="0">
                <a:latin typeface="Consolas" pitchFamily="49" charset="0"/>
              </a:rPr>
              <a:t> </a:t>
            </a:r>
            <a:r>
              <a:rPr lang="en-AU" b="1" dirty="0" smtClean="0">
                <a:solidFill>
                  <a:srgbClr val="C00000"/>
                </a:solidFill>
                <a:latin typeface="Consolas" pitchFamily="49" charset="0"/>
              </a:rPr>
              <a:t>rule</a:t>
            </a:r>
            <a:r>
              <a:rPr lang="en-AU" dirty="0" smtClean="0">
                <a:latin typeface="Consolas" pitchFamily="49" charset="0"/>
              </a:rPr>
              <a:t> attribute2widget {</a:t>
            </a:r>
          </a:p>
          <a:p>
            <a:r>
              <a:rPr lang="en-AU" dirty="0" smtClean="0">
                <a:latin typeface="Consolas" pitchFamily="49" charset="0"/>
              </a:rPr>
              <a:t>  </a:t>
            </a:r>
            <a:r>
              <a:rPr lang="en-AU" b="1" dirty="0" smtClean="0">
                <a:solidFill>
                  <a:srgbClr val="C00000"/>
                </a:solidFill>
                <a:latin typeface="Consolas" pitchFamily="49" charset="0"/>
              </a:rPr>
              <a:t>from</a:t>
            </a:r>
            <a:r>
              <a:rPr lang="en-AU" dirty="0" smtClean="0">
                <a:latin typeface="Consolas" pitchFamily="49" charset="0"/>
              </a:rPr>
              <a:t> a: </a:t>
            </a:r>
            <a:r>
              <a:rPr lang="en-AU" dirty="0" err="1" smtClean="0">
                <a:latin typeface="Consolas" pitchFamily="49" charset="0"/>
              </a:rPr>
              <a:t>CD!Attribute</a:t>
            </a:r>
            <a:r>
              <a:rPr lang="en-AU" dirty="0" smtClean="0">
                <a:latin typeface="Consolas" pitchFamily="49" charset="0"/>
              </a:rPr>
              <a:t> </a:t>
            </a:r>
          </a:p>
          <a:p>
            <a:r>
              <a:rPr lang="en-AU" dirty="0" smtClean="0">
                <a:latin typeface="Consolas" pitchFamily="49" charset="0"/>
              </a:rPr>
              <a:t>    </a:t>
            </a:r>
            <a:r>
              <a:rPr lang="en-AU" b="1" dirty="0" smtClean="0">
                <a:solidFill>
                  <a:srgbClr val="C00000"/>
                </a:solidFill>
                <a:latin typeface="Consolas" pitchFamily="49" charset="0"/>
              </a:rPr>
              <a:t>to</a:t>
            </a:r>
            <a:r>
              <a:rPr lang="en-AU" dirty="0" smtClean="0">
                <a:latin typeface="Consolas" pitchFamily="49" charset="0"/>
              </a:rPr>
              <a:t> w: </a:t>
            </a:r>
            <a:r>
              <a:rPr lang="en-AU" dirty="0" err="1" smtClean="0">
                <a:latin typeface="Consolas" pitchFamily="49" charset="0"/>
              </a:rPr>
              <a:t>GUI!Widget</a:t>
            </a:r>
            <a:r>
              <a:rPr lang="en-AU" dirty="0" smtClean="0">
                <a:latin typeface="Consolas" pitchFamily="49" charset="0"/>
              </a:rPr>
              <a:t>, </a:t>
            </a:r>
          </a:p>
          <a:p>
            <a:r>
              <a:rPr lang="en-AU" dirty="0" smtClean="0">
                <a:latin typeface="Consolas" pitchFamily="49" charset="0"/>
              </a:rPr>
              <a:t>       l : </a:t>
            </a:r>
            <a:r>
              <a:rPr lang="en-AU" dirty="0" err="1" smtClean="0">
                <a:latin typeface="Consolas" pitchFamily="49" charset="0"/>
              </a:rPr>
              <a:t>GUI!Label</a:t>
            </a:r>
            <a:r>
              <a:rPr lang="en-AU" dirty="0" smtClean="0">
                <a:latin typeface="Consolas" pitchFamily="49" charset="0"/>
              </a:rPr>
              <a:t> ( </a:t>
            </a:r>
          </a:p>
          <a:p>
            <a:r>
              <a:rPr lang="en-AU" dirty="0" smtClean="0">
                <a:latin typeface="Consolas" pitchFamily="49" charset="0"/>
              </a:rPr>
              <a:t>	   value &lt;- a.name</a:t>
            </a:r>
          </a:p>
          <a:p>
            <a:r>
              <a:rPr lang="en-AU" dirty="0" smtClean="0">
                <a:latin typeface="Consolas" pitchFamily="49" charset="0"/>
              </a:rPr>
              <a:t>	), g1: </a:t>
            </a:r>
            <a:r>
              <a:rPr lang="en-AU" dirty="0" err="1" smtClean="0">
                <a:latin typeface="Consolas" pitchFamily="49" charset="0"/>
              </a:rPr>
              <a:t>GUI!GridInfo</a:t>
            </a:r>
            <a:r>
              <a:rPr lang="en-AU" dirty="0" smtClean="0">
                <a:latin typeface="Consolas" pitchFamily="49" charset="0"/>
              </a:rPr>
              <a:t> (</a:t>
            </a:r>
          </a:p>
          <a:p>
            <a:r>
              <a:rPr lang="en-AU" dirty="0" smtClean="0">
                <a:latin typeface="Consolas" pitchFamily="49" charset="0"/>
              </a:rPr>
              <a:t>	   column &lt;- 1,</a:t>
            </a:r>
          </a:p>
          <a:p>
            <a:r>
              <a:rPr lang="en-AU" dirty="0" smtClean="0">
                <a:latin typeface="Consolas" pitchFamily="49" charset="0"/>
              </a:rPr>
              <a:t>	   widget &lt;- w</a:t>
            </a:r>
          </a:p>
          <a:p>
            <a:r>
              <a:rPr lang="en-AU" dirty="0" smtClean="0">
                <a:latin typeface="Consolas" pitchFamily="49" charset="0"/>
              </a:rPr>
              <a:t>	),</a:t>
            </a:r>
          </a:p>
          <a:p>
            <a:r>
              <a:rPr lang="en-AU" dirty="0" smtClean="0">
                <a:latin typeface="Consolas" pitchFamily="49" charset="0"/>
              </a:rPr>
              <a:t>	g2: </a:t>
            </a:r>
            <a:r>
              <a:rPr lang="en-AU" dirty="0" err="1" smtClean="0">
                <a:latin typeface="Consolas" pitchFamily="49" charset="0"/>
              </a:rPr>
              <a:t>GUI!GridInfo</a:t>
            </a:r>
            <a:r>
              <a:rPr lang="en-AU" dirty="0" smtClean="0">
                <a:latin typeface="Consolas" pitchFamily="49" charset="0"/>
              </a:rPr>
              <a:t> (</a:t>
            </a:r>
          </a:p>
          <a:p>
            <a:r>
              <a:rPr lang="en-AU" dirty="0" smtClean="0">
                <a:latin typeface="Consolas" pitchFamily="49" charset="0"/>
              </a:rPr>
              <a:t>	   column &lt;- 2,</a:t>
            </a:r>
          </a:p>
          <a:p>
            <a:r>
              <a:rPr lang="en-AU" dirty="0" smtClean="0">
                <a:latin typeface="Consolas" pitchFamily="49" charset="0"/>
              </a:rPr>
              <a:t>	   widget &lt;- l</a:t>
            </a:r>
          </a:p>
          <a:p>
            <a:r>
              <a:rPr lang="en-AU" dirty="0" smtClean="0">
                <a:latin typeface="Consolas" pitchFamily="49" charset="0"/>
              </a:rPr>
              <a:t>	)</a:t>
            </a:r>
          </a:p>
          <a:p>
            <a:r>
              <a:rPr lang="en-AU" dirty="0" smtClean="0">
                <a:latin typeface="Consolas" pitchFamily="49" charset="0"/>
              </a:rPr>
              <a:t>}</a:t>
            </a:r>
          </a:p>
        </p:txBody>
      </p:sp>
      <p:sp>
        <p:nvSpPr>
          <p:cNvPr id="5" name="4 Rectángulo"/>
          <p:cNvSpPr/>
          <p:nvPr/>
        </p:nvSpPr>
        <p:spPr>
          <a:xfrm>
            <a:off x="4536504" y="2710075"/>
            <a:ext cx="4788024" cy="4247317"/>
          </a:xfrm>
          <a:prstGeom prst="rect">
            <a:avLst/>
          </a:prstGeom>
        </p:spPr>
        <p:txBody>
          <a:bodyPr wrap="square">
            <a:spAutoFit/>
          </a:bodyPr>
          <a:lstStyle/>
          <a:p>
            <a:r>
              <a:rPr lang="en-AU" b="1" dirty="0" smtClean="0">
                <a:solidFill>
                  <a:srgbClr val="C00000"/>
                </a:solidFill>
                <a:latin typeface="Consolas" pitchFamily="49" charset="0"/>
              </a:rPr>
              <a:t>rule</a:t>
            </a:r>
            <a:r>
              <a:rPr lang="en-AU" dirty="0" smtClean="0">
                <a:latin typeface="Consolas" pitchFamily="49" charset="0"/>
              </a:rPr>
              <a:t> attribute2text </a:t>
            </a:r>
          </a:p>
          <a:p>
            <a:r>
              <a:rPr lang="en-AU" dirty="0" smtClean="0">
                <a:latin typeface="Consolas" pitchFamily="49" charset="0"/>
              </a:rPr>
              <a:t>  </a:t>
            </a:r>
            <a:r>
              <a:rPr lang="en-AU" b="1" dirty="0" smtClean="0">
                <a:solidFill>
                  <a:srgbClr val="C00000"/>
                </a:solidFill>
                <a:latin typeface="Consolas" pitchFamily="49" charset="0"/>
              </a:rPr>
              <a:t>extends</a:t>
            </a:r>
            <a:r>
              <a:rPr lang="en-AU" dirty="0" smtClean="0">
                <a:latin typeface="Consolas" pitchFamily="49" charset="0"/>
              </a:rPr>
              <a:t> attribute2widget {</a:t>
            </a:r>
          </a:p>
          <a:p>
            <a:r>
              <a:rPr lang="en-AU" dirty="0" smtClean="0">
                <a:latin typeface="Consolas" pitchFamily="49" charset="0"/>
              </a:rPr>
              <a:t>  </a:t>
            </a:r>
            <a:r>
              <a:rPr lang="en-AU" b="1" dirty="0" smtClean="0">
                <a:solidFill>
                  <a:srgbClr val="C00000"/>
                </a:solidFill>
                <a:latin typeface="Consolas" pitchFamily="49" charset="0"/>
              </a:rPr>
              <a:t>from</a:t>
            </a:r>
            <a:r>
              <a:rPr lang="en-AU" dirty="0" smtClean="0">
                <a:latin typeface="Consolas" pitchFamily="49" charset="0"/>
              </a:rPr>
              <a:t> a: </a:t>
            </a:r>
            <a:r>
              <a:rPr lang="en-AU" dirty="0" err="1" smtClean="0">
                <a:latin typeface="Consolas" pitchFamily="49" charset="0"/>
              </a:rPr>
              <a:t>CD!Attribute</a:t>
            </a:r>
            <a:r>
              <a:rPr lang="en-AU" dirty="0" smtClean="0">
                <a:latin typeface="Consolas" pitchFamily="49" charset="0"/>
              </a:rPr>
              <a:t> (</a:t>
            </a:r>
            <a:r>
              <a:rPr lang="en-AU" dirty="0" err="1" smtClean="0">
                <a:latin typeface="Consolas" pitchFamily="49" charset="0"/>
              </a:rPr>
              <a:t>a.isText</a:t>
            </a:r>
            <a:r>
              <a:rPr lang="en-AU" dirty="0" smtClean="0">
                <a:latin typeface="Consolas" pitchFamily="49" charset="0"/>
              </a:rPr>
              <a:t>())</a:t>
            </a:r>
          </a:p>
          <a:p>
            <a:r>
              <a:rPr lang="en-AU" dirty="0" smtClean="0">
                <a:latin typeface="Consolas" pitchFamily="49" charset="0"/>
              </a:rPr>
              <a:t>   </a:t>
            </a:r>
            <a:r>
              <a:rPr lang="en-AU" b="1" dirty="0" smtClean="0">
                <a:solidFill>
                  <a:srgbClr val="C00000"/>
                </a:solidFill>
                <a:latin typeface="Consolas" pitchFamily="49" charset="0"/>
              </a:rPr>
              <a:t>to</a:t>
            </a:r>
            <a:r>
              <a:rPr lang="en-AU" dirty="0" smtClean="0">
                <a:latin typeface="Consolas" pitchFamily="49" charset="0"/>
              </a:rPr>
              <a:t>	w: </a:t>
            </a:r>
            <a:r>
              <a:rPr lang="en-AU" dirty="0" err="1" smtClean="0">
                <a:latin typeface="Consolas" pitchFamily="49" charset="0"/>
              </a:rPr>
              <a:t>GUI!Text</a:t>
            </a:r>
            <a:r>
              <a:rPr lang="en-AU" dirty="0" smtClean="0">
                <a:latin typeface="Consolas" pitchFamily="49" charset="0"/>
              </a:rPr>
              <a:t> (</a:t>
            </a:r>
          </a:p>
          <a:p>
            <a:r>
              <a:rPr lang="en-AU" dirty="0" smtClean="0">
                <a:latin typeface="Consolas" pitchFamily="49" charset="0"/>
              </a:rPr>
              <a:t>     name &lt;- 'txt' + a.name	</a:t>
            </a:r>
          </a:p>
          <a:p>
            <a:r>
              <a:rPr lang="en-AU" dirty="0" smtClean="0">
                <a:latin typeface="Consolas" pitchFamily="49" charset="0"/>
              </a:rPr>
              <a:t>  )	</a:t>
            </a:r>
          </a:p>
          <a:p>
            <a:r>
              <a:rPr lang="en-AU" dirty="0" smtClean="0">
                <a:latin typeface="Consolas" pitchFamily="49" charset="0"/>
              </a:rPr>
              <a:t>}</a:t>
            </a:r>
          </a:p>
          <a:p>
            <a:endParaRPr lang="en-AU" dirty="0" smtClean="0">
              <a:latin typeface="Consolas" pitchFamily="49" charset="0"/>
            </a:endParaRPr>
          </a:p>
          <a:p>
            <a:r>
              <a:rPr lang="en-AU" b="1" dirty="0" smtClean="0">
                <a:solidFill>
                  <a:srgbClr val="C00000"/>
                </a:solidFill>
                <a:latin typeface="Consolas" pitchFamily="49" charset="0"/>
              </a:rPr>
              <a:t>rule</a:t>
            </a:r>
            <a:r>
              <a:rPr lang="en-AU" dirty="0" smtClean="0">
                <a:latin typeface="Consolas" pitchFamily="49" charset="0"/>
              </a:rPr>
              <a:t> attribute2int </a:t>
            </a:r>
          </a:p>
          <a:p>
            <a:r>
              <a:rPr lang="en-AU" dirty="0" smtClean="0">
                <a:latin typeface="Consolas" pitchFamily="49" charset="0"/>
              </a:rPr>
              <a:t>  </a:t>
            </a:r>
            <a:r>
              <a:rPr lang="en-AU" b="1" dirty="0" smtClean="0">
                <a:solidFill>
                  <a:srgbClr val="C00000"/>
                </a:solidFill>
                <a:latin typeface="Consolas" pitchFamily="49" charset="0"/>
              </a:rPr>
              <a:t>extends</a:t>
            </a:r>
            <a:r>
              <a:rPr lang="en-AU" dirty="0" smtClean="0">
                <a:latin typeface="Consolas" pitchFamily="49" charset="0"/>
              </a:rPr>
              <a:t> attribute2widget {</a:t>
            </a:r>
          </a:p>
          <a:p>
            <a:r>
              <a:rPr lang="en-AU" dirty="0" smtClean="0">
                <a:latin typeface="Consolas" pitchFamily="49" charset="0"/>
              </a:rPr>
              <a:t>  </a:t>
            </a:r>
            <a:r>
              <a:rPr lang="en-AU" b="1" dirty="0" smtClean="0">
                <a:solidFill>
                  <a:srgbClr val="C00000"/>
                </a:solidFill>
                <a:latin typeface="Consolas" pitchFamily="49" charset="0"/>
              </a:rPr>
              <a:t>from</a:t>
            </a:r>
            <a:r>
              <a:rPr lang="en-AU" dirty="0" smtClean="0">
                <a:latin typeface="Consolas" pitchFamily="49" charset="0"/>
              </a:rPr>
              <a:t> a: </a:t>
            </a:r>
            <a:r>
              <a:rPr lang="en-AU" dirty="0" err="1" smtClean="0">
                <a:latin typeface="Consolas" pitchFamily="49" charset="0"/>
              </a:rPr>
              <a:t>CD!Attribute</a:t>
            </a:r>
            <a:r>
              <a:rPr lang="en-AU" dirty="0" smtClean="0">
                <a:latin typeface="Consolas" pitchFamily="49" charset="0"/>
              </a:rPr>
              <a:t> ( </a:t>
            </a:r>
            <a:r>
              <a:rPr lang="en-AU" dirty="0" err="1" smtClean="0">
                <a:latin typeface="Consolas" pitchFamily="49" charset="0"/>
              </a:rPr>
              <a:t>a.isInt</a:t>
            </a:r>
            <a:r>
              <a:rPr lang="en-AU" dirty="0" smtClean="0">
                <a:latin typeface="Consolas" pitchFamily="49" charset="0"/>
              </a:rPr>
              <a:t>())</a:t>
            </a:r>
          </a:p>
          <a:p>
            <a:r>
              <a:rPr lang="en-AU" dirty="0" smtClean="0">
                <a:latin typeface="Consolas" pitchFamily="49" charset="0"/>
              </a:rPr>
              <a:t>    </a:t>
            </a:r>
            <a:r>
              <a:rPr lang="en-AU" b="1" dirty="0" smtClean="0">
                <a:solidFill>
                  <a:srgbClr val="C00000"/>
                </a:solidFill>
                <a:latin typeface="Consolas" pitchFamily="49" charset="0"/>
              </a:rPr>
              <a:t>to</a:t>
            </a:r>
            <a:r>
              <a:rPr lang="en-AU" dirty="0" smtClean="0">
                <a:latin typeface="Consolas" pitchFamily="49" charset="0"/>
              </a:rPr>
              <a:t>	w: </a:t>
            </a:r>
            <a:r>
              <a:rPr lang="en-AU" dirty="0" err="1" smtClean="0">
                <a:latin typeface="Consolas" pitchFamily="49" charset="0"/>
              </a:rPr>
              <a:t>GUI!Text</a:t>
            </a:r>
            <a:r>
              <a:rPr lang="en-AU" dirty="0" smtClean="0">
                <a:latin typeface="Consolas" pitchFamily="49" charset="0"/>
              </a:rPr>
              <a:t> (</a:t>
            </a:r>
          </a:p>
          <a:p>
            <a:r>
              <a:rPr lang="en-AU" dirty="0" smtClean="0">
                <a:latin typeface="Consolas" pitchFamily="49" charset="0"/>
              </a:rPr>
              <a:t>	name &lt;- '</a:t>
            </a:r>
            <a:r>
              <a:rPr lang="en-AU" dirty="0" err="1" smtClean="0">
                <a:latin typeface="Consolas" pitchFamily="49" charset="0"/>
              </a:rPr>
              <a:t>int</a:t>
            </a:r>
            <a:r>
              <a:rPr lang="en-AU" dirty="0" smtClean="0">
                <a:latin typeface="Consolas" pitchFamily="49" charset="0"/>
              </a:rPr>
              <a:t>' + a.name	</a:t>
            </a:r>
          </a:p>
          <a:p>
            <a:r>
              <a:rPr lang="en-AU" dirty="0" smtClean="0">
                <a:latin typeface="Consolas" pitchFamily="49" charset="0"/>
              </a:rPr>
              <a:t>    )	</a:t>
            </a:r>
          </a:p>
          <a:p>
            <a:r>
              <a:rPr lang="en-AU" dirty="0" smtClean="0">
                <a:latin typeface="Consolas" pitchFamily="49" charset="0"/>
              </a:rPr>
              <a:t>}</a:t>
            </a:r>
            <a:endParaRPr lang="en-AU" dirty="0">
              <a:latin typeface="Consolas" pitchFamily="49" charset="0"/>
            </a:endParaRPr>
          </a:p>
        </p:txBody>
      </p:sp>
      <p:sp>
        <p:nvSpPr>
          <p:cNvPr id="8" name="7 Rectángulo redondeado"/>
          <p:cNvSpPr/>
          <p:nvPr/>
        </p:nvSpPr>
        <p:spPr>
          <a:xfrm>
            <a:off x="7668344" y="116632"/>
            <a:ext cx="1418456"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t>cd2gui_09.atl</a:t>
            </a:r>
            <a:endParaRPr lang="en-AU" sz="1400" dirty="0">
              <a:latin typeface="Consolas"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Abstract rules and lazy rules</a:t>
            </a:r>
            <a:endParaRPr lang="en-AU" dirty="0"/>
          </a:p>
        </p:txBody>
      </p:sp>
      <p:sp>
        <p:nvSpPr>
          <p:cNvPr id="3" name="2 Marcador de contenido"/>
          <p:cNvSpPr>
            <a:spLocks noGrp="1"/>
          </p:cNvSpPr>
          <p:nvPr>
            <p:ph idx="1"/>
          </p:nvPr>
        </p:nvSpPr>
        <p:spPr/>
        <p:txBody>
          <a:bodyPr/>
          <a:lstStyle/>
          <a:p>
            <a:r>
              <a:rPr lang="en-AU" dirty="0" smtClean="0"/>
              <a:t>Before abstract rules, we had to pattern match explicitly to select the correct rule to call:</a:t>
            </a:r>
            <a:endParaRPr lang="en-AU" dirty="0"/>
          </a:p>
        </p:txBody>
      </p:sp>
      <p:sp>
        <p:nvSpPr>
          <p:cNvPr id="4" name="3 Rectángulo"/>
          <p:cNvSpPr/>
          <p:nvPr/>
        </p:nvSpPr>
        <p:spPr>
          <a:xfrm>
            <a:off x="539552" y="2924944"/>
            <a:ext cx="8352928" cy="3416320"/>
          </a:xfrm>
          <a:prstGeom prst="rect">
            <a:avLst/>
          </a:prstGeom>
        </p:spPr>
        <p:txBody>
          <a:bodyPr wrap="square">
            <a:spAutoFit/>
          </a:bodyPr>
          <a:lstStyle/>
          <a:p>
            <a:r>
              <a:rPr lang="es-ES_tradnl" b="1" dirty="0" smtClean="0">
                <a:solidFill>
                  <a:srgbClr val="C31F42"/>
                </a:solidFill>
                <a:latin typeface="Consolas" pitchFamily="49" charset="0"/>
              </a:rPr>
              <a:t>rule</a:t>
            </a:r>
            <a:r>
              <a:rPr lang="es-ES_tradnl" dirty="0" smtClean="0">
                <a:latin typeface="Consolas" pitchFamily="49" charset="0"/>
              </a:rPr>
              <a:t> class2frame {</a:t>
            </a:r>
          </a:p>
          <a:p>
            <a:r>
              <a:rPr lang="es-ES_tradnl" dirty="0" smtClean="0">
                <a:latin typeface="Consolas" pitchFamily="49" charset="0"/>
              </a:rPr>
              <a:t>  </a:t>
            </a:r>
            <a:r>
              <a:rPr lang="es-ES_tradnl" b="1" dirty="0" err="1" smtClean="0">
                <a:solidFill>
                  <a:srgbClr val="C31F42"/>
                </a:solidFill>
                <a:latin typeface="Consolas" pitchFamily="49" charset="0"/>
              </a:rPr>
              <a:t>from</a:t>
            </a:r>
            <a:r>
              <a:rPr lang="es-ES_tradnl" dirty="0" smtClean="0">
                <a:latin typeface="Consolas" pitchFamily="49" charset="0"/>
              </a:rPr>
              <a:t> c : </a:t>
            </a:r>
            <a:r>
              <a:rPr lang="es-ES_tradnl" dirty="0" err="1" smtClean="0">
                <a:latin typeface="Consolas" pitchFamily="49" charset="0"/>
              </a:rPr>
              <a:t>CD!Class</a:t>
            </a:r>
            <a:r>
              <a:rPr lang="es-ES_tradnl" dirty="0" smtClean="0">
                <a:latin typeface="Consolas" pitchFamily="49" charset="0"/>
              </a:rPr>
              <a:t> ( </a:t>
            </a:r>
            <a:r>
              <a:rPr lang="es-ES_tradnl" b="1" dirty="0" err="1" smtClean="0">
                <a:latin typeface="Consolas" pitchFamily="49" charset="0"/>
              </a:rPr>
              <a:t>not</a:t>
            </a:r>
            <a:r>
              <a:rPr lang="es-ES_tradnl" dirty="0" smtClean="0">
                <a:latin typeface="Consolas" pitchFamily="49" charset="0"/>
              </a:rPr>
              <a:t> </a:t>
            </a:r>
            <a:r>
              <a:rPr lang="es-ES_tradnl" dirty="0" err="1" smtClean="0">
                <a:latin typeface="Consolas" pitchFamily="49" charset="0"/>
              </a:rPr>
              <a:t>c.isAbstract</a:t>
            </a:r>
            <a:r>
              <a:rPr lang="es-ES_tradnl" dirty="0" smtClean="0">
                <a:latin typeface="Consolas" pitchFamily="49" charset="0"/>
              </a:rPr>
              <a:t> )</a:t>
            </a:r>
          </a:p>
          <a:p>
            <a:r>
              <a:rPr lang="es-ES_tradnl" dirty="0" smtClean="0">
                <a:latin typeface="Consolas" pitchFamily="49" charset="0"/>
              </a:rPr>
              <a:t>  </a:t>
            </a:r>
            <a:r>
              <a:rPr lang="es-ES_tradnl" b="1" dirty="0" err="1" smtClean="0">
                <a:solidFill>
                  <a:srgbClr val="C00000"/>
                </a:solidFill>
                <a:latin typeface="Consolas" pitchFamily="49" charset="0"/>
              </a:rPr>
              <a:t>to</a:t>
            </a:r>
            <a:r>
              <a:rPr lang="es-ES_tradnl" dirty="0" smtClean="0">
                <a:latin typeface="Consolas" pitchFamily="49" charset="0"/>
              </a:rPr>
              <a:t>   f : </a:t>
            </a:r>
            <a:r>
              <a:rPr lang="es-ES_tradnl" dirty="0" err="1" smtClean="0">
                <a:latin typeface="Consolas" pitchFamily="49" charset="0"/>
              </a:rPr>
              <a:t>GUI!Frame</a:t>
            </a:r>
            <a:r>
              <a:rPr lang="es-ES_tradnl" dirty="0" smtClean="0">
                <a:latin typeface="Consolas" pitchFamily="49" charset="0"/>
              </a:rPr>
              <a:t> (</a:t>
            </a:r>
          </a:p>
          <a:p>
            <a:r>
              <a:rPr lang="es-ES_tradnl" dirty="0" smtClean="0">
                <a:latin typeface="Consolas" pitchFamily="49" charset="0"/>
              </a:rPr>
              <a:t>     </a:t>
            </a:r>
            <a:r>
              <a:rPr lang="es-ES_tradnl" dirty="0" err="1" smtClean="0">
                <a:latin typeface="Consolas" pitchFamily="49" charset="0"/>
              </a:rPr>
              <a:t>title</a:t>
            </a:r>
            <a:r>
              <a:rPr lang="es-ES_tradnl" dirty="0" smtClean="0">
                <a:latin typeface="Consolas" pitchFamily="49" charset="0"/>
              </a:rPr>
              <a:t> &lt;- c.name,</a:t>
            </a:r>
          </a:p>
          <a:p>
            <a:r>
              <a:rPr lang="es-ES_tradnl" dirty="0" smtClean="0">
                <a:latin typeface="Consolas" pitchFamily="49" charset="0"/>
              </a:rPr>
              <a:t>     </a:t>
            </a:r>
            <a:r>
              <a:rPr lang="es-ES_tradnl" dirty="0" err="1" smtClean="0">
                <a:latin typeface="Consolas" pitchFamily="49" charset="0"/>
              </a:rPr>
              <a:t>widgets</a:t>
            </a:r>
            <a:r>
              <a:rPr lang="es-ES_tradnl" dirty="0" smtClean="0">
                <a:latin typeface="Consolas" pitchFamily="49" charset="0"/>
              </a:rPr>
              <a:t> &lt;- </a:t>
            </a:r>
            <a:r>
              <a:rPr lang="es-ES_tradnl" dirty="0" err="1" smtClean="0">
                <a:latin typeface="Consolas" pitchFamily="49" charset="0"/>
              </a:rPr>
              <a:t>c.allAttributes</a:t>
            </a:r>
            <a:r>
              <a:rPr lang="es-ES_tradnl" dirty="0" smtClean="0">
                <a:latin typeface="Consolas" pitchFamily="49" charset="0"/>
              </a:rPr>
              <a:t>-&gt;</a:t>
            </a:r>
            <a:r>
              <a:rPr lang="es-ES_tradnl" dirty="0" err="1" smtClean="0">
                <a:latin typeface="Consolas" pitchFamily="49" charset="0"/>
              </a:rPr>
              <a:t>collect</a:t>
            </a:r>
            <a:r>
              <a:rPr lang="es-ES_tradnl" dirty="0" smtClean="0">
                <a:latin typeface="Consolas" pitchFamily="49" charset="0"/>
              </a:rPr>
              <a:t>(f |</a:t>
            </a:r>
          </a:p>
          <a:p>
            <a:r>
              <a:rPr lang="es-ES_tradnl" dirty="0" smtClean="0">
                <a:latin typeface="Consolas" pitchFamily="49" charset="0"/>
              </a:rPr>
              <a:t>        </a:t>
            </a:r>
            <a:r>
              <a:rPr lang="es-ES_tradnl" b="1" dirty="0" err="1" smtClean="0">
                <a:solidFill>
                  <a:srgbClr val="C00000"/>
                </a:solidFill>
                <a:latin typeface="Consolas" pitchFamily="49" charset="0"/>
              </a:rPr>
              <a:t>if</a:t>
            </a:r>
            <a:r>
              <a:rPr lang="es-ES_tradnl" dirty="0" smtClean="0">
                <a:latin typeface="Consolas" pitchFamily="49" charset="0"/>
              </a:rPr>
              <a:t> </a:t>
            </a:r>
            <a:r>
              <a:rPr lang="es-ES_tradnl" dirty="0" err="1" smtClean="0">
                <a:latin typeface="Consolas" pitchFamily="49" charset="0"/>
              </a:rPr>
              <a:t>f.isText</a:t>
            </a:r>
            <a:r>
              <a:rPr lang="es-ES_tradnl" dirty="0" smtClean="0">
                <a:latin typeface="Consolas" pitchFamily="49" charset="0"/>
              </a:rPr>
              <a:t>()      </a:t>
            </a:r>
            <a:r>
              <a:rPr lang="es-ES_tradnl" b="1" dirty="0" err="1" smtClean="0">
                <a:solidFill>
                  <a:srgbClr val="C00000"/>
                </a:solidFill>
                <a:latin typeface="Consolas" pitchFamily="49" charset="0"/>
              </a:rPr>
              <a:t>then</a:t>
            </a:r>
            <a:r>
              <a:rPr lang="es-ES_tradnl" dirty="0" smtClean="0">
                <a:latin typeface="Consolas" pitchFamily="49" charset="0"/>
              </a:rPr>
              <a:t> </a:t>
            </a:r>
            <a:r>
              <a:rPr lang="es-ES_tradnl" b="1" dirty="0" smtClean="0">
                <a:solidFill>
                  <a:srgbClr val="AC4ACA"/>
                </a:solidFill>
                <a:latin typeface="Consolas" pitchFamily="49" charset="0"/>
              </a:rPr>
              <a:t>thisModule</a:t>
            </a:r>
            <a:r>
              <a:rPr lang="es-ES_tradnl" dirty="0" smtClean="0">
                <a:latin typeface="Consolas" pitchFamily="49" charset="0"/>
              </a:rPr>
              <a:t>.attribute2text(f)</a:t>
            </a:r>
          </a:p>
          <a:p>
            <a:r>
              <a:rPr lang="es-ES_tradnl" b="1" dirty="0" smtClean="0">
                <a:solidFill>
                  <a:srgbClr val="C00000"/>
                </a:solidFill>
                <a:latin typeface="Consolas" pitchFamily="49" charset="0"/>
              </a:rPr>
              <a:t>        </a:t>
            </a:r>
            <a:r>
              <a:rPr lang="es-ES_tradnl" b="1" dirty="0" err="1" smtClean="0">
                <a:solidFill>
                  <a:srgbClr val="C00000"/>
                </a:solidFill>
                <a:latin typeface="Consolas" pitchFamily="49" charset="0"/>
              </a:rPr>
              <a:t>else</a:t>
            </a:r>
            <a:r>
              <a:rPr lang="es-ES_tradnl" dirty="0" smtClean="0">
                <a:latin typeface="Consolas" pitchFamily="49" charset="0"/>
              </a:rPr>
              <a:t> </a:t>
            </a:r>
            <a:r>
              <a:rPr lang="es-ES_tradnl" b="1" dirty="0" err="1" smtClean="0">
                <a:solidFill>
                  <a:srgbClr val="C00000"/>
                </a:solidFill>
                <a:latin typeface="Consolas" pitchFamily="49" charset="0"/>
              </a:rPr>
              <a:t>if</a:t>
            </a:r>
            <a:r>
              <a:rPr lang="es-ES_tradnl" dirty="0" smtClean="0">
                <a:latin typeface="Consolas" pitchFamily="49" charset="0"/>
              </a:rPr>
              <a:t> </a:t>
            </a:r>
            <a:r>
              <a:rPr lang="es-ES_tradnl" dirty="0" err="1" smtClean="0">
                <a:latin typeface="Consolas" pitchFamily="49" charset="0"/>
              </a:rPr>
              <a:t>f.isInt</a:t>
            </a:r>
            <a:r>
              <a:rPr lang="es-ES_tradnl" dirty="0" smtClean="0">
                <a:latin typeface="Consolas" pitchFamily="49" charset="0"/>
              </a:rPr>
              <a:t>()  </a:t>
            </a:r>
            <a:r>
              <a:rPr lang="es-ES_tradnl" b="1" dirty="0" err="1" smtClean="0">
                <a:solidFill>
                  <a:srgbClr val="C00000"/>
                </a:solidFill>
                <a:latin typeface="Consolas" pitchFamily="49" charset="0"/>
              </a:rPr>
              <a:t>then</a:t>
            </a:r>
            <a:r>
              <a:rPr lang="es-ES_tradnl" dirty="0" smtClean="0">
                <a:latin typeface="Consolas" pitchFamily="49" charset="0"/>
              </a:rPr>
              <a:t> </a:t>
            </a:r>
            <a:r>
              <a:rPr lang="es-ES_tradnl" b="1" dirty="0" smtClean="0">
                <a:solidFill>
                  <a:srgbClr val="AC4ACA"/>
                </a:solidFill>
                <a:latin typeface="Consolas" pitchFamily="49" charset="0"/>
              </a:rPr>
              <a:t>thisModule</a:t>
            </a:r>
            <a:r>
              <a:rPr lang="es-ES_tradnl" dirty="0" smtClean="0">
                <a:latin typeface="Consolas" pitchFamily="49" charset="0"/>
              </a:rPr>
              <a:t>.attribute2int(f)</a:t>
            </a:r>
          </a:p>
          <a:p>
            <a:r>
              <a:rPr lang="es-ES_tradnl" dirty="0" smtClean="0">
                <a:latin typeface="Consolas" pitchFamily="49" charset="0"/>
              </a:rPr>
              <a:t>        </a:t>
            </a:r>
            <a:r>
              <a:rPr lang="es-ES_tradnl" b="1" dirty="0" err="1" smtClean="0">
                <a:solidFill>
                  <a:srgbClr val="C00000"/>
                </a:solidFill>
                <a:latin typeface="Consolas" pitchFamily="49" charset="0"/>
              </a:rPr>
              <a:t>else</a:t>
            </a:r>
            <a:r>
              <a:rPr lang="es-ES_tradnl" dirty="0" smtClean="0">
                <a:latin typeface="Consolas" pitchFamily="49" charset="0"/>
              </a:rPr>
              <a:t> </a:t>
            </a:r>
            <a:r>
              <a:rPr lang="es-ES_tradnl" b="1" dirty="0" err="1" smtClean="0">
                <a:solidFill>
                  <a:srgbClr val="C00000"/>
                </a:solidFill>
                <a:latin typeface="Consolas" pitchFamily="49" charset="0"/>
              </a:rPr>
              <a:t>if</a:t>
            </a:r>
            <a:r>
              <a:rPr lang="es-ES_tradnl" dirty="0" smtClean="0">
                <a:latin typeface="Consolas" pitchFamily="49" charset="0"/>
              </a:rPr>
              <a:t> </a:t>
            </a:r>
            <a:r>
              <a:rPr lang="es-ES_tradnl" dirty="0" err="1" smtClean="0">
                <a:latin typeface="Consolas" pitchFamily="49" charset="0"/>
              </a:rPr>
              <a:t>f.isDate</a:t>
            </a:r>
            <a:r>
              <a:rPr lang="es-ES_tradnl" dirty="0" smtClean="0">
                <a:latin typeface="Consolas" pitchFamily="49" charset="0"/>
              </a:rPr>
              <a:t>() </a:t>
            </a:r>
            <a:r>
              <a:rPr lang="es-ES_tradnl" b="1" dirty="0" err="1" smtClean="0">
                <a:solidFill>
                  <a:srgbClr val="C00000"/>
                </a:solidFill>
                <a:latin typeface="Consolas" pitchFamily="49" charset="0"/>
              </a:rPr>
              <a:t>then</a:t>
            </a:r>
            <a:r>
              <a:rPr lang="es-ES_tradnl" dirty="0" smtClean="0">
                <a:latin typeface="Consolas" pitchFamily="49" charset="0"/>
              </a:rPr>
              <a:t> </a:t>
            </a:r>
            <a:r>
              <a:rPr lang="es-ES_tradnl" b="1" dirty="0" smtClean="0">
                <a:solidFill>
                  <a:srgbClr val="AC4ACA"/>
                </a:solidFill>
                <a:latin typeface="Consolas" pitchFamily="49" charset="0"/>
              </a:rPr>
              <a:t>thisModule</a:t>
            </a:r>
            <a:r>
              <a:rPr lang="es-ES_tradnl" dirty="0" smtClean="0">
                <a:latin typeface="Consolas" pitchFamily="49" charset="0"/>
              </a:rPr>
              <a:t>.attribute2date(f)</a:t>
            </a:r>
          </a:p>
          <a:p>
            <a:r>
              <a:rPr lang="es-ES_tradnl" dirty="0" smtClean="0">
                <a:latin typeface="Consolas" pitchFamily="49" charset="0"/>
              </a:rPr>
              <a:t>        </a:t>
            </a:r>
            <a:r>
              <a:rPr lang="es-ES_tradnl" b="1" dirty="0" err="1" smtClean="0">
                <a:solidFill>
                  <a:srgbClr val="C00000"/>
                </a:solidFill>
                <a:latin typeface="Consolas" pitchFamily="49" charset="0"/>
              </a:rPr>
              <a:t>else</a:t>
            </a:r>
            <a:r>
              <a:rPr lang="es-ES_tradnl" dirty="0" smtClean="0">
                <a:latin typeface="Consolas" pitchFamily="49" charset="0"/>
              </a:rPr>
              <a:t>               </a:t>
            </a:r>
            <a:r>
              <a:rPr lang="es-ES_tradnl" dirty="0" err="1" smtClean="0">
                <a:latin typeface="Consolas" pitchFamily="49" charset="0"/>
              </a:rPr>
              <a:t>OclUndefined</a:t>
            </a:r>
            <a:r>
              <a:rPr lang="es-ES_tradnl" dirty="0" smtClean="0">
                <a:latin typeface="Consolas" pitchFamily="49" charset="0"/>
              </a:rPr>
              <a:t> </a:t>
            </a:r>
            <a:r>
              <a:rPr lang="es-ES_tradnl" b="1" dirty="0" err="1" smtClean="0">
                <a:solidFill>
                  <a:srgbClr val="C00000"/>
                </a:solidFill>
                <a:latin typeface="Consolas" pitchFamily="49" charset="0"/>
              </a:rPr>
              <a:t>endif</a:t>
            </a:r>
            <a:r>
              <a:rPr lang="es-ES_tradnl" dirty="0" smtClean="0">
                <a:latin typeface="Consolas" pitchFamily="49" charset="0"/>
              </a:rPr>
              <a:t> </a:t>
            </a:r>
            <a:r>
              <a:rPr lang="es-ES_tradnl" b="1" dirty="0" err="1" smtClean="0">
                <a:solidFill>
                  <a:srgbClr val="C00000"/>
                </a:solidFill>
                <a:latin typeface="Consolas" pitchFamily="49" charset="0"/>
              </a:rPr>
              <a:t>endif</a:t>
            </a:r>
            <a:r>
              <a:rPr lang="es-ES_tradnl" b="1" dirty="0" smtClean="0">
                <a:solidFill>
                  <a:srgbClr val="C00000"/>
                </a:solidFill>
                <a:latin typeface="Consolas" pitchFamily="49" charset="0"/>
              </a:rPr>
              <a:t> </a:t>
            </a:r>
            <a:r>
              <a:rPr lang="es-ES_tradnl" b="1" dirty="0" err="1" smtClean="0">
                <a:solidFill>
                  <a:srgbClr val="C00000"/>
                </a:solidFill>
                <a:latin typeface="Consolas" pitchFamily="49" charset="0"/>
              </a:rPr>
              <a:t>endif</a:t>
            </a:r>
            <a:endParaRPr lang="es-ES_tradnl" b="1" dirty="0" smtClean="0">
              <a:solidFill>
                <a:srgbClr val="C00000"/>
              </a:solidFill>
              <a:latin typeface="Consolas" pitchFamily="49" charset="0"/>
            </a:endParaRPr>
          </a:p>
          <a:p>
            <a:r>
              <a:rPr lang="es-ES_tradnl" dirty="0" smtClean="0">
                <a:latin typeface="Consolas" pitchFamily="49" charset="0"/>
              </a:rPr>
              <a:t>     )</a:t>
            </a:r>
          </a:p>
          <a:p>
            <a:r>
              <a:rPr lang="es-ES_tradnl" dirty="0" smtClean="0">
                <a:latin typeface="Consolas" pitchFamily="49" charset="0"/>
              </a:rPr>
              <a:t>  )  </a:t>
            </a:r>
          </a:p>
          <a:p>
            <a:r>
              <a:rPr lang="es-ES_tradnl" dirty="0" smtClean="0">
                <a:latin typeface="Consolas" pitchFamily="49" charset="0"/>
              </a:rPr>
              <a:t>}</a:t>
            </a:r>
          </a:p>
        </p:txBody>
      </p:sp>
      <p:sp>
        <p:nvSpPr>
          <p:cNvPr id="5" name="4 CuadroTexto"/>
          <p:cNvSpPr txBox="1"/>
          <p:nvPr/>
        </p:nvSpPr>
        <p:spPr>
          <a:xfrm>
            <a:off x="7508771" y="6488668"/>
            <a:ext cx="1599733" cy="307777"/>
          </a:xfrm>
          <a:prstGeom prst="rect">
            <a:avLst/>
          </a:prstGeom>
          <a:noFill/>
        </p:spPr>
        <p:txBody>
          <a:bodyPr wrap="none" rtlCol="0">
            <a:spAutoFit/>
          </a:bodyPr>
          <a:lstStyle/>
          <a:p>
            <a:r>
              <a:rPr lang="en-US" sz="1400" dirty="0" smtClean="0">
                <a:solidFill>
                  <a:schemeClr val="bg1">
                    <a:lumMod val="65000"/>
                  </a:schemeClr>
                </a:solidFill>
              </a:rPr>
              <a:t>Rules revisited </a:t>
            </a:r>
            <a:r>
              <a:rPr lang="es-ES_tradnl" sz="1400" dirty="0" smtClean="0">
                <a:solidFill>
                  <a:schemeClr val="bg1">
                    <a:lumMod val="65000"/>
                  </a:schemeClr>
                </a:solidFill>
              </a:rPr>
              <a:t>– </a:t>
            </a:r>
            <a:fld id="{FDBEFE11-3DF1-4A6E-91A5-8B939726F35A}" type="slidenum">
              <a:rPr lang="es-ES_tradnl" sz="1400" smtClean="0">
                <a:solidFill>
                  <a:schemeClr val="bg1">
                    <a:lumMod val="65000"/>
                  </a:schemeClr>
                </a:solidFill>
              </a:rPr>
              <a:pPr/>
              <a:t>23</a:t>
            </a:fld>
            <a:endParaRPr lang="es-ES_tradnl" sz="1400" dirty="0">
              <a:solidFill>
                <a:schemeClr val="bg1">
                  <a:lumMod val="65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Abstract rules and lazy rules</a:t>
            </a:r>
            <a:endParaRPr lang="en-AU" dirty="0"/>
          </a:p>
        </p:txBody>
      </p:sp>
      <p:sp>
        <p:nvSpPr>
          <p:cNvPr id="3" name="2 Marcador de contenido"/>
          <p:cNvSpPr>
            <a:spLocks noGrp="1"/>
          </p:cNvSpPr>
          <p:nvPr>
            <p:ph idx="1"/>
          </p:nvPr>
        </p:nvSpPr>
        <p:spPr/>
        <p:txBody>
          <a:bodyPr/>
          <a:lstStyle/>
          <a:p>
            <a:r>
              <a:rPr lang="en-AU" dirty="0" smtClean="0"/>
              <a:t>Now, the sub-rule satisfying the filter is dispatched:</a:t>
            </a:r>
            <a:endParaRPr lang="en-AU" dirty="0"/>
          </a:p>
        </p:txBody>
      </p:sp>
      <p:sp>
        <p:nvSpPr>
          <p:cNvPr id="4" name="3 Rectángulo"/>
          <p:cNvSpPr/>
          <p:nvPr/>
        </p:nvSpPr>
        <p:spPr>
          <a:xfrm>
            <a:off x="539552" y="2924944"/>
            <a:ext cx="8352928" cy="2585323"/>
          </a:xfrm>
          <a:prstGeom prst="rect">
            <a:avLst/>
          </a:prstGeom>
        </p:spPr>
        <p:txBody>
          <a:bodyPr wrap="square">
            <a:spAutoFit/>
          </a:bodyPr>
          <a:lstStyle/>
          <a:p>
            <a:r>
              <a:rPr lang="es-ES_tradnl" b="1" dirty="0" smtClean="0">
                <a:solidFill>
                  <a:srgbClr val="C31F42"/>
                </a:solidFill>
                <a:latin typeface="Consolas" pitchFamily="49" charset="0"/>
              </a:rPr>
              <a:t>rule</a:t>
            </a:r>
            <a:r>
              <a:rPr lang="es-ES_tradnl" dirty="0" smtClean="0">
                <a:latin typeface="Consolas" pitchFamily="49" charset="0"/>
              </a:rPr>
              <a:t> class2frame {</a:t>
            </a:r>
          </a:p>
          <a:p>
            <a:r>
              <a:rPr lang="es-ES_tradnl" dirty="0" smtClean="0">
                <a:latin typeface="Consolas" pitchFamily="49" charset="0"/>
              </a:rPr>
              <a:t>  </a:t>
            </a:r>
            <a:r>
              <a:rPr lang="es-ES_tradnl" b="1" dirty="0" err="1" smtClean="0">
                <a:solidFill>
                  <a:srgbClr val="C31F42"/>
                </a:solidFill>
                <a:latin typeface="Consolas" pitchFamily="49" charset="0"/>
              </a:rPr>
              <a:t>from</a:t>
            </a:r>
            <a:r>
              <a:rPr lang="es-ES_tradnl" dirty="0" smtClean="0">
                <a:latin typeface="Consolas" pitchFamily="49" charset="0"/>
              </a:rPr>
              <a:t> c : </a:t>
            </a:r>
            <a:r>
              <a:rPr lang="es-ES_tradnl" dirty="0" err="1" smtClean="0">
                <a:latin typeface="Consolas" pitchFamily="49" charset="0"/>
              </a:rPr>
              <a:t>CD!Class</a:t>
            </a:r>
            <a:r>
              <a:rPr lang="es-ES_tradnl" dirty="0" smtClean="0">
                <a:latin typeface="Consolas" pitchFamily="49" charset="0"/>
              </a:rPr>
              <a:t> ( </a:t>
            </a:r>
            <a:r>
              <a:rPr lang="es-ES_tradnl" b="1" dirty="0" err="1" smtClean="0">
                <a:latin typeface="Consolas" pitchFamily="49" charset="0"/>
              </a:rPr>
              <a:t>not</a:t>
            </a:r>
            <a:r>
              <a:rPr lang="es-ES_tradnl" dirty="0" smtClean="0">
                <a:latin typeface="Consolas" pitchFamily="49" charset="0"/>
              </a:rPr>
              <a:t> </a:t>
            </a:r>
            <a:r>
              <a:rPr lang="es-ES_tradnl" dirty="0" err="1" smtClean="0">
                <a:latin typeface="Consolas" pitchFamily="49" charset="0"/>
              </a:rPr>
              <a:t>c.isAbstract</a:t>
            </a:r>
            <a:r>
              <a:rPr lang="es-ES_tradnl" dirty="0" smtClean="0">
                <a:latin typeface="Consolas" pitchFamily="49" charset="0"/>
              </a:rPr>
              <a:t> )</a:t>
            </a:r>
          </a:p>
          <a:p>
            <a:r>
              <a:rPr lang="es-ES_tradnl" dirty="0" smtClean="0">
                <a:latin typeface="Consolas" pitchFamily="49" charset="0"/>
              </a:rPr>
              <a:t>  </a:t>
            </a:r>
            <a:r>
              <a:rPr lang="es-ES_tradnl" b="1" dirty="0" err="1" smtClean="0">
                <a:solidFill>
                  <a:srgbClr val="C00000"/>
                </a:solidFill>
                <a:latin typeface="Consolas" pitchFamily="49" charset="0"/>
              </a:rPr>
              <a:t>to</a:t>
            </a:r>
            <a:r>
              <a:rPr lang="es-ES_tradnl" dirty="0" smtClean="0">
                <a:latin typeface="Consolas" pitchFamily="49" charset="0"/>
              </a:rPr>
              <a:t>   f : </a:t>
            </a:r>
            <a:r>
              <a:rPr lang="es-ES_tradnl" dirty="0" err="1" smtClean="0">
                <a:latin typeface="Consolas" pitchFamily="49" charset="0"/>
              </a:rPr>
              <a:t>GUI!Frame</a:t>
            </a:r>
            <a:r>
              <a:rPr lang="es-ES_tradnl" dirty="0" smtClean="0">
                <a:latin typeface="Consolas" pitchFamily="49" charset="0"/>
              </a:rPr>
              <a:t> (</a:t>
            </a:r>
          </a:p>
          <a:p>
            <a:r>
              <a:rPr lang="es-ES_tradnl" dirty="0" smtClean="0">
                <a:latin typeface="Consolas" pitchFamily="49" charset="0"/>
              </a:rPr>
              <a:t>     </a:t>
            </a:r>
            <a:r>
              <a:rPr lang="es-ES_tradnl" dirty="0" err="1" smtClean="0">
                <a:latin typeface="Consolas" pitchFamily="49" charset="0"/>
              </a:rPr>
              <a:t>title</a:t>
            </a:r>
            <a:r>
              <a:rPr lang="es-ES_tradnl" dirty="0" smtClean="0">
                <a:latin typeface="Consolas" pitchFamily="49" charset="0"/>
              </a:rPr>
              <a:t> &lt;- c.name,</a:t>
            </a:r>
          </a:p>
          <a:p>
            <a:r>
              <a:rPr lang="es-ES_tradnl" dirty="0" smtClean="0">
                <a:latin typeface="Consolas" pitchFamily="49" charset="0"/>
              </a:rPr>
              <a:t>     </a:t>
            </a:r>
            <a:r>
              <a:rPr lang="es-ES_tradnl" dirty="0" err="1" smtClean="0">
                <a:latin typeface="Consolas" pitchFamily="49" charset="0"/>
              </a:rPr>
              <a:t>widgets</a:t>
            </a:r>
            <a:r>
              <a:rPr lang="es-ES_tradnl" dirty="0" smtClean="0">
                <a:latin typeface="Consolas" pitchFamily="49" charset="0"/>
              </a:rPr>
              <a:t> &lt;- </a:t>
            </a:r>
            <a:r>
              <a:rPr lang="es-ES_tradnl" dirty="0" err="1" smtClean="0">
                <a:latin typeface="Consolas" pitchFamily="49" charset="0"/>
              </a:rPr>
              <a:t>c.allAttributes</a:t>
            </a:r>
            <a:r>
              <a:rPr lang="es-ES_tradnl" dirty="0" smtClean="0">
                <a:latin typeface="Consolas" pitchFamily="49" charset="0"/>
              </a:rPr>
              <a:t>-&gt;</a:t>
            </a:r>
            <a:r>
              <a:rPr lang="es-ES_tradnl" dirty="0" err="1" smtClean="0">
                <a:latin typeface="Consolas" pitchFamily="49" charset="0"/>
              </a:rPr>
              <a:t>collect</a:t>
            </a:r>
            <a:r>
              <a:rPr lang="es-ES_tradnl" dirty="0" smtClean="0">
                <a:latin typeface="Consolas" pitchFamily="49" charset="0"/>
              </a:rPr>
              <a:t>(f |</a:t>
            </a:r>
          </a:p>
          <a:p>
            <a:r>
              <a:rPr lang="es-ES_tradnl" b="1" dirty="0" smtClean="0">
                <a:solidFill>
                  <a:srgbClr val="AC4ACA"/>
                </a:solidFill>
                <a:latin typeface="Consolas" pitchFamily="49" charset="0"/>
              </a:rPr>
              <a:t>	thisModule</a:t>
            </a:r>
            <a:r>
              <a:rPr lang="es-ES_tradnl" dirty="0" smtClean="0">
                <a:latin typeface="Consolas" pitchFamily="49" charset="0"/>
              </a:rPr>
              <a:t>.attribute2widget(f)</a:t>
            </a:r>
          </a:p>
          <a:p>
            <a:r>
              <a:rPr lang="es-ES_tradnl" dirty="0" smtClean="0">
                <a:latin typeface="Consolas" pitchFamily="49" charset="0"/>
              </a:rPr>
              <a:t>     )</a:t>
            </a:r>
          </a:p>
          <a:p>
            <a:r>
              <a:rPr lang="es-ES_tradnl" dirty="0" smtClean="0">
                <a:latin typeface="Consolas" pitchFamily="49" charset="0"/>
              </a:rPr>
              <a:t>  )  </a:t>
            </a:r>
          </a:p>
          <a:p>
            <a:r>
              <a:rPr lang="es-ES_tradnl" dirty="0" smtClean="0">
                <a:latin typeface="Consolas" pitchFamily="49" charset="0"/>
              </a:rPr>
              <a:t>}</a:t>
            </a:r>
          </a:p>
        </p:txBody>
      </p:sp>
      <p:sp>
        <p:nvSpPr>
          <p:cNvPr id="5" name="4 Rectángulo"/>
          <p:cNvSpPr/>
          <p:nvPr/>
        </p:nvSpPr>
        <p:spPr>
          <a:xfrm>
            <a:off x="1835696" y="5517232"/>
            <a:ext cx="2232248"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sz="1600" b="1" dirty="0" smtClean="0">
                <a:solidFill>
                  <a:srgbClr val="C00000"/>
                </a:solidFill>
                <a:latin typeface="Consolas" pitchFamily="49" charset="0"/>
              </a:rPr>
              <a:t>abstract lazy rule</a:t>
            </a:r>
          </a:p>
          <a:p>
            <a:pPr algn="ctr"/>
            <a:r>
              <a:rPr lang="en-AU" sz="1600" dirty="0" smtClean="0">
                <a:latin typeface="Consolas" pitchFamily="49" charset="0"/>
              </a:rPr>
              <a:t>attribute2widget</a:t>
            </a:r>
            <a:endParaRPr lang="en-AU" sz="1600" dirty="0">
              <a:latin typeface="Consolas" pitchFamily="49" charset="0"/>
            </a:endParaRPr>
          </a:p>
        </p:txBody>
      </p:sp>
      <p:sp>
        <p:nvSpPr>
          <p:cNvPr id="6" name="5 Rectángulo"/>
          <p:cNvSpPr/>
          <p:nvPr/>
        </p:nvSpPr>
        <p:spPr>
          <a:xfrm>
            <a:off x="5220072" y="4941168"/>
            <a:ext cx="3528392"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sz="1600" b="1" dirty="0" smtClean="0">
                <a:solidFill>
                  <a:srgbClr val="C00000"/>
                </a:solidFill>
                <a:latin typeface="Consolas" pitchFamily="49" charset="0"/>
              </a:rPr>
              <a:t>lazy rule</a:t>
            </a:r>
          </a:p>
          <a:p>
            <a:pPr algn="ctr"/>
            <a:r>
              <a:rPr lang="en-AU" sz="1600" dirty="0" smtClean="0">
                <a:latin typeface="Consolas" pitchFamily="49" charset="0"/>
              </a:rPr>
              <a:t>attribute2text (</a:t>
            </a:r>
            <a:r>
              <a:rPr lang="en-AU" sz="1600" dirty="0" err="1" smtClean="0">
                <a:latin typeface="Consolas" pitchFamily="49" charset="0"/>
              </a:rPr>
              <a:t>a.isText</a:t>
            </a:r>
            <a:r>
              <a:rPr lang="en-AU" sz="1600" dirty="0" smtClean="0">
                <a:latin typeface="Consolas" pitchFamily="49" charset="0"/>
              </a:rPr>
              <a:t>())</a:t>
            </a:r>
            <a:endParaRPr lang="en-AU" sz="1600" dirty="0">
              <a:latin typeface="Consolas" pitchFamily="49" charset="0"/>
            </a:endParaRPr>
          </a:p>
        </p:txBody>
      </p:sp>
      <p:sp>
        <p:nvSpPr>
          <p:cNvPr id="7" name="6 Rectángulo"/>
          <p:cNvSpPr/>
          <p:nvPr/>
        </p:nvSpPr>
        <p:spPr>
          <a:xfrm>
            <a:off x="5220072" y="5589240"/>
            <a:ext cx="3528392"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sz="1600" b="1" dirty="0" smtClean="0">
                <a:solidFill>
                  <a:srgbClr val="C00000"/>
                </a:solidFill>
                <a:latin typeface="Consolas" pitchFamily="49" charset="0"/>
              </a:rPr>
              <a:t>lazy rule</a:t>
            </a:r>
          </a:p>
          <a:p>
            <a:pPr algn="ctr"/>
            <a:r>
              <a:rPr lang="en-AU" sz="1600" dirty="0" smtClean="0">
                <a:latin typeface="Consolas" pitchFamily="49" charset="0"/>
              </a:rPr>
              <a:t>attribute2int (</a:t>
            </a:r>
            <a:r>
              <a:rPr lang="en-AU" sz="1600" dirty="0" err="1" smtClean="0">
                <a:latin typeface="Consolas" pitchFamily="49" charset="0"/>
              </a:rPr>
              <a:t>a.isInt</a:t>
            </a:r>
            <a:r>
              <a:rPr lang="en-AU" sz="1600" dirty="0" smtClean="0">
                <a:latin typeface="Consolas" pitchFamily="49" charset="0"/>
              </a:rPr>
              <a:t>())</a:t>
            </a:r>
            <a:endParaRPr lang="en-AU" sz="1600" dirty="0">
              <a:latin typeface="Consolas" pitchFamily="49" charset="0"/>
            </a:endParaRPr>
          </a:p>
        </p:txBody>
      </p:sp>
      <p:sp>
        <p:nvSpPr>
          <p:cNvPr id="8" name="7 Rectángulo"/>
          <p:cNvSpPr/>
          <p:nvPr/>
        </p:nvSpPr>
        <p:spPr>
          <a:xfrm>
            <a:off x="5220072" y="6281936"/>
            <a:ext cx="3528392"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sz="1600" b="1" dirty="0" smtClean="0">
                <a:solidFill>
                  <a:srgbClr val="C00000"/>
                </a:solidFill>
                <a:latin typeface="Consolas" pitchFamily="49" charset="0"/>
              </a:rPr>
              <a:t>lazy rule</a:t>
            </a:r>
          </a:p>
          <a:p>
            <a:pPr algn="ctr"/>
            <a:r>
              <a:rPr lang="en-AU" sz="1600" dirty="0" smtClean="0">
                <a:latin typeface="Consolas" pitchFamily="49" charset="0"/>
              </a:rPr>
              <a:t>attribute2date (</a:t>
            </a:r>
            <a:r>
              <a:rPr lang="en-AU" sz="1600" dirty="0" err="1" smtClean="0">
                <a:latin typeface="Consolas" pitchFamily="49" charset="0"/>
              </a:rPr>
              <a:t>a.isDate</a:t>
            </a:r>
            <a:r>
              <a:rPr lang="en-AU" sz="1600" dirty="0" smtClean="0">
                <a:latin typeface="Consolas" pitchFamily="49" charset="0"/>
              </a:rPr>
              <a:t>())</a:t>
            </a:r>
            <a:endParaRPr lang="en-AU" sz="1600" dirty="0">
              <a:latin typeface="Consolas" pitchFamily="49" charset="0"/>
            </a:endParaRPr>
          </a:p>
        </p:txBody>
      </p:sp>
      <p:sp>
        <p:nvSpPr>
          <p:cNvPr id="9" name="8 Triángulo isósceles"/>
          <p:cNvSpPr/>
          <p:nvPr/>
        </p:nvSpPr>
        <p:spPr>
          <a:xfrm rot="16200000">
            <a:off x="4067944" y="5733256"/>
            <a:ext cx="216024" cy="216024"/>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_tradnl"/>
          </a:p>
        </p:txBody>
      </p:sp>
      <p:cxnSp>
        <p:nvCxnSpPr>
          <p:cNvPr id="13" name="12 Conector angular"/>
          <p:cNvCxnSpPr>
            <a:stCxn id="6" idx="1"/>
            <a:endCxn id="9" idx="3"/>
          </p:cNvCxnSpPr>
          <p:nvPr/>
        </p:nvCxnSpPr>
        <p:spPr>
          <a:xfrm rot="10800000" flipV="1">
            <a:off x="4283968" y="5229200"/>
            <a:ext cx="936104" cy="61206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4" name="13 Conector angular"/>
          <p:cNvCxnSpPr>
            <a:stCxn id="7" idx="1"/>
            <a:endCxn id="9" idx="3"/>
          </p:cNvCxnSpPr>
          <p:nvPr/>
        </p:nvCxnSpPr>
        <p:spPr>
          <a:xfrm rot="10800000">
            <a:off x="4283968" y="5841268"/>
            <a:ext cx="936104" cy="3600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7" name="16 Conector angular"/>
          <p:cNvCxnSpPr>
            <a:stCxn id="8" idx="1"/>
            <a:endCxn id="9" idx="3"/>
          </p:cNvCxnSpPr>
          <p:nvPr/>
        </p:nvCxnSpPr>
        <p:spPr>
          <a:xfrm rot="10800000">
            <a:off x="4283968" y="5841268"/>
            <a:ext cx="936104" cy="7287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21" name="20 Conector recto de flecha"/>
          <p:cNvCxnSpPr/>
          <p:nvPr/>
        </p:nvCxnSpPr>
        <p:spPr>
          <a:xfrm flipH="1">
            <a:off x="3707904" y="4653136"/>
            <a:ext cx="72008" cy="7920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21 CuadroTexto"/>
          <p:cNvSpPr txBox="1"/>
          <p:nvPr/>
        </p:nvSpPr>
        <p:spPr>
          <a:xfrm>
            <a:off x="2843808" y="5013176"/>
            <a:ext cx="724173" cy="338554"/>
          </a:xfrm>
          <a:prstGeom prst="rect">
            <a:avLst/>
          </a:prstGeom>
          <a:noFill/>
        </p:spPr>
        <p:txBody>
          <a:bodyPr wrap="none" rtlCol="0">
            <a:spAutoFit/>
          </a:bodyPr>
          <a:lstStyle/>
          <a:p>
            <a:r>
              <a:rPr lang="en-AU" sz="1600" dirty="0" smtClean="0"/>
              <a:t>invoke</a:t>
            </a:r>
            <a:endParaRPr lang="en-AU" sz="1600" dirty="0"/>
          </a:p>
        </p:txBody>
      </p:sp>
      <p:cxnSp>
        <p:nvCxnSpPr>
          <p:cNvPr id="26" name="25 Conector recto de flecha"/>
          <p:cNvCxnSpPr/>
          <p:nvPr/>
        </p:nvCxnSpPr>
        <p:spPr>
          <a:xfrm flipV="1">
            <a:off x="3923928" y="6093296"/>
            <a:ext cx="432048"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28 CuadroTexto"/>
          <p:cNvSpPr txBox="1"/>
          <p:nvPr/>
        </p:nvSpPr>
        <p:spPr>
          <a:xfrm>
            <a:off x="1907704" y="6165304"/>
            <a:ext cx="2596817" cy="584775"/>
          </a:xfrm>
          <a:prstGeom prst="rect">
            <a:avLst/>
          </a:prstGeom>
          <a:noFill/>
        </p:spPr>
        <p:txBody>
          <a:bodyPr wrap="square" rtlCol="0">
            <a:spAutoFit/>
          </a:bodyPr>
          <a:lstStyle/>
          <a:p>
            <a:r>
              <a:rPr lang="en-AU" sz="1600" dirty="0" smtClean="0"/>
              <a:t>Check types and filters </a:t>
            </a:r>
          </a:p>
          <a:p>
            <a:r>
              <a:rPr lang="en-AU" sz="1600" dirty="0" smtClean="0"/>
              <a:t>&amp; dispatch</a:t>
            </a:r>
            <a:endParaRPr lang="en-AU" sz="1600" dirty="0"/>
          </a:p>
        </p:txBody>
      </p:sp>
      <p:cxnSp>
        <p:nvCxnSpPr>
          <p:cNvPr id="32" name="31 Conector recto de flecha"/>
          <p:cNvCxnSpPr/>
          <p:nvPr/>
        </p:nvCxnSpPr>
        <p:spPr>
          <a:xfrm flipV="1">
            <a:off x="3923928" y="6245696"/>
            <a:ext cx="584448" cy="2796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33 Conector recto de flecha"/>
          <p:cNvCxnSpPr/>
          <p:nvPr/>
        </p:nvCxnSpPr>
        <p:spPr>
          <a:xfrm>
            <a:off x="3923928" y="6525344"/>
            <a:ext cx="6480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7" name="36 Rectángulo redondeado"/>
          <p:cNvSpPr/>
          <p:nvPr/>
        </p:nvSpPr>
        <p:spPr>
          <a:xfrm>
            <a:off x="7668344" y="116632"/>
            <a:ext cx="1418456"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t>cd2gui_10.atl</a:t>
            </a:r>
            <a:endParaRPr lang="en-AU" sz="1400" dirty="0">
              <a:latin typeface="Consolas"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Abstract rules and lazy rules</a:t>
            </a:r>
            <a:endParaRPr lang="en-AU" dirty="0"/>
          </a:p>
        </p:txBody>
      </p:sp>
      <p:sp>
        <p:nvSpPr>
          <p:cNvPr id="4" name="3 Rectángulo"/>
          <p:cNvSpPr/>
          <p:nvPr/>
        </p:nvSpPr>
        <p:spPr>
          <a:xfrm>
            <a:off x="395536" y="1458064"/>
            <a:ext cx="8352928" cy="5355312"/>
          </a:xfrm>
          <a:prstGeom prst="rect">
            <a:avLst/>
          </a:prstGeom>
        </p:spPr>
        <p:txBody>
          <a:bodyPr wrap="square">
            <a:spAutoFit/>
          </a:bodyPr>
          <a:lstStyle/>
          <a:p>
            <a:r>
              <a:rPr lang="en-AU" b="1" dirty="0" smtClean="0">
                <a:solidFill>
                  <a:srgbClr val="C00000"/>
                </a:solidFill>
                <a:latin typeface="Consolas" pitchFamily="49" charset="0"/>
              </a:rPr>
              <a:t>lazy abstract rule </a:t>
            </a:r>
            <a:r>
              <a:rPr lang="en-AU" dirty="0" smtClean="0">
                <a:latin typeface="Consolas" pitchFamily="49" charset="0"/>
              </a:rPr>
              <a:t>attribute2widget {</a:t>
            </a:r>
          </a:p>
          <a:p>
            <a:r>
              <a:rPr lang="en-AU" dirty="0" smtClean="0">
                <a:latin typeface="Consolas" pitchFamily="49" charset="0"/>
              </a:rPr>
              <a:t>  </a:t>
            </a:r>
            <a:r>
              <a:rPr lang="en-AU" b="1" dirty="0" smtClean="0">
                <a:solidFill>
                  <a:srgbClr val="C00000"/>
                </a:solidFill>
                <a:latin typeface="Consolas" pitchFamily="49" charset="0"/>
              </a:rPr>
              <a:t>from</a:t>
            </a:r>
            <a:r>
              <a:rPr lang="en-AU" dirty="0" smtClean="0">
                <a:latin typeface="Consolas" pitchFamily="49" charset="0"/>
              </a:rPr>
              <a:t> a: </a:t>
            </a:r>
            <a:r>
              <a:rPr lang="en-AU" dirty="0" err="1" smtClean="0">
                <a:latin typeface="Consolas" pitchFamily="49" charset="0"/>
              </a:rPr>
              <a:t>CD!Attribute</a:t>
            </a:r>
            <a:r>
              <a:rPr lang="en-AU" dirty="0" smtClean="0">
                <a:latin typeface="Consolas" pitchFamily="49" charset="0"/>
              </a:rPr>
              <a:t> </a:t>
            </a:r>
          </a:p>
          <a:p>
            <a:r>
              <a:rPr lang="en-AU" dirty="0" smtClean="0">
                <a:latin typeface="Consolas" pitchFamily="49" charset="0"/>
              </a:rPr>
              <a:t>  </a:t>
            </a:r>
            <a:r>
              <a:rPr lang="en-AU" b="1" dirty="0" smtClean="0">
                <a:solidFill>
                  <a:srgbClr val="C00000"/>
                </a:solidFill>
                <a:latin typeface="Consolas" pitchFamily="49" charset="0"/>
              </a:rPr>
              <a:t>to</a:t>
            </a:r>
            <a:r>
              <a:rPr lang="en-AU" dirty="0" smtClean="0">
                <a:latin typeface="Consolas" pitchFamily="49" charset="0"/>
              </a:rPr>
              <a:t>	t: </a:t>
            </a:r>
            <a:r>
              <a:rPr lang="en-AU" dirty="0" err="1" smtClean="0">
                <a:latin typeface="Consolas" pitchFamily="49" charset="0"/>
              </a:rPr>
              <a:t>GUI!Widget</a:t>
            </a:r>
            <a:r>
              <a:rPr lang="en-AU" dirty="0" smtClean="0">
                <a:latin typeface="Consolas" pitchFamily="49" charset="0"/>
              </a:rPr>
              <a:t> </a:t>
            </a:r>
          </a:p>
          <a:p>
            <a:r>
              <a:rPr lang="en-AU" dirty="0" smtClean="0">
                <a:latin typeface="Consolas" pitchFamily="49" charset="0"/>
              </a:rPr>
              <a:t>}</a:t>
            </a:r>
          </a:p>
          <a:p>
            <a:endParaRPr lang="en-AU" dirty="0" smtClean="0">
              <a:latin typeface="Consolas" pitchFamily="49" charset="0"/>
            </a:endParaRPr>
          </a:p>
          <a:p>
            <a:r>
              <a:rPr lang="en-AU" b="1" dirty="0" smtClean="0">
                <a:solidFill>
                  <a:srgbClr val="C00000"/>
                </a:solidFill>
                <a:latin typeface="Consolas" pitchFamily="49" charset="0"/>
              </a:rPr>
              <a:t>lazy rule </a:t>
            </a:r>
            <a:r>
              <a:rPr lang="en-AU" dirty="0" smtClean="0">
                <a:latin typeface="Consolas" pitchFamily="49" charset="0"/>
              </a:rPr>
              <a:t>attribute2text </a:t>
            </a:r>
            <a:r>
              <a:rPr lang="en-AU" b="1" dirty="0" smtClean="0">
                <a:solidFill>
                  <a:srgbClr val="C00000"/>
                </a:solidFill>
                <a:latin typeface="Consolas" pitchFamily="49" charset="0"/>
              </a:rPr>
              <a:t>extends</a:t>
            </a:r>
            <a:r>
              <a:rPr lang="en-AU" dirty="0" smtClean="0">
                <a:latin typeface="Consolas" pitchFamily="49" charset="0"/>
              </a:rPr>
              <a:t> attribute2widget {</a:t>
            </a:r>
          </a:p>
          <a:p>
            <a:r>
              <a:rPr lang="en-AU" dirty="0" smtClean="0">
                <a:latin typeface="Consolas" pitchFamily="49" charset="0"/>
              </a:rPr>
              <a:t>  </a:t>
            </a:r>
            <a:r>
              <a:rPr lang="en-AU" b="1" dirty="0" smtClean="0">
                <a:solidFill>
                  <a:srgbClr val="C00000"/>
                </a:solidFill>
                <a:latin typeface="Consolas" pitchFamily="49" charset="0"/>
              </a:rPr>
              <a:t>from</a:t>
            </a:r>
            <a:r>
              <a:rPr lang="en-AU" dirty="0" smtClean="0">
                <a:latin typeface="Consolas" pitchFamily="49" charset="0"/>
              </a:rPr>
              <a:t> a: </a:t>
            </a:r>
            <a:r>
              <a:rPr lang="en-AU" dirty="0" err="1" smtClean="0">
                <a:latin typeface="Consolas" pitchFamily="49" charset="0"/>
              </a:rPr>
              <a:t>CD!Attribute</a:t>
            </a:r>
            <a:r>
              <a:rPr lang="en-AU" dirty="0" smtClean="0">
                <a:latin typeface="Consolas" pitchFamily="49" charset="0"/>
              </a:rPr>
              <a:t> ( </a:t>
            </a:r>
            <a:r>
              <a:rPr lang="en-AU" dirty="0" err="1" smtClean="0">
                <a:latin typeface="Consolas" pitchFamily="49" charset="0"/>
              </a:rPr>
              <a:t>a.isText</a:t>
            </a:r>
            <a:r>
              <a:rPr lang="en-AU" dirty="0" smtClean="0">
                <a:latin typeface="Consolas" pitchFamily="49" charset="0"/>
              </a:rPr>
              <a:t>() )</a:t>
            </a:r>
          </a:p>
          <a:p>
            <a:r>
              <a:rPr lang="en-AU" dirty="0" smtClean="0">
                <a:latin typeface="Consolas" pitchFamily="49" charset="0"/>
              </a:rPr>
              <a:t>  </a:t>
            </a:r>
            <a:r>
              <a:rPr lang="en-AU" b="1" dirty="0" smtClean="0">
                <a:solidFill>
                  <a:srgbClr val="C00000"/>
                </a:solidFill>
                <a:latin typeface="Consolas" pitchFamily="49" charset="0"/>
              </a:rPr>
              <a:t>to</a:t>
            </a:r>
            <a:r>
              <a:rPr lang="en-AU" dirty="0" smtClean="0">
                <a:latin typeface="Consolas" pitchFamily="49" charset="0"/>
              </a:rPr>
              <a:t>	t: </a:t>
            </a:r>
            <a:r>
              <a:rPr lang="en-AU" dirty="0" err="1" smtClean="0">
                <a:latin typeface="Consolas" pitchFamily="49" charset="0"/>
              </a:rPr>
              <a:t>GUI!Text</a:t>
            </a:r>
            <a:r>
              <a:rPr lang="en-AU" dirty="0" smtClean="0">
                <a:latin typeface="Consolas" pitchFamily="49" charset="0"/>
              </a:rPr>
              <a:t> ( name &lt;- </a:t>
            </a:r>
            <a:r>
              <a:rPr lang="en-AU" dirty="0" smtClean="0">
                <a:solidFill>
                  <a:srgbClr val="0070C0"/>
                </a:solidFill>
                <a:latin typeface="Consolas" pitchFamily="49" charset="0"/>
              </a:rPr>
              <a:t>'txt'</a:t>
            </a:r>
            <a:r>
              <a:rPr lang="en-AU" dirty="0" smtClean="0">
                <a:latin typeface="Consolas" pitchFamily="49" charset="0"/>
              </a:rPr>
              <a:t> + a.name  )</a:t>
            </a:r>
          </a:p>
          <a:p>
            <a:r>
              <a:rPr lang="en-AU" dirty="0" smtClean="0">
                <a:latin typeface="Consolas" pitchFamily="49" charset="0"/>
              </a:rPr>
              <a:t>}</a:t>
            </a:r>
          </a:p>
          <a:p>
            <a:endParaRPr lang="en-AU" dirty="0" smtClean="0">
              <a:latin typeface="Consolas" pitchFamily="49" charset="0"/>
            </a:endParaRPr>
          </a:p>
          <a:p>
            <a:r>
              <a:rPr lang="en-AU" b="1" dirty="0" smtClean="0">
                <a:solidFill>
                  <a:srgbClr val="C00000"/>
                </a:solidFill>
                <a:latin typeface="Consolas" pitchFamily="49" charset="0"/>
              </a:rPr>
              <a:t>lazy</a:t>
            </a:r>
            <a:r>
              <a:rPr lang="en-AU" dirty="0" smtClean="0">
                <a:latin typeface="Consolas" pitchFamily="49" charset="0"/>
              </a:rPr>
              <a:t> </a:t>
            </a:r>
            <a:r>
              <a:rPr lang="en-AU" b="1" dirty="0" smtClean="0">
                <a:solidFill>
                  <a:srgbClr val="C00000"/>
                </a:solidFill>
                <a:latin typeface="Consolas" pitchFamily="49" charset="0"/>
              </a:rPr>
              <a:t>rule</a:t>
            </a:r>
            <a:r>
              <a:rPr lang="en-AU" dirty="0" smtClean="0">
                <a:latin typeface="Consolas" pitchFamily="49" charset="0"/>
              </a:rPr>
              <a:t> attribute2int </a:t>
            </a:r>
            <a:r>
              <a:rPr lang="en-AU" b="1" dirty="0" smtClean="0">
                <a:solidFill>
                  <a:srgbClr val="C00000"/>
                </a:solidFill>
                <a:latin typeface="Consolas" pitchFamily="49" charset="0"/>
              </a:rPr>
              <a:t>extends</a:t>
            </a:r>
            <a:r>
              <a:rPr lang="en-AU" dirty="0" smtClean="0">
                <a:latin typeface="Consolas" pitchFamily="49" charset="0"/>
              </a:rPr>
              <a:t> attribute2widget {</a:t>
            </a:r>
          </a:p>
          <a:p>
            <a:r>
              <a:rPr lang="en-AU" dirty="0" smtClean="0">
                <a:latin typeface="Consolas" pitchFamily="49" charset="0"/>
              </a:rPr>
              <a:t>  </a:t>
            </a:r>
            <a:r>
              <a:rPr lang="en-AU" b="1" dirty="0" smtClean="0">
                <a:solidFill>
                  <a:srgbClr val="C00000"/>
                </a:solidFill>
                <a:latin typeface="Consolas" pitchFamily="49" charset="0"/>
              </a:rPr>
              <a:t>from</a:t>
            </a:r>
            <a:r>
              <a:rPr lang="en-AU" dirty="0" smtClean="0">
                <a:latin typeface="Consolas" pitchFamily="49" charset="0"/>
              </a:rPr>
              <a:t> a: </a:t>
            </a:r>
            <a:r>
              <a:rPr lang="en-AU" dirty="0" err="1" smtClean="0">
                <a:latin typeface="Consolas" pitchFamily="49" charset="0"/>
              </a:rPr>
              <a:t>CD!Attribute</a:t>
            </a:r>
            <a:r>
              <a:rPr lang="en-AU" dirty="0" smtClean="0">
                <a:latin typeface="Consolas" pitchFamily="49" charset="0"/>
              </a:rPr>
              <a:t> ( </a:t>
            </a:r>
            <a:r>
              <a:rPr lang="en-AU" dirty="0" err="1" smtClean="0">
                <a:latin typeface="Consolas" pitchFamily="49" charset="0"/>
              </a:rPr>
              <a:t>a.isInt</a:t>
            </a:r>
            <a:r>
              <a:rPr lang="en-AU" dirty="0" smtClean="0">
                <a:latin typeface="Consolas" pitchFamily="49" charset="0"/>
              </a:rPr>
              <a:t>() ) </a:t>
            </a:r>
          </a:p>
          <a:p>
            <a:r>
              <a:rPr lang="en-AU" dirty="0" smtClean="0">
                <a:latin typeface="Consolas" pitchFamily="49" charset="0"/>
              </a:rPr>
              <a:t>  </a:t>
            </a:r>
            <a:r>
              <a:rPr lang="en-AU" b="1" dirty="0" smtClean="0">
                <a:solidFill>
                  <a:srgbClr val="C00000"/>
                </a:solidFill>
                <a:latin typeface="Consolas" pitchFamily="49" charset="0"/>
              </a:rPr>
              <a:t>to</a:t>
            </a:r>
            <a:r>
              <a:rPr lang="en-AU" dirty="0" smtClean="0">
                <a:latin typeface="Consolas" pitchFamily="49" charset="0"/>
              </a:rPr>
              <a:t>	t: </a:t>
            </a:r>
            <a:r>
              <a:rPr lang="en-AU" dirty="0" err="1" smtClean="0">
                <a:latin typeface="Consolas" pitchFamily="49" charset="0"/>
              </a:rPr>
              <a:t>GUI!Text</a:t>
            </a:r>
            <a:r>
              <a:rPr lang="en-AU" dirty="0" smtClean="0">
                <a:latin typeface="Consolas" pitchFamily="49" charset="0"/>
              </a:rPr>
              <a:t> ( name &lt;- </a:t>
            </a:r>
            <a:r>
              <a:rPr lang="en-AU" dirty="0" smtClean="0">
                <a:solidFill>
                  <a:srgbClr val="0070C0"/>
                </a:solidFill>
                <a:latin typeface="Consolas" pitchFamily="49" charset="0"/>
              </a:rPr>
              <a:t>'</a:t>
            </a:r>
            <a:r>
              <a:rPr lang="en-AU" dirty="0" err="1" smtClean="0">
                <a:solidFill>
                  <a:srgbClr val="0070C0"/>
                </a:solidFill>
                <a:latin typeface="Consolas" pitchFamily="49" charset="0"/>
              </a:rPr>
              <a:t>int</a:t>
            </a:r>
            <a:r>
              <a:rPr lang="en-AU" dirty="0" smtClean="0">
                <a:solidFill>
                  <a:srgbClr val="0070C0"/>
                </a:solidFill>
                <a:latin typeface="Consolas" pitchFamily="49" charset="0"/>
              </a:rPr>
              <a:t>'</a:t>
            </a:r>
            <a:r>
              <a:rPr lang="en-AU" dirty="0" smtClean="0">
                <a:latin typeface="Consolas" pitchFamily="49" charset="0"/>
              </a:rPr>
              <a:t> + a.name )</a:t>
            </a:r>
          </a:p>
          <a:p>
            <a:r>
              <a:rPr lang="en-AU" dirty="0" smtClean="0">
                <a:latin typeface="Consolas" pitchFamily="49" charset="0"/>
              </a:rPr>
              <a:t>}</a:t>
            </a:r>
          </a:p>
          <a:p>
            <a:endParaRPr lang="en-AU" dirty="0" smtClean="0">
              <a:latin typeface="Consolas" pitchFamily="49" charset="0"/>
            </a:endParaRPr>
          </a:p>
          <a:p>
            <a:r>
              <a:rPr lang="en-AU" b="1" dirty="0" smtClean="0">
                <a:solidFill>
                  <a:srgbClr val="C00000"/>
                </a:solidFill>
                <a:latin typeface="Consolas" pitchFamily="49" charset="0"/>
              </a:rPr>
              <a:t>lazy</a:t>
            </a:r>
            <a:r>
              <a:rPr lang="en-AU" dirty="0" smtClean="0">
                <a:latin typeface="Consolas" pitchFamily="49" charset="0"/>
              </a:rPr>
              <a:t> </a:t>
            </a:r>
            <a:r>
              <a:rPr lang="en-AU" b="1" dirty="0" smtClean="0">
                <a:solidFill>
                  <a:srgbClr val="C00000"/>
                </a:solidFill>
                <a:latin typeface="Consolas" pitchFamily="49" charset="0"/>
              </a:rPr>
              <a:t>rule</a:t>
            </a:r>
            <a:r>
              <a:rPr lang="en-AU" dirty="0" smtClean="0">
                <a:latin typeface="Consolas" pitchFamily="49" charset="0"/>
              </a:rPr>
              <a:t> attribute2date </a:t>
            </a:r>
            <a:r>
              <a:rPr lang="en-AU" b="1" dirty="0" smtClean="0">
                <a:solidFill>
                  <a:srgbClr val="C00000"/>
                </a:solidFill>
                <a:latin typeface="Consolas" pitchFamily="49" charset="0"/>
              </a:rPr>
              <a:t>extends</a:t>
            </a:r>
            <a:r>
              <a:rPr lang="en-AU" dirty="0" smtClean="0">
                <a:latin typeface="Consolas" pitchFamily="49" charset="0"/>
              </a:rPr>
              <a:t> attribute2widget {</a:t>
            </a:r>
          </a:p>
          <a:p>
            <a:r>
              <a:rPr lang="en-AU" dirty="0" smtClean="0">
                <a:latin typeface="Consolas" pitchFamily="49" charset="0"/>
              </a:rPr>
              <a:t>  </a:t>
            </a:r>
            <a:r>
              <a:rPr lang="en-AU" b="1" dirty="0" smtClean="0">
                <a:solidFill>
                  <a:srgbClr val="C00000"/>
                </a:solidFill>
                <a:latin typeface="Consolas" pitchFamily="49" charset="0"/>
              </a:rPr>
              <a:t>from</a:t>
            </a:r>
            <a:r>
              <a:rPr lang="en-AU" dirty="0" smtClean="0">
                <a:latin typeface="Consolas" pitchFamily="49" charset="0"/>
              </a:rPr>
              <a:t> a: </a:t>
            </a:r>
            <a:r>
              <a:rPr lang="en-AU" dirty="0" err="1" smtClean="0">
                <a:latin typeface="Consolas" pitchFamily="49" charset="0"/>
              </a:rPr>
              <a:t>CD!Attribute</a:t>
            </a:r>
            <a:r>
              <a:rPr lang="en-AU" dirty="0" smtClean="0">
                <a:latin typeface="Consolas" pitchFamily="49" charset="0"/>
              </a:rPr>
              <a:t> ( </a:t>
            </a:r>
            <a:r>
              <a:rPr lang="en-AU" dirty="0" err="1" smtClean="0">
                <a:latin typeface="Consolas" pitchFamily="49" charset="0"/>
              </a:rPr>
              <a:t>a.isDate</a:t>
            </a:r>
            <a:r>
              <a:rPr lang="en-AU" dirty="0" smtClean="0">
                <a:latin typeface="Consolas" pitchFamily="49" charset="0"/>
              </a:rPr>
              <a:t>() )</a:t>
            </a:r>
          </a:p>
          <a:p>
            <a:r>
              <a:rPr lang="en-AU" dirty="0" smtClean="0">
                <a:latin typeface="Consolas" pitchFamily="49" charset="0"/>
              </a:rPr>
              <a:t>  </a:t>
            </a:r>
            <a:r>
              <a:rPr lang="en-AU" b="1" dirty="0" smtClean="0">
                <a:solidFill>
                  <a:srgbClr val="C00000"/>
                </a:solidFill>
                <a:latin typeface="Consolas" pitchFamily="49" charset="0"/>
              </a:rPr>
              <a:t>to</a:t>
            </a:r>
            <a:r>
              <a:rPr lang="en-AU" dirty="0" smtClean="0">
                <a:latin typeface="Consolas" pitchFamily="49" charset="0"/>
              </a:rPr>
              <a:t>	t: </a:t>
            </a:r>
            <a:r>
              <a:rPr lang="en-AU" dirty="0" err="1" smtClean="0">
                <a:latin typeface="Consolas" pitchFamily="49" charset="0"/>
              </a:rPr>
              <a:t>GUI!DatePicker</a:t>
            </a:r>
            <a:r>
              <a:rPr lang="en-AU" dirty="0" smtClean="0">
                <a:latin typeface="Consolas" pitchFamily="49" charset="0"/>
              </a:rPr>
              <a:t> ( name &lt;- </a:t>
            </a:r>
            <a:r>
              <a:rPr lang="en-AU" dirty="0" smtClean="0">
                <a:solidFill>
                  <a:srgbClr val="0070C0"/>
                </a:solidFill>
                <a:latin typeface="Consolas" pitchFamily="49" charset="0"/>
              </a:rPr>
              <a:t>'date'</a:t>
            </a:r>
            <a:r>
              <a:rPr lang="en-AU" dirty="0" smtClean="0">
                <a:latin typeface="Consolas" pitchFamily="49" charset="0"/>
              </a:rPr>
              <a:t> + a.name )</a:t>
            </a:r>
          </a:p>
          <a:p>
            <a:r>
              <a:rPr lang="en-AU" dirty="0" smtClean="0">
                <a:latin typeface="Consolas" pitchFamily="49" charset="0"/>
              </a:rPr>
              <a:t>}</a:t>
            </a:r>
            <a:endParaRPr lang="en-AU" dirty="0">
              <a:latin typeface="Consolas" pitchFamily="49" charset="0"/>
            </a:endParaRPr>
          </a:p>
        </p:txBody>
      </p:sp>
      <p:sp>
        <p:nvSpPr>
          <p:cNvPr id="5" name="4 CuadroTexto"/>
          <p:cNvSpPr txBox="1"/>
          <p:nvPr/>
        </p:nvSpPr>
        <p:spPr>
          <a:xfrm>
            <a:off x="7508771" y="6488668"/>
            <a:ext cx="1599733" cy="307777"/>
          </a:xfrm>
          <a:prstGeom prst="rect">
            <a:avLst/>
          </a:prstGeom>
          <a:noFill/>
        </p:spPr>
        <p:txBody>
          <a:bodyPr wrap="none" rtlCol="0">
            <a:spAutoFit/>
          </a:bodyPr>
          <a:lstStyle/>
          <a:p>
            <a:r>
              <a:rPr lang="en-US" sz="1400" dirty="0" smtClean="0">
                <a:solidFill>
                  <a:schemeClr val="bg1">
                    <a:lumMod val="65000"/>
                  </a:schemeClr>
                </a:solidFill>
              </a:rPr>
              <a:t>Rules revisited </a:t>
            </a:r>
            <a:r>
              <a:rPr lang="es-ES_tradnl" sz="1400" dirty="0" smtClean="0">
                <a:solidFill>
                  <a:schemeClr val="bg1">
                    <a:lumMod val="65000"/>
                  </a:schemeClr>
                </a:solidFill>
              </a:rPr>
              <a:t>– </a:t>
            </a:r>
            <a:fld id="{FDBEFE11-3DF1-4A6E-91A5-8B939726F35A}" type="slidenum">
              <a:rPr lang="es-ES_tradnl" sz="1400" smtClean="0">
                <a:solidFill>
                  <a:schemeClr val="bg1">
                    <a:lumMod val="65000"/>
                  </a:schemeClr>
                </a:solidFill>
              </a:rPr>
              <a:pPr/>
              <a:t>25</a:t>
            </a:fld>
            <a:endParaRPr lang="es-ES_tradnl" sz="1400" dirty="0">
              <a:solidFill>
                <a:schemeClr val="bg1">
                  <a:lumMod val="65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Abstract rules and lazy rules</a:t>
            </a:r>
            <a:endParaRPr lang="en-AU" dirty="0"/>
          </a:p>
        </p:txBody>
      </p:sp>
      <p:sp>
        <p:nvSpPr>
          <p:cNvPr id="3" name="2 Marcador de contenido"/>
          <p:cNvSpPr>
            <a:spLocks noGrp="1"/>
          </p:cNvSpPr>
          <p:nvPr>
            <p:ph idx="1"/>
          </p:nvPr>
        </p:nvSpPr>
        <p:spPr/>
        <p:txBody>
          <a:bodyPr/>
          <a:lstStyle/>
          <a:p>
            <a:r>
              <a:rPr lang="en-AU" dirty="0" smtClean="0"/>
              <a:t>What happen if there is no rule satisfying the filter?</a:t>
            </a:r>
            <a:endParaRPr lang="en-AU" dirty="0"/>
          </a:p>
        </p:txBody>
      </p:sp>
      <p:sp>
        <p:nvSpPr>
          <p:cNvPr id="4" name="3 Rectángulo"/>
          <p:cNvSpPr/>
          <p:nvPr/>
        </p:nvSpPr>
        <p:spPr>
          <a:xfrm>
            <a:off x="827584" y="4005064"/>
            <a:ext cx="7128792" cy="2585323"/>
          </a:xfrm>
          <a:prstGeom prst="rect">
            <a:avLst/>
          </a:prstGeom>
        </p:spPr>
        <p:txBody>
          <a:bodyPr wrap="square">
            <a:spAutoFit/>
          </a:bodyPr>
          <a:lstStyle/>
          <a:p>
            <a:r>
              <a:rPr lang="en-AU" b="1" dirty="0" smtClean="0">
                <a:solidFill>
                  <a:srgbClr val="C00000"/>
                </a:solidFill>
                <a:latin typeface="Consolas" pitchFamily="49" charset="0"/>
              </a:rPr>
              <a:t>lazy abstract rule </a:t>
            </a:r>
            <a:r>
              <a:rPr lang="en-AU" dirty="0" smtClean="0">
                <a:latin typeface="Consolas" pitchFamily="49" charset="0"/>
              </a:rPr>
              <a:t>attribute2widget {</a:t>
            </a:r>
          </a:p>
          <a:p>
            <a:r>
              <a:rPr lang="en-AU" dirty="0" smtClean="0">
                <a:latin typeface="Consolas" pitchFamily="49" charset="0"/>
              </a:rPr>
              <a:t>  </a:t>
            </a:r>
            <a:r>
              <a:rPr lang="en-AU" b="1" dirty="0" smtClean="0">
                <a:solidFill>
                  <a:srgbClr val="C00000"/>
                </a:solidFill>
                <a:latin typeface="Consolas" pitchFamily="49" charset="0"/>
              </a:rPr>
              <a:t>from</a:t>
            </a:r>
            <a:r>
              <a:rPr lang="en-AU" dirty="0" smtClean="0">
                <a:latin typeface="Consolas" pitchFamily="49" charset="0"/>
              </a:rPr>
              <a:t> a: </a:t>
            </a:r>
            <a:r>
              <a:rPr lang="en-AU" dirty="0" err="1" smtClean="0">
                <a:latin typeface="Consolas" pitchFamily="49" charset="0"/>
              </a:rPr>
              <a:t>CD!Attribute</a:t>
            </a:r>
            <a:r>
              <a:rPr lang="en-AU" dirty="0" smtClean="0">
                <a:latin typeface="Consolas" pitchFamily="49" charset="0"/>
              </a:rPr>
              <a:t> </a:t>
            </a:r>
          </a:p>
          <a:p>
            <a:r>
              <a:rPr lang="en-AU" dirty="0" smtClean="0">
                <a:latin typeface="Consolas" pitchFamily="49" charset="0"/>
              </a:rPr>
              <a:t>  </a:t>
            </a:r>
            <a:r>
              <a:rPr lang="en-AU" b="1" dirty="0" smtClean="0">
                <a:solidFill>
                  <a:srgbClr val="C00000"/>
                </a:solidFill>
                <a:latin typeface="Consolas" pitchFamily="49" charset="0"/>
              </a:rPr>
              <a:t>to</a:t>
            </a:r>
            <a:r>
              <a:rPr lang="en-AU" dirty="0" smtClean="0">
                <a:latin typeface="Consolas" pitchFamily="49" charset="0"/>
              </a:rPr>
              <a:t>	t: </a:t>
            </a:r>
            <a:r>
              <a:rPr lang="en-AU" dirty="0" err="1" smtClean="0">
                <a:latin typeface="Consolas" pitchFamily="49" charset="0"/>
              </a:rPr>
              <a:t>GUI!Widget</a:t>
            </a:r>
            <a:r>
              <a:rPr lang="en-AU" dirty="0" smtClean="0">
                <a:latin typeface="Consolas" pitchFamily="49" charset="0"/>
              </a:rPr>
              <a:t> </a:t>
            </a:r>
          </a:p>
          <a:p>
            <a:r>
              <a:rPr lang="en-AU" dirty="0" smtClean="0">
                <a:latin typeface="Consolas" pitchFamily="49" charset="0"/>
              </a:rPr>
              <a:t>}</a:t>
            </a:r>
          </a:p>
          <a:p>
            <a:endParaRPr lang="en-AU" dirty="0" smtClean="0">
              <a:latin typeface="Consolas" pitchFamily="49" charset="0"/>
            </a:endParaRPr>
          </a:p>
          <a:p>
            <a:r>
              <a:rPr lang="en-AU" b="1" dirty="0" smtClean="0">
                <a:solidFill>
                  <a:srgbClr val="C00000"/>
                </a:solidFill>
                <a:latin typeface="Consolas" pitchFamily="49" charset="0"/>
              </a:rPr>
              <a:t>lazy rule </a:t>
            </a:r>
            <a:r>
              <a:rPr lang="en-AU" dirty="0" smtClean="0">
                <a:latin typeface="Consolas" pitchFamily="49" charset="0"/>
              </a:rPr>
              <a:t>attribute2text </a:t>
            </a:r>
            <a:r>
              <a:rPr lang="en-AU" b="1" dirty="0" smtClean="0">
                <a:solidFill>
                  <a:srgbClr val="C00000"/>
                </a:solidFill>
                <a:latin typeface="Consolas" pitchFamily="49" charset="0"/>
              </a:rPr>
              <a:t>extends</a:t>
            </a:r>
            <a:r>
              <a:rPr lang="en-AU" dirty="0" smtClean="0">
                <a:latin typeface="Consolas" pitchFamily="49" charset="0"/>
              </a:rPr>
              <a:t> attribute2widget {</a:t>
            </a:r>
          </a:p>
          <a:p>
            <a:r>
              <a:rPr lang="en-AU" dirty="0" smtClean="0">
                <a:latin typeface="Consolas" pitchFamily="49" charset="0"/>
              </a:rPr>
              <a:t>  </a:t>
            </a:r>
            <a:r>
              <a:rPr lang="en-AU" b="1" dirty="0" smtClean="0">
                <a:solidFill>
                  <a:srgbClr val="C00000"/>
                </a:solidFill>
                <a:latin typeface="Consolas" pitchFamily="49" charset="0"/>
              </a:rPr>
              <a:t>from</a:t>
            </a:r>
            <a:r>
              <a:rPr lang="en-AU" dirty="0" smtClean="0">
                <a:latin typeface="Consolas" pitchFamily="49" charset="0"/>
              </a:rPr>
              <a:t> a: </a:t>
            </a:r>
            <a:r>
              <a:rPr lang="en-AU" dirty="0" err="1" smtClean="0">
                <a:latin typeface="Consolas" pitchFamily="49" charset="0"/>
              </a:rPr>
              <a:t>CD!Attribute</a:t>
            </a:r>
            <a:r>
              <a:rPr lang="en-AU" dirty="0" smtClean="0">
                <a:latin typeface="Consolas" pitchFamily="49" charset="0"/>
              </a:rPr>
              <a:t> ( </a:t>
            </a:r>
            <a:r>
              <a:rPr lang="en-AU" dirty="0" err="1" smtClean="0">
                <a:latin typeface="Consolas" pitchFamily="49" charset="0"/>
              </a:rPr>
              <a:t>a.isText</a:t>
            </a:r>
            <a:r>
              <a:rPr lang="en-AU" dirty="0" smtClean="0">
                <a:latin typeface="Consolas" pitchFamily="49" charset="0"/>
              </a:rPr>
              <a:t>() )</a:t>
            </a:r>
          </a:p>
          <a:p>
            <a:r>
              <a:rPr lang="en-AU" dirty="0" smtClean="0">
                <a:latin typeface="Consolas" pitchFamily="49" charset="0"/>
              </a:rPr>
              <a:t>  </a:t>
            </a:r>
            <a:r>
              <a:rPr lang="en-AU" b="1" dirty="0" smtClean="0">
                <a:solidFill>
                  <a:srgbClr val="C00000"/>
                </a:solidFill>
                <a:latin typeface="Consolas" pitchFamily="49" charset="0"/>
              </a:rPr>
              <a:t>to</a:t>
            </a:r>
            <a:r>
              <a:rPr lang="en-AU" dirty="0" smtClean="0">
                <a:latin typeface="Consolas" pitchFamily="49" charset="0"/>
              </a:rPr>
              <a:t>	t: </a:t>
            </a:r>
            <a:r>
              <a:rPr lang="en-AU" dirty="0" err="1" smtClean="0">
                <a:latin typeface="Consolas" pitchFamily="49" charset="0"/>
              </a:rPr>
              <a:t>GUI!Text</a:t>
            </a:r>
            <a:r>
              <a:rPr lang="en-AU" dirty="0" smtClean="0">
                <a:latin typeface="Consolas" pitchFamily="49" charset="0"/>
              </a:rPr>
              <a:t> ( name &lt;- </a:t>
            </a:r>
            <a:r>
              <a:rPr lang="en-AU" dirty="0" smtClean="0">
                <a:solidFill>
                  <a:srgbClr val="0070C0"/>
                </a:solidFill>
                <a:latin typeface="Consolas" pitchFamily="49" charset="0"/>
              </a:rPr>
              <a:t>'txt'</a:t>
            </a:r>
            <a:r>
              <a:rPr lang="en-AU" dirty="0" smtClean="0">
                <a:latin typeface="Consolas" pitchFamily="49" charset="0"/>
              </a:rPr>
              <a:t> + a.name  )</a:t>
            </a:r>
          </a:p>
          <a:p>
            <a:r>
              <a:rPr lang="en-AU" dirty="0" smtClean="0">
                <a:latin typeface="Consolas" pitchFamily="49" charset="0"/>
              </a:rPr>
              <a:t>}</a:t>
            </a:r>
          </a:p>
        </p:txBody>
      </p:sp>
      <p:sp>
        <p:nvSpPr>
          <p:cNvPr id="5" name="4 Rectángulo"/>
          <p:cNvSpPr/>
          <p:nvPr/>
        </p:nvSpPr>
        <p:spPr>
          <a:xfrm>
            <a:off x="539552" y="2924944"/>
            <a:ext cx="8244408" cy="338554"/>
          </a:xfrm>
          <a:prstGeom prst="rect">
            <a:avLst/>
          </a:prstGeom>
        </p:spPr>
        <p:txBody>
          <a:bodyPr wrap="square">
            <a:spAutoFit/>
          </a:bodyPr>
          <a:lstStyle/>
          <a:p>
            <a:r>
              <a:rPr lang="en-AU" sz="1600" dirty="0" smtClean="0">
                <a:latin typeface="Consolas" pitchFamily="49" charset="0"/>
              </a:rPr>
              <a:t>widgets &lt;- </a:t>
            </a:r>
            <a:r>
              <a:rPr lang="en-AU" sz="1600" dirty="0" err="1" smtClean="0">
                <a:latin typeface="Consolas" pitchFamily="49" charset="0"/>
              </a:rPr>
              <a:t>c.allAttributes</a:t>
            </a:r>
            <a:r>
              <a:rPr lang="en-AU" sz="1600" dirty="0" smtClean="0">
                <a:latin typeface="Consolas" pitchFamily="49" charset="0"/>
              </a:rPr>
              <a:t>-&gt;collect(f |thisModule.attribute2widget(f))</a:t>
            </a:r>
            <a:endParaRPr lang="en-AU" sz="1600" dirty="0">
              <a:latin typeface="Consolas" pitchFamily="49" charset="0"/>
            </a:endParaRPr>
          </a:p>
        </p:txBody>
      </p:sp>
      <p:cxnSp>
        <p:nvCxnSpPr>
          <p:cNvPr id="8" name="7 Conector recto de flecha"/>
          <p:cNvCxnSpPr/>
          <p:nvPr/>
        </p:nvCxnSpPr>
        <p:spPr>
          <a:xfrm>
            <a:off x="2627784" y="3212976"/>
            <a:ext cx="0" cy="7920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10 Rectángulo"/>
          <p:cNvSpPr/>
          <p:nvPr/>
        </p:nvSpPr>
        <p:spPr>
          <a:xfrm>
            <a:off x="9756576" y="2780928"/>
            <a:ext cx="122413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sz="1600" dirty="0" smtClean="0"/>
              <a:t>a1:Attribute</a:t>
            </a:r>
            <a:endParaRPr lang="en-AU" sz="1600" dirty="0"/>
          </a:p>
        </p:txBody>
      </p:sp>
      <p:sp>
        <p:nvSpPr>
          <p:cNvPr id="12" name="11 Rectángulo"/>
          <p:cNvSpPr/>
          <p:nvPr/>
        </p:nvSpPr>
        <p:spPr>
          <a:xfrm>
            <a:off x="11700792" y="2636912"/>
            <a:ext cx="158417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sz="1600" dirty="0" smtClean="0"/>
              <a:t>:</a:t>
            </a:r>
            <a:r>
              <a:rPr lang="en-AU" sz="1600" dirty="0" err="1" smtClean="0"/>
              <a:t>DataType</a:t>
            </a:r>
            <a:endParaRPr lang="en-AU" sz="1600" dirty="0"/>
          </a:p>
        </p:txBody>
      </p:sp>
      <p:sp>
        <p:nvSpPr>
          <p:cNvPr id="13" name="12 Rectángulo"/>
          <p:cNvSpPr/>
          <p:nvPr/>
        </p:nvSpPr>
        <p:spPr>
          <a:xfrm>
            <a:off x="11700792" y="2924944"/>
            <a:ext cx="158417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sz="1600" dirty="0" smtClean="0"/>
              <a:t>name = ‘Date’</a:t>
            </a:r>
            <a:endParaRPr lang="en-AU" sz="1600" dirty="0"/>
          </a:p>
        </p:txBody>
      </p:sp>
      <p:cxnSp>
        <p:nvCxnSpPr>
          <p:cNvPr id="14" name="13 Conector recto de flecha"/>
          <p:cNvCxnSpPr>
            <a:stCxn id="11" idx="3"/>
          </p:cNvCxnSpPr>
          <p:nvPr/>
        </p:nvCxnSpPr>
        <p:spPr>
          <a:xfrm>
            <a:off x="10980712" y="2924944"/>
            <a:ext cx="72008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 name="14 CuadroTexto"/>
          <p:cNvSpPr txBox="1"/>
          <p:nvPr/>
        </p:nvSpPr>
        <p:spPr>
          <a:xfrm>
            <a:off x="11124728" y="2924944"/>
            <a:ext cx="511679" cy="307777"/>
          </a:xfrm>
          <a:prstGeom prst="rect">
            <a:avLst/>
          </a:prstGeom>
          <a:noFill/>
        </p:spPr>
        <p:txBody>
          <a:bodyPr wrap="none" rtlCol="0">
            <a:spAutoFit/>
          </a:bodyPr>
          <a:lstStyle/>
          <a:p>
            <a:r>
              <a:rPr lang="en-AU" sz="1400" dirty="0" smtClean="0"/>
              <a:t>type</a:t>
            </a:r>
            <a:endParaRPr lang="en-AU" sz="1400" dirty="0"/>
          </a:p>
        </p:txBody>
      </p:sp>
      <p:pic>
        <p:nvPicPr>
          <p:cNvPr id="1026" name="Picture 2"/>
          <p:cNvPicPr>
            <a:picLocks noChangeAspect="1" noChangeArrowheads="1"/>
          </p:cNvPicPr>
          <p:nvPr/>
        </p:nvPicPr>
        <p:blipFill>
          <a:blip r:embed="rId2" cstate="print"/>
          <a:srcRect/>
          <a:stretch>
            <a:fillRect/>
          </a:stretch>
        </p:blipFill>
        <p:spPr bwMode="auto">
          <a:xfrm>
            <a:off x="2771800" y="3356992"/>
            <a:ext cx="2583033" cy="467866"/>
          </a:xfrm>
          <a:prstGeom prst="rect">
            <a:avLst/>
          </a:prstGeom>
          <a:noFill/>
          <a:ln w="9525">
            <a:noFill/>
            <a:miter lim="800000"/>
            <a:headEnd/>
            <a:tailEnd/>
          </a:ln>
          <a:effectLst/>
        </p:spPr>
      </p:pic>
      <p:sp>
        <p:nvSpPr>
          <p:cNvPr id="24" name="23 Elipse"/>
          <p:cNvSpPr/>
          <p:nvPr/>
        </p:nvSpPr>
        <p:spPr>
          <a:xfrm flipV="1">
            <a:off x="3563888" y="472514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24 Elipse"/>
          <p:cNvSpPr/>
          <p:nvPr/>
        </p:nvSpPr>
        <p:spPr>
          <a:xfrm flipV="1">
            <a:off x="6732240" y="328498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26 Conector angular"/>
          <p:cNvCxnSpPr>
            <a:endCxn id="25" idx="7"/>
          </p:cNvCxnSpPr>
          <p:nvPr/>
        </p:nvCxnSpPr>
        <p:spPr>
          <a:xfrm flipV="1">
            <a:off x="3635896" y="3346447"/>
            <a:ext cx="3157807" cy="1378697"/>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29" name="28 CuadroTexto"/>
          <p:cNvSpPr txBox="1"/>
          <p:nvPr/>
        </p:nvSpPr>
        <p:spPr>
          <a:xfrm>
            <a:off x="6948264" y="4077072"/>
            <a:ext cx="190629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AU" dirty="0" smtClean="0"/>
              <a:t>Returns a </a:t>
            </a:r>
          </a:p>
          <a:p>
            <a:r>
              <a:rPr lang="en-AU" dirty="0" err="1" smtClean="0">
                <a:latin typeface="Consolas" pitchFamily="49" charset="0"/>
              </a:rPr>
              <a:t>TransientLink</a:t>
            </a:r>
            <a:r>
              <a:rPr lang="en-AU" dirty="0" smtClean="0"/>
              <a:t>!</a:t>
            </a:r>
            <a:endParaRPr lang="en-AU" dirty="0"/>
          </a:p>
        </p:txBody>
      </p:sp>
      <p:sp>
        <p:nvSpPr>
          <p:cNvPr id="17" name="16 CuadroTexto"/>
          <p:cNvSpPr txBox="1"/>
          <p:nvPr/>
        </p:nvSpPr>
        <p:spPr>
          <a:xfrm>
            <a:off x="7508771" y="6488668"/>
            <a:ext cx="1599733" cy="307777"/>
          </a:xfrm>
          <a:prstGeom prst="rect">
            <a:avLst/>
          </a:prstGeom>
          <a:noFill/>
        </p:spPr>
        <p:txBody>
          <a:bodyPr wrap="none" rtlCol="0">
            <a:spAutoFit/>
          </a:bodyPr>
          <a:lstStyle/>
          <a:p>
            <a:r>
              <a:rPr lang="en-US" sz="1400" dirty="0" smtClean="0">
                <a:solidFill>
                  <a:schemeClr val="bg1">
                    <a:lumMod val="65000"/>
                  </a:schemeClr>
                </a:solidFill>
              </a:rPr>
              <a:t>Rules revisited </a:t>
            </a:r>
            <a:r>
              <a:rPr lang="es-ES_tradnl" sz="1400" dirty="0" smtClean="0">
                <a:solidFill>
                  <a:schemeClr val="bg1">
                    <a:lumMod val="65000"/>
                  </a:schemeClr>
                </a:solidFill>
              </a:rPr>
              <a:t>– </a:t>
            </a:r>
            <a:fld id="{FDBEFE11-3DF1-4A6E-91A5-8B939726F35A}" type="slidenum">
              <a:rPr lang="es-ES_tradnl" sz="1400" smtClean="0">
                <a:solidFill>
                  <a:schemeClr val="bg1">
                    <a:lumMod val="65000"/>
                  </a:schemeClr>
                </a:solidFill>
              </a:rPr>
              <a:pPr/>
              <a:t>26</a:t>
            </a:fld>
            <a:endParaRPr lang="es-ES_tradnl"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Abstract rules and lazy rules</a:t>
            </a:r>
            <a:endParaRPr lang="en-AU" dirty="0"/>
          </a:p>
        </p:txBody>
      </p:sp>
      <p:sp>
        <p:nvSpPr>
          <p:cNvPr id="3" name="2 Marcador de contenido"/>
          <p:cNvSpPr>
            <a:spLocks noGrp="1"/>
          </p:cNvSpPr>
          <p:nvPr>
            <p:ph idx="1"/>
          </p:nvPr>
        </p:nvSpPr>
        <p:spPr/>
        <p:txBody>
          <a:bodyPr/>
          <a:lstStyle/>
          <a:p>
            <a:r>
              <a:rPr lang="en-AU" dirty="0" smtClean="0"/>
              <a:t>What happen if there is no rule satisfying the filter?</a:t>
            </a:r>
          </a:p>
          <a:p>
            <a:pPr lvl="1"/>
            <a:r>
              <a:rPr lang="en-AU" dirty="0" smtClean="0"/>
              <a:t>The result is a </a:t>
            </a:r>
            <a:r>
              <a:rPr lang="en-AU" dirty="0" err="1" smtClean="0"/>
              <a:t>TransientLink</a:t>
            </a:r>
            <a:r>
              <a:rPr lang="en-AU" dirty="0" smtClean="0"/>
              <a:t> object</a:t>
            </a:r>
          </a:p>
          <a:p>
            <a:pPr lvl="1"/>
            <a:r>
              <a:rPr lang="en-AU" dirty="0" smtClean="0"/>
              <a:t>The error is difficult to interpret but it is probably worth allowing ATL to notify the missing match</a:t>
            </a:r>
          </a:p>
          <a:p>
            <a:pPr lvl="1"/>
            <a:r>
              <a:rPr lang="en-AU" dirty="0" smtClean="0"/>
              <a:t>Nevertheless, if you want to ignore:</a:t>
            </a:r>
            <a:endParaRPr lang="en-AU" dirty="0"/>
          </a:p>
        </p:txBody>
      </p:sp>
      <p:sp>
        <p:nvSpPr>
          <p:cNvPr id="5" name="4 Rectángulo"/>
          <p:cNvSpPr/>
          <p:nvPr/>
        </p:nvSpPr>
        <p:spPr>
          <a:xfrm>
            <a:off x="1907704" y="4725144"/>
            <a:ext cx="8244408" cy="830997"/>
          </a:xfrm>
          <a:prstGeom prst="rect">
            <a:avLst/>
          </a:prstGeom>
        </p:spPr>
        <p:txBody>
          <a:bodyPr wrap="square">
            <a:spAutoFit/>
          </a:bodyPr>
          <a:lstStyle/>
          <a:p>
            <a:r>
              <a:rPr lang="en-AU" sz="1600" dirty="0" smtClean="0">
                <a:latin typeface="Consolas" pitchFamily="49" charset="0"/>
              </a:rPr>
              <a:t>widgets &lt;- </a:t>
            </a:r>
            <a:r>
              <a:rPr lang="en-AU" sz="1600" dirty="0" err="1" smtClean="0">
                <a:latin typeface="Consolas" pitchFamily="49" charset="0"/>
              </a:rPr>
              <a:t>c.allAttributes</a:t>
            </a:r>
            <a:r>
              <a:rPr lang="en-AU" sz="1600" dirty="0" smtClean="0">
                <a:latin typeface="Consolas" pitchFamily="49" charset="0"/>
              </a:rPr>
              <a:t>-&gt;</a:t>
            </a:r>
          </a:p>
          <a:p>
            <a:r>
              <a:rPr lang="en-AU" sz="1600" dirty="0" smtClean="0">
                <a:latin typeface="Consolas" pitchFamily="49" charset="0"/>
              </a:rPr>
              <a:t>     collect(f |</a:t>
            </a:r>
            <a:r>
              <a:rPr lang="en-AU" sz="1600" b="1" dirty="0" smtClean="0">
                <a:solidFill>
                  <a:srgbClr val="7030A0"/>
                </a:solidFill>
                <a:latin typeface="Consolas" pitchFamily="49" charset="0"/>
              </a:rPr>
              <a:t>thisModule</a:t>
            </a:r>
            <a:r>
              <a:rPr lang="en-AU" sz="1600" dirty="0" smtClean="0">
                <a:latin typeface="Consolas" pitchFamily="49" charset="0"/>
              </a:rPr>
              <a:t>.attribute2widget(f))-&gt;</a:t>
            </a:r>
          </a:p>
          <a:p>
            <a:r>
              <a:rPr lang="en-AU" sz="1600" dirty="0" smtClean="0">
                <a:latin typeface="Consolas" pitchFamily="49" charset="0"/>
              </a:rPr>
              <a:t>     reject(o | </a:t>
            </a:r>
            <a:r>
              <a:rPr lang="en-AU" sz="1600" dirty="0" err="1" smtClean="0">
                <a:latin typeface="Consolas" pitchFamily="49" charset="0"/>
              </a:rPr>
              <a:t>o.oclType</a:t>
            </a:r>
            <a:r>
              <a:rPr lang="en-AU" sz="1600" dirty="0" smtClean="0">
                <a:latin typeface="Consolas" pitchFamily="49" charset="0"/>
              </a:rPr>
              <a:t>().name = </a:t>
            </a:r>
            <a:r>
              <a:rPr lang="en-AU" sz="1600" dirty="0" smtClean="0">
                <a:solidFill>
                  <a:srgbClr val="0070C0"/>
                </a:solidFill>
                <a:latin typeface="Consolas" pitchFamily="49" charset="0"/>
              </a:rPr>
              <a:t>'</a:t>
            </a:r>
            <a:r>
              <a:rPr lang="en-AU" sz="1600" dirty="0" err="1" smtClean="0">
                <a:solidFill>
                  <a:srgbClr val="0070C0"/>
                </a:solidFill>
                <a:latin typeface="Consolas" pitchFamily="49" charset="0"/>
              </a:rPr>
              <a:t>TransientLink</a:t>
            </a:r>
            <a:r>
              <a:rPr lang="en-AU" sz="1600" dirty="0" smtClean="0">
                <a:solidFill>
                  <a:srgbClr val="0070C0"/>
                </a:solidFill>
                <a:latin typeface="Consolas" pitchFamily="49" charset="0"/>
              </a:rPr>
              <a:t>'</a:t>
            </a:r>
            <a:r>
              <a:rPr lang="en-AU" sz="1600" dirty="0" smtClean="0">
                <a:latin typeface="Consolas" pitchFamily="49" charset="0"/>
              </a:rPr>
              <a:t>),</a:t>
            </a:r>
            <a:endParaRPr lang="en-AU" sz="1600" dirty="0">
              <a:latin typeface="Consolas" pitchFamily="49" charset="0"/>
            </a:endParaRPr>
          </a:p>
        </p:txBody>
      </p:sp>
      <p:sp>
        <p:nvSpPr>
          <p:cNvPr id="6" name="5 CuadroTexto"/>
          <p:cNvSpPr txBox="1"/>
          <p:nvPr/>
        </p:nvSpPr>
        <p:spPr>
          <a:xfrm>
            <a:off x="7508771" y="6488668"/>
            <a:ext cx="1599733" cy="307777"/>
          </a:xfrm>
          <a:prstGeom prst="rect">
            <a:avLst/>
          </a:prstGeom>
          <a:noFill/>
        </p:spPr>
        <p:txBody>
          <a:bodyPr wrap="none" rtlCol="0">
            <a:spAutoFit/>
          </a:bodyPr>
          <a:lstStyle/>
          <a:p>
            <a:r>
              <a:rPr lang="en-US" sz="1400" dirty="0" smtClean="0">
                <a:solidFill>
                  <a:schemeClr val="bg1">
                    <a:lumMod val="65000"/>
                  </a:schemeClr>
                </a:solidFill>
              </a:rPr>
              <a:t>Rules revisited </a:t>
            </a:r>
            <a:r>
              <a:rPr lang="es-ES_tradnl" sz="1400" dirty="0" smtClean="0">
                <a:solidFill>
                  <a:schemeClr val="bg1">
                    <a:lumMod val="65000"/>
                  </a:schemeClr>
                </a:solidFill>
              </a:rPr>
              <a:t>– </a:t>
            </a:r>
            <a:fld id="{FDBEFE11-3DF1-4A6E-91A5-8B939726F35A}" type="slidenum">
              <a:rPr lang="es-ES_tradnl" sz="1400" smtClean="0">
                <a:solidFill>
                  <a:schemeClr val="bg1">
                    <a:lumMod val="65000"/>
                  </a:schemeClr>
                </a:solidFill>
              </a:rPr>
              <a:pPr/>
              <a:t>27</a:t>
            </a:fld>
            <a:endParaRPr lang="es-ES_tradnl"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Abstract rules and lazy rules</a:t>
            </a:r>
            <a:endParaRPr lang="en-AU" dirty="0"/>
          </a:p>
        </p:txBody>
      </p:sp>
      <p:sp>
        <p:nvSpPr>
          <p:cNvPr id="3" name="2 Marcador de contenido"/>
          <p:cNvSpPr>
            <a:spLocks noGrp="1"/>
          </p:cNvSpPr>
          <p:nvPr>
            <p:ph idx="1"/>
          </p:nvPr>
        </p:nvSpPr>
        <p:spPr/>
        <p:txBody>
          <a:bodyPr/>
          <a:lstStyle/>
          <a:p>
            <a:r>
              <a:rPr lang="en-AU" dirty="0" smtClean="0"/>
              <a:t>What happen if several rules may match?</a:t>
            </a:r>
          </a:p>
          <a:p>
            <a:pPr lvl="1"/>
            <a:r>
              <a:rPr lang="en-AU" dirty="0" smtClean="0"/>
              <a:t>The first one in the program order wins.</a:t>
            </a:r>
            <a:endParaRPr lang="en-AU" dirty="0"/>
          </a:p>
        </p:txBody>
      </p:sp>
      <p:sp>
        <p:nvSpPr>
          <p:cNvPr id="4" name="3 CuadroTexto"/>
          <p:cNvSpPr txBox="1"/>
          <p:nvPr/>
        </p:nvSpPr>
        <p:spPr>
          <a:xfrm>
            <a:off x="7508771" y="6488668"/>
            <a:ext cx="1599733" cy="307777"/>
          </a:xfrm>
          <a:prstGeom prst="rect">
            <a:avLst/>
          </a:prstGeom>
          <a:noFill/>
        </p:spPr>
        <p:txBody>
          <a:bodyPr wrap="none" rtlCol="0">
            <a:spAutoFit/>
          </a:bodyPr>
          <a:lstStyle/>
          <a:p>
            <a:r>
              <a:rPr lang="en-US" sz="1400" dirty="0" smtClean="0">
                <a:solidFill>
                  <a:schemeClr val="bg1">
                    <a:lumMod val="65000"/>
                  </a:schemeClr>
                </a:solidFill>
              </a:rPr>
              <a:t>Rules revisited </a:t>
            </a:r>
            <a:r>
              <a:rPr lang="es-ES_tradnl" sz="1400" dirty="0" smtClean="0">
                <a:solidFill>
                  <a:schemeClr val="bg1">
                    <a:lumMod val="65000"/>
                  </a:schemeClr>
                </a:solidFill>
              </a:rPr>
              <a:t>– </a:t>
            </a:r>
            <a:fld id="{FDBEFE11-3DF1-4A6E-91A5-8B939726F35A}" type="slidenum">
              <a:rPr lang="es-ES_tradnl" sz="1400" smtClean="0">
                <a:solidFill>
                  <a:schemeClr val="bg1">
                    <a:lumMod val="65000"/>
                  </a:schemeClr>
                </a:solidFill>
              </a:rPr>
              <a:pPr/>
              <a:t>28</a:t>
            </a:fld>
            <a:endParaRPr lang="es-ES_tradnl" sz="1400" dirty="0">
              <a:solidFill>
                <a:schemeClr val="bg1">
                  <a:lumMod val="65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AU" dirty="0" smtClean="0"/>
              <a:t>Binding assignment</a:t>
            </a:r>
            <a:br>
              <a:rPr lang="en-AU" dirty="0" smtClean="0"/>
            </a:br>
            <a:r>
              <a:rPr lang="en-AU" dirty="0" smtClean="0"/>
              <a:t>Cross-references</a:t>
            </a:r>
            <a:endParaRPr lang="en-AU" dirty="0"/>
          </a:p>
        </p:txBody>
      </p:sp>
      <p:sp>
        <p:nvSpPr>
          <p:cNvPr id="3" name="2 Marcador de contenido"/>
          <p:cNvSpPr>
            <a:spLocks noGrp="1"/>
          </p:cNvSpPr>
          <p:nvPr>
            <p:ph idx="1"/>
          </p:nvPr>
        </p:nvSpPr>
        <p:spPr/>
        <p:txBody>
          <a:bodyPr>
            <a:normAutofit fontScale="92500" lnSpcReduction="10000"/>
          </a:bodyPr>
          <a:lstStyle/>
          <a:p>
            <a:r>
              <a:rPr lang="en-AU" dirty="0" smtClean="0"/>
              <a:t>By default cross references between an models are not allowed.</a:t>
            </a:r>
          </a:p>
          <a:p>
            <a:pPr lvl="1"/>
            <a:r>
              <a:rPr lang="en-AU" dirty="0" smtClean="0"/>
              <a:t>Input/output or different output models</a:t>
            </a:r>
          </a:p>
          <a:p>
            <a:pPr lvl="1"/>
            <a:r>
              <a:rPr lang="en-AU" dirty="0" smtClean="0"/>
              <a:t>ATL try to enforce the model-to-model semantics.</a:t>
            </a:r>
          </a:p>
          <a:p>
            <a:r>
              <a:rPr lang="en-AU" dirty="0" smtClean="0"/>
              <a:t>When this behaviour is required, it needs to be explicitly indicated in the launch configuration.</a:t>
            </a:r>
          </a:p>
          <a:p>
            <a:r>
              <a:rPr lang="en-AU" dirty="0" smtClean="0"/>
              <a:t>Example:</a:t>
            </a:r>
          </a:p>
          <a:p>
            <a:pPr lvl="1"/>
            <a:r>
              <a:rPr lang="en-AU" dirty="0" smtClean="0"/>
              <a:t>UML to CD</a:t>
            </a:r>
          </a:p>
          <a:p>
            <a:pPr lvl="1"/>
            <a:r>
              <a:rPr lang="en-AU" dirty="0" smtClean="0"/>
              <a:t>The library of primitive types for CD is a parameter of  the transformation</a:t>
            </a:r>
          </a:p>
        </p:txBody>
      </p:sp>
      <p:sp>
        <p:nvSpPr>
          <p:cNvPr id="4" name="3 CuadroTexto"/>
          <p:cNvSpPr txBox="1"/>
          <p:nvPr/>
        </p:nvSpPr>
        <p:spPr>
          <a:xfrm>
            <a:off x="7508771" y="6488668"/>
            <a:ext cx="1599733" cy="307777"/>
          </a:xfrm>
          <a:prstGeom prst="rect">
            <a:avLst/>
          </a:prstGeom>
          <a:noFill/>
        </p:spPr>
        <p:txBody>
          <a:bodyPr wrap="none" rtlCol="0">
            <a:spAutoFit/>
          </a:bodyPr>
          <a:lstStyle/>
          <a:p>
            <a:r>
              <a:rPr lang="en-US" sz="1400" dirty="0" smtClean="0">
                <a:solidFill>
                  <a:schemeClr val="bg1">
                    <a:lumMod val="65000"/>
                  </a:schemeClr>
                </a:solidFill>
              </a:rPr>
              <a:t>Rules revisited </a:t>
            </a:r>
            <a:r>
              <a:rPr lang="es-ES_tradnl" sz="1400" dirty="0" smtClean="0">
                <a:solidFill>
                  <a:schemeClr val="bg1">
                    <a:lumMod val="65000"/>
                  </a:schemeClr>
                </a:solidFill>
              </a:rPr>
              <a:t>– </a:t>
            </a:r>
            <a:fld id="{FDBEFE11-3DF1-4A6E-91A5-8B939726F35A}" type="slidenum">
              <a:rPr lang="es-ES_tradnl" sz="1400" smtClean="0">
                <a:solidFill>
                  <a:schemeClr val="bg1">
                    <a:lumMod val="65000"/>
                  </a:schemeClr>
                </a:solidFill>
              </a:rPr>
              <a:pPr/>
              <a:t>29</a:t>
            </a:fld>
            <a:endParaRPr lang="es-ES_tradnl" sz="1400" dirty="0">
              <a:solidFill>
                <a:schemeClr val="bg1">
                  <a:lumMod val="6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ES_tradnl" dirty="0" err="1" smtClean="0"/>
              <a:t>The</a:t>
            </a:r>
            <a:r>
              <a:rPr lang="es-ES_tradnl" dirty="0" smtClean="0"/>
              <a:t> ATL </a:t>
            </a:r>
            <a:r>
              <a:rPr lang="es-ES_tradnl" dirty="0" err="1" smtClean="0"/>
              <a:t>language</a:t>
            </a:r>
            <a:endParaRPr lang="en-AU" dirty="0"/>
          </a:p>
        </p:txBody>
      </p:sp>
      <p:sp>
        <p:nvSpPr>
          <p:cNvPr id="5" name="4 Subtítulo"/>
          <p:cNvSpPr>
            <a:spLocks noGrp="1"/>
          </p:cNvSpPr>
          <p:nvPr>
            <p:ph type="subTitle" idx="1"/>
          </p:nvPr>
        </p:nvSpPr>
        <p:spPr/>
        <p:txBody>
          <a:bodyPr/>
          <a:lstStyle/>
          <a:p>
            <a:r>
              <a:rPr lang="en-AU" dirty="0" smtClean="0"/>
              <a:t>More about data types</a:t>
            </a:r>
            <a:endParaRPr lang="en-AU"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AU" dirty="0" smtClean="0"/>
              <a:t>Binding assignment</a:t>
            </a:r>
            <a:br>
              <a:rPr lang="en-AU" dirty="0" smtClean="0"/>
            </a:br>
            <a:r>
              <a:rPr lang="en-AU" dirty="0" smtClean="0"/>
              <a:t>Cross-references</a:t>
            </a:r>
            <a:endParaRPr lang="en-AU" dirty="0"/>
          </a:p>
        </p:txBody>
      </p:sp>
      <p:sp>
        <p:nvSpPr>
          <p:cNvPr id="4" name="3 Rectángulo"/>
          <p:cNvSpPr/>
          <p:nvPr/>
        </p:nvSpPr>
        <p:spPr>
          <a:xfrm>
            <a:off x="611560" y="1595021"/>
            <a:ext cx="8532440" cy="5262979"/>
          </a:xfrm>
          <a:prstGeom prst="rect">
            <a:avLst/>
          </a:prstGeom>
        </p:spPr>
        <p:txBody>
          <a:bodyPr wrap="square">
            <a:spAutoFit/>
          </a:bodyPr>
          <a:lstStyle/>
          <a:p>
            <a:r>
              <a:rPr lang="en-AU" sz="1600" b="1" dirty="0" smtClean="0">
                <a:solidFill>
                  <a:srgbClr val="C00000"/>
                </a:solidFill>
                <a:latin typeface="Consolas" pitchFamily="49" charset="0"/>
              </a:rPr>
              <a:t>module</a:t>
            </a:r>
            <a:r>
              <a:rPr lang="en-AU" sz="1600" dirty="0" smtClean="0">
                <a:latin typeface="Consolas" pitchFamily="49" charset="0"/>
              </a:rPr>
              <a:t> "uml2cd showing cross references";</a:t>
            </a:r>
          </a:p>
          <a:p>
            <a:r>
              <a:rPr lang="en-AU" sz="1600" b="1" dirty="0" smtClean="0">
                <a:solidFill>
                  <a:srgbClr val="C00000"/>
                </a:solidFill>
                <a:latin typeface="Consolas" pitchFamily="49" charset="0"/>
              </a:rPr>
              <a:t>create</a:t>
            </a:r>
            <a:r>
              <a:rPr lang="en-AU" sz="1600" dirty="0" smtClean="0">
                <a:latin typeface="Consolas" pitchFamily="49" charset="0"/>
              </a:rPr>
              <a:t> OUT: CD from IN: UML, CDTYPES: CD;</a:t>
            </a:r>
          </a:p>
          <a:p>
            <a:endParaRPr lang="en-AU" sz="1600" dirty="0" smtClean="0">
              <a:latin typeface="Consolas" pitchFamily="49" charset="0"/>
            </a:endParaRPr>
          </a:p>
          <a:p>
            <a:r>
              <a:rPr lang="en-AU" sz="1600" b="1" dirty="0" smtClean="0">
                <a:solidFill>
                  <a:srgbClr val="C00000"/>
                </a:solidFill>
                <a:latin typeface="Consolas" pitchFamily="49" charset="0"/>
              </a:rPr>
              <a:t>helper def : </a:t>
            </a:r>
            <a:r>
              <a:rPr lang="en-AU" sz="1600" dirty="0" err="1" smtClean="0">
                <a:latin typeface="Consolas" pitchFamily="49" charset="0"/>
              </a:rPr>
              <a:t>findDataType</a:t>
            </a:r>
            <a:r>
              <a:rPr lang="en-AU" sz="1600" dirty="0" smtClean="0">
                <a:latin typeface="Consolas" pitchFamily="49" charset="0"/>
              </a:rPr>
              <a:t>(name : String) : </a:t>
            </a:r>
            <a:r>
              <a:rPr lang="en-AU" sz="1600" dirty="0" err="1" smtClean="0">
                <a:latin typeface="Consolas" pitchFamily="49" charset="0"/>
              </a:rPr>
              <a:t>CD!DataType</a:t>
            </a:r>
            <a:r>
              <a:rPr lang="en-AU" sz="1600" dirty="0" smtClean="0">
                <a:latin typeface="Consolas" pitchFamily="49" charset="0"/>
              </a:rPr>
              <a:t> = </a:t>
            </a:r>
          </a:p>
          <a:p>
            <a:r>
              <a:rPr lang="en-AU" sz="1600" dirty="0" smtClean="0">
                <a:latin typeface="Consolas" pitchFamily="49" charset="0"/>
              </a:rPr>
              <a:t>	</a:t>
            </a:r>
            <a:r>
              <a:rPr lang="en-AU" sz="1600" dirty="0" err="1" smtClean="0">
                <a:latin typeface="Consolas" pitchFamily="49" charset="0"/>
              </a:rPr>
              <a:t>CD!DataType.allInstancesFrom</a:t>
            </a:r>
            <a:r>
              <a:rPr lang="en-AU" sz="1600" dirty="0" smtClean="0">
                <a:latin typeface="Consolas" pitchFamily="49" charset="0"/>
              </a:rPr>
              <a:t>(</a:t>
            </a:r>
            <a:r>
              <a:rPr lang="en-AU" sz="1600" dirty="0" smtClean="0">
                <a:solidFill>
                  <a:srgbClr val="0070C0"/>
                </a:solidFill>
                <a:latin typeface="Consolas" pitchFamily="49" charset="0"/>
              </a:rPr>
              <a:t>'CDTYPES'</a:t>
            </a:r>
            <a:r>
              <a:rPr lang="en-AU" sz="1600" dirty="0" smtClean="0">
                <a:latin typeface="Consolas" pitchFamily="49" charset="0"/>
              </a:rPr>
              <a:t>)-&gt;any(d | d.name = name);</a:t>
            </a:r>
          </a:p>
          <a:p>
            <a:endParaRPr lang="en-AU" sz="1600" dirty="0" smtClean="0">
              <a:latin typeface="Consolas" pitchFamily="49" charset="0"/>
            </a:endParaRPr>
          </a:p>
          <a:p>
            <a:r>
              <a:rPr lang="en-AU" sz="1600" b="1" dirty="0" smtClean="0">
                <a:solidFill>
                  <a:srgbClr val="C00000"/>
                </a:solidFill>
                <a:latin typeface="Consolas" pitchFamily="49" charset="0"/>
              </a:rPr>
              <a:t>rule</a:t>
            </a:r>
            <a:r>
              <a:rPr lang="en-AU" sz="1600" dirty="0" smtClean="0">
                <a:latin typeface="Consolas" pitchFamily="49" charset="0"/>
              </a:rPr>
              <a:t> Class2Class {</a:t>
            </a:r>
          </a:p>
          <a:p>
            <a:r>
              <a:rPr lang="en-AU" sz="1600" dirty="0" smtClean="0">
                <a:latin typeface="Consolas" pitchFamily="49" charset="0"/>
              </a:rPr>
              <a:t>   </a:t>
            </a:r>
            <a:r>
              <a:rPr lang="en-AU" sz="1600" b="1" dirty="0" smtClean="0">
                <a:solidFill>
                  <a:srgbClr val="C00000"/>
                </a:solidFill>
                <a:latin typeface="Consolas" pitchFamily="49" charset="0"/>
              </a:rPr>
              <a:t>from</a:t>
            </a:r>
            <a:r>
              <a:rPr lang="en-AU" sz="1600" dirty="0" smtClean="0">
                <a:latin typeface="Consolas" pitchFamily="49" charset="0"/>
              </a:rPr>
              <a:t> m : </a:t>
            </a:r>
            <a:r>
              <a:rPr lang="en-AU" sz="1600" dirty="0" err="1" smtClean="0">
                <a:latin typeface="Consolas" pitchFamily="49" charset="0"/>
              </a:rPr>
              <a:t>UML!Class</a:t>
            </a:r>
            <a:endParaRPr lang="en-AU" sz="1600" dirty="0" smtClean="0">
              <a:latin typeface="Consolas" pitchFamily="49" charset="0"/>
            </a:endParaRPr>
          </a:p>
          <a:p>
            <a:r>
              <a:rPr lang="en-AU" sz="1600" dirty="0" smtClean="0">
                <a:latin typeface="Consolas" pitchFamily="49" charset="0"/>
              </a:rPr>
              <a:t>     </a:t>
            </a:r>
            <a:r>
              <a:rPr lang="en-AU" sz="1600" b="1" dirty="0" smtClean="0">
                <a:solidFill>
                  <a:srgbClr val="C00000"/>
                </a:solidFill>
                <a:latin typeface="Consolas" pitchFamily="49" charset="0"/>
              </a:rPr>
              <a:t>to</a:t>
            </a:r>
            <a:r>
              <a:rPr lang="en-AU" sz="1600" dirty="0" smtClean="0">
                <a:latin typeface="Consolas" pitchFamily="49" charset="0"/>
              </a:rPr>
              <a:t> w : </a:t>
            </a:r>
            <a:r>
              <a:rPr lang="en-AU" sz="1600" dirty="0" err="1" smtClean="0">
                <a:latin typeface="Consolas" pitchFamily="49" charset="0"/>
              </a:rPr>
              <a:t>CD!Class</a:t>
            </a:r>
            <a:r>
              <a:rPr lang="en-AU" sz="1600" dirty="0" smtClean="0">
                <a:latin typeface="Consolas" pitchFamily="49" charset="0"/>
              </a:rPr>
              <a:t> (</a:t>
            </a:r>
          </a:p>
          <a:p>
            <a:r>
              <a:rPr lang="en-AU" sz="1600" dirty="0" smtClean="0">
                <a:latin typeface="Consolas" pitchFamily="49" charset="0"/>
              </a:rPr>
              <a:t>	name &lt;- m.name,</a:t>
            </a:r>
          </a:p>
          <a:p>
            <a:r>
              <a:rPr lang="en-AU" sz="1600" dirty="0" smtClean="0">
                <a:latin typeface="Consolas" pitchFamily="49" charset="0"/>
              </a:rPr>
              <a:t>	features &lt;- </a:t>
            </a:r>
            <a:r>
              <a:rPr lang="en-AU" sz="1600" dirty="0" err="1" smtClean="0">
                <a:latin typeface="Consolas" pitchFamily="49" charset="0"/>
              </a:rPr>
              <a:t>m.ownedAttribute</a:t>
            </a:r>
            <a:endParaRPr lang="en-AU" sz="1600" dirty="0" smtClean="0">
              <a:latin typeface="Consolas" pitchFamily="49" charset="0"/>
            </a:endParaRPr>
          </a:p>
          <a:p>
            <a:r>
              <a:rPr lang="en-AU" sz="1600" dirty="0" smtClean="0">
                <a:latin typeface="Consolas" pitchFamily="49" charset="0"/>
              </a:rPr>
              <a:t>   )</a:t>
            </a:r>
          </a:p>
          <a:p>
            <a:r>
              <a:rPr lang="en-AU" sz="1600" dirty="0" smtClean="0">
                <a:latin typeface="Consolas" pitchFamily="49" charset="0"/>
              </a:rPr>
              <a:t>}</a:t>
            </a:r>
          </a:p>
          <a:p>
            <a:endParaRPr lang="en-AU" sz="1600" dirty="0" smtClean="0">
              <a:latin typeface="Consolas" pitchFamily="49" charset="0"/>
            </a:endParaRPr>
          </a:p>
          <a:p>
            <a:r>
              <a:rPr lang="en-AU" sz="1600" b="1" dirty="0" smtClean="0">
                <a:solidFill>
                  <a:srgbClr val="C00000"/>
                </a:solidFill>
                <a:latin typeface="Consolas" pitchFamily="49" charset="0"/>
              </a:rPr>
              <a:t>rule</a:t>
            </a:r>
            <a:r>
              <a:rPr lang="en-AU" sz="1600" dirty="0" smtClean="0">
                <a:latin typeface="Consolas" pitchFamily="49" charset="0"/>
              </a:rPr>
              <a:t> Property2Feature {</a:t>
            </a:r>
          </a:p>
          <a:p>
            <a:r>
              <a:rPr lang="en-AU" sz="1600" dirty="0" smtClean="0">
                <a:latin typeface="Consolas" pitchFamily="49" charset="0"/>
              </a:rPr>
              <a:t>   </a:t>
            </a:r>
            <a:r>
              <a:rPr lang="en-AU" sz="1600" b="1" dirty="0" smtClean="0">
                <a:solidFill>
                  <a:srgbClr val="C00000"/>
                </a:solidFill>
                <a:latin typeface="Consolas" pitchFamily="49" charset="0"/>
              </a:rPr>
              <a:t>from</a:t>
            </a:r>
            <a:r>
              <a:rPr lang="en-AU" sz="1600" dirty="0" smtClean="0">
                <a:latin typeface="Consolas" pitchFamily="49" charset="0"/>
              </a:rPr>
              <a:t> p : </a:t>
            </a:r>
            <a:r>
              <a:rPr lang="en-AU" sz="1600" dirty="0" err="1" smtClean="0">
                <a:latin typeface="Consolas" pitchFamily="49" charset="0"/>
              </a:rPr>
              <a:t>UML!Property</a:t>
            </a:r>
            <a:r>
              <a:rPr lang="en-AU" sz="1600" dirty="0" smtClean="0">
                <a:latin typeface="Consolas" pitchFamily="49" charset="0"/>
              </a:rPr>
              <a:t> ( </a:t>
            </a:r>
            <a:r>
              <a:rPr lang="en-AU" sz="1600" dirty="0" err="1" smtClean="0">
                <a:latin typeface="Consolas" pitchFamily="49" charset="0"/>
              </a:rPr>
              <a:t>p.type.oclIsKindOf</a:t>
            </a:r>
            <a:r>
              <a:rPr lang="en-AU" sz="1600" dirty="0" smtClean="0">
                <a:latin typeface="Consolas" pitchFamily="49" charset="0"/>
              </a:rPr>
              <a:t>(</a:t>
            </a:r>
            <a:r>
              <a:rPr lang="en-AU" sz="1600" dirty="0" err="1" smtClean="0">
                <a:latin typeface="Consolas" pitchFamily="49" charset="0"/>
              </a:rPr>
              <a:t>UML!DataType</a:t>
            </a:r>
            <a:r>
              <a:rPr lang="en-AU" sz="1600" dirty="0" smtClean="0">
                <a:latin typeface="Consolas" pitchFamily="49" charset="0"/>
              </a:rPr>
              <a:t>) )</a:t>
            </a:r>
          </a:p>
          <a:p>
            <a:r>
              <a:rPr lang="en-AU" sz="1600" dirty="0" smtClean="0">
                <a:latin typeface="Consolas" pitchFamily="49" charset="0"/>
              </a:rPr>
              <a:t>     </a:t>
            </a:r>
            <a:r>
              <a:rPr lang="en-AU" sz="1600" b="1" dirty="0" smtClean="0">
                <a:solidFill>
                  <a:srgbClr val="C00000"/>
                </a:solidFill>
                <a:latin typeface="Consolas" pitchFamily="49" charset="0"/>
              </a:rPr>
              <a:t>to</a:t>
            </a:r>
            <a:r>
              <a:rPr lang="en-AU" sz="1600" dirty="0" smtClean="0">
                <a:latin typeface="Consolas" pitchFamily="49" charset="0"/>
              </a:rPr>
              <a:t> f : </a:t>
            </a:r>
            <a:r>
              <a:rPr lang="en-AU" sz="1600" dirty="0" err="1" smtClean="0">
                <a:latin typeface="Consolas" pitchFamily="49" charset="0"/>
              </a:rPr>
              <a:t>CD!Attribute</a:t>
            </a:r>
            <a:r>
              <a:rPr lang="en-AU" sz="1600" dirty="0" smtClean="0">
                <a:latin typeface="Consolas" pitchFamily="49" charset="0"/>
              </a:rPr>
              <a:t> (</a:t>
            </a:r>
          </a:p>
          <a:p>
            <a:r>
              <a:rPr lang="en-AU" sz="1600" dirty="0" smtClean="0">
                <a:latin typeface="Consolas" pitchFamily="49" charset="0"/>
              </a:rPr>
              <a:t>	name &lt;- p.name, </a:t>
            </a:r>
          </a:p>
          <a:p>
            <a:r>
              <a:rPr lang="en-AU" sz="1600" dirty="0" smtClean="0">
                <a:latin typeface="Consolas" pitchFamily="49" charset="0"/>
              </a:rPr>
              <a:t>	type &lt;- </a:t>
            </a:r>
            <a:r>
              <a:rPr lang="en-AU" sz="1600" b="1" dirty="0" err="1" smtClean="0">
                <a:solidFill>
                  <a:srgbClr val="7030A0"/>
                </a:solidFill>
                <a:latin typeface="Consolas" pitchFamily="49" charset="0"/>
              </a:rPr>
              <a:t>thisModule</a:t>
            </a:r>
            <a:r>
              <a:rPr lang="en-AU" sz="1600" dirty="0" err="1" smtClean="0">
                <a:latin typeface="Consolas" pitchFamily="49" charset="0"/>
              </a:rPr>
              <a:t>.findDataType</a:t>
            </a:r>
            <a:r>
              <a:rPr lang="en-AU" sz="1600" dirty="0" smtClean="0">
                <a:latin typeface="Consolas" pitchFamily="49" charset="0"/>
              </a:rPr>
              <a:t>(p.type.name)</a:t>
            </a:r>
          </a:p>
          <a:p>
            <a:r>
              <a:rPr lang="en-AU" sz="1600" dirty="0" smtClean="0">
                <a:latin typeface="Consolas" pitchFamily="49" charset="0"/>
              </a:rPr>
              <a:t>   )</a:t>
            </a:r>
          </a:p>
          <a:p>
            <a:r>
              <a:rPr lang="en-AU" sz="1600" dirty="0" smtClean="0">
                <a:latin typeface="Consolas" pitchFamily="49" charset="0"/>
              </a:rPr>
              <a:t>}</a:t>
            </a:r>
            <a:endParaRPr lang="en-AU" sz="1600" dirty="0">
              <a:latin typeface="Consolas" pitchFamily="49" charset="0"/>
            </a:endParaRPr>
          </a:p>
        </p:txBody>
      </p:sp>
      <p:sp>
        <p:nvSpPr>
          <p:cNvPr id="5" name="4 Rectángulo redondeado"/>
          <p:cNvSpPr/>
          <p:nvPr/>
        </p:nvSpPr>
        <p:spPr>
          <a:xfrm>
            <a:off x="6660232" y="116632"/>
            <a:ext cx="237626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latin typeface="Consolas" pitchFamily="49" charset="0"/>
              </a:rPr>
              <a:t>uml2cd_cross_refs.atl</a:t>
            </a:r>
            <a:endParaRPr lang="en-AU" sz="1400" dirty="0">
              <a:latin typeface="Consolas" pitchFamily="49" charset="0"/>
            </a:endParaRPr>
          </a:p>
        </p:txBody>
      </p:sp>
      <p:sp>
        <p:nvSpPr>
          <p:cNvPr id="6" name="5 Abrir llave"/>
          <p:cNvSpPr/>
          <p:nvPr/>
        </p:nvSpPr>
        <p:spPr>
          <a:xfrm rot="16200000">
            <a:off x="3887924" y="3825044"/>
            <a:ext cx="360040" cy="5040560"/>
          </a:xfrm>
          <a:prstGeom prst="leftBrace">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AU" b="1" dirty="0">
              <a:solidFill>
                <a:schemeClr val="accent3"/>
              </a:solidFill>
            </a:endParaRPr>
          </a:p>
        </p:txBody>
      </p:sp>
      <p:sp>
        <p:nvSpPr>
          <p:cNvPr id="7" name="6 Rectángulo"/>
          <p:cNvSpPr/>
          <p:nvPr/>
        </p:nvSpPr>
        <p:spPr>
          <a:xfrm>
            <a:off x="3419872" y="6569968"/>
            <a:ext cx="2592288"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dirty="0" smtClean="0"/>
              <a:t>This is a cross-reference</a:t>
            </a:r>
            <a:endParaRPr lang="en-AU" dirty="0"/>
          </a:p>
        </p:txBody>
      </p:sp>
      <p:sp>
        <p:nvSpPr>
          <p:cNvPr id="8" name="7 CuadroTexto"/>
          <p:cNvSpPr txBox="1"/>
          <p:nvPr/>
        </p:nvSpPr>
        <p:spPr>
          <a:xfrm>
            <a:off x="7508771" y="6488668"/>
            <a:ext cx="1599733" cy="307777"/>
          </a:xfrm>
          <a:prstGeom prst="rect">
            <a:avLst/>
          </a:prstGeom>
          <a:noFill/>
        </p:spPr>
        <p:txBody>
          <a:bodyPr wrap="none" rtlCol="0">
            <a:spAutoFit/>
          </a:bodyPr>
          <a:lstStyle/>
          <a:p>
            <a:r>
              <a:rPr lang="en-US" sz="1400" dirty="0" smtClean="0">
                <a:solidFill>
                  <a:schemeClr val="bg1">
                    <a:lumMod val="65000"/>
                  </a:schemeClr>
                </a:solidFill>
              </a:rPr>
              <a:t>Rules revisited </a:t>
            </a:r>
            <a:r>
              <a:rPr lang="es-ES_tradnl" sz="1400" dirty="0" smtClean="0">
                <a:solidFill>
                  <a:schemeClr val="bg1">
                    <a:lumMod val="65000"/>
                  </a:schemeClr>
                </a:solidFill>
              </a:rPr>
              <a:t>– </a:t>
            </a:r>
            <a:fld id="{FDBEFE11-3DF1-4A6E-91A5-8B939726F35A}" type="slidenum">
              <a:rPr lang="es-ES_tradnl" sz="1400" smtClean="0">
                <a:solidFill>
                  <a:schemeClr val="bg1">
                    <a:lumMod val="65000"/>
                  </a:schemeClr>
                </a:solidFill>
              </a:rPr>
              <a:pPr/>
              <a:t>30</a:t>
            </a:fld>
            <a:endParaRPr lang="es-ES_tradnl"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Binding assignment</a:t>
            </a:r>
            <a:endParaRPr lang="en-AU" dirty="0"/>
          </a:p>
        </p:txBody>
      </p:sp>
      <p:sp>
        <p:nvSpPr>
          <p:cNvPr id="5" name="4 Marcador de contenido"/>
          <p:cNvSpPr>
            <a:spLocks noGrp="1"/>
          </p:cNvSpPr>
          <p:nvPr>
            <p:ph idx="1"/>
          </p:nvPr>
        </p:nvSpPr>
        <p:spPr/>
        <p:txBody>
          <a:bodyPr/>
          <a:lstStyle/>
          <a:p>
            <a:r>
              <a:rPr lang="en-AU" dirty="0" smtClean="0"/>
              <a:t>Cross references</a:t>
            </a:r>
          </a:p>
          <a:p>
            <a:pPr lvl="1"/>
            <a:r>
              <a:rPr lang="en-AU" dirty="0" smtClean="0"/>
              <a:t>Must be enabled explicitly</a:t>
            </a:r>
            <a:endParaRPr lang="en-AU" dirty="0"/>
          </a:p>
        </p:txBody>
      </p:sp>
      <p:pic>
        <p:nvPicPr>
          <p:cNvPr id="6" name="3 Marcador de contenido" descr="eee.png"/>
          <p:cNvPicPr>
            <a:picLocks noChangeAspect="1"/>
          </p:cNvPicPr>
          <p:nvPr/>
        </p:nvPicPr>
        <p:blipFill>
          <a:blip r:embed="rId2" cstate="print"/>
          <a:stretch>
            <a:fillRect/>
          </a:stretch>
        </p:blipFill>
        <p:spPr>
          <a:xfrm>
            <a:off x="2195736" y="2708920"/>
            <a:ext cx="5200688" cy="4525963"/>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Imperative code</a:t>
            </a:r>
            <a:endParaRPr lang="en-AU" dirty="0"/>
          </a:p>
        </p:txBody>
      </p:sp>
      <p:sp>
        <p:nvSpPr>
          <p:cNvPr id="3" name="2 Marcador de contenido"/>
          <p:cNvSpPr>
            <a:spLocks noGrp="1"/>
          </p:cNvSpPr>
          <p:nvPr>
            <p:ph idx="1"/>
          </p:nvPr>
        </p:nvSpPr>
        <p:spPr/>
        <p:txBody>
          <a:bodyPr>
            <a:normAutofit lnSpcReduction="10000"/>
          </a:bodyPr>
          <a:lstStyle/>
          <a:p>
            <a:r>
              <a:rPr lang="en-US" dirty="0" smtClean="0"/>
              <a:t>Written in the do section of </a:t>
            </a:r>
          </a:p>
          <a:p>
            <a:pPr>
              <a:buNone/>
            </a:pPr>
            <a:r>
              <a:rPr lang="en-US" dirty="0" smtClean="0"/>
              <a:t>	any kind of rule. </a:t>
            </a:r>
          </a:p>
          <a:p>
            <a:pPr lvl="1"/>
            <a:r>
              <a:rPr lang="en-US" dirty="0" smtClean="0"/>
              <a:t>It is optional.</a:t>
            </a:r>
          </a:p>
          <a:p>
            <a:r>
              <a:rPr lang="en-US" dirty="0" smtClean="0"/>
              <a:t>Executed when, </a:t>
            </a:r>
          </a:p>
          <a:p>
            <a:pPr lvl="1"/>
            <a:r>
              <a:rPr lang="en-US" dirty="0" smtClean="0"/>
              <a:t>All target elements of the rule has been created, and</a:t>
            </a:r>
          </a:p>
          <a:p>
            <a:pPr lvl="1"/>
            <a:r>
              <a:rPr lang="en-US" dirty="0" smtClean="0"/>
              <a:t>Bindings have been resolved.</a:t>
            </a:r>
          </a:p>
          <a:p>
            <a:r>
              <a:rPr lang="en-US" dirty="0" smtClean="0"/>
              <a:t>Sequence of statements</a:t>
            </a:r>
          </a:p>
          <a:p>
            <a:pPr lvl="1"/>
            <a:r>
              <a:rPr lang="en-US" dirty="0" smtClean="0"/>
              <a:t>Executed one after the other</a:t>
            </a:r>
          </a:p>
        </p:txBody>
      </p:sp>
      <p:sp>
        <p:nvSpPr>
          <p:cNvPr id="5" name="4 Rectángulo"/>
          <p:cNvSpPr/>
          <p:nvPr/>
        </p:nvSpPr>
        <p:spPr>
          <a:xfrm>
            <a:off x="6012160" y="1484784"/>
            <a:ext cx="2160240"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S_tradnl" b="1" dirty="0" smtClean="0">
                <a:solidFill>
                  <a:srgbClr val="C31F42"/>
                </a:solidFill>
                <a:latin typeface="Consolas" pitchFamily="49" charset="0"/>
              </a:rPr>
              <a:t>rule</a:t>
            </a:r>
            <a:r>
              <a:rPr lang="es-ES_tradnl" dirty="0" smtClean="0">
                <a:latin typeface="Consolas" pitchFamily="49" charset="0"/>
              </a:rPr>
              <a:t> r {</a:t>
            </a:r>
          </a:p>
          <a:p>
            <a:r>
              <a:rPr lang="es-ES_tradnl" dirty="0" smtClean="0">
                <a:latin typeface="Consolas" pitchFamily="49" charset="0"/>
              </a:rPr>
              <a:t>  </a:t>
            </a:r>
            <a:r>
              <a:rPr lang="es-ES_tradnl" b="1" dirty="0" err="1" smtClean="0">
                <a:solidFill>
                  <a:srgbClr val="C31F42"/>
                </a:solidFill>
                <a:latin typeface="Consolas" pitchFamily="49" charset="0"/>
              </a:rPr>
              <a:t>from</a:t>
            </a:r>
            <a:r>
              <a:rPr lang="es-ES_tradnl" dirty="0" smtClean="0">
                <a:latin typeface="Consolas" pitchFamily="49" charset="0"/>
              </a:rPr>
              <a:t> ...</a:t>
            </a:r>
          </a:p>
          <a:p>
            <a:r>
              <a:rPr lang="es-ES_tradnl" dirty="0" smtClean="0">
                <a:latin typeface="Consolas" pitchFamily="49" charset="0"/>
              </a:rPr>
              <a:t>  </a:t>
            </a:r>
            <a:r>
              <a:rPr lang="es-ES_tradnl" b="1" dirty="0" err="1" smtClean="0">
                <a:solidFill>
                  <a:srgbClr val="C00000"/>
                </a:solidFill>
                <a:latin typeface="Consolas" pitchFamily="49" charset="0"/>
              </a:rPr>
              <a:t>to</a:t>
            </a:r>
            <a:r>
              <a:rPr lang="es-ES_tradnl" dirty="0" smtClean="0">
                <a:latin typeface="Consolas" pitchFamily="49" charset="0"/>
              </a:rPr>
              <a:t>   ... </a:t>
            </a:r>
          </a:p>
          <a:p>
            <a:r>
              <a:rPr lang="es-ES_tradnl" b="1" dirty="0" smtClean="0">
                <a:solidFill>
                  <a:srgbClr val="C00000"/>
                </a:solidFill>
                <a:latin typeface="Consolas" pitchFamily="49" charset="0"/>
              </a:rPr>
              <a:t>  do</a:t>
            </a:r>
            <a:r>
              <a:rPr lang="es-ES_tradnl" dirty="0" smtClean="0">
                <a:latin typeface="Consolas" pitchFamily="49" charset="0"/>
              </a:rPr>
              <a:t> { </a:t>
            </a:r>
          </a:p>
          <a:p>
            <a:r>
              <a:rPr lang="es-ES_tradnl" dirty="0" smtClean="0">
                <a:latin typeface="Consolas" pitchFamily="49" charset="0"/>
              </a:rPr>
              <a:t>    ... </a:t>
            </a:r>
          </a:p>
          <a:p>
            <a:r>
              <a:rPr lang="es-ES_tradnl" dirty="0" smtClean="0">
                <a:latin typeface="Consolas" pitchFamily="49" charset="0"/>
              </a:rPr>
              <a:t>  }</a:t>
            </a:r>
          </a:p>
          <a:p>
            <a:r>
              <a:rPr lang="es-ES_tradnl" dirty="0" smtClean="0">
                <a:latin typeface="Consolas" pitchFamily="49" charset="0"/>
              </a:rPr>
              <a:t>}</a:t>
            </a:r>
          </a:p>
        </p:txBody>
      </p:sp>
      <p:sp>
        <p:nvSpPr>
          <p:cNvPr id="6" name="5 CuadroTexto"/>
          <p:cNvSpPr txBox="1"/>
          <p:nvPr/>
        </p:nvSpPr>
        <p:spPr>
          <a:xfrm>
            <a:off x="7508771" y="6488668"/>
            <a:ext cx="1599733" cy="307777"/>
          </a:xfrm>
          <a:prstGeom prst="rect">
            <a:avLst/>
          </a:prstGeom>
          <a:noFill/>
        </p:spPr>
        <p:txBody>
          <a:bodyPr wrap="none" rtlCol="0">
            <a:spAutoFit/>
          </a:bodyPr>
          <a:lstStyle/>
          <a:p>
            <a:r>
              <a:rPr lang="en-US" sz="1400" dirty="0" smtClean="0">
                <a:solidFill>
                  <a:schemeClr val="bg1">
                    <a:lumMod val="65000"/>
                  </a:schemeClr>
                </a:solidFill>
              </a:rPr>
              <a:t>Rules revisited </a:t>
            </a:r>
            <a:r>
              <a:rPr lang="es-ES_tradnl" sz="1400" dirty="0" smtClean="0">
                <a:solidFill>
                  <a:schemeClr val="bg1">
                    <a:lumMod val="65000"/>
                  </a:schemeClr>
                </a:solidFill>
              </a:rPr>
              <a:t>– </a:t>
            </a:r>
            <a:fld id="{FDBEFE11-3DF1-4A6E-91A5-8B939726F35A}" type="slidenum">
              <a:rPr lang="es-ES_tradnl" sz="1400" smtClean="0">
                <a:solidFill>
                  <a:schemeClr val="bg1">
                    <a:lumMod val="65000"/>
                  </a:schemeClr>
                </a:solidFill>
              </a:rPr>
              <a:pPr/>
              <a:t>32</a:t>
            </a:fld>
            <a:endParaRPr lang="es-ES_tradnl"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Imperative code</a:t>
            </a:r>
            <a:endParaRPr lang="en-AU" dirty="0"/>
          </a:p>
        </p:txBody>
      </p:sp>
      <p:sp>
        <p:nvSpPr>
          <p:cNvPr id="3" name="2 Marcador de contenido"/>
          <p:cNvSpPr>
            <a:spLocks noGrp="1"/>
          </p:cNvSpPr>
          <p:nvPr>
            <p:ph idx="1"/>
          </p:nvPr>
        </p:nvSpPr>
        <p:spPr/>
        <p:txBody>
          <a:bodyPr/>
          <a:lstStyle/>
          <a:p>
            <a:pPr marL="342900" lvl="1" indent="-342900">
              <a:buFont typeface="Arial" pitchFamily="34" charset="0"/>
              <a:buChar char="•"/>
            </a:pPr>
            <a:r>
              <a:rPr lang="en-AU" dirty="0" smtClean="0"/>
              <a:t>Example. Generate unique widget names</a:t>
            </a:r>
          </a:p>
          <a:p>
            <a:pPr lvl="1">
              <a:buNone/>
            </a:pPr>
            <a:endParaRPr lang="en-AU" dirty="0"/>
          </a:p>
        </p:txBody>
      </p:sp>
      <p:sp>
        <p:nvSpPr>
          <p:cNvPr id="4" name="3 Rectángulo"/>
          <p:cNvSpPr/>
          <p:nvPr/>
        </p:nvSpPr>
        <p:spPr>
          <a:xfrm>
            <a:off x="1259632" y="2348880"/>
            <a:ext cx="6984776" cy="3693319"/>
          </a:xfrm>
          <a:prstGeom prst="rect">
            <a:avLst/>
          </a:prstGeom>
        </p:spPr>
        <p:txBody>
          <a:bodyPr wrap="square">
            <a:spAutoFit/>
          </a:bodyPr>
          <a:lstStyle/>
          <a:p>
            <a:r>
              <a:rPr lang="es-ES_tradnl" b="1" dirty="0" err="1" smtClean="0">
                <a:solidFill>
                  <a:srgbClr val="C00000"/>
                </a:solidFill>
                <a:latin typeface="Consolas" pitchFamily="49" charset="0"/>
              </a:rPr>
              <a:t>helper</a:t>
            </a:r>
            <a:r>
              <a:rPr lang="es-ES_tradnl" b="1" dirty="0" smtClean="0">
                <a:solidFill>
                  <a:srgbClr val="C00000"/>
                </a:solidFill>
                <a:latin typeface="Consolas" pitchFamily="49" charset="0"/>
              </a:rPr>
              <a:t> </a:t>
            </a:r>
            <a:r>
              <a:rPr lang="es-ES_tradnl" b="1" dirty="0" err="1" smtClean="0">
                <a:solidFill>
                  <a:srgbClr val="C00000"/>
                </a:solidFill>
                <a:latin typeface="Consolas" pitchFamily="49" charset="0"/>
              </a:rPr>
              <a:t>def</a:t>
            </a:r>
            <a:r>
              <a:rPr lang="es-ES_tradnl" dirty="0" smtClean="0">
                <a:latin typeface="Consolas" pitchFamily="49" charset="0"/>
              </a:rPr>
              <a:t>: </a:t>
            </a:r>
            <a:r>
              <a:rPr lang="es-ES_tradnl" dirty="0" err="1" smtClean="0">
                <a:latin typeface="Consolas" pitchFamily="49" charset="0"/>
              </a:rPr>
              <a:t>counter</a:t>
            </a:r>
            <a:r>
              <a:rPr lang="es-ES_tradnl" dirty="0" smtClean="0">
                <a:latin typeface="Consolas" pitchFamily="49" charset="0"/>
              </a:rPr>
              <a:t> : </a:t>
            </a:r>
            <a:r>
              <a:rPr lang="es-ES_tradnl" dirty="0" err="1" smtClean="0">
                <a:latin typeface="Consolas" pitchFamily="49" charset="0"/>
              </a:rPr>
              <a:t>Integer</a:t>
            </a:r>
            <a:r>
              <a:rPr lang="es-ES_tradnl" dirty="0" smtClean="0">
                <a:latin typeface="Consolas" pitchFamily="49" charset="0"/>
              </a:rPr>
              <a:t> = 0;</a:t>
            </a:r>
          </a:p>
          <a:p>
            <a:endParaRPr lang="es-ES_tradnl" b="1" dirty="0" smtClean="0">
              <a:solidFill>
                <a:srgbClr val="C00000"/>
              </a:solidFill>
              <a:latin typeface="Consolas" pitchFamily="49" charset="0"/>
            </a:endParaRPr>
          </a:p>
          <a:p>
            <a:r>
              <a:rPr lang="es-ES_tradnl" b="1" dirty="0" smtClean="0">
                <a:solidFill>
                  <a:srgbClr val="C00000"/>
                </a:solidFill>
                <a:latin typeface="Consolas" pitchFamily="49" charset="0"/>
              </a:rPr>
              <a:t>rule</a:t>
            </a:r>
            <a:r>
              <a:rPr lang="es-ES_tradnl" dirty="0" smtClean="0">
                <a:latin typeface="Consolas" pitchFamily="49" charset="0"/>
              </a:rPr>
              <a:t> property2text {</a:t>
            </a:r>
          </a:p>
          <a:p>
            <a:r>
              <a:rPr lang="es-ES_tradnl" dirty="0" smtClean="0">
                <a:latin typeface="Consolas" pitchFamily="49" charset="0"/>
              </a:rPr>
              <a:t>  </a:t>
            </a:r>
            <a:r>
              <a:rPr lang="es-ES_tradnl" b="1" dirty="0" err="1" smtClean="0">
                <a:solidFill>
                  <a:srgbClr val="C00000"/>
                </a:solidFill>
                <a:latin typeface="Consolas" pitchFamily="49" charset="0"/>
              </a:rPr>
              <a:t>from</a:t>
            </a:r>
            <a:r>
              <a:rPr lang="es-ES_tradnl" dirty="0" smtClean="0">
                <a:latin typeface="Consolas" pitchFamily="49" charset="0"/>
              </a:rPr>
              <a:t> p : </a:t>
            </a:r>
            <a:r>
              <a:rPr lang="es-ES_tradnl" dirty="0" err="1" smtClean="0">
                <a:latin typeface="Consolas" pitchFamily="49" charset="0"/>
              </a:rPr>
              <a:t>UML!Property</a:t>
            </a:r>
            <a:r>
              <a:rPr lang="es-ES_tradnl" dirty="0" smtClean="0">
                <a:latin typeface="Consolas" pitchFamily="49" charset="0"/>
              </a:rPr>
              <a:t> ( </a:t>
            </a:r>
            <a:r>
              <a:rPr lang="es-ES_tradnl" dirty="0" err="1" smtClean="0">
                <a:latin typeface="Consolas" pitchFamily="49" charset="0"/>
              </a:rPr>
              <a:t>p.isText</a:t>
            </a:r>
            <a:r>
              <a:rPr lang="es-ES_tradnl" dirty="0" smtClean="0">
                <a:latin typeface="Consolas" pitchFamily="49" charset="0"/>
              </a:rPr>
              <a:t>() )</a:t>
            </a:r>
          </a:p>
          <a:p>
            <a:r>
              <a:rPr lang="es-ES_tradnl" dirty="0" smtClean="0">
                <a:latin typeface="Consolas" pitchFamily="49" charset="0"/>
              </a:rPr>
              <a:t>  </a:t>
            </a:r>
            <a:r>
              <a:rPr lang="es-ES_tradnl" b="1" dirty="0" err="1" smtClean="0">
                <a:solidFill>
                  <a:srgbClr val="C00000"/>
                </a:solidFill>
                <a:latin typeface="Consolas" pitchFamily="49" charset="0"/>
              </a:rPr>
              <a:t>to</a:t>
            </a:r>
            <a:r>
              <a:rPr lang="es-ES_tradnl" dirty="0" smtClean="0">
                <a:latin typeface="Consolas" pitchFamily="49" charset="0"/>
              </a:rPr>
              <a:t> t : </a:t>
            </a:r>
            <a:r>
              <a:rPr lang="es-ES_tradnl" dirty="0" err="1" smtClean="0">
                <a:latin typeface="Consolas" pitchFamily="49" charset="0"/>
              </a:rPr>
              <a:t>GUI!Text</a:t>
            </a:r>
            <a:r>
              <a:rPr lang="es-ES_tradnl" dirty="0" smtClean="0">
                <a:latin typeface="Consolas" pitchFamily="49" charset="0"/>
              </a:rPr>
              <a:t> {</a:t>
            </a:r>
          </a:p>
          <a:p>
            <a:r>
              <a:rPr lang="es-ES_tradnl" dirty="0" smtClean="0">
                <a:latin typeface="Consolas" pitchFamily="49" charset="0"/>
              </a:rPr>
              <a:t>    </a:t>
            </a:r>
            <a:r>
              <a:rPr lang="es-ES_tradnl" dirty="0" err="1" smtClean="0">
                <a:latin typeface="Consolas" pitchFamily="49" charset="0"/>
              </a:rPr>
              <a:t>name</a:t>
            </a:r>
            <a:r>
              <a:rPr lang="es-ES_tradnl" dirty="0" smtClean="0">
                <a:latin typeface="Consolas" pitchFamily="49" charset="0"/>
              </a:rPr>
              <a:t> &lt;- p.name</a:t>
            </a:r>
          </a:p>
          <a:p>
            <a:r>
              <a:rPr lang="es-ES_tradnl" dirty="0" smtClean="0">
                <a:latin typeface="Consolas" pitchFamily="49" charset="0"/>
              </a:rPr>
              <a:t>  }</a:t>
            </a:r>
          </a:p>
          <a:p>
            <a:r>
              <a:rPr lang="es-ES_tradnl" dirty="0" smtClean="0">
                <a:latin typeface="Consolas" pitchFamily="49" charset="0"/>
              </a:rPr>
              <a:t>  </a:t>
            </a:r>
            <a:r>
              <a:rPr lang="es-ES_tradnl" b="1" dirty="0" smtClean="0">
                <a:solidFill>
                  <a:srgbClr val="C00000"/>
                </a:solidFill>
                <a:latin typeface="Consolas" pitchFamily="49" charset="0"/>
              </a:rPr>
              <a:t>do</a:t>
            </a:r>
            <a:r>
              <a:rPr lang="es-ES_tradnl" dirty="0" smtClean="0">
                <a:latin typeface="Consolas" pitchFamily="49" charset="0"/>
              </a:rPr>
              <a:t> {</a:t>
            </a:r>
          </a:p>
          <a:p>
            <a:r>
              <a:rPr lang="es-ES_tradnl" dirty="0" smtClean="0">
                <a:latin typeface="Consolas" pitchFamily="49" charset="0"/>
              </a:rPr>
              <a:t>     t.name &lt;- t.name + </a:t>
            </a:r>
            <a:r>
              <a:rPr lang="es-ES_tradnl" b="1" dirty="0" err="1" smtClean="0">
                <a:solidFill>
                  <a:srgbClr val="7030A0"/>
                </a:solidFill>
                <a:latin typeface="Consolas" pitchFamily="49" charset="0"/>
              </a:rPr>
              <a:t>thisModule</a:t>
            </a:r>
            <a:r>
              <a:rPr lang="es-ES_tradnl" dirty="0" err="1" smtClean="0">
                <a:latin typeface="Consolas" pitchFamily="49" charset="0"/>
              </a:rPr>
              <a:t>.counter.toString</a:t>
            </a:r>
            <a:r>
              <a:rPr lang="es-ES_tradnl" dirty="0" smtClean="0">
                <a:latin typeface="Consolas" pitchFamily="49" charset="0"/>
              </a:rPr>
              <a:t>();</a:t>
            </a:r>
          </a:p>
          <a:p>
            <a:r>
              <a:rPr lang="es-ES_tradnl" dirty="0" smtClean="0">
                <a:latin typeface="Consolas" pitchFamily="49" charset="0"/>
              </a:rPr>
              <a:t>     </a:t>
            </a:r>
            <a:r>
              <a:rPr lang="es-ES_tradnl" dirty="0" err="1" smtClean="0">
                <a:latin typeface="Consolas" pitchFamily="49" charset="0"/>
              </a:rPr>
              <a:t>thisModule.counter</a:t>
            </a:r>
            <a:r>
              <a:rPr lang="es-ES_tradnl" dirty="0" smtClean="0">
                <a:latin typeface="Consolas" pitchFamily="49" charset="0"/>
              </a:rPr>
              <a:t> &lt;- </a:t>
            </a:r>
            <a:r>
              <a:rPr lang="es-ES_tradnl" b="1" dirty="0" err="1" smtClean="0">
                <a:solidFill>
                  <a:srgbClr val="7030A0"/>
                </a:solidFill>
                <a:latin typeface="Consolas" pitchFamily="49" charset="0"/>
              </a:rPr>
              <a:t>thisModule</a:t>
            </a:r>
            <a:r>
              <a:rPr lang="es-ES_tradnl" dirty="0" err="1" smtClean="0">
                <a:latin typeface="Consolas" pitchFamily="49" charset="0"/>
              </a:rPr>
              <a:t>.counter</a:t>
            </a:r>
            <a:r>
              <a:rPr lang="es-ES_tradnl" dirty="0" smtClean="0">
                <a:latin typeface="Consolas" pitchFamily="49" charset="0"/>
              </a:rPr>
              <a:t> + 1;</a:t>
            </a:r>
          </a:p>
          <a:p>
            <a:r>
              <a:rPr lang="es-ES_tradnl" dirty="0" smtClean="0">
                <a:latin typeface="Consolas" pitchFamily="49" charset="0"/>
              </a:rPr>
              <a:t>  }</a:t>
            </a:r>
          </a:p>
          <a:p>
            <a:r>
              <a:rPr lang="es-ES_tradnl" dirty="0" smtClean="0">
                <a:latin typeface="Consolas" pitchFamily="49" charset="0"/>
              </a:rPr>
              <a:t>}</a:t>
            </a:r>
          </a:p>
          <a:p>
            <a:endParaRPr lang="es-ES_tradnl" dirty="0" smtClean="0">
              <a:latin typeface="Consolas" pitchFamily="49" charset="0"/>
            </a:endParaRPr>
          </a:p>
        </p:txBody>
      </p:sp>
      <p:sp>
        <p:nvSpPr>
          <p:cNvPr id="5" name="4 CuadroTexto"/>
          <p:cNvSpPr txBox="1"/>
          <p:nvPr/>
        </p:nvSpPr>
        <p:spPr>
          <a:xfrm>
            <a:off x="7508771" y="6488668"/>
            <a:ext cx="1599733" cy="307777"/>
          </a:xfrm>
          <a:prstGeom prst="rect">
            <a:avLst/>
          </a:prstGeom>
          <a:noFill/>
        </p:spPr>
        <p:txBody>
          <a:bodyPr wrap="none" rtlCol="0">
            <a:spAutoFit/>
          </a:bodyPr>
          <a:lstStyle/>
          <a:p>
            <a:r>
              <a:rPr lang="en-US" sz="1400" dirty="0" smtClean="0">
                <a:solidFill>
                  <a:schemeClr val="bg1">
                    <a:lumMod val="65000"/>
                  </a:schemeClr>
                </a:solidFill>
              </a:rPr>
              <a:t>Rules revisited </a:t>
            </a:r>
            <a:r>
              <a:rPr lang="es-ES_tradnl" sz="1400" dirty="0" smtClean="0">
                <a:solidFill>
                  <a:schemeClr val="bg1">
                    <a:lumMod val="65000"/>
                  </a:schemeClr>
                </a:solidFill>
              </a:rPr>
              <a:t>– </a:t>
            </a:r>
            <a:fld id="{FDBEFE11-3DF1-4A6E-91A5-8B939726F35A}" type="slidenum">
              <a:rPr lang="es-ES_tradnl" sz="1400" smtClean="0">
                <a:solidFill>
                  <a:schemeClr val="bg1">
                    <a:lumMod val="65000"/>
                  </a:schemeClr>
                </a:solidFill>
              </a:rPr>
              <a:pPr/>
              <a:t>33</a:t>
            </a:fld>
            <a:endParaRPr lang="es-ES_tradnl"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Imperative code</a:t>
            </a:r>
            <a:endParaRPr lang="en-AU" dirty="0"/>
          </a:p>
        </p:txBody>
      </p:sp>
      <p:sp>
        <p:nvSpPr>
          <p:cNvPr id="3" name="2 Marcador de contenido"/>
          <p:cNvSpPr>
            <a:spLocks noGrp="1"/>
          </p:cNvSpPr>
          <p:nvPr>
            <p:ph idx="1"/>
          </p:nvPr>
        </p:nvSpPr>
        <p:spPr/>
        <p:txBody>
          <a:bodyPr/>
          <a:lstStyle/>
          <a:p>
            <a:pPr marL="342900" lvl="1" indent="-342900">
              <a:buFont typeface="Arial" pitchFamily="34" charset="0"/>
              <a:buChar char="•"/>
            </a:pPr>
            <a:r>
              <a:rPr lang="en-AU" dirty="0" smtClean="0"/>
              <a:t>Generate unique widget names (alternative)</a:t>
            </a:r>
          </a:p>
          <a:p>
            <a:pPr lvl="1">
              <a:buNone/>
            </a:pPr>
            <a:endParaRPr lang="en-AU" dirty="0"/>
          </a:p>
        </p:txBody>
      </p:sp>
      <p:sp>
        <p:nvSpPr>
          <p:cNvPr id="4" name="3 Rectángulo"/>
          <p:cNvSpPr/>
          <p:nvPr/>
        </p:nvSpPr>
        <p:spPr>
          <a:xfrm>
            <a:off x="1259632" y="2348880"/>
            <a:ext cx="7344816" cy="2862322"/>
          </a:xfrm>
          <a:prstGeom prst="rect">
            <a:avLst/>
          </a:prstGeom>
        </p:spPr>
        <p:txBody>
          <a:bodyPr wrap="square">
            <a:spAutoFit/>
          </a:bodyPr>
          <a:lstStyle/>
          <a:p>
            <a:r>
              <a:rPr lang="es-ES_tradnl" b="1" dirty="0" err="1" smtClean="0">
                <a:solidFill>
                  <a:srgbClr val="C00000"/>
                </a:solidFill>
                <a:latin typeface="Consolas" pitchFamily="49" charset="0"/>
              </a:rPr>
              <a:t>helper</a:t>
            </a:r>
            <a:r>
              <a:rPr lang="es-ES_tradnl" b="1" dirty="0" smtClean="0">
                <a:solidFill>
                  <a:srgbClr val="C00000"/>
                </a:solidFill>
                <a:latin typeface="Consolas" pitchFamily="49" charset="0"/>
              </a:rPr>
              <a:t> </a:t>
            </a:r>
            <a:r>
              <a:rPr lang="es-ES_tradnl" b="1" dirty="0" err="1" smtClean="0">
                <a:solidFill>
                  <a:srgbClr val="C00000"/>
                </a:solidFill>
                <a:latin typeface="Consolas" pitchFamily="49" charset="0"/>
              </a:rPr>
              <a:t>context</a:t>
            </a:r>
            <a:r>
              <a:rPr lang="es-ES_tradnl" b="1" dirty="0" smtClean="0">
                <a:solidFill>
                  <a:srgbClr val="C00000"/>
                </a:solidFill>
                <a:latin typeface="Consolas" pitchFamily="49" charset="0"/>
              </a:rPr>
              <a:t> </a:t>
            </a:r>
            <a:r>
              <a:rPr lang="es-ES_tradnl" dirty="0" err="1" smtClean="0">
                <a:latin typeface="Consolas" pitchFamily="49" charset="0"/>
              </a:rPr>
              <a:t>UML!Property</a:t>
            </a:r>
            <a:r>
              <a:rPr lang="es-ES_tradnl" dirty="0" smtClean="0">
                <a:latin typeface="Consolas" pitchFamily="49" charset="0"/>
              </a:rPr>
              <a:t> </a:t>
            </a:r>
            <a:r>
              <a:rPr lang="es-ES_tradnl" b="1" dirty="0" err="1" smtClean="0">
                <a:solidFill>
                  <a:srgbClr val="C00000"/>
                </a:solidFill>
                <a:latin typeface="Consolas" pitchFamily="49" charset="0"/>
              </a:rPr>
              <a:t>def</a:t>
            </a:r>
            <a:r>
              <a:rPr lang="es-ES_tradnl" dirty="0" smtClean="0">
                <a:latin typeface="Consolas" pitchFamily="49" charset="0"/>
              </a:rPr>
              <a:t>: </a:t>
            </a:r>
            <a:r>
              <a:rPr lang="es-ES_tradnl" dirty="0" err="1" smtClean="0">
                <a:latin typeface="Consolas" pitchFamily="49" charset="0"/>
              </a:rPr>
              <a:t>toIdx</a:t>
            </a:r>
            <a:r>
              <a:rPr lang="es-ES_tradnl" dirty="0" smtClean="0">
                <a:latin typeface="Consolas" pitchFamily="49" charset="0"/>
              </a:rPr>
              <a:t>(): </a:t>
            </a:r>
            <a:r>
              <a:rPr lang="es-ES_tradnl" dirty="0" err="1" smtClean="0">
                <a:latin typeface="Consolas" pitchFamily="49" charset="0"/>
              </a:rPr>
              <a:t>Integer</a:t>
            </a:r>
            <a:r>
              <a:rPr lang="es-ES_tradnl" dirty="0" smtClean="0">
                <a:latin typeface="Consolas" pitchFamily="49" charset="0"/>
              </a:rPr>
              <a:t> = </a:t>
            </a:r>
          </a:p>
          <a:p>
            <a:r>
              <a:rPr lang="es-ES_tradnl" dirty="0" smtClean="0">
                <a:latin typeface="Consolas" pitchFamily="49" charset="0"/>
              </a:rPr>
              <a:t>  </a:t>
            </a:r>
            <a:r>
              <a:rPr lang="es-ES_tradnl" dirty="0" err="1" smtClean="0">
                <a:latin typeface="Consolas" pitchFamily="49" charset="0"/>
              </a:rPr>
              <a:t>UML!Property.allInstances</a:t>
            </a:r>
            <a:r>
              <a:rPr lang="es-ES_tradnl" dirty="0" smtClean="0">
                <a:latin typeface="Consolas" pitchFamily="49" charset="0"/>
              </a:rPr>
              <a:t>()-&gt;</a:t>
            </a:r>
            <a:r>
              <a:rPr lang="es-ES_tradnl" dirty="0" err="1" smtClean="0">
                <a:latin typeface="Consolas" pitchFamily="49" charset="0"/>
              </a:rPr>
              <a:t>indexOf</a:t>
            </a:r>
            <a:r>
              <a:rPr lang="es-ES_tradnl" dirty="0" smtClean="0">
                <a:latin typeface="Consolas" pitchFamily="49" charset="0"/>
              </a:rPr>
              <a:t>(</a:t>
            </a:r>
            <a:r>
              <a:rPr lang="es-ES_tradnl" dirty="0" err="1" smtClean="0">
                <a:latin typeface="Consolas" pitchFamily="49" charset="0"/>
              </a:rPr>
              <a:t>self</a:t>
            </a:r>
            <a:r>
              <a:rPr lang="es-ES_tradnl" dirty="0" smtClean="0">
                <a:latin typeface="Consolas" pitchFamily="49" charset="0"/>
              </a:rPr>
              <a:t>).</a:t>
            </a:r>
            <a:r>
              <a:rPr lang="es-ES_tradnl" dirty="0" err="1" smtClean="0">
                <a:latin typeface="Consolas" pitchFamily="49" charset="0"/>
              </a:rPr>
              <a:t>toString</a:t>
            </a:r>
            <a:r>
              <a:rPr lang="es-ES_tradnl" dirty="0" smtClean="0">
                <a:latin typeface="Consolas" pitchFamily="49" charset="0"/>
              </a:rPr>
              <a:t>();</a:t>
            </a:r>
          </a:p>
          <a:p>
            <a:endParaRPr lang="es-ES_tradnl" b="1" dirty="0" smtClean="0">
              <a:solidFill>
                <a:srgbClr val="C00000"/>
              </a:solidFill>
              <a:latin typeface="Consolas" pitchFamily="49" charset="0"/>
            </a:endParaRPr>
          </a:p>
          <a:p>
            <a:r>
              <a:rPr lang="es-ES_tradnl" b="1" dirty="0" smtClean="0">
                <a:solidFill>
                  <a:srgbClr val="C00000"/>
                </a:solidFill>
                <a:latin typeface="Consolas" pitchFamily="49" charset="0"/>
              </a:rPr>
              <a:t>rule</a:t>
            </a:r>
            <a:r>
              <a:rPr lang="es-ES_tradnl" dirty="0" smtClean="0">
                <a:latin typeface="Consolas" pitchFamily="49" charset="0"/>
              </a:rPr>
              <a:t> property2text {</a:t>
            </a:r>
          </a:p>
          <a:p>
            <a:r>
              <a:rPr lang="es-ES_tradnl" dirty="0" smtClean="0">
                <a:latin typeface="Consolas" pitchFamily="49" charset="0"/>
              </a:rPr>
              <a:t>  </a:t>
            </a:r>
            <a:r>
              <a:rPr lang="es-ES_tradnl" b="1" dirty="0" err="1" smtClean="0">
                <a:solidFill>
                  <a:srgbClr val="C00000"/>
                </a:solidFill>
                <a:latin typeface="Consolas" pitchFamily="49" charset="0"/>
              </a:rPr>
              <a:t>from</a:t>
            </a:r>
            <a:r>
              <a:rPr lang="es-ES_tradnl" dirty="0" smtClean="0">
                <a:latin typeface="Consolas" pitchFamily="49" charset="0"/>
              </a:rPr>
              <a:t> p : </a:t>
            </a:r>
            <a:r>
              <a:rPr lang="es-ES_tradnl" dirty="0" err="1" smtClean="0">
                <a:latin typeface="Consolas" pitchFamily="49" charset="0"/>
              </a:rPr>
              <a:t>UML!Property</a:t>
            </a:r>
            <a:r>
              <a:rPr lang="es-ES_tradnl" dirty="0" smtClean="0">
                <a:latin typeface="Consolas" pitchFamily="49" charset="0"/>
              </a:rPr>
              <a:t> ( </a:t>
            </a:r>
            <a:r>
              <a:rPr lang="es-ES_tradnl" dirty="0" err="1" smtClean="0">
                <a:latin typeface="Consolas" pitchFamily="49" charset="0"/>
              </a:rPr>
              <a:t>p.isText</a:t>
            </a:r>
            <a:r>
              <a:rPr lang="es-ES_tradnl" dirty="0" smtClean="0">
                <a:latin typeface="Consolas" pitchFamily="49" charset="0"/>
              </a:rPr>
              <a:t>() )</a:t>
            </a:r>
          </a:p>
          <a:p>
            <a:r>
              <a:rPr lang="es-ES_tradnl" dirty="0" smtClean="0">
                <a:latin typeface="Consolas" pitchFamily="49" charset="0"/>
              </a:rPr>
              <a:t>  </a:t>
            </a:r>
            <a:r>
              <a:rPr lang="es-ES_tradnl" b="1" dirty="0" err="1" smtClean="0">
                <a:solidFill>
                  <a:srgbClr val="C00000"/>
                </a:solidFill>
                <a:latin typeface="Consolas" pitchFamily="49" charset="0"/>
              </a:rPr>
              <a:t>to</a:t>
            </a:r>
            <a:r>
              <a:rPr lang="es-ES_tradnl" dirty="0" smtClean="0">
                <a:latin typeface="Consolas" pitchFamily="49" charset="0"/>
              </a:rPr>
              <a:t> t : </a:t>
            </a:r>
            <a:r>
              <a:rPr lang="es-ES_tradnl" dirty="0" err="1" smtClean="0">
                <a:latin typeface="Consolas" pitchFamily="49" charset="0"/>
              </a:rPr>
              <a:t>GUI!Text</a:t>
            </a:r>
            <a:r>
              <a:rPr lang="es-ES_tradnl" dirty="0" smtClean="0">
                <a:latin typeface="Consolas" pitchFamily="49" charset="0"/>
              </a:rPr>
              <a:t> {</a:t>
            </a:r>
          </a:p>
          <a:p>
            <a:r>
              <a:rPr lang="es-ES_tradnl" dirty="0" smtClean="0">
                <a:latin typeface="Consolas" pitchFamily="49" charset="0"/>
              </a:rPr>
              <a:t>    </a:t>
            </a:r>
            <a:r>
              <a:rPr lang="es-ES_tradnl" dirty="0" err="1" smtClean="0">
                <a:latin typeface="Consolas" pitchFamily="49" charset="0"/>
              </a:rPr>
              <a:t>name</a:t>
            </a:r>
            <a:r>
              <a:rPr lang="es-ES_tradnl" dirty="0" smtClean="0">
                <a:latin typeface="Consolas" pitchFamily="49" charset="0"/>
              </a:rPr>
              <a:t> &lt;- p.name + </a:t>
            </a:r>
            <a:r>
              <a:rPr lang="es-ES_tradnl" dirty="0" err="1" smtClean="0">
                <a:latin typeface="Consolas" pitchFamily="49" charset="0"/>
              </a:rPr>
              <a:t>p.toIdx</a:t>
            </a:r>
            <a:r>
              <a:rPr lang="es-ES_tradnl" dirty="0" smtClean="0">
                <a:latin typeface="Consolas" pitchFamily="49" charset="0"/>
              </a:rPr>
              <a:t>()</a:t>
            </a:r>
          </a:p>
          <a:p>
            <a:r>
              <a:rPr lang="es-ES_tradnl" dirty="0" smtClean="0">
                <a:latin typeface="Consolas" pitchFamily="49" charset="0"/>
              </a:rPr>
              <a:t>  }</a:t>
            </a:r>
          </a:p>
          <a:p>
            <a:r>
              <a:rPr lang="es-ES_tradnl" dirty="0" smtClean="0">
                <a:latin typeface="Consolas" pitchFamily="49" charset="0"/>
              </a:rPr>
              <a:t>}</a:t>
            </a:r>
          </a:p>
          <a:p>
            <a:endParaRPr lang="es-ES_tradnl" dirty="0" smtClean="0">
              <a:latin typeface="Consolas" pitchFamily="49" charset="0"/>
            </a:endParaRPr>
          </a:p>
        </p:txBody>
      </p:sp>
      <p:sp>
        <p:nvSpPr>
          <p:cNvPr id="5" name="4 CuadroTexto"/>
          <p:cNvSpPr txBox="1"/>
          <p:nvPr/>
        </p:nvSpPr>
        <p:spPr>
          <a:xfrm>
            <a:off x="7508771" y="6488668"/>
            <a:ext cx="1599733" cy="307777"/>
          </a:xfrm>
          <a:prstGeom prst="rect">
            <a:avLst/>
          </a:prstGeom>
          <a:noFill/>
        </p:spPr>
        <p:txBody>
          <a:bodyPr wrap="none" rtlCol="0">
            <a:spAutoFit/>
          </a:bodyPr>
          <a:lstStyle/>
          <a:p>
            <a:r>
              <a:rPr lang="en-US" sz="1400" dirty="0" smtClean="0">
                <a:solidFill>
                  <a:schemeClr val="bg1">
                    <a:lumMod val="65000"/>
                  </a:schemeClr>
                </a:solidFill>
              </a:rPr>
              <a:t>Rules revisited </a:t>
            </a:r>
            <a:r>
              <a:rPr lang="es-ES_tradnl" sz="1400" dirty="0" smtClean="0">
                <a:solidFill>
                  <a:schemeClr val="bg1">
                    <a:lumMod val="65000"/>
                  </a:schemeClr>
                </a:solidFill>
              </a:rPr>
              <a:t>– </a:t>
            </a:r>
            <a:fld id="{FDBEFE11-3DF1-4A6E-91A5-8B939726F35A}" type="slidenum">
              <a:rPr lang="es-ES_tradnl" sz="1400" smtClean="0">
                <a:solidFill>
                  <a:schemeClr val="bg1">
                    <a:lumMod val="65000"/>
                  </a:schemeClr>
                </a:solidFill>
              </a:rPr>
              <a:pPr/>
              <a:t>34</a:t>
            </a:fld>
            <a:endParaRPr lang="es-ES_tradnl"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Imperative code</a:t>
            </a:r>
            <a:endParaRPr lang="en-AU" dirty="0"/>
          </a:p>
        </p:txBody>
      </p:sp>
      <p:sp>
        <p:nvSpPr>
          <p:cNvPr id="3" name="2 Marcador de contenido"/>
          <p:cNvSpPr>
            <a:spLocks noGrp="1"/>
          </p:cNvSpPr>
          <p:nvPr>
            <p:ph idx="1"/>
          </p:nvPr>
        </p:nvSpPr>
        <p:spPr/>
        <p:txBody>
          <a:bodyPr>
            <a:normAutofit lnSpcReduction="10000"/>
          </a:bodyPr>
          <a:lstStyle/>
          <a:p>
            <a:r>
              <a:rPr lang="en-AU" dirty="0" smtClean="0"/>
              <a:t>If statement</a:t>
            </a:r>
          </a:p>
          <a:p>
            <a:endParaRPr lang="en-AU" dirty="0" smtClean="0"/>
          </a:p>
          <a:p>
            <a:endParaRPr lang="en-AU" dirty="0" smtClean="0"/>
          </a:p>
          <a:p>
            <a:endParaRPr lang="en-AU" dirty="0" smtClean="0"/>
          </a:p>
          <a:p>
            <a:r>
              <a:rPr lang="en-AU" dirty="0" smtClean="0"/>
              <a:t>For statement</a:t>
            </a:r>
          </a:p>
          <a:p>
            <a:endParaRPr lang="en-AU" dirty="0" smtClean="0"/>
          </a:p>
          <a:p>
            <a:endParaRPr lang="en-AU" dirty="0" smtClean="0"/>
          </a:p>
          <a:p>
            <a:r>
              <a:rPr lang="en-AU" dirty="0" smtClean="0"/>
              <a:t>Assignment</a:t>
            </a:r>
          </a:p>
          <a:p>
            <a:endParaRPr lang="en-AU" dirty="0" smtClean="0"/>
          </a:p>
          <a:p>
            <a:pPr>
              <a:buNone/>
            </a:pPr>
            <a:endParaRPr lang="en-AU" dirty="0"/>
          </a:p>
        </p:txBody>
      </p:sp>
      <p:sp>
        <p:nvSpPr>
          <p:cNvPr id="4" name="3 Rectángulo"/>
          <p:cNvSpPr/>
          <p:nvPr/>
        </p:nvSpPr>
        <p:spPr>
          <a:xfrm>
            <a:off x="3672408" y="1556792"/>
            <a:ext cx="4572000" cy="1754326"/>
          </a:xfrm>
          <a:prstGeom prst="rect">
            <a:avLst/>
          </a:prstGeom>
        </p:spPr>
        <p:txBody>
          <a:bodyPr>
            <a:spAutoFit/>
          </a:bodyPr>
          <a:lstStyle/>
          <a:p>
            <a:r>
              <a:rPr lang="en-AU" b="1" dirty="0" smtClean="0">
                <a:solidFill>
                  <a:srgbClr val="C00000"/>
                </a:solidFill>
                <a:latin typeface="Consolas" pitchFamily="49" charset="0"/>
              </a:rPr>
              <a:t>if</a:t>
            </a:r>
            <a:r>
              <a:rPr lang="en-AU" dirty="0" smtClean="0">
                <a:latin typeface="Consolas" pitchFamily="49" charset="0"/>
              </a:rPr>
              <a:t> (condition) {</a:t>
            </a:r>
          </a:p>
          <a:p>
            <a:r>
              <a:rPr lang="en-AU" dirty="0" smtClean="0">
                <a:latin typeface="Consolas" pitchFamily="49" charset="0"/>
              </a:rPr>
              <a:t>  stm1; stm2; ...; </a:t>
            </a:r>
            <a:r>
              <a:rPr lang="en-AU" dirty="0" err="1" smtClean="0">
                <a:latin typeface="Consolas" pitchFamily="49" charset="0"/>
              </a:rPr>
              <a:t>stm</a:t>
            </a:r>
            <a:r>
              <a:rPr lang="en-AU" dirty="0" smtClean="0">
                <a:latin typeface="Consolas" pitchFamily="49" charset="0"/>
              </a:rPr>
              <a:t>;</a:t>
            </a:r>
          </a:p>
          <a:p>
            <a:r>
              <a:rPr lang="en-AU" dirty="0" smtClean="0">
                <a:latin typeface="Consolas" pitchFamily="49" charset="0"/>
              </a:rPr>
              <a:t>}</a:t>
            </a:r>
          </a:p>
          <a:p>
            <a:r>
              <a:rPr lang="en-AU" dirty="0" smtClean="0">
                <a:latin typeface="Consolas" pitchFamily="49" charset="0"/>
              </a:rPr>
              <a:t>[</a:t>
            </a:r>
            <a:r>
              <a:rPr lang="en-AU" b="1" dirty="0" smtClean="0">
                <a:solidFill>
                  <a:srgbClr val="C00000"/>
                </a:solidFill>
                <a:latin typeface="Consolas" pitchFamily="49" charset="0"/>
              </a:rPr>
              <a:t>else</a:t>
            </a:r>
            <a:r>
              <a:rPr lang="en-AU" dirty="0" smtClean="0">
                <a:latin typeface="Consolas" pitchFamily="49" charset="0"/>
              </a:rPr>
              <a:t> {</a:t>
            </a:r>
          </a:p>
          <a:p>
            <a:r>
              <a:rPr lang="en-AU" dirty="0" smtClean="0">
                <a:latin typeface="Consolas" pitchFamily="49" charset="0"/>
              </a:rPr>
              <a:t>  stm1; stm2; ...; </a:t>
            </a:r>
            <a:r>
              <a:rPr lang="en-AU" dirty="0" err="1" smtClean="0">
                <a:latin typeface="Consolas" pitchFamily="49" charset="0"/>
              </a:rPr>
              <a:t>stm</a:t>
            </a:r>
            <a:r>
              <a:rPr lang="en-AU" dirty="0" smtClean="0">
                <a:latin typeface="Consolas" pitchFamily="49" charset="0"/>
              </a:rPr>
              <a:t>;</a:t>
            </a:r>
          </a:p>
          <a:p>
            <a:r>
              <a:rPr lang="en-AU" dirty="0" smtClean="0">
                <a:latin typeface="Consolas" pitchFamily="49" charset="0"/>
              </a:rPr>
              <a:t>}]?</a:t>
            </a:r>
            <a:endParaRPr lang="en-AU" dirty="0">
              <a:latin typeface="Consolas" pitchFamily="49" charset="0"/>
            </a:endParaRPr>
          </a:p>
        </p:txBody>
      </p:sp>
      <p:sp>
        <p:nvSpPr>
          <p:cNvPr id="5" name="4 Rectángulo"/>
          <p:cNvSpPr/>
          <p:nvPr/>
        </p:nvSpPr>
        <p:spPr>
          <a:xfrm>
            <a:off x="3707904" y="3789040"/>
            <a:ext cx="4572000" cy="923330"/>
          </a:xfrm>
          <a:prstGeom prst="rect">
            <a:avLst/>
          </a:prstGeom>
        </p:spPr>
        <p:txBody>
          <a:bodyPr>
            <a:spAutoFit/>
          </a:bodyPr>
          <a:lstStyle/>
          <a:p>
            <a:r>
              <a:rPr lang="en-AU" b="1" dirty="0" smtClean="0">
                <a:solidFill>
                  <a:srgbClr val="C00000"/>
                </a:solidFill>
                <a:latin typeface="Consolas" pitchFamily="49" charset="0"/>
              </a:rPr>
              <a:t>for</a:t>
            </a:r>
            <a:r>
              <a:rPr lang="en-AU" dirty="0" smtClean="0">
                <a:latin typeface="Consolas" pitchFamily="49" charset="0"/>
              </a:rPr>
              <a:t>(</a:t>
            </a:r>
            <a:r>
              <a:rPr lang="en-AU" dirty="0" err="1" smtClean="0">
                <a:latin typeface="Consolas" pitchFamily="49" charset="0"/>
              </a:rPr>
              <a:t>iterator</a:t>
            </a:r>
            <a:r>
              <a:rPr lang="en-AU" dirty="0" smtClean="0">
                <a:latin typeface="Consolas" pitchFamily="49" charset="0"/>
              </a:rPr>
              <a:t> </a:t>
            </a:r>
            <a:r>
              <a:rPr lang="en-AU" b="1" dirty="0" smtClean="0">
                <a:solidFill>
                  <a:srgbClr val="C00000"/>
                </a:solidFill>
                <a:latin typeface="Consolas" pitchFamily="49" charset="0"/>
              </a:rPr>
              <a:t>in</a:t>
            </a:r>
            <a:r>
              <a:rPr lang="en-AU" dirty="0" smtClean="0">
                <a:latin typeface="Consolas" pitchFamily="49" charset="0"/>
              </a:rPr>
              <a:t> collection) {</a:t>
            </a:r>
          </a:p>
          <a:p>
            <a:r>
              <a:rPr lang="en-AU" dirty="0" smtClean="0">
                <a:latin typeface="Consolas" pitchFamily="49" charset="0"/>
              </a:rPr>
              <a:t>  stm1; stm2; ...; </a:t>
            </a:r>
            <a:r>
              <a:rPr lang="en-AU" dirty="0" err="1" smtClean="0">
                <a:latin typeface="Consolas" pitchFamily="49" charset="0"/>
              </a:rPr>
              <a:t>stm</a:t>
            </a:r>
            <a:r>
              <a:rPr lang="en-AU" dirty="0" smtClean="0">
                <a:latin typeface="Consolas" pitchFamily="49" charset="0"/>
              </a:rPr>
              <a:t>;</a:t>
            </a:r>
          </a:p>
          <a:p>
            <a:r>
              <a:rPr lang="en-AU" dirty="0" smtClean="0">
                <a:latin typeface="Consolas" pitchFamily="49" charset="0"/>
              </a:rPr>
              <a:t>}</a:t>
            </a:r>
            <a:endParaRPr lang="en-AU" dirty="0">
              <a:latin typeface="Consolas" pitchFamily="49" charset="0"/>
            </a:endParaRPr>
          </a:p>
        </p:txBody>
      </p:sp>
      <p:sp>
        <p:nvSpPr>
          <p:cNvPr id="6" name="5 Rectángulo"/>
          <p:cNvSpPr/>
          <p:nvPr/>
        </p:nvSpPr>
        <p:spPr>
          <a:xfrm>
            <a:off x="3744416" y="5435932"/>
            <a:ext cx="4572000" cy="646331"/>
          </a:xfrm>
          <a:prstGeom prst="rect">
            <a:avLst/>
          </a:prstGeom>
        </p:spPr>
        <p:txBody>
          <a:bodyPr>
            <a:spAutoFit/>
          </a:bodyPr>
          <a:lstStyle/>
          <a:p>
            <a:r>
              <a:rPr lang="en-AU" dirty="0" smtClean="0">
                <a:latin typeface="Consolas" pitchFamily="49" charset="0"/>
              </a:rPr>
              <a:t>left-expression &lt;- right-expression</a:t>
            </a:r>
          </a:p>
        </p:txBody>
      </p:sp>
      <p:sp>
        <p:nvSpPr>
          <p:cNvPr id="7" name="6 CuadroTexto"/>
          <p:cNvSpPr txBox="1"/>
          <p:nvPr/>
        </p:nvSpPr>
        <p:spPr>
          <a:xfrm>
            <a:off x="7508771" y="6488668"/>
            <a:ext cx="1599733" cy="307777"/>
          </a:xfrm>
          <a:prstGeom prst="rect">
            <a:avLst/>
          </a:prstGeom>
          <a:noFill/>
        </p:spPr>
        <p:txBody>
          <a:bodyPr wrap="none" rtlCol="0">
            <a:spAutoFit/>
          </a:bodyPr>
          <a:lstStyle/>
          <a:p>
            <a:r>
              <a:rPr lang="en-US" sz="1400" dirty="0" smtClean="0">
                <a:solidFill>
                  <a:schemeClr val="bg1">
                    <a:lumMod val="65000"/>
                  </a:schemeClr>
                </a:solidFill>
              </a:rPr>
              <a:t>Rules revisited </a:t>
            </a:r>
            <a:r>
              <a:rPr lang="es-ES_tradnl" sz="1400" dirty="0" smtClean="0">
                <a:solidFill>
                  <a:schemeClr val="bg1">
                    <a:lumMod val="65000"/>
                  </a:schemeClr>
                </a:solidFill>
              </a:rPr>
              <a:t>– </a:t>
            </a:r>
            <a:fld id="{FDBEFE11-3DF1-4A6E-91A5-8B939726F35A}" type="slidenum">
              <a:rPr lang="es-ES_tradnl" sz="1400" smtClean="0">
                <a:solidFill>
                  <a:schemeClr val="bg1">
                    <a:lumMod val="65000"/>
                  </a:schemeClr>
                </a:solidFill>
              </a:rPr>
              <a:pPr/>
              <a:t>35</a:t>
            </a:fld>
            <a:endParaRPr lang="es-ES_tradnl" sz="1400" dirty="0">
              <a:solidFill>
                <a:schemeClr val="bg1">
                  <a:lumMod val="65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Imperative code</a:t>
            </a:r>
            <a:endParaRPr lang="en-AU" dirty="0"/>
          </a:p>
        </p:txBody>
      </p:sp>
      <p:sp>
        <p:nvSpPr>
          <p:cNvPr id="3" name="2 Marcador de contenido"/>
          <p:cNvSpPr>
            <a:spLocks noGrp="1"/>
          </p:cNvSpPr>
          <p:nvPr>
            <p:ph idx="1"/>
          </p:nvPr>
        </p:nvSpPr>
        <p:spPr/>
        <p:txBody>
          <a:bodyPr>
            <a:normAutofit/>
          </a:bodyPr>
          <a:lstStyle/>
          <a:p>
            <a:r>
              <a:rPr lang="en-AU" dirty="0" smtClean="0"/>
              <a:t>Acceptable uses:</a:t>
            </a:r>
          </a:p>
          <a:p>
            <a:pPr lvl="1"/>
            <a:r>
              <a:rPr lang="en-AU" dirty="0" smtClean="0"/>
              <a:t>Data preparation in entry point rules</a:t>
            </a:r>
          </a:p>
          <a:p>
            <a:pPr lvl="2"/>
            <a:r>
              <a:rPr lang="en-AU" dirty="0" smtClean="0"/>
              <a:t>E.g., initialize a module attribute</a:t>
            </a:r>
          </a:p>
          <a:p>
            <a:pPr lvl="1"/>
            <a:r>
              <a:rPr lang="en-AU" dirty="0" smtClean="0"/>
              <a:t>Local modifications of the target elements</a:t>
            </a:r>
          </a:p>
          <a:p>
            <a:pPr lvl="1"/>
            <a:r>
              <a:rPr lang="en-AU" dirty="0" smtClean="0"/>
              <a:t>Add data in a collection stored in a module attribute</a:t>
            </a:r>
          </a:p>
          <a:p>
            <a:pPr lvl="2"/>
            <a:r>
              <a:rPr lang="en-AU" dirty="0" smtClean="0"/>
              <a:t>This attribute should not be used in matched rules</a:t>
            </a:r>
          </a:p>
          <a:p>
            <a:pPr lvl="1"/>
            <a:r>
              <a:rPr lang="en-AU" dirty="0" smtClean="0"/>
              <a:t>Delayed actions applied end point rules</a:t>
            </a:r>
            <a:endParaRPr lang="en-AU" dirty="0"/>
          </a:p>
        </p:txBody>
      </p:sp>
      <p:sp>
        <p:nvSpPr>
          <p:cNvPr id="4" name="3 CuadroTexto"/>
          <p:cNvSpPr txBox="1"/>
          <p:nvPr/>
        </p:nvSpPr>
        <p:spPr>
          <a:xfrm>
            <a:off x="7508771" y="6488668"/>
            <a:ext cx="1599733" cy="307777"/>
          </a:xfrm>
          <a:prstGeom prst="rect">
            <a:avLst/>
          </a:prstGeom>
          <a:noFill/>
        </p:spPr>
        <p:txBody>
          <a:bodyPr wrap="none" rtlCol="0">
            <a:spAutoFit/>
          </a:bodyPr>
          <a:lstStyle/>
          <a:p>
            <a:r>
              <a:rPr lang="en-US" sz="1400" dirty="0" smtClean="0">
                <a:solidFill>
                  <a:schemeClr val="bg1">
                    <a:lumMod val="65000"/>
                  </a:schemeClr>
                </a:solidFill>
              </a:rPr>
              <a:t>Rules revisited </a:t>
            </a:r>
            <a:r>
              <a:rPr lang="es-ES_tradnl" sz="1400" dirty="0" smtClean="0">
                <a:solidFill>
                  <a:schemeClr val="bg1">
                    <a:lumMod val="65000"/>
                  </a:schemeClr>
                </a:solidFill>
              </a:rPr>
              <a:t>– </a:t>
            </a:r>
            <a:fld id="{FDBEFE11-3DF1-4A6E-91A5-8B939726F35A}" type="slidenum">
              <a:rPr lang="es-ES_tradnl" sz="1400" smtClean="0">
                <a:solidFill>
                  <a:schemeClr val="bg1">
                    <a:lumMod val="65000"/>
                  </a:schemeClr>
                </a:solidFill>
              </a:rPr>
              <a:pPr/>
              <a:t>36</a:t>
            </a:fld>
            <a:endParaRPr lang="es-ES_tradnl" sz="1400" dirty="0">
              <a:solidFill>
                <a:schemeClr val="bg1">
                  <a:lumMod val="65000"/>
                </a:schemeClr>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Entry point / End point rules</a:t>
            </a:r>
            <a:endParaRPr lang="en-AU" dirty="0"/>
          </a:p>
        </p:txBody>
      </p:sp>
      <p:sp>
        <p:nvSpPr>
          <p:cNvPr id="3" name="2 Marcador de contenido"/>
          <p:cNvSpPr>
            <a:spLocks noGrp="1"/>
          </p:cNvSpPr>
          <p:nvPr>
            <p:ph idx="1"/>
          </p:nvPr>
        </p:nvSpPr>
        <p:spPr>
          <a:xfrm>
            <a:off x="457200" y="1600200"/>
            <a:ext cx="8229600" cy="4853136"/>
          </a:xfrm>
        </p:spPr>
        <p:txBody>
          <a:bodyPr>
            <a:normAutofit/>
          </a:bodyPr>
          <a:lstStyle/>
          <a:p>
            <a:r>
              <a:rPr lang="en-AU" dirty="0" smtClean="0"/>
              <a:t>Similar to called rules but:</a:t>
            </a:r>
          </a:p>
          <a:p>
            <a:pPr lvl="1"/>
            <a:r>
              <a:rPr lang="en-AU" dirty="0" smtClean="0"/>
              <a:t>Implicitly invoked</a:t>
            </a:r>
          </a:p>
          <a:p>
            <a:pPr lvl="1"/>
            <a:r>
              <a:rPr lang="en-AU" dirty="0" smtClean="0"/>
              <a:t>No parameters. No return value.</a:t>
            </a:r>
          </a:p>
          <a:p>
            <a:r>
              <a:rPr lang="en-AU" dirty="0" smtClean="0"/>
              <a:t>Entry point rules:</a:t>
            </a:r>
          </a:p>
          <a:p>
            <a:pPr lvl="1"/>
            <a:r>
              <a:rPr lang="en-AU" dirty="0" smtClean="0"/>
              <a:t>Keyword </a:t>
            </a:r>
            <a:r>
              <a:rPr lang="en-AU" b="1" dirty="0" err="1" smtClean="0">
                <a:solidFill>
                  <a:srgbClr val="C00000"/>
                </a:solidFill>
              </a:rPr>
              <a:t>entrypoint</a:t>
            </a:r>
            <a:endParaRPr lang="en-AU" b="1" dirty="0" smtClean="0">
              <a:solidFill>
                <a:srgbClr val="C00000"/>
              </a:solidFill>
            </a:endParaRPr>
          </a:p>
          <a:p>
            <a:pPr lvl="1"/>
            <a:r>
              <a:rPr lang="en-AU" dirty="0" smtClean="0"/>
              <a:t>Cannot invoke any “trace-related” operation like </a:t>
            </a:r>
            <a:r>
              <a:rPr lang="en-AU" dirty="0" err="1" smtClean="0">
                <a:latin typeface="Consolas" pitchFamily="49" charset="0"/>
              </a:rPr>
              <a:t>resolveTemp</a:t>
            </a:r>
            <a:r>
              <a:rPr lang="en-AU" dirty="0" smtClean="0">
                <a:latin typeface="Consolas" pitchFamily="49" charset="0"/>
              </a:rPr>
              <a:t> </a:t>
            </a:r>
          </a:p>
          <a:p>
            <a:r>
              <a:rPr lang="en-AU" dirty="0" smtClean="0"/>
              <a:t>End point rules</a:t>
            </a:r>
          </a:p>
          <a:p>
            <a:pPr lvl="1"/>
            <a:r>
              <a:rPr lang="en-AU" dirty="0" smtClean="0"/>
              <a:t>Keyword </a:t>
            </a:r>
            <a:r>
              <a:rPr lang="en-AU" b="1" dirty="0" smtClean="0">
                <a:solidFill>
                  <a:srgbClr val="C00000"/>
                </a:solidFill>
              </a:rPr>
              <a:t>endpoint</a:t>
            </a:r>
          </a:p>
          <a:p>
            <a:pPr lvl="1"/>
            <a:endParaRPr lang="en-AU" dirty="0">
              <a:latin typeface="Consolas" pitchFamily="49" charset="0"/>
            </a:endParaRPr>
          </a:p>
        </p:txBody>
      </p:sp>
      <p:sp>
        <p:nvSpPr>
          <p:cNvPr id="4" name="3 CuadroTexto"/>
          <p:cNvSpPr txBox="1"/>
          <p:nvPr/>
        </p:nvSpPr>
        <p:spPr>
          <a:xfrm>
            <a:off x="7508771" y="6488668"/>
            <a:ext cx="1599733" cy="307777"/>
          </a:xfrm>
          <a:prstGeom prst="rect">
            <a:avLst/>
          </a:prstGeom>
          <a:noFill/>
        </p:spPr>
        <p:txBody>
          <a:bodyPr wrap="none" rtlCol="0">
            <a:spAutoFit/>
          </a:bodyPr>
          <a:lstStyle/>
          <a:p>
            <a:r>
              <a:rPr lang="en-US" sz="1400" dirty="0" smtClean="0">
                <a:solidFill>
                  <a:schemeClr val="bg1">
                    <a:lumMod val="65000"/>
                  </a:schemeClr>
                </a:solidFill>
              </a:rPr>
              <a:t>Rules revisited </a:t>
            </a:r>
            <a:r>
              <a:rPr lang="es-ES_tradnl" sz="1400" dirty="0" smtClean="0">
                <a:solidFill>
                  <a:schemeClr val="bg1">
                    <a:lumMod val="65000"/>
                  </a:schemeClr>
                </a:solidFill>
              </a:rPr>
              <a:t>– </a:t>
            </a:r>
            <a:fld id="{FDBEFE11-3DF1-4A6E-91A5-8B939726F35A}" type="slidenum">
              <a:rPr lang="es-ES_tradnl" sz="1400" smtClean="0">
                <a:solidFill>
                  <a:schemeClr val="bg1">
                    <a:lumMod val="65000"/>
                  </a:schemeClr>
                </a:solidFill>
              </a:rPr>
              <a:pPr/>
              <a:t>37</a:t>
            </a:fld>
            <a:endParaRPr lang="es-ES_tradnl"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AU" dirty="0" smtClean="0"/>
              <a:t>Entry point rule and imperative code </a:t>
            </a:r>
            <a:endParaRPr lang="en-AU" dirty="0"/>
          </a:p>
        </p:txBody>
      </p:sp>
      <p:sp>
        <p:nvSpPr>
          <p:cNvPr id="3" name="2 Marcador de contenido"/>
          <p:cNvSpPr>
            <a:spLocks noGrp="1"/>
          </p:cNvSpPr>
          <p:nvPr>
            <p:ph idx="1"/>
          </p:nvPr>
        </p:nvSpPr>
        <p:spPr/>
        <p:txBody>
          <a:bodyPr/>
          <a:lstStyle/>
          <a:p>
            <a:r>
              <a:rPr lang="en-AU" dirty="0" smtClean="0"/>
              <a:t>Example. Create data types.</a:t>
            </a:r>
            <a:endParaRPr lang="en-AU" dirty="0"/>
          </a:p>
        </p:txBody>
      </p:sp>
      <p:sp>
        <p:nvSpPr>
          <p:cNvPr id="5" name="4 Rectángulo"/>
          <p:cNvSpPr/>
          <p:nvPr/>
        </p:nvSpPr>
        <p:spPr>
          <a:xfrm>
            <a:off x="1331640" y="2348880"/>
            <a:ext cx="6984776" cy="3416320"/>
          </a:xfrm>
          <a:prstGeom prst="rect">
            <a:avLst/>
          </a:prstGeom>
        </p:spPr>
        <p:txBody>
          <a:bodyPr wrap="square">
            <a:spAutoFit/>
          </a:bodyPr>
          <a:lstStyle/>
          <a:p>
            <a:r>
              <a:rPr lang="es-ES_tradnl" b="1" dirty="0" err="1" smtClean="0">
                <a:solidFill>
                  <a:srgbClr val="C00000"/>
                </a:solidFill>
                <a:latin typeface="Consolas" pitchFamily="49" charset="0"/>
              </a:rPr>
              <a:t>helper</a:t>
            </a:r>
            <a:r>
              <a:rPr lang="es-ES_tradnl" b="1" dirty="0" smtClean="0">
                <a:solidFill>
                  <a:srgbClr val="C00000"/>
                </a:solidFill>
                <a:latin typeface="Consolas" pitchFamily="49" charset="0"/>
              </a:rPr>
              <a:t> </a:t>
            </a:r>
            <a:r>
              <a:rPr lang="es-ES_tradnl" b="1" dirty="0" err="1" smtClean="0">
                <a:solidFill>
                  <a:srgbClr val="C00000"/>
                </a:solidFill>
                <a:latin typeface="Consolas" pitchFamily="49" charset="0"/>
              </a:rPr>
              <a:t>def</a:t>
            </a:r>
            <a:r>
              <a:rPr lang="es-ES_tradnl" b="1" dirty="0" smtClean="0">
                <a:solidFill>
                  <a:srgbClr val="C00000"/>
                </a:solidFill>
                <a:latin typeface="Consolas" pitchFamily="49" charset="0"/>
              </a:rPr>
              <a:t> </a:t>
            </a:r>
            <a:r>
              <a:rPr lang="es-ES_tradnl" dirty="0" smtClean="0">
                <a:latin typeface="Consolas" pitchFamily="49" charset="0"/>
              </a:rPr>
              <a:t>: </a:t>
            </a:r>
            <a:r>
              <a:rPr lang="es-ES_tradnl" dirty="0" err="1" smtClean="0">
                <a:latin typeface="Consolas" pitchFamily="49" charset="0"/>
              </a:rPr>
              <a:t>dtString</a:t>
            </a:r>
            <a:r>
              <a:rPr lang="es-ES_tradnl" dirty="0" smtClean="0">
                <a:latin typeface="Consolas" pitchFamily="49" charset="0"/>
              </a:rPr>
              <a:t>  : </a:t>
            </a:r>
            <a:r>
              <a:rPr lang="es-ES_tradnl" dirty="0" err="1" smtClean="0">
                <a:latin typeface="Consolas" pitchFamily="49" charset="0"/>
              </a:rPr>
              <a:t>CD!DataType</a:t>
            </a:r>
            <a:r>
              <a:rPr lang="es-ES_tradnl" dirty="0" smtClean="0">
                <a:latin typeface="Consolas" pitchFamily="49" charset="0"/>
              </a:rPr>
              <a:t> = </a:t>
            </a:r>
            <a:r>
              <a:rPr lang="es-ES_tradnl" dirty="0" err="1" smtClean="0">
                <a:latin typeface="Consolas" pitchFamily="49" charset="0"/>
              </a:rPr>
              <a:t>OclUndefined</a:t>
            </a:r>
            <a:r>
              <a:rPr lang="es-ES_tradnl" dirty="0" smtClean="0">
                <a:latin typeface="Consolas" pitchFamily="49" charset="0"/>
              </a:rPr>
              <a:t>;</a:t>
            </a:r>
          </a:p>
          <a:p>
            <a:r>
              <a:rPr lang="es-ES_tradnl" b="1" dirty="0" err="1" smtClean="0">
                <a:solidFill>
                  <a:srgbClr val="C00000"/>
                </a:solidFill>
                <a:latin typeface="Consolas" pitchFamily="49" charset="0"/>
              </a:rPr>
              <a:t>helper</a:t>
            </a:r>
            <a:r>
              <a:rPr lang="es-ES_tradnl" b="1" dirty="0" smtClean="0">
                <a:solidFill>
                  <a:srgbClr val="C00000"/>
                </a:solidFill>
                <a:latin typeface="Consolas" pitchFamily="49" charset="0"/>
              </a:rPr>
              <a:t> </a:t>
            </a:r>
            <a:r>
              <a:rPr lang="es-ES_tradnl" b="1" dirty="0" err="1" smtClean="0">
                <a:solidFill>
                  <a:srgbClr val="C00000"/>
                </a:solidFill>
                <a:latin typeface="Consolas" pitchFamily="49" charset="0"/>
              </a:rPr>
              <a:t>def</a:t>
            </a:r>
            <a:r>
              <a:rPr lang="es-ES_tradnl" b="1" dirty="0" smtClean="0">
                <a:solidFill>
                  <a:srgbClr val="C00000"/>
                </a:solidFill>
                <a:latin typeface="Consolas" pitchFamily="49" charset="0"/>
              </a:rPr>
              <a:t> </a:t>
            </a:r>
            <a:r>
              <a:rPr lang="es-ES_tradnl" dirty="0" smtClean="0">
                <a:latin typeface="Consolas" pitchFamily="49" charset="0"/>
              </a:rPr>
              <a:t>: </a:t>
            </a:r>
            <a:r>
              <a:rPr lang="es-ES_tradnl" dirty="0" err="1" smtClean="0">
                <a:latin typeface="Consolas" pitchFamily="49" charset="0"/>
              </a:rPr>
              <a:t>dtInteger</a:t>
            </a:r>
            <a:r>
              <a:rPr lang="es-ES_tradnl" dirty="0" smtClean="0">
                <a:latin typeface="Consolas" pitchFamily="49" charset="0"/>
              </a:rPr>
              <a:t> : </a:t>
            </a:r>
            <a:r>
              <a:rPr lang="es-ES_tradnl" dirty="0" err="1" smtClean="0">
                <a:latin typeface="Consolas" pitchFamily="49" charset="0"/>
              </a:rPr>
              <a:t>CD!DataType</a:t>
            </a:r>
            <a:r>
              <a:rPr lang="es-ES_tradnl" dirty="0" smtClean="0">
                <a:latin typeface="Consolas" pitchFamily="49" charset="0"/>
              </a:rPr>
              <a:t> = </a:t>
            </a:r>
            <a:r>
              <a:rPr lang="es-ES_tradnl" dirty="0" err="1" smtClean="0">
                <a:latin typeface="Consolas" pitchFamily="49" charset="0"/>
              </a:rPr>
              <a:t>OclUndefined</a:t>
            </a:r>
            <a:r>
              <a:rPr lang="es-ES_tradnl" dirty="0" smtClean="0">
                <a:latin typeface="Consolas" pitchFamily="49" charset="0"/>
              </a:rPr>
              <a:t>;</a:t>
            </a:r>
          </a:p>
          <a:p>
            <a:endParaRPr lang="es-ES_tradnl" dirty="0" smtClean="0">
              <a:latin typeface="Consolas" pitchFamily="49" charset="0"/>
            </a:endParaRPr>
          </a:p>
          <a:p>
            <a:r>
              <a:rPr lang="es-ES_tradnl" b="1" dirty="0" err="1" smtClean="0">
                <a:solidFill>
                  <a:srgbClr val="C00000"/>
                </a:solidFill>
                <a:latin typeface="Consolas" pitchFamily="49" charset="0"/>
              </a:rPr>
              <a:t>entrypoint</a:t>
            </a:r>
            <a:r>
              <a:rPr lang="es-ES_tradnl" b="1" dirty="0" smtClean="0">
                <a:solidFill>
                  <a:srgbClr val="C00000"/>
                </a:solidFill>
                <a:latin typeface="Consolas" pitchFamily="49" charset="0"/>
              </a:rPr>
              <a:t> rule </a:t>
            </a:r>
            <a:r>
              <a:rPr lang="es-ES_tradnl" dirty="0" err="1" smtClean="0">
                <a:latin typeface="Consolas" pitchFamily="49" charset="0"/>
              </a:rPr>
              <a:t>createDataTypes</a:t>
            </a:r>
            <a:r>
              <a:rPr lang="es-ES_tradnl" dirty="0" smtClean="0">
                <a:latin typeface="Consolas" pitchFamily="49" charset="0"/>
              </a:rPr>
              <a:t>() {</a:t>
            </a:r>
          </a:p>
          <a:p>
            <a:r>
              <a:rPr lang="es-ES_tradnl" dirty="0" smtClean="0">
                <a:latin typeface="Consolas" pitchFamily="49" charset="0"/>
              </a:rPr>
              <a:t>   </a:t>
            </a:r>
            <a:r>
              <a:rPr lang="es-ES_tradnl" b="1" dirty="0" err="1" smtClean="0">
                <a:solidFill>
                  <a:srgbClr val="C00000"/>
                </a:solidFill>
                <a:latin typeface="Consolas" pitchFamily="49" charset="0"/>
              </a:rPr>
              <a:t>to</a:t>
            </a:r>
            <a:r>
              <a:rPr lang="es-ES_tradnl" dirty="0" smtClean="0">
                <a:latin typeface="Consolas" pitchFamily="49" charset="0"/>
              </a:rPr>
              <a:t> </a:t>
            </a:r>
            <a:r>
              <a:rPr lang="es-ES_tradnl" dirty="0" err="1" smtClean="0">
                <a:latin typeface="Consolas" pitchFamily="49" charset="0"/>
              </a:rPr>
              <a:t>str</a:t>
            </a:r>
            <a:r>
              <a:rPr lang="es-ES_tradnl" dirty="0" smtClean="0">
                <a:latin typeface="Consolas" pitchFamily="49" charset="0"/>
              </a:rPr>
              <a:t> : </a:t>
            </a:r>
            <a:r>
              <a:rPr lang="es-ES_tradnl" dirty="0" err="1" smtClean="0">
                <a:latin typeface="Consolas" pitchFamily="49" charset="0"/>
              </a:rPr>
              <a:t>OO!DataType</a:t>
            </a:r>
            <a:r>
              <a:rPr lang="es-ES_tradnl" dirty="0" smtClean="0">
                <a:latin typeface="Consolas" pitchFamily="49" charset="0"/>
              </a:rPr>
              <a:t> ( </a:t>
            </a:r>
            <a:r>
              <a:rPr lang="es-ES_tradnl" dirty="0" err="1" smtClean="0">
                <a:latin typeface="Consolas" pitchFamily="49" charset="0"/>
              </a:rPr>
              <a:t>name</a:t>
            </a:r>
            <a:r>
              <a:rPr lang="es-ES_tradnl" dirty="0" smtClean="0">
                <a:latin typeface="Consolas" pitchFamily="49" charset="0"/>
              </a:rPr>
              <a:t> &lt;- </a:t>
            </a:r>
            <a:r>
              <a:rPr lang="es-ES_tradnl" dirty="0" smtClean="0">
                <a:solidFill>
                  <a:srgbClr val="0070C0"/>
                </a:solidFill>
                <a:latin typeface="Consolas" pitchFamily="49" charset="0"/>
              </a:rPr>
              <a:t>‘</a:t>
            </a:r>
            <a:r>
              <a:rPr lang="es-ES_tradnl" dirty="0" err="1" smtClean="0">
                <a:solidFill>
                  <a:srgbClr val="0070C0"/>
                </a:solidFill>
                <a:latin typeface="Consolas" pitchFamily="49" charset="0"/>
              </a:rPr>
              <a:t>String</a:t>
            </a:r>
            <a:r>
              <a:rPr lang="es-ES_tradnl" dirty="0" smtClean="0">
                <a:solidFill>
                  <a:srgbClr val="0070C0"/>
                </a:solidFill>
                <a:latin typeface="Consolas" pitchFamily="49" charset="0"/>
              </a:rPr>
              <a:t>’ </a:t>
            </a:r>
            <a:r>
              <a:rPr lang="es-ES_tradnl" dirty="0" smtClean="0">
                <a:latin typeface="Consolas" pitchFamily="49" charset="0"/>
              </a:rPr>
              <a:t>),</a:t>
            </a:r>
          </a:p>
          <a:p>
            <a:r>
              <a:rPr lang="es-ES_tradnl" dirty="0" smtClean="0">
                <a:latin typeface="Consolas" pitchFamily="49" charset="0"/>
              </a:rPr>
              <a:t>      </a:t>
            </a:r>
            <a:r>
              <a:rPr lang="es-ES_tradnl" dirty="0" err="1" smtClean="0">
                <a:latin typeface="Consolas" pitchFamily="49" charset="0"/>
              </a:rPr>
              <a:t>int</a:t>
            </a:r>
            <a:r>
              <a:rPr lang="es-ES_tradnl" dirty="0" smtClean="0">
                <a:latin typeface="Consolas" pitchFamily="49" charset="0"/>
              </a:rPr>
              <a:t> : </a:t>
            </a:r>
            <a:r>
              <a:rPr lang="es-ES_tradnl" dirty="0" err="1" smtClean="0">
                <a:latin typeface="Consolas" pitchFamily="49" charset="0"/>
              </a:rPr>
              <a:t>OO!DataType</a:t>
            </a:r>
            <a:r>
              <a:rPr lang="es-ES_tradnl" dirty="0" smtClean="0">
                <a:latin typeface="Consolas" pitchFamily="49" charset="0"/>
              </a:rPr>
              <a:t> ( </a:t>
            </a:r>
            <a:r>
              <a:rPr lang="es-ES_tradnl" dirty="0" err="1" smtClean="0">
                <a:latin typeface="Consolas" pitchFamily="49" charset="0"/>
              </a:rPr>
              <a:t>name</a:t>
            </a:r>
            <a:r>
              <a:rPr lang="es-ES_tradnl" dirty="0" smtClean="0">
                <a:latin typeface="Consolas" pitchFamily="49" charset="0"/>
              </a:rPr>
              <a:t> &lt;- </a:t>
            </a:r>
            <a:r>
              <a:rPr lang="es-ES_tradnl" dirty="0" smtClean="0">
                <a:solidFill>
                  <a:srgbClr val="0070C0"/>
                </a:solidFill>
                <a:latin typeface="Consolas" pitchFamily="49" charset="0"/>
              </a:rPr>
              <a:t>‘</a:t>
            </a:r>
            <a:r>
              <a:rPr lang="es-ES_tradnl" dirty="0" err="1" smtClean="0">
                <a:solidFill>
                  <a:srgbClr val="0070C0"/>
                </a:solidFill>
                <a:latin typeface="Consolas" pitchFamily="49" charset="0"/>
              </a:rPr>
              <a:t>Integer</a:t>
            </a:r>
            <a:r>
              <a:rPr lang="es-ES_tradnl" dirty="0" smtClean="0">
                <a:solidFill>
                  <a:srgbClr val="0070C0"/>
                </a:solidFill>
                <a:latin typeface="Consolas" pitchFamily="49" charset="0"/>
              </a:rPr>
              <a:t>’ </a:t>
            </a:r>
            <a:r>
              <a:rPr lang="es-ES_tradnl" dirty="0" smtClean="0">
                <a:latin typeface="Consolas" pitchFamily="49" charset="0"/>
              </a:rPr>
              <a:t>),</a:t>
            </a:r>
          </a:p>
          <a:p>
            <a:r>
              <a:rPr lang="es-ES_tradnl" dirty="0" smtClean="0">
                <a:latin typeface="Consolas" pitchFamily="49" charset="0"/>
              </a:rPr>
              <a:t>   </a:t>
            </a:r>
            <a:r>
              <a:rPr lang="es-ES_tradnl" b="1" dirty="0" smtClean="0">
                <a:solidFill>
                  <a:srgbClr val="C00000"/>
                </a:solidFill>
                <a:latin typeface="Consolas" pitchFamily="49" charset="0"/>
              </a:rPr>
              <a:t>do</a:t>
            </a:r>
            <a:r>
              <a:rPr lang="es-ES_tradnl" dirty="0" smtClean="0">
                <a:latin typeface="Consolas" pitchFamily="49" charset="0"/>
              </a:rPr>
              <a:t> {</a:t>
            </a:r>
          </a:p>
          <a:p>
            <a:r>
              <a:rPr lang="es-ES_tradnl" dirty="0" smtClean="0">
                <a:latin typeface="Consolas" pitchFamily="49" charset="0"/>
              </a:rPr>
              <a:t>	</a:t>
            </a:r>
            <a:r>
              <a:rPr lang="es-ES_tradnl" b="1" dirty="0" err="1" smtClean="0">
                <a:solidFill>
                  <a:srgbClr val="7030A0"/>
                </a:solidFill>
                <a:latin typeface="Consolas" pitchFamily="49" charset="0"/>
              </a:rPr>
              <a:t>thisModule</a:t>
            </a:r>
            <a:r>
              <a:rPr lang="es-ES_tradnl" dirty="0" err="1" smtClean="0">
                <a:latin typeface="Consolas" pitchFamily="49" charset="0"/>
              </a:rPr>
              <a:t>.dtString</a:t>
            </a:r>
            <a:r>
              <a:rPr lang="es-ES_tradnl" dirty="0" smtClean="0">
                <a:latin typeface="Consolas" pitchFamily="49" charset="0"/>
              </a:rPr>
              <a:t> &lt;- </a:t>
            </a:r>
            <a:r>
              <a:rPr lang="es-ES_tradnl" dirty="0" err="1" smtClean="0">
                <a:latin typeface="Consolas" pitchFamily="49" charset="0"/>
              </a:rPr>
              <a:t>str</a:t>
            </a:r>
            <a:r>
              <a:rPr lang="es-ES_tradnl" dirty="0" smtClean="0">
                <a:latin typeface="Consolas" pitchFamily="49" charset="0"/>
              </a:rPr>
              <a:t>;</a:t>
            </a:r>
          </a:p>
          <a:p>
            <a:r>
              <a:rPr lang="es-ES_tradnl" dirty="0" smtClean="0">
                <a:latin typeface="Consolas" pitchFamily="49" charset="0"/>
              </a:rPr>
              <a:t>       </a:t>
            </a:r>
            <a:r>
              <a:rPr lang="es-ES_tradnl" b="1" dirty="0" err="1" smtClean="0">
                <a:solidFill>
                  <a:srgbClr val="7030A0"/>
                </a:solidFill>
                <a:latin typeface="Consolas" pitchFamily="49" charset="0"/>
              </a:rPr>
              <a:t>thisModule</a:t>
            </a:r>
            <a:r>
              <a:rPr lang="es-ES_tradnl" dirty="0" err="1" smtClean="0">
                <a:latin typeface="Consolas" pitchFamily="49" charset="0"/>
              </a:rPr>
              <a:t>.dtInteger</a:t>
            </a:r>
            <a:r>
              <a:rPr lang="es-ES_tradnl" dirty="0" smtClean="0">
                <a:latin typeface="Consolas" pitchFamily="49" charset="0"/>
              </a:rPr>
              <a:t> &lt;- </a:t>
            </a:r>
            <a:r>
              <a:rPr lang="es-ES_tradnl" dirty="0" err="1" smtClean="0">
                <a:latin typeface="Consolas" pitchFamily="49" charset="0"/>
              </a:rPr>
              <a:t>str</a:t>
            </a:r>
            <a:r>
              <a:rPr lang="es-ES_tradnl" dirty="0" smtClean="0">
                <a:latin typeface="Consolas" pitchFamily="49" charset="0"/>
              </a:rPr>
              <a:t>;</a:t>
            </a:r>
          </a:p>
          <a:p>
            <a:r>
              <a:rPr lang="es-ES_tradnl" dirty="0" smtClean="0">
                <a:latin typeface="Consolas" pitchFamily="49" charset="0"/>
              </a:rPr>
              <a:t>   }</a:t>
            </a:r>
          </a:p>
          <a:p>
            <a:r>
              <a:rPr lang="es-ES_tradnl" dirty="0" smtClean="0">
                <a:latin typeface="Consolas" pitchFamily="49" charset="0"/>
              </a:rPr>
              <a:t>}</a:t>
            </a:r>
          </a:p>
          <a:p>
            <a:endParaRPr lang="es-ES_tradnl" dirty="0" smtClean="0">
              <a:latin typeface="Consolas" pitchFamily="49" charset="0"/>
            </a:endParaRPr>
          </a:p>
        </p:txBody>
      </p:sp>
      <p:sp>
        <p:nvSpPr>
          <p:cNvPr id="6" name="5 CuadroTexto"/>
          <p:cNvSpPr txBox="1"/>
          <p:nvPr/>
        </p:nvSpPr>
        <p:spPr>
          <a:xfrm>
            <a:off x="7508771" y="6488668"/>
            <a:ext cx="1599733" cy="307777"/>
          </a:xfrm>
          <a:prstGeom prst="rect">
            <a:avLst/>
          </a:prstGeom>
          <a:noFill/>
        </p:spPr>
        <p:txBody>
          <a:bodyPr wrap="none" rtlCol="0">
            <a:spAutoFit/>
          </a:bodyPr>
          <a:lstStyle/>
          <a:p>
            <a:r>
              <a:rPr lang="en-US" sz="1400" dirty="0" smtClean="0">
                <a:solidFill>
                  <a:schemeClr val="bg1">
                    <a:lumMod val="65000"/>
                  </a:schemeClr>
                </a:solidFill>
              </a:rPr>
              <a:t>Rules revisited </a:t>
            </a:r>
            <a:r>
              <a:rPr lang="es-ES_tradnl" sz="1400" dirty="0" smtClean="0">
                <a:solidFill>
                  <a:schemeClr val="bg1">
                    <a:lumMod val="65000"/>
                  </a:schemeClr>
                </a:solidFill>
              </a:rPr>
              <a:t>– </a:t>
            </a:r>
            <a:fld id="{FDBEFE11-3DF1-4A6E-91A5-8B939726F35A}" type="slidenum">
              <a:rPr lang="es-ES_tradnl" sz="1400" smtClean="0">
                <a:solidFill>
                  <a:schemeClr val="bg1">
                    <a:lumMod val="65000"/>
                  </a:schemeClr>
                </a:solidFill>
              </a:rPr>
              <a:pPr/>
              <a:t>38</a:t>
            </a:fld>
            <a:endParaRPr lang="es-ES_tradnl" sz="1400" dirty="0">
              <a:solidFill>
                <a:schemeClr val="bg1">
                  <a:lumMod val="65000"/>
                </a:schemeClr>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AU" dirty="0" smtClean="0"/>
              <a:t>Entry point rule and imperative code </a:t>
            </a:r>
            <a:endParaRPr lang="en-AU" dirty="0"/>
          </a:p>
        </p:txBody>
      </p:sp>
      <p:sp>
        <p:nvSpPr>
          <p:cNvPr id="3" name="2 Marcador de contenido"/>
          <p:cNvSpPr>
            <a:spLocks noGrp="1"/>
          </p:cNvSpPr>
          <p:nvPr>
            <p:ph idx="1"/>
          </p:nvPr>
        </p:nvSpPr>
        <p:spPr/>
        <p:txBody>
          <a:bodyPr/>
          <a:lstStyle/>
          <a:p>
            <a:r>
              <a:rPr lang="en-AU" dirty="0" smtClean="0"/>
              <a:t>Example. Assigning grid information, was not properly solved in the previous examples. Requires:</a:t>
            </a:r>
          </a:p>
          <a:p>
            <a:pPr lvl="1"/>
            <a:r>
              <a:rPr lang="en-AU" dirty="0" smtClean="0"/>
              <a:t>Using some imperative code</a:t>
            </a:r>
          </a:p>
          <a:p>
            <a:pPr lvl="1"/>
            <a:r>
              <a:rPr lang="en-AU" dirty="0" smtClean="0"/>
              <a:t>Passing an additional element to the lazy rule</a:t>
            </a:r>
          </a:p>
          <a:p>
            <a:pPr lvl="1">
              <a:buNone/>
            </a:pPr>
            <a:endParaRPr lang="en-AU" dirty="0"/>
          </a:p>
        </p:txBody>
      </p:sp>
      <p:sp>
        <p:nvSpPr>
          <p:cNvPr id="7" name="6 Rectángulo redondeado"/>
          <p:cNvSpPr/>
          <p:nvPr/>
        </p:nvSpPr>
        <p:spPr>
          <a:xfrm>
            <a:off x="7668344" y="116632"/>
            <a:ext cx="1418456"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t>cd2gui_11.atl</a:t>
            </a:r>
            <a:endParaRPr lang="en-AU" sz="1400" dirty="0">
              <a:latin typeface="Consolas" pitchFamily="49" charset="0"/>
            </a:endParaRPr>
          </a:p>
        </p:txBody>
      </p:sp>
      <p:sp>
        <p:nvSpPr>
          <p:cNvPr id="5" name="4 CuadroTexto"/>
          <p:cNvSpPr txBox="1"/>
          <p:nvPr/>
        </p:nvSpPr>
        <p:spPr>
          <a:xfrm>
            <a:off x="7508771" y="6488668"/>
            <a:ext cx="1599733" cy="307777"/>
          </a:xfrm>
          <a:prstGeom prst="rect">
            <a:avLst/>
          </a:prstGeom>
          <a:noFill/>
        </p:spPr>
        <p:txBody>
          <a:bodyPr wrap="none" rtlCol="0">
            <a:spAutoFit/>
          </a:bodyPr>
          <a:lstStyle/>
          <a:p>
            <a:r>
              <a:rPr lang="en-US" sz="1400" dirty="0" smtClean="0">
                <a:solidFill>
                  <a:schemeClr val="bg1">
                    <a:lumMod val="65000"/>
                  </a:schemeClr>
                </a:solidFill>
              </a:rPr>
              <a:t>Rules revisited </a:t>
            </a:r>
            <a:r>
              <a:rPr lang="es-ES_tradnl" sz="1400" dirty="0" smtClean="0">
                <a:solidFill>
                  <a:schemeClr val="bg1">
                    <a:lumMod val="65000"/>
                  </a:schemeClr>
                </a:solidFill>
              </a:rPr>
              <a:t>– </a:t>
            </a:r>
            <a:fld id="{FDBEFE11-3DF1-4A6E-91A5-8B939726F35A}" type="slidenum">
              <a:rPr lang="es-ES_tradnl" sz="1400" smtClean="0">
                <a:solidFill>
                  <a:schemeClr val="bg1">
                    <a:lumMod val="65000"/>
                  </a:schemeClr>
                </a:solidFill>
              </a:rPr>
              <a:pPr/>
              <a:t>39</a:t>
            </a:fld>
            <a:endParaRPr lang="es-ES_tradnl" sz="1400" dirty="0">
              <a:solidFill>
                <a:schemeClr val="bg1">
                  <a:lumMod val="6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Map</a:t>
            </a:r>
            <a:endParaRPr lang="en-AU" dirty="0"/>
          </a:p>
        </p:txBody>
      </p:sp>
      <p:sp>
        <p:nvSpPr>
          <p:cNvPr id="3" name="2 Marcador de contenido"/>
          <p:cNvSpPr>
            <a:spLocks noGrp="1"/>
          </p:cNvSpPr>
          <p:nvPr>
            <p:ph idx="1"/>
          </p:nvPr>
        </p:nvSpPr>
        <p:spPr/>
        <p:txBody>
          <a:bodyPr/>
          <a:lstStyle/>
          <a:p>
            <a:r>
              <a:rPr lang="en-AU" dirty="0" smtClean="0"/>
              <a:t>Associative table</a:t>
            </a:r>
          </a:p>
          <a:p>
            <a:pPr lvl="1"/>
            <a:r>
              <a:rPr lang="en-AU" dirty="0" smtClean="0"/>
              <a:t>Keys – Any object</a:t>
            </a:r>
          </a:p>
          <a:p>
            <a:pPr lvl="1"/>
            <a:r>
              <a:rPr lang="en-AU" dirty="0" smtClean="0"/>
              <a:t>Values – Any object</a:t>
            </a:r>
          </a:p>
          <a:p>
            <a:pPr lvl="1"/>
            <a:r>
              <a:rPr lang="en-AU" dirty="0" smtClean="0"/>
              <a:t>Similar to Java maps</a:t>
            </a:r>
          </a:p>
          <a:p>
            <a:r>
              <a:rPr lang="en-AU" dirty="0" smtClean="0"/>
              <a:t>Syntax</a:t>
            </a:r>
          </a:p>
          <a:p>
            <a:pPr lvl="1"/>
            <a:r>
              <a:rPr lang="en-AU" dirty="0" smtClean="0"/>
              <a:t>Type declaration: </a:t>
            </a:r>
          </a:p>
          <a:p>
            <a:pPr lvl="1"/>
            <a:endParaRPr lang="en-AU" dirty="0" smtClean="0"/>
          </a:p>
          <a:p>
            <a:pPr lvl="1"/>
            <a:r>
              <a:rPr lang="en-AU" dirty="0" smtClean="0"/>
              <a:t>Initialization: </a:t>
            </a:r>
          </a:p>
          <a:p>
            <a:pPr lvl="1">
              <a:buNone/>
            </a:pPr>
            <a:endParaRPr lang="en-AU" dirty="0" smtClean="0"/>
          </a:p>
          <a:p>
            <a:pPr lvl="1"/>
            <a:endParaRPr lang="en-AU" dirty="0" smtClean="0"/>
          </a:p>
          <a:p>
            <a:endParaRPr lang="en-AU" dirty="0"/>
          </a:p>
        </p:txBody>
      </p:sp>
      <p:sp>
        <p:nvSpPr>
          <p:cNvPr id="4" name="3 CuadroTexto"/>
          <p:cNvSpPr txBox="1"/>
          <p:nvPr/>
        </p:nvSpPr>
        <p:spPr>
          <a:xfrm>
            <a:off x="3995936" y="4365104"/>
            <a:ext cx="4363695" cy="369332"/>
          </a:xfrm>
          <a:prstGeom prst="rect">
            <a:avLst/>
          </a:prstGeom>
          <a:noFill/>
        </p:spPr>
        <p:txBody>
          <a:bodyPr wrap="none" rtlCol="0">
            <a:spAutoFit/>
          </a:bodyPr>
          <a:lstStyle/>
          <a:p>
            <a:r>
              <a:rPr lang="en-AU" b="1" dirty="0" smtClean="0">
                <a:solidFill>
                  <a:srgbClr val="00B050"/>
                </a:solidFill>
                <a:latin typeface="Consolas" pitchFamily="49" charset="0"/>
              </a:rPr>
              <a:t>Map</a:t>
            </a:r>
            <a:r>
              <a:rPr lang="en-AU" dirty="0" smtClean="0">
                <a:latin typeface="Consolas" pitchFamily="49" charset="0"/>
              </a:rPr>
              <a:t>(</a:t>
            </a:r>
            <a:r>
              <a:rPr lang="en-AU" b="1" dirty="0" smtClean="0">
                <a:solidFill>
                  <a:srgbClr val="00B050"/>
                </a:solidFill>
                <a:latin typeface="Consolas" pitchFamily="49" charset="0"/>
              </a:rPr>
              <a:t>String</a:t>
            </a:r>
            <a:r>
              <a:rPr lang="en-AU" dirty="0" smtClean="0">
                <a:latin typeface="Consolas" pitchFamily="49" charset="0"/>
              </a:rPr>
              <a:t>, </a:t>
            </a:r>
            <a:r>
              <a:rPr lang="en-AU" b="1" dirty="0" smtClean="0">
                <a:solidFill>
                  <a:srgbClr val="00B050"/>
                </a:solidFill>
                <a:latin typeface="Consolas" pitchFamily="49" charset="0"/>
              </a:rPr>
              <a:t>Sequence</a:t>
            </a:r>
            <a:r>
              <a:rPr lang="en-AU" dirty="0" smtClean="0">
                <a:latin typeface="Consolas" pitchFamily="49" charset="0"/>
              </a:rPr>
              <a:t>(</a:t>
            </a:r>
            <a:r>
              <a:rPr lang="en-AU" dirty="0" err="1" smtClean="0">
                <a:latin typeface="Consolas" pitchFamily="49" charset="0"/>
              </a:rPr>
              <a:t>CD!Feature</a:t>
            </a:r>
            <a:r>
              <a:rPr lang="en-AU" dirty="0" smtClean="0">
                <a:latin typeface="Consolas" pitchFamily="49" charset="0"/>
              </a:rPr>
              <a:t>))</a:t>
            </a:r>
            <a:endParaRPr lang="en-AU" dirty="0">
              <a:latin typeface="Consolas" pitchFamily="49" charset="0"/>
            </a:endParaRPr>
          </a:p>
        </p:txBody>
      </p:sp>
      <p:sp>
        <p:nvSpPr>
          <p:cNvPr id="5" name="4 CuadroTexto"/>
          <p:cNvSpPr txBox="1"/>
          <p:nvPr/>
        </p:nvSpPr>
        <p:spPr>
          <a:xfrm>
            <a:off x="3428865" y="5373216"/>
            <a:ext cx="1071127" cy="369332"/>
          </a:xfrm>
          <a:prstGeom prst="rect">
            <a:avLst/>
          </a:prstGeom>
          <a:noFill/>
        </p:spPr>
        <p:txBody>
          <a:bodyPr wrap="none" rtlCol="0">
            <a:spAutoFit/>
          </a:bodyPr>
          <a:lstStyle/>
          <a:p>
            <a:r>
              <a:rPr lang="en-AU" b="1" dirty="0" smtClean="0">
                <a:solidFill>
                  <a:srgbClr val="00B050"/>
                </a:solidFill>
                <a:latin typeface="Consolas" pitchFamily="49" charset="0"/>
              </a:rPr>
              <a:t>Map</a:t>
            </a:r>
            <a:r>
              <a:rPr lang="en-AU" dirty="0" smtClean="0">
                <a:latin typeface="Consolas" pitchFamily="49" charset="0"/>
              </a:rPr>
              <a:t> { }</a:t>
            </a:r>
            <a:endParaRPr lang="en-AU" dirty="0">
              <a:latin typeface="Consolas" pitchFamily="49" charset="0"/>
            </a:endParaRPr>
          </a:p>
        </p:txBody>
      </p:sp>
      <p:sp>
        <p:nvSpPr>
          <p:cNvPr id="7" name="6 CuadroTexto"/>
          <p:cNvSpPr txBox="1"/>
          <p:nvPr/>
        </p:nvSpPr>
        <p:spPr>
          <a:xfrm>
            <a:off x="4499992" y="4931876"/>
            <a:ext cx="990143" cy="369332"/>
          </a:xfrm>
          <a:prstGeom prst="rect">
            <a:avLst/>
          </a:prstGeom>
          <a:noFill/>
        </p:spPr>
        <p:txBody>
          <a:bodyPr wrap="none" rtlCol="0">
            <a:spAutoFit/>
          </a:bodyPr>
          <a:lstStyle/>
          <a:p>
            <a:r>
              <a:rPr lang="en-AU" dirty="0" smtClean="0"/>
              <a:t>Key type</a:t>
            </a:r>
            <a:endParaRPr lang="en-AU" dirty="0"/>
          </a:p>
        </p:txBody>
      </p:sp>
      <p:sp>
        <p:nvSpPr>
          <p:cNvPr id="8" name="7 CuadroTexto"/>
          <p:cNvSpPr txBox="1"/>
          <p:nvPr/>
        </p:nvSpPr>
        <p:spPr>
          <a:xfrm>
            <a:off x="5988966" y="4941168"/>
            <a:ext cx="1175322" cy="369332"/>
          </a:xfrm>
          <a:prstGeom prst="rect">
            <a:avLst/>
          </a:prstGeom>
          <a:noFill/>
        </p:spPr>
        <p:txBody>
          <a:bodyPr wrap="none" rtlCol="0">
            <a:spAutoFit/>
          </a:bodyPr>
          <a:lstStyle/>
          <a:p>
            <a:r>
              <a:rPr lang="en-AU" dirty="0" smtClean="0"/>
              <a:t>Value type</a:t>
            </a:r>
            <a:endParaRPr lang="en-AU" dirty="0"/>
          </a:p>
        </p:txBody>
      </p:sp>
      <p:cxnSp>
        <p:nvCxnSpPr>
          <p:cNvPr id="10" name="9 Conector recto de flecha"/>
          <p:cNvCxnSpPr/>
          <p:nvPr/>
        </p:nvCxnSpPr>
        <p:spPr>
          <a:xfrm>
            <a:off x="5004048" y="4725144"/>
            <a:ext cx="0" cy="288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10 Conector recto de flecha"/>
          <p:cNvCxnSpPr/>
          <p:nvPr/>
        </p:nvCxnSpPr>
        <p:spPr>
          <a:xfrm>
            <a:off x="6516216" y="4725144"/>
            <a:ext cx="0" cy="288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11 CuadroTexto"/>
          <p:cNvSpPr txBox="1"/>
          <p:nvPr/>
        </p:nvSpPr>
        <p:spPr>
          <a:xfrm>
            <a:off x="3431287" y="5805264"/>
            <a:ext cx="4237057" cy="646331"/>
          </a:xfrm>
          <a:prstGeom prst="rect">
            <a:avLst/>
          </a:prstGeom>
          <a:noFill/>
        </p:spPr>
        <p:txBody>
          <a:bodyPr wrap="none" rtlCol="0">
            <a:spAutoFit/>
          </a:bodyPr>
          <a:lstStyle/>
          <a:p>
            <a:r>
              <a:rPr lang="en-AU" b="1" dirty="0" smtClean="0">
                <a:solidFill>
                  <a:srgbClr val="00B050"/>
                </a:solidFill>
                <a:latin typeface="Consolas" pitchFamily="49" charset="0"/>
              </a:rPr>
              <a:t>Map</a:t>
            </a:r>
            <a:r>
              <a:rPr lang="en-AU" dirty="0" smtClean="0">
                <a:latin typeface="Consolas" pitchFamily="49" charset="0"/>
              </a:rPr>
              <a:t> { (</a:t>
            </a:r>
            <a:r>
              <a:rPr lang="en-AU" dirty="0" smtClean="0">
                <a:solidFill>
                  <a:srgbClr val="0070C0"/>
                </a:solidFill>
                <a:latin typeface="Consolas" pitchFamily="49" charset="0"/>
              </a:rPr>
              <a:t>‘String’</a:t>
            </a:r>
            <a:r>
              <a:rPr lang="en-AU" dirty="0" smtClean="0">
                <a:latin typeface="Consolas" pitchFamily="49" charset="0"/>
              </a:rPr>
              <a:t>, </a:t>
            </a:r>
            <a:r>
              <a:rPr lang="en-AU" b="1" dirty="0" smtClean="0">
                <a:solidFill>
                  <a:srgbClr val="00B050"/>
                </a:solidFill>
                <a:latin typeface="Consolas" pitchFamily="49" charset="0"/>
              </a:rPr>
              <a:t>Sequence</a:t>
            </a:r>
            <a:r>
              <a:rPr lang="en-AU" dirty="0" smtClean="0">
                <a:latin typeface="Consolas" pitchFamily="49" charset="0"/>
              </a:rPr>
              <a:t> {}), </a:t>
            </a:r>
          </a:p>
          <a:p>
            <a:r>
              <a:rPr lang="en-AU" dirty="0" smtClean="0">
                <a:latin typeface="Consolas" pitchFamily="49" charset="0"/>
              </a:rPr>
              <a:t>      (</a:t>
            </a:r>
            <a:r>
              <a:rPr lang="en-AU" dirty="0" smtClean="0">
                <a:solidFill>
                  <a:srgbClr val="0070C0"/>
                </a:solidFill>
                <a:latin typeface="Consolas" pitchFamily="49" charset="0"/>
              </a:rPr>
              <a:t>‘Integer’</a:t>
            </a:r>
            <a:r>
              <a:rPr lang="en-AU" dirty="0" smtClean="0">
                <a:latin typeface="Consolas" pitchFamily="49" charset="0"/>
              </a:rPr>
              <a:t>, </a:t>
            </a:r>
            <a:r>
              <a:rPr lang="en-AU" b="1" dirty="0" smtClean="0">
                <a:solidFill>
                  <a:srgbClr val="00B050"/>
                </a:solidFill>
                <a:latin typeface="Consolas" pitchFamily="49" charset="0"/>
              </a:rPr>
              <a:t>Sequence</a:t>
            </a:r>
            <a:r>
              <a:rPr lang="en-AU" dirty="0" smtClean="0">
                <a:latin typeface="Consolas" pitchFamily="49" charset="0"/>
              </a:rPr>
              <a:t> {}) }</a:t>
            </a:r>
            <a:endParaRPr lang="en-AU" dirty="0">
              <a:latin typeface="Consolas" pitchFamily="49" charset="0"/>
            </a:endParaRPr>
          </a:p>
        </p:txBody>
      </p:sp>
      <p:sp>
        <p:nvSpPr>
          <p:cNvPr id="13" name="12 CuadroTexto"/>
          <p:cNvSpPr txBox="1"/>
          <p:nvPr/>
        </p:nvSpPr>
        <p:spPr>
          <a:xfrm>
            <a:off x="7852197" y="6488668"/>
            <a:ext cx="1184299" cy="307777"/>
          </a:xfrm>
          <a:prstGeom prst="rect">
            <a:avLst/>
          </a:prstGeom>
          <a:noFill/>
        </p:spPr>
        <p:txBody>
          <a:bodyPr wrap="none" rtlCol="0">
            <a:spAutoFit/>
          </a:bodyPr>
          <a:lstStyle/>
          <a:p>
            <a:r>
              <a:rPr lang="en-US" sz="1400" dirty="0" smtClean="0">
                <a:solidFill>
                  <a:schemeClr val="bg1">
                    <a:lumMod val="65000"/>
                  </a:schemeClr>
                </a:solidFill>
              </a:rPr>
              <a:t>Data types– </a:t>
            </a:r>
            <a:fld id="{FDBEFE11-3DF1-4A6E-91A5-8B939726F35A}" type="slidenum">
              <a:rPr lang="en-US" sz="1400" smtClean="0">
                <a:solidFill>
                  <a:schemeClr val="bg1">
                    <a:lumMod val="65000"/>
                  </a:schemeClr>
                </a:solidFill>
              </a:rPr>
              <a:pPr/>
              <a:t>4</a:t>
            </a:fld>
            <a:endParaRPr lang="en-US"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88640"/>
            <a:ext cx="9145016" cy="6986528"/>
          </a:xfrm>
          <a:prstGeom prst="rect">
            <a:avLst/>
          </a:prstGeom>
        </p:spPr>
        <p:txBody>
          <a:bodyPr wrap="square">
            <a:spAutoFit/>
          </a:bodyPr>
          <a:lstStyle/>
          <a:p>
            <a:r>
              <a:rPr lang="en-AU" sz="1600" b="1" dirty="0" smtClean="0">
                <a:solidFill>
                  <a:srgbClr val="C00000"/>
                </a:solidFill>
                <a:latin typeface="Consolas" pitchFamily="49" charset="0"/>
              </a:rPr>
              <a:t>helper def : </a:t>
            </a:r>
            <a:r>
              <a:rPr lang="en-AU" sz="1600" dirty="0" err="1" smtClean="0">
                <a:latin typeface="Consolas" pitchFamily="49" charset="0"/>
              </a:rPr>
              <a:t>delayedGridInfo</a:t>
            </a:r>
            <a:r>
              <a:rPr lang="en-AU" sz="1600" dirty="0" smtClean="0">
                <a:latin typeface="Consolas" pitchFamily="49" charset="0"/>
              </a:rPr>
              <a:t> : </a:t>
            </a:r>
          </a:p>
          <a:p>
            <a:r>
              <a:rPr lang="en-AU" sz="1600" dirty="0" smtClean="0">
                <a:latin typeface="Consolas" pitchFamily="49" charset="0"/>
              </a:rPr>
              <a:t>  </a:t>
            </a:r>
            <a:r>
              <a:rPr lang="en-AU" sz="1600" dirty="0" smtClean="0">
                <a:solidFill>
                  <a:srgbClr val="00B050"/>
                </a:solidFill>
                <a:latin typeface="Consolas" pitchFamily="49" charset="0"/>
              </a:rPr>
              <a:t>Sequence</a:t>
            </a:r>
            <a:r>
              <a:rPr lang="en-AU" sz="1600" dirty="0" smtClean="0">
                <a:latin typeface="Consolas" pitchFamily="49" charset="0"/>
              </a:rPr>
              <a:t>(</a:t>
            </a:r>
            <a:r>
              <a:rPr lang="en-AU" sz="1600" dirty="0" err="1" smtClean="0">
                <a:solidFill>
                  <a:srgbClr val="00B050"/>
                </a:solidFill>
                <a:latin typeface="Consolas" pitchFamily="49" charset="0"/>
              </a:rPr>
              <a:t>TupleType</a:t>
            </a:r>
            <a:r>
              <a:rPr lang="en-AU" sz="1600" dirty="0" smtClean="0">
                <a:latin typeface="Consolas" pitchFamily="49" charset="0"/>
              </a:rPr>
              <a:t>(</a:t>
            </a:r>
            <a:r>
              <a:rPr lang="en-AU" sz="1600" dirty="0" err="1" smtClean="0">
                <a:latin typeface="Consolas" pitchFamily="49" charset="0"/>
              </a:rPr>
              <a:t>src</a:t>
            </a:r>
            <a:r>
              <a:rPr lang="en-AU" sz="1600" dirty="0" smtClean="0">
                <a:latin typeface="Consolas" pitchFamily="49" charset="0"/>
              </a:rPr>
              <a:t> : </a:t>
            </a:r>
            <a:r>
              <a:rPr lang="en-AU" sz="1600" dirty="0" err="1" smtClean="0">
                <a:latin typeface="Consolas" pitchFamily="49" charset="0"/>
              </a:rPr>
              <a:t>CD!Class</a:t>
            </a:r>
            <a:r>
              <a:rPr lang="en-AU" sz="1600" dirty="0" smtClean="0">
                <a:latin typeface="Consolas" pitchFamily="49" charset="0"/>
              </a:rPr>
              <a:t>, </a:t>
            </a:r>
            <a:r>
              <a:rPr lang="en-AU" sz="1600" dirty="0" err="1" smtClean="0">
                <a:latin typeface="Consolas" pitchFamily="49" charset="0"/>
              </a:rPr>
              <a:t>tgt</a:t>
            </a:r>
            <a:r>
              <a:rPr lang="en-AU" sz="1600" dirty="0" smtClean="0">
                <a:latin typeface="Consolas" pitchFamily="49" charset="0"/>
              </a:rPr>
              <a:t> : </a:t>
            </a:r>
            <a:r>
              <a:rPr lang="en-AU" sz="1600" dirty="0" err="1" smtClean="0">
                <a:latin typeface="Consolas" pitchFamily="49" charset="0"/>
              </a:rPr>
              <a:t>GUI!GridInfo</a:t>
            </a:r>
            <a:r>
              <a:rPr lang="en-AU" sz="1600" dirty="0" smtClean="0">
                <a:latin typeface="Consolas" pitchFamily="49" charset="0"/>
              </a:rPr>
              <a:t>)) = Sequence { };</a:t>
            </a:r>
          </a:p>
          <a:p>
            <a:endParaRPr lang="en-AU" sz="1600" dirty="0" smtClean="0">
              <a:latin typeface="Consolas" pitchFamily="49" charset="0"/>
            </a:endParaRPr>
          </a:p>
          <a:p>
            <a:r>
              <a:rPr lang="en-US" sz="1600" b="1" dirty="0" smtClean="0">
                <a:solidFill>
                  <a:srgbClr val="C00000"/>
                </a:solidFill>
                <a:latin typeface="Consolas" pitchFamily="49" charset="0"/>
              </a:rPr>
              <a:t>rule </a:t>
            </a:r>
            <a:r>
              <a:rPr lang="en-US" sz="1600" dirty="0" smtClean="0">
                <a:latin typeface="Consolas" pitchFamily="49" charset="0"/>
              </a:rPr>
              <a:t>class2frame {</a:t>
            </a:r>
          </a:p>
          <a:p>
            <a:r>
              <a:rPr lang="en-US" sz="1600" dirty="0" smtClean="0">
                <a:latin typeface="Consolas" pitchFamily="49" charset="0"/>
              </a:rPr>
              <a:t> </a:t>
            </a:r>
            <a:r>
              <a:rPr lang="en-US" sz="1600" b="1" dirty="0" smtClean="0">
                <a:solidFill>
                  <a:srgbClr val="C00000"/>
                </a:solidFill>
                <a:latin typeface="Consolas" pitchFamily="49" charset="0"/>
              </a:rPr>
              <a:t>from</a:t>
            </a:r>
            <a:r>
              <a:rPr lang="en-US" sz="1600" dirty="0" smtClean="0">
                <a:latin typeface="Consolas" pitchFamily="49" charset="0"/>
              </a:rPr>
              <a:t> c: </a:t>
            </a:r>
            <a:r>
              <a:rPr lang="en-US" sz="1600" dirty="0" err="1" smtClean="0">
                <a:latin typeface="Consolas" pitchFamily="49" charset="0"/>
              </a:rPr>
              <a:t>CD!Class</a:t>
            </a:r>
            <a:r>
              <a:rPr lang="en-US" sz="1600" dirty="0" smtClean="0">
                <a:latin typeface="Consolas" pitchFamily="49" charset="0"/>
              </a:rPr>
              <a:t> ( not </a:t>
            </a:r>
            <a:r>
              <a:rPr lang="en-US" sz="1600" dirty="0" err="1" smtClean="0">
                <a:latin typeface="Consolas" pitchFamily="49" charset="0"/>
              </a:rPr>
              <a:t>c.isAbstract</a:t>
            </a:r>
            <a:r>
              <a:rPr lang="en-US" sz="1600" dirty="0" smtClean="0">
                <a:latin typeface="Consolas" pitchFamily="49" charset="0"/>
              </a:rPr>
              <a:t> )</a:t>
            </a:r>
          </a:p>
          <a:p>
            <a:r>
              <a:rPr lang="en-US" sz="1600" dirty="0" smtClean="0">
                <a:latin typeface="Consolas" pitchFamily="49" charset="0"/>
              </a:rPr>
              <a:t>   </a:t>
            </a:r>
            <a:r>
              <a:rPr lang="en-US" sz="1600" b="1" dirty="0" smtClean="0">
                <a:solidFill>
                  <a:srgbClr val="C00000"/>
                </a:solidFill>
                <a:latin typeface="Consolas" pitchFamily="49" charset="0"/>
              </a:rPr>
              <a:t>to</a:t>
            </a:r>
            <a:r>
              <a:rPr lang="en-US" sz="1600" dirty="0" smtClean="0">
                <a:latin typeface="Consolas" pitchFamily="49" charset="0"/>
              </a:rPr>
              <a:t> </a:t>
            </a:r>
            <a:r>
              <a:rPr lang="en-US" sz="1600" dirty="0" err="1" smtClean="0">
                <a:latin typeface="Consolas" pitchFamily="49" charset="0"/>
              </a:rPr>
              <a:t>frm</a:t>
            </a:r>
            <a:r>
              <a:rPr lang="en-US" sz="1600" dirty="0" smtClean="0">
                <a:latin typeface="Consolas" pitchFamily="49" charset="0"/>
              </a:rPr>
              <a:t>: </a:t>
            </a:r>
            <a:r>
              <a:rPr lang="en-US" sz="1600" dirty="0" err="1" smtClean="0">
                <a:latin typeface="Consolas" pitchFamily="49" charset="0"/>
              </a:rPr>
              <a:t>GUI!Frame</a:t>
            </a:r>
            <a:r>
              <a:rPr lang="en-US" sz="1600" dirty="0" smtClean="0">
                <a:latin typeface="Consolas" pitchFamily="49" charset="0"/>
              </a:rPr>
              <a:t> (</a:t>
            </a:r>
          </a:p>
          <a:p>
            <a:r>
              <a:rPr lang="en-US" sz="1600" dirty="0" smtClean="0">
                <a:latin typeface="Consolas" pitchFamily="49" charset="0"/>
              </a:rPr>
              <a:t>     widgets &lt;- </a:t>
            </a:r>
            <a:r>
              <a:rPr lang="en-US" sz="1600" dirty="0" err="1" smtClean="0">
                <a:latin typeface="Consolas" pitchFamily="49" charset="0"/>
              </a:rPr>
              <a:t>c.allAttributes</a:t>
            </a:r>
            <a:r>
              <a:rPr lang="en-US" sz="1600" dirty="0" smtClean="0">
                <a:latin typeface="Consolas" pitchFamily="49" charset="0"/>
              </a:rPr>
              <a:t>-&gt;collect(f |thisModule.attribute2widget(c, f))</a:t>
            </a:r>
          </a:p>
          <a:p>
            <a:r>
              <a:rPr lang="en-AU" sz="1600" dirty="0" smtClean="0">
                <a:latin typeface="Consolas" pitchFamily="49" charset="0"/>
              </a:rPr>
              <a:t>   )}</a:t>
            </a:r>
          </a:p>
          <a:p>
            <a:endParaRPr lang="en-AU" sz="1600" dirty="0" smtClean="0">
              <a:latin typeface="Consolas" pitchFamily="49" charset="0"/>
            </a:endParaRPr>
          </a:p>
          <a:p>
            <a:r>
              <a:rPr lang="en-AU" sz="1600" b="1" dirty="0" smtClean="0">
                <a:solidFill>
                  <a:srgbClr val="C00000"/>
                </a:solidFill>
                <a:latin typeface="Consolas" pitchFamily="49" charset="0"/>
              </a:rPr>
              <a:t>lazy rule </a:t>
            </a:r>
            <a:r>
              <a:rPr lang="en-AU" sz="1600" dirty="0" smtClean="0">
                <a:latin typeface="Consolas" pitchFamily="49" charset="0"/>
              </a:rPr>
              <a:t>attribute2text </a:t>
            </a:r>
            <a:r>
              <a:rPr lang="en-AU" sz="1600" b="1" dirty="0" smtClean="0">
                <a:solidFill>
                  <a:srgbClr val="C00000"/>
                </a:solidFill>
                <a:latin typeface="Consolas" pitchFamily="49" charset="0"/>
              </a:rPr>
              <a:t>extends</a:t>
            </a:r>
            <a:r>
              <a:rPr lang="en-AU" sz="1600" dirty="0" smtClean="0">
                <a:latin typeface="Consolas" pitchFamily="49" charset="0"/>
              </a:rPr>
              <a:t> attribute2widget {</a:t>
            </a:r>
          </a:p>
          <a:p>
            <a:r>
              <a:rPr lang="en-AU" sz="1600" dirty="0" smtClean="0">
                <a:latin typeface="Consolas" pitchFamily="49" charset="0"/>
              </a:rPr>
              <a:t>  </a:t>
            </a:r>
            <a:r>
              <a:rPr lang="en-AU" sz="1600" b="1" dirty="0" smtClean="0">
                <a:solidFill>
                  <a:srgbClr val="C00000"/>
                </a:solidFill>
                <a:latin typeface="Consolas" pitchFamily="49" charset="0"/>
              </a:rPr>
              <a:t>from  </a:t>
            </a:r>
            <a:r>
              <a:rPr lang="en-AU" sz="1600" dirty="0" smtClean="0">
                <a:latin typeface="Consolas" pitchFamily="49" charset="0"/>
              </a:rPr>
              <a:t>c : </a:t>
            </a:r>
            <a:r>
              <a:rPr lang="en-AU" sz="1600" dirty="0" err="1" smtClean="0">
                <a:latin typeface="Consolas" pitchFamily="49" charset="0"/>
              </a:rPr>
              <a:t>CD!Class</a:t>
            </a:r>
            <a:r>
              <a:rPr lang="en-AU" sz="1600" dirty="0" smtClean="0">
                <a:latin typeface="Consolas" pitchFamily="49" charset="0"/>
              </a:rPr>
              <a:t>, a: </a:t>
            </a:r>
            <a:r>
              <a:rPr lang="en-AU" sz="1600" dirty="0" err="1" smtClean="0">
                <a:latin typeface="Consolas" pitchFamily="49" charset="0"/>
              </a:rPr>
              <a:t>CD!Attribute</a:t>
            </a:r>
            <a:r>
              <a:rPr lang="en-AU" sz="1600" dirty="0" smtClean="0">
                <a:latin typeface="Consolas" pitchFamily="49" charset="0"/>
              </a:rPr>
              <a:t>  ( </a:t>
            </a:r>
            <a:r>
              <a:rPr lang="en-AU" sz="1600" dirty="0" err="1" smtClean="0">
                <a:latin typeface="Consolas" pitchFamily="49" charset="0"/>
              </a:rPr>
              <a:t>a.isText</a:t>
            </a:r>
            <a:r>
              <a:rPr lang="en-AU" sz="1600" dirty="0" smtClean="0">
                <a:latin typeface="Consolas" pitchFamily="49" charset="0"/>
              </a:rPr>
              <a:t>() )</a:t>
            </a:r>
          </a:p>
          <a:p>
            <a:r>
              <a:rPr lang="en-AU" sz="1600" dirty="0" smtClean="0">
                <a:latin typeface="Consolas" pitchFamily="49" charset="0"/>
              </a:rPr>
              <a:t>  </a:t>
            </a:r>
            <a:r>
              <a:rPr lang="en-AU" sz="1600" b="1" dirty="0" smtClean="0">
                <a:solidFill>
                  <a:srgbClr val="C00000"/>
                </a:solidFill>
                <a:latin typeface="Consolas" pitchFamily="49" charset="0"/>
              </a:rPr>
              <a:t>to</a:t>
            </a:r>
            <a:r>
              <a:rPr lang="en-AU" sz="1600" dirty="0" smtClean="0">
                <a:latin typeface="Consolas" pitchFamily="49" charset="0"/>
              </a:rPr>
              <a:t>	t: </a:t>
            </a:r>
            <a:r>
              <a:rPr lang="en-AU" sz="1600" dirty="0" err="1" smtClean="0">
                <a:latin typeface="Consolas" pitchFamily="49" charset="0"/>
              </a:rPr>
              <a:t>GUI!Text</a:t>
            </a:r>
            <a:r>
              <a:rPr lang="en-AU" sz="1600" dirty="0" smtClean="0">
                <a:latin typeface="Consolas" pitchFamily="49" charset="0"/>
              </a:rPr>
              <a:t> (</a:t>
            </a:r>
          </a:p>
          <a:p>
            <a:r>
              <a:rPr lang="en-AU" sz="1600" dirty="0" smtClean="0">
                <a:latin typeface="Consolas" pitchFamily="49" charset="0"/>
              </a:rPr>
              <a:t>     name &lt;- 'txt' + a.name</a:t>
            </a:r>
          </a:p>
          <a:p>
            <a:r>
              <a:rPr lang="en-AU" sz="1600" dirty="0" smtClean="0">
                <a:latin typeface="Consolas" pitchFamily="49" charset="0"/>
              </a:rPr>
              <a:t>  ) </a:t>
            </a:r>
          </a:p>
          <a:p>
            <a:r>
              <a:rPr lang="en-AU" sz="1600" dirty="0" smtClean="0">
                <a:latin typeface="Consolas" pitchFamily="49" charset="0"/>
              </a:rPr>
              <a:t>  </a:t>
            </a:r>
            <a:r>
              <a:rPr lang="en-AU" sz="1600" b="1" dirty="0" smtClean="0">
                <a:solidFill>
                  <a:srgbClr val="C00000"/>
                </a:solidFill>
                <a:latin typeface="Consolas" pitchFamily="49" charset="0"/>
              </a:rPr>
              <a:t>do </a:t>
            </a:r>
            <a:r>
              <a:rPr lang="en-AU" sz="1600" dirty="0" smtClean="0">
                <a:latin typeface="Consolas" pitchFamily="49" charset="0"/>
              </a:rPr>
              <a:t>{</a:t>
            </a:r>
          </a:p>
          <a:p>
            <a:r>
              <a:rPr lang="en-AU" sz="1600" dirty="0" smtClean="0">
                <a:latin typeface="Consolas" pitchFamily="49" charset="0"/>
              </a:rPr>
              <a:t>   </a:t>
            </a:r>
            <a:r>
              <a:rPr lang="en-AU" sz="1600" b="1" dirty="0" err="1" smtClean="0">
                <a:solidFill>
                  <a:srgbClr val="7030A0"/>
                </a:solidFill>
                <a:latin typeface="Consolas" pitchFamily="49" charset="0"/>
              </a:rPr>
              <a:t>thisModule</a:t>
            </a:r>
            <a:r>
              <a:rPr lang="en-AU" sz="1600" dirty="0" err="1" smtClean="0">
                <a:latin typeface="Consolas" pitchFamily="49" charset="0"/>
              </a:rPr>
              <a:t>.delayedGridInfo</a:t>
            </a:r>
            <a:r>
              <a:rPr lang="en-AU" sz="1600" dirty="0" smtClean="0">
                <a:latin typeface="Consolas" pitchFamily="49" charset="0"/>
              </a:rPr>
              <a:t> &lt;- </a:t>
            </a:r>
          </a:p>
          <a:p>
            <a:r>
              <a:rPr lang="en-AU" sz="1600" dirty="0" smtClean="0">
                <a:latin typeface="Consolas" pitchFamily="49" charset="0"/>
              </a:rPr>
              <a:t>    </a:t>
            </a:r>
            <a:r>
              <a:rPr lang="en-AU" sz="1600" b="1" dirty="0" err="1" smtClean="0">
                <a:solidFill>
                  <a:srgbClr val="7030A0"/>
                </a:solidFill>
                <a:latin typeface="Consolas" pitchFamily="49" charset="0"/>
              </a:rPr>
              <a:t>thisModule</a:t>
            </a:r>
            <a:r>
              <a:rPr lang="en-AU" sz="1600" dirty="0" err="1" smtClean="0">
                <a:latin typeface="Consolas" pitchFamily="49" charset="0"/>
              </a:rPr>
              <a:t>.delayedGridInfo</a:t>
            </a:r>
            <a:r>
              <a:rPr lang="en-AU" sz="1600" dirty="0" smtClean="0">
                <a:latin typeface="Consolas" pitchFamily="49" charset="0"/>
              </a:rPr>
              <a:t>-&gt;including(</a:t>
            </a:r>
            <a:r>
              <a:rPr lang="en-AU" sz="1600" dirty="0" err="1" smtClean="0">
                <a:solidFill>
                  <a:srgbClr val="00B050"/>
                </a:solidFill>
                <a:latin typeface="Consolas" pitchFamily="49" charset="0"/>
              </a:rPr>
              <a:t>Tuple</a:t>
            </a:r>
            <a:r>
              <a:rPr lang="en-AU" sz="1600" dirty="0" smtClean="0">
                <a:latin typeface="Consolas" pitchFamily="49" charset="0"/>
              </a:rPr>
              <a:t> { </a:t>
            </a:r>
            <a:r>
              <a:rPr lang="en-AU" sz="1600" dirty="0" err="1" smtClean="0">
                <a:latin typeface="Consolas" pitchFamily="49" charset="0"/>
              </a:rPr>
              <a:t>src</a:t>
            </a:r>
            <a:r>
              <a:rPr lang="en-AU" sz="1600" dirty="0" smtClean="0">
                <a:latin typeface="Consolas" pitchFamily="49" charset="0"/>
              </a:rPr>
              <a:t> = c, </a:t>
            </a:r>
            <a:r>
              <a:rPr lang="en-AU" sz="1600" dirty="0" err="1" smtClean="0">
                <a:latin typeface="Consolas" pitchFamily="49" charset="0"/>
              </a:rPr>
              <a:t>tgt</a:t>
            </a:r>
            <a:r>
              <a:rPr lang="en-AU" sz="1600" dirty="0" smtClean="0">
                <a:latin typeface="Consolas" pitchFamily="49" charset="0"/>
              </a:rPr>
              <a:t> = info });      </a:t>
            </a:r>
          </a:p>
          <a:p>
            <a:r>
              <a:rPr lang="en-AU" sz="1600" dirty="0" smtClean="0">
                <a:latin typeface="Consolas" pitchFamily="49" charset="0"/>
              </a:rPr>
              <a:t>  }</a:t>
            </a:r>
          </a:p>
          <a:p>
            <a:r>
              <a:rPr lang="en-AU" sz="1600" dirty="0" smtClean="0">
                <a:latin typeface="Consolas" pitchFamily="49" charset="0"/>
              </a:rPr>
              <a:t>}</a:t>
            </a:r>
          </a:p>
          <a:p>
            <a:endParaRPr lang="en-AU" sz="1600" dirty="0" smtClean="0">
              <a:latin typeface="Consolas" pitchFamily="49" charset="0"/>
            </a:endParaRPr>
          </a:p>
          <a:p>
            <a:r>
              <a:rPr lang="en-AU" sz="1600" b="1" dirty="0" smtClean="0">
                <a:solidFill>
                  <a:srgbClr val="C00000"/>
                </a:solidFill>
                <a:latin typeface="Consolas" pitchFamily="49" charset="0"/>
              </a:rPr>
              <a:t>endpoint rule </a:t>
            </a:r>
            <a:r>
              <a:rPr lang="en-AU" sz="1600" dirty="0" err="1" smtClean="0">
                <a:latin typeface="Consolas" pitchFamily="49" charset="0"/>
              </a:rPr>
              <a:t>createGridLayouts</a:t>
            </a:r>
            <a:r>
              <a:rPr lang="en-AU" sz="1600" dirty="0" smtClean="0">
                <a:latin typeface="Consolas" pitchFamily="49" charset="0"/>
              </a:rPr>
              <a:t>() {</a:t>
            </a:r>
          </a:p>
          <a:p>
            <a:r>
              <a:rPr lang="en-AU" sz="1600" dirty="0" smtClean="0">
                <a:latin typeface="Consolas" pitchFamily="49" charset="0"/>
              </a:rPr>
              <a:t>  </a:t>
            </a:r>
            <a:r>
              <a:rPr lang="en-AU" sz="1600" b="1" dirty="0" smtClean="0">
                <a:solidFill>
                  <a:srgbClr val="C00000"/>
                </a:solidFill>
                <a:latin typeface="Consolas" pitchFamily="49" charset="0"/>
              </a:rPr>
              <a:t>do</a:t>
            </a:r>
            <a:r>
              <a:rPr lang="en-AU" sz="1600" dirty="0" smtClean="0">
                <a:latin typeface="Consolas" pitchFamily="49" charset="0"/>
              </a:rPr>
              <a:t> {</a:t>
            </a:r>
          </a:p>
          <a:p>
            <a:r>
              <a:rPr lang="en-AU" sz="1600" dirty="0" smtClean="0">
                <a:latin typeface="Consolas" pitchFamily="49" charset="0"/>
              </a:rPr>
              <a:t>    </a:t>
            </a:r>
            <a:r>
              <a:rPr lang="en-AU" sz="1600" b="1" dirty="0" smtClean="0">
                <a:solidFill>
                  <a:srgbClr val="C00000"/>
                </a:solidFill>
                <a:latin typeface="Consolas" pitchFamily="49" charset="0"/>
              </a:rPr>
              <a:t>for</a:t>
            </a:r>
            <a:r>
              <a:rPr lang="en-AU" sz="1600" dirty="0" smtClean="0">
                <a:latin typeface="Consolas" pitchFamily="49" charset="0"/>
              </a:rPr>
              <a:t> ( </a:t>
            </a:r>
            <a:r>
              <a:rPr lang="en-AU" sz="1600" dirty="0" err="1" smtClean="0">
                <a:latin typeface="Consolas" pitchFamily="49" charset="0"/>
              </a:rPr>
              <a:t>tuple</a:t>
            </a:r>
            <a:r>
              <a:rPr lang="en-AU" sz="1600" dirty="0" smtClean="0">
                <a:latin typeface="Consolas" pitchFamily="49" charset="0"/>
              </a:rPr>
              <a:t> </a:t>
            </a:r>
            <a:r>
              <a:rPr lang="en-AU" sz="1600" b="1" dirty="0" smtClean="0">
                <a:solidFill>
                  <a:srgbClr val="C00000"/>
                </a:solidFill>
                <a:latin typeface="Consolas" pitchFamily="49" charset="0"/>
              </a:rPr>
              <a:t>in</a:t>
            </a:r>
            <a:r>
              <a:rPr lang="en-AU" sz="1600" dirty="0" smtClean="0">
                <a:latin typeface="Consolas" pitchFamily="49" charset="0"/>
              </a:rPr>
              <a:t> </a:t>
            </a:r>
            <a:r>
              <a:rPr lang="en-AU" sz="1600" dirty="0" err="1" smtClean="0">
                <a:latin typeface="Consolas" pitchFamily="49" charset="0"/>
              </a:rPr>
              <a:t>thisModule.delayedGridInfo</a:t>
            </a:r>
            <a:r>
              <a:rPr lang="en-AU" sz="1600" dirty="0" smtClean="0">
                <a:latin typeface="Consolas" pitchFamily="49" charset="0"/>
              </a:rPr>
              <a:t> ) {</a:t>
            </a:r>
          </a:p>
          <a:p>
            <a:r>
              <a:rPr lang="en-AU" sz="1600" dirty="0" smtClean="0">
                <a:latin typeface="Consolas" pitchFamily="49" charset="0"/>
              </a:rPr>
              <a:t>      </a:t>
            </a:r>
            <a:r>
              <a:rPr lang="en-AU" sz="1600" b="1" dirty="0" err="1" smtClean="0">
                <a:solidFill>
                  <a:srgbClr val="7030A0"/>
                </a:solidFill>
                <a:latin typeface="Consolas" pitchFamily="49" charset="0"/>
              </a:rPr>
              <a:t>thisModule</a:t>
            </a:r>
            <a:r>
              <a:rPr lang="en-AU" sz="1600" dirty="0" err="1" smtClean="0">
                <a:latin typeface="Consolas" pitchFamily="49" charset="0"/>
              </a:rPr>
              <a:t>.resolveTemp</a:t>
            </a:r>
            <a:r>
              <a:rPr lang="en-AU" sz="1600" dirty="0" smtClean="0">
                <a:latin typeface="Consolas" pitchFamily="49" charset="0"/>
              </a:rPr>
              <a:t>(tuple.src, </a:t>
            </a:r>
            <a:r>
              <a:rPr lang="en-AU" sz="1600" dirty="0" smtClean="0">
                <a:solidFill>
                  <a:srgbClr val="0070C0"/>
                </a:solidFill>
                <a:latin typeface="Consolas" pitchFamily="49" charset="0"/>
              </a:rPr>
              <a:t>'grid'</a:t>
            </a:r>
            <a:r>
              <a:rPr lang="en-AU" sz="1600" dirty="0" smtClean="0">
                <a:latin typeface="Consolas" pitchFamily="49" charset="0"/>
              </a:rPr>
              <a:t>).info &lt;- tuple.tgt;</a:t>
            </a:r>
          </a:p>
          <a:p>
            <a:r>
              <a:rPr lang="en-AU" sz="1600" dirty="0" smtClean="0">
                <a:latin typeface="Consolas" pitchFamily="49" charset="0"/>
              </a:rPr>
              <a:t>    }</a:t>
            </a:r>
          </a:p>
          <a:p>
            <a:r>
              <a:rPr lang="en-AU" sz="1600" dirty="0" smtClean="0">
                <a:latin typeface="Consolas" pitchFamily="49" charset="0"/>
              </a:rPr>
              <a:t>  }</a:t>
            </a:r>
          </a:p>
          <a:p>
            <a:r>
              <a:rPr lang="en-AU" sz="1600" dirty="0" smtClean="0">
                <a:latin typeface="Consolas" pitchFamily="49" charset="0"/>
              </a:rPr>
              <a:t>}</a:t>
            </a:r>
            <a:endParaRPr lang="en-AU" sz="1600" dirty="0">
              <a:latin typeface="Consolas" pitchFamily="49" charset="0"/>
            </a:endParaRPr>
          </a:p>
        </p:txBody>
      </p:sp>
      <p:sp>
        <p:nvSpPr>
          <p:cNvPr id="5" name="4 Rectángulo"/>
          <p:cNvSpPr/>
          <p:nvPr/>
        </p:nvSpPr>
        <p:spPr>
          <a:xfrm>
            <a:off x="5364088" y="3501008"/>
            <a:ext cx="3168352"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The same for all inherited rules</a:t>
            </a:r>
            <a:endParaRPr lang="en-AU" dirty="0"/>
          </a:p>
        </p:txBody>
      </p:sp>
      <p:sp>
        <p:nvSpPr>
          <p:cNvPr id="6" name="5 CuadroTexto"/>
          <p:cNvSpPr txBox="1"/>
          <p:nvPr/>
        </p:nvSpPr>
        <p:spPr>
          <a:xfrm>
            <a:off x="7508771" y="6488668"/>
            <a:ext cx="1599733" cy="307777"/>
          </a:xfrm>
          <a:prstGeom prst="rect">
            <a:avLst/>
          </a:prstGeom>
          <a:noFill/>
        </p:spPr>
        <p:txBody>
          <a:bodyPr wrap="none" rtlCol="0">
            <a:spAutoFit/>
          </a:bodyPr>
          <a:lstStyle/>
          <a:p>
            <a:r>
              <a:rPr lang="en-US" sz="1400" dirty="0" smtClean="0">
                <a:solidFill>
                  <a:schemeClr val="bg1">
                    <a:lumMod val="65000"/>
                  </a:schemeClr>
                </a:solidFill>
              </a:rPr>
              <a:t>Rules revisited </a:t>
            </a:r>
            <a:r>
              <a:rPr lang="es-ES_tradnl" sz="1400" dirty="0" smtClean="0">
                <a:solidFill>
                  <a:schemeClr val="bg1">
                    <a:lumMod val="65000"/>
                  </a:schemeClr>
                </a:solidFill>
              </a:rPr>
              <a:t>– </a:t>
            </a:r>
            <a:fld id="{FDBEFE11-3DF1-4A6E-91A5-8B939726F35A}" type="slidenum">
              <a:rPr lang="es-ES_tradnl" sz="1400" smtClean="0">
                <a:solidFill>
                  <a:schemeClr val="bg1">
                    <a:lumMod val="65000"/>
                  </a:schemeClr>
                </a:solidFill>
              </a:rPr>
              <a:pPr/>
              <a:t>40</a:t>
            </a:fld>
            <a:endParaRPr lang="es-ES_tradnl"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Simpler solution...</a:t>
            </a:r>
            <a:endParaRPr lang="en-AU" dirty="0"/>
          </a:p>
        </p:txBody>
      </p:sp>
      <p:sp>
        <p:nvSpPr>
          <p:cNvPr id="5" name="4 Marcador de contenido"/>
          <p:cNvSpPr>
            <a:spLocks noGrp="1"/>
          </p:cNvSpPr>
          <p:nvPr>
            <p:ph idx="1"/>
          </p:nvPr>
        </p:nvSpPr>
        <p:spPr/>
        <p:txBody>
          <a:bodyPr/>
          <a:lstStyle/>
          <a:p>
            <a:r>
              <a:rPr lang="en-AU" dirty="0" smtClean="0"/>
              <a:t>Simpler solution</a:t>
            </a:r>
            <a:endParaRPr lang="en-AU" dirty="0"/>
          </a:p>
        </p:txBody>
      </p:sp>
      <p:sp>
        <p:nvSpPr>
          <p:cNvPr id="4" name="3 Rectángulo"/>
          <p:cNvSpPr/>
          <p:nvPr/>
        </p:nvSpPr>
        <p:spPr>
          <a:xfrm>
            <a:off x="179512" y="2565479"/>
            <a:ext cx="8892480" cy="4031873"/>
          </a:xfrm>
          <a:prstGeom prst="rect">
            <a:avLst/>
          </a:prstGeom>
        </p:spPr>
        <p:txBody>
          <a:bodyPr wrap="square">
            <a:spAutoFit/>
          </a:bodyPr>
          <a:lstStyle/>
          <a:p>
            <a:r>
              <a:rPr lang="en-US" sz="1600" b="1" dirty="0" smtClean="0">
                <a:solidFill>
                  <a:srgbClr val="C00000"/>
                </a:solidFill>
                <a:latin typeface="Consolas" pitchFamily="49" charset="0"/>
              </a:rPr>
              <a:t>rule </a:t>
            </a:r>
            <a:r>
              <a:rPr lang="en-US" sz="1600" dirty="0" smtClean="0">
                <a:latin typeface="Consolas" pitchFamily="49" charset="0"/>
              </a:rPr>
              <a:t>class2frame {</a:t>
            </a:r>
          </a:p>
          <a:p>
            <a:r>
              <a:rPr lang="en-US" sz="1600" dirty="0" smtClean="0">
                <a:latin typeface="Consolas" pitchFamily="49" charset="0"/>
              </a:rPr>
              <a:t> </a:t>
            </a:r>
            <a:r>
              <a:rPr lang="en-US" sz="1600" b="1" dirty="0" smtClean="0">
                <a:solidFill>
                  <a:srgbClr val="C00000"/>
                </a:solidFill>
                <a:latin typeface="Consolas" pitchFamily="49" charset="0"/>
              </a:rPr>
              <a:t>from</a:t>
            </a:r>
            <a:r>
              <a:rPr lang="en-US" sz="1600" dirty="0" smtClean="0">
                <a:latin typeface="Consolas" pitchFamily="49" charset="0"/>
              </a:rPr>
              <a:t> c: </a:t>
            </a:r>
            <a:r>
              <a:rPr lang="en-US" sz="1600" dirty="0" err="1" smtClean="0">
                <a:latin typeface="Consolas" pitchFamily="49" charset="0"/>
              </a:rPr>
              <a:t>CD!Class</a:t>
            </a:r>
            <a:r>
              <a:rPr lang="en-US" sz="1600" dirty="0" smtClean="0">
                <a:latin typeface="Consolas" pitchFamily="49" charset="0"/>
              </a:rPr>
              <a:t> ( not </a:t>
            </a:r>
            <a:r>
              <a:rPr lang="en-US" sz="1600" dirty="0" err="1" smtClean="0">
                <a:latin typeface="Consolas" pitchFamily="49" charset="0"/>
              </a:rPr>
              <a:t>c.isAbstract</a:t>
            </a:r>
            <a:r>
              <a:rPr lang="en-US" sz="1600" dirty="0" smtClean="0">
                <a:latin typeface="Consolas" pitchFamily="49" charset="0"/>
              </a:rPr>
              <a:t> )</a:t>
            </a:r>
          </a:p>
          <a:p>
            <a:r>
              <a:rPr lang="en-US" sz="1600" dirty="0" smtClean="0">
                <a:latin typeface="Consolas" pitchFamily="49" charset="0"/>
              </a:rPr>
              <a:t>   </a:t>
            </a:r>
            <a:r>
              <a:rPr lang="en-US" sz="1600" b="1" dirty="0" smtClean="0">
                <a:solidFill>
                  <a:srgbClr val="C00000"/>
                </a:solidFill>
                <a:latin typeface="Consolas" pitchFamily="49" charset="0"/>
              </a:rPr>
              <a:t>to</a:t>
            </a:r>
            <a:r>
              <a:rPr lang="en-US" sz="1600" dirty="0" smtClean="0">
                <a:latin typeface="Consolas" pitchFamily="49" charset="0"/>
              </a:rPr>
              <a:t> </a:t>
            </a:r>
            <a:r>
              <a:rPr lang="en-US" sz="1600" dirty="0" err="1" smtClean="0">
                <a:latin typeface="Consolas" pitchFamily="49" charset="0"/>
              </a:rPr>
              <a:t>frm</a:t>
            </a:r>
            <a:r>
              <a:rPr lang="en-US" sz="1600" dirty="0" smtClean="0">
                <a:latin typeface="Consolas" pitchFamily="49" charset="0"/>
              </a:rPr>
              <a:t>: </a:t>
            </a:r>
            <a:r>
              <a:rPr lang="en-US" sz="1600" dirty="0" err="1" smtClean="0">
                <a:latin typeface="Consolas" pitchFamily="49" charset="0"/>
              </a:rPr>
              <a:t>GUI!Frame</a:t>
            </a:r>
            <a:r>
              <a:rPr lang="en-US" sz="1600" dirty="0" smtClean="0">
                <a:latin typeface="Consolas" pitchFamily="49" charset="0"/>
              </a:rPr>
              <a:t> (</a:t>
            </a:r>
          </a:p>
          <a:p>
            <a:r>
              <a:rPr lang="en-US" sz="1600" dirty="0" smtClean="0">
                <a:latin typeface="Consolas" pitchFamily="49" charset="0"/>
              </a:rPr>
              <a:t>     widgets &lt;- </a:t>
            </a:r>
            <a:r>
              <a:rPr lang="en-US" sz="1600" dirty="0" err="1" smtClean="0">
                <a:latin typeface="Consolas" pitchFamily="49" charset="0"/>
              </a:rPr>
              <a:t>c.allAttributes</a:t>
            </a:r>
            <a:r>
              <a:rPr lang="en-US" sz="1600" dirty="0" smtClean="0">
                <a:latin typeface="Consolas" pitchFamily="49" charset="0"/>
              </a:rPr>
              <a:t>-&gt;collect(f |thisModule.attribute2widget(c, f))</a:t>
            </a:r>
          </a:p>
          <a:p>
            <a:r>
              <a:rPr lang="en-AU" sz="1600" dirty="0" smtClean="0">
                <a:latin typeface="Consolas" pitchFamily="49" charset="0"/>
              </a:rPr>
              <a:t>   )</a:t>
            </a:r>
          </a:p>
          <a:p>
            <a:r>
              <a:rPr lang="en-AU" sz="1600" dirty="0" smtClean="0">
                <a:latin typeface="Consolas" pitchFamily="49" charset="0"/>
              </a:rPr>
              <a:t>}</a:t>
            </a:r>
          </a:p>
          <a:p>
            <a:endParaRPr lang="en-AU" sz="1600" dirty="0" smtClean="0">
              <a:latin typeface="Consolas" pitchFamily="49" charset="0"/>
            </a:endParaRPr>
          </a:p>
          <a:p>
            <a:r>
              <a:rPr lang="en-AU" sz="1600" b="1" dirty="0" smtClean="0">
                <a:solidFill>
                  <a:srgbClr val="C00000"/>
                </a:solidFill>
                <a:latin typeface="Consolas" pitchFamily="49" charset="0"/>
              </a:rPr>
              <a:t>lazy rule </a:t>
            </a:r>
            <a:r>
              <a:rPr lang="en-AU" sz="1600" dirty="0" smtClean="0">
                <a:latin typeface="Consolas" pitchFamily="49" charset="0"/>
              </a:rPr>
              <a:t>attribute2text </a:t>
            </a:r>
            <a:r>
              <a:rPr lang="en-AU" sz="1600" b="1" dirty="0" smtClean="0">
                <a:solidFill>
                  <a:srgbClr val="C00000"/>
                </a:solidFill>
                <a:latin typeface="Consolas" pitchFamily="49" charset="0"/>
              </a:rPr>
              <a:t>extends</a:t>
            </a:r>
            <a:r>
              <a:rPr lang="en-AU" sz="1600" dirty="0" smtClean="0">
                <a:latin typeface="Consolas" pitchFamily="49" charset="0"/>
              </a:rPr>
              <a:t> attribute2widget {</a:t>
            </a:r>
          </a:p>
          <a:p>
            <a:r>
              <a:rPr lang="en-AU" sz="1600" dirty="0" smtClean="0">
                <a:latin typeface="Consolas" pitchFamily="49" charset="0"/>
              </a:rPr>
              <a:t>  </a:t>
            </a:r>
            <a:r>
              <a:rPr lang="en-AU" sz="1600" b="1" dirty="0" smtClean="0">
                <a:solidFill>
                  <a:srgbClr val="C00000"/>
                </a:solidFill>
                <a:latin typeface="Consolas" pitchFamily="49" charset="0"/>
              </a:rPr>
              <a:t>from  </a:t>
            </a:r>
            <a:r>
              <a:rPr lang="en-AU" sz="1600" dirty="0" smtClean="0">
                <a:latin typeface="Consolas" pitchFamily="49" charset="0"/>
              </a:rPr>
              <a:t>c : </a:t>
            </a:r>
            <a:r>
              <a:rPr lang="en-AU" sz="1600" dirty="0" err="1" smtClean="0">
                <a:latin typeface="Consolas" pitchFamily="49" charset="0"/>
              </a:rPr>
              <a:t>CD!Class</a:t>
            </a:r>
            <a:r>
              <a:rPr lang="en-AU" sz="1600" dirty="0" smtClean="0">
                <a:latin typeface="Consolas" pitchFamily="49" charset="0"/>
              </a:rPr>
              <a:t>, a: </a:t>
            </a:r>
            <a:r>
              <a:rPr lang="en-AU" sz="1600" dirty="0" err="1" smtClean="0">
                <a:latin typeface="Consolas" pitchFamily="49" charset="0"/>
              </a:rPr>
              <a:t>CD!Attribute</a:t>
            </a:r>
            <a:r>
              <a:rPr lang="en-AU" sz="1600" dirty="0" smtClean="0">
                <a:latin typeface="Consolas" pitchFamily="49" charset="0"/>
              </a:rPr>
              <a:t>  ( </a:t>
            </a:r>
            <a:r>
              <a:rPr lang="en-AU" sz="1600" dirty="0" err="1" smtClean="0">
                <a:latin typeface="Consolas" pitchFamily="49" charset="0"/>
              </a:rPr>
              <a:t>a.isText</a:t>
            </a:r>
            <a:r>
              <a:rPr lang="en-AU" sz="1600" dirty="0" smtClean="0">
                <a:latin typeface="Consolas" pitchFamily="49" charset="0"/>
              </a:rPr>
              <a:t>() )</a:t>
            </a:r>
          </a:p>
          <a:p>
            <a:r>
              <a:rPr lang="en-AU" sz="1600" dirty="0" smtClean="0">
                <a:latin typeface="Consolas" pitchFamily="49" charset="0"/>
              </a:rPr>
              <a:t>  </a:t>
            </a:r>
            <a:r>
              <a:rPr lang="en-AU" sz="1600" b="1" dirty="0" smtClean="0">
                <a:solidFill>
                  <a:srgbClr val="C00000"/>
                </a:solidFill>
                <a:latin typeface="Consolas" pitchFamily="49" charset="0"/>
              </a:rPr>
              <a:t>to</a:t>
            </a:r>
            <a:r>
              <a:rPr lang="en-AU" sz="1600" dirty="0" smtClean="0">
                <a:latin typeface="Consolas" pitchFamily="49" charset="0"/>
              </a:rPr>
              <a:t>	t: </a:t>
            </a:r>
            <a:r>
              <a:rPr lang="en-AU" sz="1600" dirty="0" err="1" smtClean="0">
                <a:latin typeface="Consolas" pitchFamily="49" charset="0"/>
              </a:rPr>
              <a:t>GUI!Text</a:t>
            </a:r>
            <a:r>
              <a:rPr lang="en-AU" sz="1600" dirty="0" smtClean="0">
                <a:latin typeface="Consolas" pitchFamily="49" charset="0"/>
              </a:rPr>
              <a:t> (</a:t>
            </a:r>
          </a:p>
          <a:p>
            <a:r>
              <a:rPr lang="en-AU" sz="1600" dirty="0" smtClean="0">
                <a:latin typeface="Consolas" pitchFamily="49" charset="0"/>
              </a:rPr>
              <a:t>     name &lt;- 'txt' + a.name</a:t>
            </a:r>
          </a:p>
          <a:p>
            <a:r>
              <a:rPr lang="en-AU" sz="1600" dirty="0" smtClean="0">
                <a:latin typeface="Consolas" pitchFamily="49" charset="0"/>
              </a:rPr>
              <a:t>  ) </a:t>
            </a:r>
          </a:p>
          <a:p>
            <a:r>
              <a:rPr lang="en-AU" sz="1600" dirty="0" smtClean="0">
                <a:latin typeface="Consolas" pitchFamily="49" charset="0"/>
              </a:rPr>
              <a:t>  </a:t>
            </a:r>
            <a:r>
              <a:rPr lang="en-AU" sz="1600" b="1" dirty="0" smtClean="0">
                <a:solidFill>
                  <a:srgbClr val="C00000"/>
                </a:solidFill>
                <a:latin typeface="Consolas" pitchFamily="49" charset="0"/>
              </a:rPr>
              <a:t>do </a:t>
            </a:r>
            <a:r>
              <a:rPr lang="en-AU" sz="1600" dirty="0" smtClean="0">
                <a:latin typeface="Consolas" pitchFamily="49" charset="0"/>
              </a:rPr>
              <a:t>{</a:t>
            </a:r>
          </a:p>
          <a:p>
            <a:r>
              <a:rPr lang="en-AU" sz="1600" dirty="0" smtClean="0">
                <a:latin typeface="Consolas" pitchFamily="49" charset="0"/>
              </a:rPr>
              <a:t>   </a:t>
            </a:r>
            <a:r>
              <a:rPr lang="en-AU" sz="1600" b="1" dirty="0" err="1" smtClean="0">
                <a:solidFill>
                  <a:srgbClr val="7030A0"/>
                </a:solidFill>
                <a:latin typeface="Consolas" pitchFamily="49" charset="0"/>
              </a:rPr>
              <a:t>thisModule</a:t>
            </a:r>
            <a:r>
              <a:rPr lang="en-AU" sz="1600" dirty="0" err="1" smtClean="0">
                <a:latin typeface="Consolas" pitchFamily="49" charset="0"/>
              </a:rPr>
              <a:t>.resolveTemp</a:t>
            </a:r>
            <a:r>
              <a:rPr lang="en-AU" sz="1600" dirty="0" smtClean="0">
                <a:latin typeface="Consolas" pitchFamily="49" charset="0"/>
              </a:rPr>
              <a:t>(c, </a:t>
            </a:r>
            <a:r>
              <a:rPr lang="en-AU" sz="1600" dirty="0" smtClean="0">
                <a:solidFill>
                  <a:srgbClr val="0070C0"/>
                </a:solidFill>
                <a:latin typeface="Consolas" pitchFamily="49" charset="0"/>
              </a:rPr>
              <a:t>'grid'</a:t>
            </a:r>
            <a:r>
              <a:rPr lang="en-AU" sz="1600" dirty="0" smtClean="0">
                <a:latin typeface="Consolas" pitchFamily="49" charset="0"/>
              </a:rPr>
              <a:t>).info &lt;- info</a:t>
            </a:r>
          </a:p>
          <a:p>
            <a:r>
              <a:rPr lang="en-AU" sz="1600" dirty="0" smtClean="0">
                <a:latin typeface="Consolas" pitchFamily="49" charset="0"/>
              </a:rPr>
              <a:t>  }</a:t>
            </a:r>
          </a:p>
          <a:p>
            <a:r>
              <a:rPr lang="en-AU" sz="1600" dirty="0" smtClean="0">
                <a:latin typeface="Consolas" pitchFamily="49" charset="0"/>
              </a:rPr>
              <a:t>}</a:t>
            </a:r>
          </a:p>
        </p:txBody>
      </p:sp>
      <p:sp>
        <p:nvSpPr>
          <p:cNvPr id="6" name="5 CuadroTexto"/>
          <p:cNvSpPr txBox="1"/>
          <p:nvPr/>
        </p:nvSpPr>
        <p:spPr>
          <a:xfrm>
            <a:off x="7508771" y="6488668"/>
            <a:ext cx="1599733" cy="307777"/>
          </a:xfrm>
          <a:prstGeom prst="rect">
            <a:avLst/>
          </a:prstGeom>
          <a:noFill/>
        </p:spPr>
        <p:txBody>
          <a:bodyPr wrap="none" rtlCol="0">
            <a:spAutoFit/>
          </a:bodyPr>
          <a:lstStyle/>
          <a:p>
            <a:r>
              <a:rPr lang="en-US" sz="1400" dirty="0" smtClean="0">
                <a:solidFill>
                  <a:schemeClr val="bg1">
                    <a:lumMod val="65000"/>
                  </a:schemeClr>
                </a:solidFill>
              </a:rPr>
              <a:t>Rules revisited </a:t>
            </a:r>
            <a:r>
              <a:rPr lang="es-ES_tradnl" sz="1400" dirty="0" smtClean="0">
                <a:solidFill>
                  <a:schemeClr val="bg1">
                    <a:lumMod val="65000"/>
                  </a:schemeClr>
                </a:solidFill>
              </a:rPr>
              <a:t>– </a:t>
            </a:r>
            <a:fld id="{FDBEFE11-3DF1-4A6E-91A5-8B939726F35A}" type="slidenum">
              <a:rPr lang="es-ES_tradnl" sz="1400" smtClean="0">
                <a:solidFill>
                  <a:schemeClr val="bg1">
                    <a:lumMod val="65000"/>
                  </a:schemeClr>
                </a:solidFill>
              </a:rPr>
              <a:pPr/>
              <a:t>41</a:t>
            </a:fld>
            <a:endParaRPr lang="es-ES_tradnl" sz="1400" dirty="0">
              <a:solidFill>
                <a:schemeClr val="bg1">
                  <a:lumMod val="65000"/>
                </a:schemeClr>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ctrTitle"/>
          </p:nvPr>
        </p:nvSpPr>
        <p:spPr/>
        <p:txBody>
          <a:bodyPr/>
          <a:lstStyle/>
          <a:p>
            <a:r>
              <a:rPr lang="en-GB" dirty="0" smtClean="0"/>
              <a:t>The ATL language</a:t>
            </a:r>
            <a:endParaRPr lang="en-GB" dirty="0"/>
          </a:p>
        </p:txBody>
      </p:sp>
      <p:sp>
        <p:nvSpPr>
          <p:cNvPr id="7" name="6 Subtítulo"/>
          <p:cNvSpPr>
            <a:spLocks noGrp="1"/>
          </p:cNvSpPr>
          <p:nvPr>
            <p:ph type="subTitle" idx="1"/>
          </p:nvPr>
        </p:nvSpPr>
        <p:spPr/>
        <p:txBody>
          <a:bodyPr/>
          <a:lstStyle/>
          <a:p>
            <a:r>
              <a:rPr lang="en-GB" dirty="0" smtClean="0"/>
              <a:t>The execution algorithm</a:t>
            </a:r>
            <a:endParaRPr lang="en-GB"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_tradnl" dirty="0" err="1" smtClean="0"/>
              <a:t>The</a:t>
            </a:r>
            <a:r>
              <a:rPr lang="es-ES_tradnl" dirty="0" smtClean="0"/>
              <a:t> ATL </a:t>
            </a:r>
            <a:r>
              <a:rPr lang="es-ES_tradnl" dirty="0" err="1" smtClean="0"/>
              <a:t>algorithm</a:t>
            </a:r>
            <a:endParaRPr lang="es-ES_tradnl" dirty="0"/>
          </a:p>
        </p:txBody>
      </p:sp>
      <p:sp>
        <p:nvSpPr>
          <p:cNvPr id="8" name="7 Marcador de contenido"/>
          <p:cNvSpPr>
            <a:spLocks noGrp="1"/>
          </p:cNvSpPr>
          <p:nvPr>
            <p:ph idx="1"/>
          </p:nvPr>
        </p:nvSpPr>
        <p:spPr/>
        <p:txBody>
          <a:bodyPr/>
          <a:lstStyle/>
          <a:p>
            <a:r>
              <a:rPr lang="es-ES_tradnl" dirty="0" err="1" smtClean="0"/>
              <a:t>Execute</a:t>
            </a:r>
            <a:r>
              <a:rPr lang="es-ES_tradnl" dirty="0" smtClean="0"/>
              <a:t> </a:t>
            </a:r>
            <a:r>
              <a:rPr lang="es-ES_tradnl" dirty="0" err="1" smtClean="0"/>
              <a:t>entry</a:t>
            </a:r>
            <a:r>
              <a:rPr lang="es-ES_tradnl" dirty="0" smtClean="0"/>
              <a:t> </a:t>
            </a:r>
            <a:r>
              <a:rPr lang="es-ES_tradnl" dirty="0" err="1" smtClean="0"/>
              <a:t>point</a:t>
            </a:r>
            <a:r>
              <a:rPr lang="es-ES_tradnl" dirty="0" smtClean="0"/>
              <a:t> rules</a:t>
            </a:r>
          </a:p>
          <a:p>
            <a:r>
              <a:rPr lang="es-ES_tradnl" dirty="0" smtClean="0"/>
              <a:t>Match </a:t>
            </a:r>
            <a:r>
              <a:rPr lang="es-ES_tradnl" dirty="0" err="1" smtClean="0"/>
              <a:t>phase</a:t>
            </a:r>
            <a:endParaRPr lang="es-ES_tradnl" dirty="0" smtClean="0"/>
          </a:p>
          <a:p>
            <a:r>
              <a:rPr lang="es-ES_tradnl" dirty="0" err="1" smtClean="0"/>
              <a:t>Resolve</a:t>
            </a:r>
            <a:r>
              <a:rPr lang="es-ES_tradnl" dirty="0" smtClean="0"/>
              <a:t> </a:t>
            </a:r>
            <a:r>
              <a:rPr lang="es-ES_tradnl" dirty="0" err="1" smtClean="0"/>
              <a:t>phase</a:t>
            </a:r>
            <a:endParaRPr lang="es-ES_tradnl" dirty="0" smtClean="0"/>
          </a:p>
          <a:p>
            <a:r>
              <a:rPr lang="es-ES_tradnl" dirty="0" err="1" smtClean="0"/>
              <a:t>Execute</a:t>
            </a:r>
            <a:r>
              <a:rPr lang="es-ES_tradnl" dirty="0" smtClean="0"/>
              <a:t> </a:t>
            </a:r>
            <a:r>
              <a:rPr lang="es-ES_tradnl" dirty="0" err="1" smtClean="0"/>
              <a:t>end</a:t>
            </a:r>
            <a:r>
              <a:rPr lang="es-ES_tradnl" dirty="0" smtClean="0"/>
              <a:t> </a:t>
            </a:r>
            <a:r>
              <a:rPr lang="es-ES_tradnl" dirty="0" err="1" smtClean="0"/>
              <a:t>point</a:t>
            </a:r>
            <a:r>
              <a:rPr lang="es-ES_tradnl" dirty="0" smtClean="0"/>
              <a:t> rules</a:t>
            </a:r>
            <a:endParaRPr lang="es-ES_tradnl" dirty="0"/>
          </a:p>
        </p:txBody>
      </p:sp>
      <p:sp>
        <p:nvSpPr>
          <p:cNvPr id="6" name="5 CuadroTexto"/>
          <p:cNvSpPr txBox="1"/>
          <p:nvPr/>
        </p:nvSpPr>
        <p:spPr>
          <a:xfrm>
            <a:off x="393688" y="6093296"/>
            <a:ext cx="5909951" cy="646331"/>
          </a:xfrm>
          <a:prstGeom prst="rect">
            <a:avLst/>
          </a:prstGeom>
          <a:noFill/>
        </p:spPr>
        <p:txBody>
          <a:bodyPr wrap="none" rtlCol="0">
            <a:spAutoFit/>
          </a:bodyPr>
          <a:lstStyle/>
          <a:p>
            <a:r>
              <a:rPr lang="es-ES_tradnl" dirty="0" smtClean="0"/>
              <a:t>F. </a:t>
            </a:r>
            <a:r>
              <a:rPr lang="es-ES_tradnl" dirty="0" err="1" smtClean="0"/>
              <a:t>Jouault</a:t>
            </a:r>
            <a:r>
              <a:rPr lang="es-ES_tradnl" dirty="0" smtClean="0"/>
              <a:t>, I. </a:t>
            </a:r>
            <a:r>
              <a:rPr lang="es-ES_tradnl" dirty="0" err="1" smtClean="0"/>
              <a:t>Kurtev</a:t>
            </a:r>
            <a:r>
              <a:rPr lang="es-ES_tradnl" dirty="0" smtClean="0"/>
              <a:t>, </a:t>
            </a:r>
            <a:r>
              <a:rPr lang="es-ES_tradnl" dirty="0" err="1" smtClean="0"/>
              <a:t>Transforming</a:t>
            </a:r>
            <a:r>
              <a:rPr lang="es-ES_tradnl" dirty="0" smtClean="0"/>
              <a:t> </a:t>
            </a:r>
            <a:r>
              <a:rPr lang="es-ES_tradnl" dirty="0" err="1" smtClean="0"/>
              <a:t>models</a:t>
            </a:r>
            <a:r>
              <a:rPr lang="es-ES_tradnl" dirty="0" smtClean="0"/>
              <a:t> </a:t>
            </a:r>
            <a:r>
              <a:rPr lang="es-ES_tradnl" dirty="0" err="1" smtClean="0"/>
              <a:t>with</a:t>
            </a:r>
            <a:r>
              <a:rPr lang="es-ES_tradnl" dirty="0" smtClean="0"/>
              <a:t> ATL, </a:t>
            </a:r>
          </a:p>
          <a:p>
            <a:r>
              <a:rPr lang="es-ES_tradnl" dirty="0" smtClean="0"/>
              <a:t>in </a:t>
            </a:r>
            <a:r>
              <a:rPr lang="es-ES_tradnl" dirty="0" err="1" smtClean="0"/>
              <a:t>MoDELS</a:t>
            </a:r>
            <a:r>
              <a:rPr lang="es-ES_tradnl" dirty="0" smtClean="0"/>
              <a:t> </a:t>
            </a:r>
            <a:r>
              <a:rPr lang="es-ES_tradnl" dirty="0" err="1" smtClean="0"/>
              <a:t>Satellite</a:t>
            </a:r>
            <a:r>
              <a:rPr lang="es-ES_tradnl" dirty="0" smtClean="0"/>
              <a:t> </a:t>
            </a:r>
            <a:r>
              <a:rPr lang="es-ES_tradnl" dirty="0" err="1" smtClean="0"/>
              <a:t>Events</a:t>
            </a:r>
            <a:r>
              <a:rPr lang="es-ES_tradnl" dirty="0" smtClean="0"/>
              <a:t>, 2005, pp. 128–138. (</a:t>
            </a:r>
            <a:r>
              <a:rPr lang="es-ES_tradnl" dirty="0" err="1" smtClean="0"/>
              <a:t>long</a:t>
            </a:r>
            <a:r>
              <a:rPr lang="es-ES_tradnl" dirty="0" smtClean="0"/>
              <a:t> </a:t>
            </a:r>
            <a:r>
              <a:rPr lang="es-ES_tradnl" dirty="0" err="1" smtClean="0"/>
              <a:t>version</a:t>
            </a:r>
            <a:r>
              <a:rPr lang="es-ES_tradnl" dirty="0" smtClean="0"/>
              <a:t>)</a:t>
            </a:r>
            <a:endParaRPr lang="es-ES_tradnl" dirty="0"/>
          </a:p>
        </p:txBody>
      </p:sp>
      <p:sp>
        <p:nvSpPr>
          <p:cNvPr id="10" name="9 CuadroTexto"/>
          <p:cNvSpPr txBox="1"/>
          <p:nvPr/>
        </p:nvSpPr>
        <p:spPr>
          <a:xfrm>
            <a:off x="7076857" y="6488668"/>
            <a:ext cx="1959639" cy="307777"/>
          </a:xfrm>
          <a:prstGeom prst="rect">
            <a:avLst/>
          </a:prstGeom>
          <a:noFill/>
        </p:spPr>
        <p:txBody>
          <a:bodyPr wrap="none" rtlCol="0">
            <a:spAutoFit/>
          </a:bodyPr>
          <a:lstStyle/>
          <a:p>
            <a:r>
              <a:rPr lang="en-US" sz="1400" smtClean="0">
                <a:solidFill>
                  <a:schemeClr val="bg1">
                    <a:lumMod val="65000"/>
                  </a:schemeClr>
                </a:solidFill>
              </a:rPr>
              <a:t>Execution algorithm– </a:t>
            </a:r>
            <a:fld id="{FDBEFE11-3DF1-4A6E-91A5-8B939726F35A}" type="slidenum">
              <a:rPr lang="en-US" sz="1400" smtClean="0">
                <a:solidFill>
                  <a:schemeClr val="bg1">
                    <a:lumMod val="65000"/>
                  </a:schemeClr>
                </a:solidFill>
              </a:rPr>
              <a:pPr/>
              <a:t>43</a:t>
            </a:fld>
            <a:endParaRPr lang="en-US" sz="1400">
              <a:solidFill>
                <a:schemeClr val="bg1">
                  <a:lumMod val="65000"/>
                </a:schemeClr>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_tradnl" dirty="0" err="1" smtClean="0"/>
              <a:t>The</a:t>
            </a:r>
            <a:r>
              <a:rPr lang="es-ES_tradnl" dirty="0" smtClean="0"/>
              <a:t> ATL </a:t>
            </a:r>
            <a:r>
              <a:rPr lang="es-ES_tradnl" dirty="0" err="1" smtClean="0"/>
              <a:t>algorithm</a:t>
            </a:r>
            <a:r>
              <a:rPr lang="es-ES_tradnl" dirty="0" smtClean="0"/>
              <a:t> – Match </a:t>
            </a:r>
            <a:r>
              <a:rPr lang="es-ES_tradnl" dirty="0" err="1" smtClean="0"/>
              <a:t>phase</a:t>
            </a:r>
            <a:endParaRPr lang="es-ES_tradnl" dirty="0"/>
          </a:p>
        </p:txBody>
      </p:sp>
      <p:sp>
        <p:nvSpPr>
          <p:cNvPr id="6" name="5 CuadroTexto"/>
          <p:cNvSpPr txBox="1"/>
          <p:nvPr/>
        </p:nvSpPr>
        <p:spPr>
          <a:xfrm>
            <a:off x="393688" y="6093296"/>
            <a:ext cx="5909951" cy="646331"/>
          </a:xfrm>
          <a:prstGeom prst="rect">
            <a:avLst/>
          </a:prstGeom>
          <a:noFill/>
        </p:spPr>
        <p:txBody>
          <a:bodyPr wrap="none" rtlCol="0">
            <a:spAutoFit/>
          </a:bodyPr>
          <a:lstStyle/>
          <a:p>
            <a:r>
              <a:rPr lang="es-ES_tradnl" dirty="0" smtClean="0"/>
              <a:t>F. </a:t>
            </a:r>
            <a:r>
              <a:rPr lang="es-ES_tradnl" dirty="0" err="1" smtClean="0"/>
              <a:t>Jouault</a:t>
            </a:r>
            <a:r>
              <a:rPr lang="es-ES_tradnl" dirty="0" smtClean="0"/>
              <a:t>, I. </a:t>
            </a:r>
            <a:r>
              <a:rPr lang="es-ES_tradnl" dirty="0" err="1" smtClean="0"/>
              <a:t>Kurtev</a:t>
            </a:r>
            <a:r>
              <a:rPr lang="es-ES_tradnl" dirty="0" smtClean="0"/>
              <a:t>, </a:t>
            </a:r>
            <a:r>
              <a:rPr lang="es-ES_tradnl" dirty="0" err="1" smtClean="0"/>
              <a:t>Transforming</a:t>
            </a:r>
            <a:r>
              <a:rPr lang="es-ES_tradnl" dirty="0" smtClean="0"/>
              <a:t> </a:t>
            </a:r>
            <a:r>
              <a:rPr lang="es-ES_tradnl" dirty="0" err="1" smtClean="0"/>
              <a:t>models</a:t>
            </a:r>
            <a:r>
              <a:rPr lang="es-ES_tradnl" dirty="0" smtClean="0"/>
              <a:t> </a:t>
            </a:r>
            <a:r>
              <a:rPr lang="es-ES_tradnl" dirty="0" err="1" smtClean="0"/>
              <a:t>with</a:t>
            </a:r>
            <a:r>
              <a:rPr lang="es-ES_tradnl" dirty="0" smtClean="0"/>
              <a:t> ATL, </a:t>
            </a:r>
          </a:p>
          <a:p>
            <a:r>
              <a:rPr lang="es-ES_tradnl" dirty="0" smtClean="0"/>
              <a:t>in </a:t>
            </a:r>
            <a:r>
              <a:rPr lang="es-ES_tradnl" dirty="0" err="1" smtClean="0"/>
              <a:t>MoDELS</a:t>
            </a:r>
            <a:r>
              <a:rPr lang="es-ES_tradnl" dirty="0" smtClean="0"/>
              <a:t> </a:t>
            </a:r>
            <a:r>
              <a:rPr lang="es-ES_tradnl" dirty="0" err="1" smtClean="0"/>
              <a:t>Satellite</a:t>
            </a:r>
            <a:r>
              <a:rPr lang="es-ES_tradnl" dirty="0" smtClean="0"/>
              <a:t> </a:t>
            </a:r>
            <a:r>
              <a:rPr lang="es-ES_tradnl" dirty="0" err="1" smtClean="0"/>
              <a:t>Events</a:t>
            </a:r>
            <a:r>
              <a:rPr lang="es-ES_tradnl" dirty="0" smtClean="0"/>
              <a:t>, 2005, pp. 128–138. (</a:t>
            </a:r>
            <a:r>
              <a:rPr lang="es-ES_tradnl" dirty="0" err="1" smtClean="0"/>
              <a:t>long</a:t>
            </a:r>
            <a:r>
              <a:rPr lang="es-ES_tradnl" dirty="0" smtClean="0"/>
              <a:t> </a:t>
            </a:r>
            <a:r>
              <a:rPr lang="es-ES_tradnl" dirty="0" err="1" smtClean="0"/>
              <a:t>version</a:t>
            </a:r>
            <a:r>
              <a:rPr lang="es-ES_tradnl" dirty="0" smtClean="0"/>
              <a:t>)</a:t>
            </a:r>
            <a:endParaRPr lang="es-ES_tradnl" dirty="0"/>
          </a:p>
        </p:txBody>
      </p:sp>
      <p:sp>
        <p:nvSpPr>
          <p:cNvPr id="7" name="6 Rectángulo"/>
          <p:cNvSpPr/>
          <p:nvPr/>
        </p:nvSpPr>
        <p:spPr>
          <a:xfrm>
            <a:off x="755576" y="1548854"/>
            <a:ext cx="12060832" cy="3693319"/>
          </a:xfrm>
          <a:prstGeom prst="rect">
            <a:avLst/>
          </a:prstGeom>
        </p:spPr>
        <p:txBody>
          <a:bodyPr wrap="square">
            <a:spAutoFit/>
          </a:bodyPr>
          <a:lstStyle/>
          <a:p>
            <a:r>
              <a:rPr lang="en-US" b="1" dirty="0" err="1" smtClean="0">
                <a:solidFill>
                  <a:srgbClr val="C00000"/>
                </a:solidFill>
                <a:latin typeface="Consolas" pitchFamily="49" charset="0"/>
              </a:rPr>
              <a:t>ForEach</a:t>
            </a:r>
            <a:r>
              <a:rPr lang="en-US" dirty="0" smtClean="0">
                <a:latin typeface="Consolas" pitchFamily="49" charset="0"/>
              </a:rPr>
              <a:t> standard rule </a:t>
            </a:r>
            <a:r>
              <a:rPr lang="en-US" b="1" dirty="0" smtClean="0">
                <a:latin typeface="Consolas" pitchFamily="49" charset="0"/>
              </a:rPr>
              <a:t>R</a:t>
            </a:r>
            <a:r>
              <a:rPr lang="en-US" dirty="0" smtClean="0">
                <a:latin typeface="Consolas" pitchFamily="49" charset="0"/>
              </a:rPr>
              <a:t> {</a:t>
            </a:r>
          </a:p>
          <a:p>
            <a:r>
              <a:rPr lang="en-US" dirty="0" smtClean="0">
                <a:latin typeface="Consolas" pitchFamily="49" charset="0"/>
              </a:rPr>
              <a:t>  </a:t>
            </a:r>
            <a:r>
              <a:rPr lang="en-US" b="1" dirty="0" err="1" smtClean="0">
                <a:solidFill>
                  <a:srgbClr val="C00000"/>
                </a:solidFill>
                <a:latin typeface="Consolas" pitchFamily="49" charset="0"/>
              </a:rPr>
              <a:t>ForEach</a:t>
            </a:r>
            <a:r>
              <a:rPr lang="en-US" dirty="0" smtClean="0">
                <a:latin typeface="Consolas" pitchFamily="49" charset="0"/>
              </a:rPr>
              <a:t> candidate pattern </a:t>
            </a:r>
            <a:r>
              <a:rPr lang="en-US" b="1" dirty="0" smtClean="0">
                <a:latin typeface="Consolas" pitchFamily="49" charset="0"/>
              </a:rPr>
              <a:t>C</a:t>
            </a:r>
            <a:r>
              <a:rPr lang="en-US" dirty="0" smtClean="0">
                <a:latin typeface="Consolas" pitchFamily="49" charset="0"/>
              </a:rPr>
              <a:t> of </a:t>
            </a:r>
            <a:r>
              <a:rPr lang="en-US" b="1" dirty="0" smtClean="0">
                <a:latin typeface="Consolas" pitchFamily="49" charset="0"/>
              </a:rPr>
              <a:t>R</a:t>
            </a:r>
            <a:r>
              <a:rPr lang="en-US" dirty="0" smtClean="0">
                <a:latin typeface="Consolas" pitchFamily="49" charset="0"/>
              </a:rPr>
              <a:t> {</a:t>
            </a:r>
          </a:p>
          <a:p>
            <a:r>
              <a:rPr lang="en-US" dirty="0" smtClean="0">
                <a:solidFill>
                  <a:srgbClr val="00B050"/>
                </a:solidFill>
                <a:latin typeface="Consolas" pitchFamily="49" charset="0"/>
              </a:rPr>
              <a:t>    -- a candidate pattern is a set of elements matching the</a:t>
            </a:r>
          </a:p>
          <a:p>
            <a:r>
              <a:rPr lang="en-US" dirty="0" smtClean="0">
                <a:solidFill>
                  <a:srgbClr val="00B050"/>
                </a:solidFill>
                <a:latin typeface="Consolas" pitchFamily="49" charset="0"/>
              </a:rPr>
              <a:t>    -- types of the source pattern of a rule</a:t>
            </a:r>
          </a:p>
          <a:p>
            <a:r>
              <a:rPr lang="en-US" dirty="0" smtClean="0">
                <a:latin typeface="Consolas" pitchFamily="49" charset="0"/>
              </a:rPr>
              <a:t>    </a:t>
            </a:r>
            <a:r>
              <a:rPr lang="en-US" i="1" dirty="0" smtClean="0">
                <a:latin typeface="Consolas" pitchFamily="49" charset="0"/>
              </a:rPr>
              <a:t>evaluate the guard of R on C</a:t>
            </a:r>
          </a:p>
          <a:p>
            <a:r>
              <a:rPr lang="en-US" dirty="0" smtClean="0">
                <a:latin typeface="Consolas" pitchFamily="49" charset="0"/>
              </a:rPr>
              <a:t>    </a:t>
            </a:r>
            <a:r>
              <a:rPr lang="en-US" b="1" dirty="0" smtClean="0">
                <a:solidFill>
                  <a:srgbClr val="C00000"/>
                </a:solidFill>
                <a:latin typeface="Consolas" pitchFamily="49" charset="0"/>
              </a:rPr>
              <a:t>If</a:t>
            </a:r>
            <a:r>
              <a:rPr lang="en-US" dirty="0" smtClean="0">
                <a:latin typeface="Consolas" pitchFamily="49" charset="0"/>
              </a:rPr>
              <a:t> guard is true </a:t>
            </a:r>
            <a:r>
              <a:rPr lang="en-US" b="1" dirty="0" smtClean="0">
                <a:solidFill>
                  <a:srgbClr val="C00000"/>
                </a:solidFill>
                <a:latin typeface="Consolas" pitchFamily="49" charset="0"/>
              </a:rPr>
              <a:t>Then</a:t>
            </a:r>
          </a:p>
          <a:p>
            <a:r>
              <a:rPr lang="en-US" i="1" dirty="0" smtClean="0">
                <a:latin typeface="Consolas" pitchFamily="49" charset="0"/>
              </a:rPr>
              <a:t>       create target elements in target pattern of </a:t>
            </a:r>
            <a:r>
              <a:rPr lang="en-US" b="1" i="1" dirty="0" smtClean="0">
                <a:latin typeface="Consolas" pitchFamily="49" charset="0"/>
              </a:rPr>
              <a:t>R</a:t>
            </a:r>
          </a:p>
          <a:p>
            <a:r>
              <a:rPr lang="en-US" i="1" dirty="0" smtClean="0">
                <a:latin typeface="Consolas" pitchFamily="49" charset="0"/>
              </a:rPr>
              <a:t>       create </a:t>
            </a:r>
            <a:r>
              <a:rPr lang="en-US" i="1" dirty="0" err="1" smtClean="0">
                <a:latin typeface="Consolas" pitchFamily="49" charset="0"/>
              </a:rPr>
              <a:t>TraceLink</a:t>
            </a:r>
            <a:r>
              <a:rPr lang="en-US" i="1" dirty="0" smtClean="0">
                <a:latin typeface="Consolas" pitchFamily="49" charset="0"/>
              </a:rPr>
              <a:t> for </a:t>
            </a:r>
            <a:r>
              <a:rPr lang="en-US" b="1" i="1" dirty="0" smtClean="0">
                <a:latin typeface="Consolas" pitchFamily="49" charset="0"/>
              </a:rPr>
              <a:t>R</a:t>
            </a:r>
            <a:r>
              <a:rPr lang="en-US" i="1" dirty="0" smtClean="0">
                <a:latin typeface="Consolas" pitchFamily="49" charset="0"/>
              </a:rPr>
              <a:t>, </a:t>
            </a:r>
            <a:r>
              <a:rPr lang="en-US" b="1" i="1" dirty="0" smtClean="0">
                <a:latin typeface="Consolas" pitchFamily="49" charset="0"/>
              </a:rPr>
              <a:t>C</a:t>
            </a:r>
            <a:r>
              <a:rPr lang="en-US" i="1" dirty="0" smtClean="0">
                <a:latin typeface="Consolas" pitchFamily="49" charset="0"/>
              </a:rPr>
              <a:t>, and target elements</a:t>
            </a:r>
          </a:p>
          <a:p>
            <a:r>
              <a:rPr lang="en-US" dirty="0" smtClean="0">
                <a:latin typeface="Consolas" pitchFamily="49" charset="0"/>
              </a:rPr>
              <a:t>    </a:t>
            </a:r>
            <a:r>
              <a:rPr lang="en-US" b="1" dirty="0" smtClean="0">
                <a:solidFill>
                  <a:srgbClr val="C00000"/>
                </a:solidFill>
                <a:latin typeface="Consolas" pitchFamily="49" charset="0"/>
              </a:rPr>
              <a:t>Else</a:t>
            </a:r>
          </a:p>
          <a:p>
            <a:r>
              <a:rPr lang="en-US" i="1" dirty="0" smtClean="0">
                <a:latin typeface="Consolas" pitchFamily="49" charset="0"/>
              </a:rPr>
              <a:t>       discard </a:t>
            </a:r>
            <a:r>
              <a:rPr lang="en-US" b="1" i="1" dirty="0" smtClean="0">
                <a:latin typeface="Consolas" pitchFamily="49" charset="0"/>
              </a:rPr>
              <a:t>C</a:t>
            </a:r>
          </a:p>
          <a:p>
            <a:r>
              <a:rPr lang="en-US" dirty="0" smtClean="0">
                <a:latin typeface="Consolas" pitchFamily="49" charset="0"/>
              </a:rPr>
              <a:t>    </a:t>
            </a:r>
            <a:r>
              <a:rPr lang="en-US" b="1" dirty="0" err="1" smtClean="0">
                <a:solidFill>
                  <a:srgbClr val="C00000"/>
                </a:solidFill>
                <a:latin typeface="Consolas" pitchFamily="49" charset="0"/>
              </a:rPr>
              <a:t>EndIf</a:t>
            </a:r>
            <a:endParaRPr lang="en-US" b="1" dirty="0" smtClean="0">
              <a:solidFill>
                <a:srgbClr val="C00000"/>
              </a:solidFill>
              <a:latin typeface="Consolas" pitchFamily="49" charset="0"/>
            </a:endParaRPr>
          </a:p>
          <a:p>
            <a:r>
              <a:rPr lang="en-US" dirty="0" smtClean="0">
                <a:latin typeface="Consolas" pitchFamily="49" charset="0"/>
              </a:rPr>
              <a:t>  }</a:t>
            </a:r>
          </a:p>
          <a:p>
            <a:r>
              <a:rPr lang="en-US" dirty="0" smtClean="0">
                <a:latin typeface="Consolas" pitchFamily="49" charset="0"/>
              </a:rPr>
              <a:t>}</a:t>
            </a:r>
          </a:p>
        </p:txBody>
      </p:sp>
      <p:sp>
        <p:nvSpPr>
          <p:cNvPr id="8" name="7 CuadroTexto"/>
          <p:cNvSpPr txBox="1"/>
          <p:nvPr/>
        </p:nvSpPr>
        <p:spPr>
          <a:xfrm>
            <a:off x="7076857" y="6488668"/>
            <a:ext cx="1959639" cy="307777"/>
          </a:xfrm>
          <a:prstGeom prst="rect">
            <a:avLst/>
          </a:prstGeom>
          <a:noFill/>
        </p:spPr>
        <p:txBody>
          <a:bodyPr wrap="none" rtlCol="0">
            <a:spAutoFit/>
          </a:bodyPr>
          <a:lstStyle/>
          <a:p>
            <a:r>
              <a:rPr lang="en-US" sz="1400" smtClean="0">
                <a:solidFill>
                  <a:schemeClr val="bg1">
                    <a:lumMod val="65000"/>
                  </a:schemeClr>
                </a:solidFill>
              </a:rPr>
              <a:t>Execution algorithm– </a:t>
            </a:r>
            <a:fld id="{FDBEFE11-3DF1-4A6E-91A5-8B939726F35A}" type="slidenum">
              <a:rPr lang="en-US" sz="1400" smtClean="0">
                <a:solidFill>
                  <a:schemeClr val="bg1">
                    <a:lumMod val="65000"/>
                  </a:schemeClr>
                </a:solidFill>
              </a:rPr>
              <a:pPr/>
              <a:t>44</a:t>
            </a:fld>
            <a:endParaRPr lang="en-US" sz="1400">
              <a:solidFill>
                <a:schemeClr val="bg1">
                  <a:lumMod val="65000"/>
                </a:schemeClr>
              </a:solidFill>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_tradnl" dirty="0" err="1" smtClean="0"/>
              <a:t>The</a:t>
            </a:r>
            <a:r>
              <a:rPr lang="es-ES_tradnl" dirty="0" smtClean="0"/>
              <a:t> ATL </a:t>
            </a:r>
            <a:r>
              <a:rPr lang="es-ES_tradnl" dirty="0" err="1" smtClean="0"/>
              <a:t>algorithm</a:t>
            </a:r>
            <a:r>
              <a:rPr lang="es-ES_tradnl" dirty="0" smtClean="0"/>
              <a:t> – </a:t>
            </a:r>
            <a:r>
              <a:rPr lang="es-ES_tradnl" dirty="0" err="1" smtClean="0"/>
              <a:t>Apply</a:t>
            </a:r>
            <a:r>
              <a:rPr lang="es-ES_tradnl" dirty="0" smtClean="0"/>
              <a:t> </a:t>
            </a:r>
            <a:r>
              <a:rPr lang="es-ES_tradnl" dirty="0" err="1" smtClean="0"/>
              <a:t>phase</a:t>
            </a:r>
            <a:endParaRPr lang="es-ES_tradnl" dirty="0"/>
          </a:p>
        </p:txBody>
      </p:sp>
      <p:sp>
        <p:nvSpPr>
          <p:cNvPr id="7" name="6 Rectángulo"/>
          <p:cNvSpPr/>
          <p:nvPr/>
        </p:nvSpPr>
        <p:spPr>
          <a:xfrm>
            <a:off x="755576" y="1548854"/>
            <a:ext cx="12060832" cy="5355312"/>
          </a:xfrm>
          <a:prstGeom prst="rect">
            <a:avLst/>
          </a:prstGeom>
        </p:spPr>
        <p:txBody>
          <a:bodyPr wrap="square">
            <a:spAutoFit/>
          </a:bodyPr>
          <a:lstStyle/>
          <a:p>
            <a:r>
              <a:rPr lang="en-US" b="1" dirty="0" err="1" smtClean="0">
                <a:solidFill>
                  <a:srgbClr val="C00000"/>
                </a:solidFill>
                <a:latin typeface="Consolas" pitchFamily="49" charset="0"/>
              </a:rPr>
              <a:t>ForEach</a:t>
            </a:r>
            <a:r>
              <a:rPr lang="en-US" dirty="0" smtClean="0">
                <a:latin typeface="Consolas" pitchFamily="49" charset="0"/>
              </a:rPr>
              <a:t> </a:t>
            </a:r>
            <a:r>
              <a:rPr lang="en-US" dirty="0" err="1" smtClean="0">
                <a:latin typeface="Consolas" pitchFamily="49" charset="0"/>
              </a:rPr>
              <a:t>TraceLink</a:t>
            </a:r>
            <a:r>
              <a:rPr lang="en-US" dirty="0" smtClean="0">
                <a:latin typeface="Consolas" pitchFamily="49" charset="0"/>
              </a:rPr>
              <a:t> </a:t>
            </a:r>
            <a:r>
              <a:rPr lang="en-US" b="1" dirty="0" smtClean="0">
                <a:latin typeface="Consolas" pitchFamily="49" charset="0"/>
              </a:rPr>
              <a:t>T</a:t>
            </a:r>
            <a:r>
              <a:rPr lang="en-US" dirty="0" smtClean="0">
                <a:latin typeface="Consolas" pitchFamily="49" charset="0"/>
              </a:rPr>
              <a:t> {</a:t>
            </a:r>
          </a:p>
          <a:p>
            <a:r>
              <a:rPr lang="en-US" dirty="0" smtClean="0">
                <a:latin typeface="Consolas" pitchFamily="49" charset="0"/>
              </a:rPr>
              <a:t>  </a:t>
            </a:r>
            <a:r>
              <a:rPr lang="en-US" b="1" dirty="0" smtClean="0">
                <a:latin typeface="Consolas" pitchFamily="49" charset="0"/>
              </a:rPr>
              <a:t>R</a:t>
            </a:r>
            <a:r>
              <a:rPr lang="en-US" dirty="0" smtClean="0">
                <a:latin typeface="Consolas" pitchFamily="49" charset="0"/>
              </a:rPr>
              <a:t> = the rule associated to </a:t>
            </a:r>
            <a:r>
              <a:rPr lang="en-US" b="1" dirty="0" smtClean="0">
                <a:latin typeface="Consolas" pitchFamily="49" charset="0"/>
              </a:rPr>
              <a:t>T</a:t>
            </a:r>
          </a:p>
          <a:p>
            <a:r>
              <a:rPr lang="en-US" dirty="0" smtClean="0">
                <a:latin typeface="Consolas" pitchFamily="49" charset="0"/>
              </a:rPr>
              <a:t>  </a:t>
            </a:r>
            <a:r>
              <a:rPr lang="en-US" b="1" dirty="0" smtClean="0">
                <a:latin typeface="Consolas" pitchFamily="49" charset="0"/>
              </a:rPr>
              <a:t>C</a:t>
            </a:r>
            <a:r>
              <a:rPr lang="en-US" dirty="0" smtClean="0">
                <a:latin typeface="Consolas" pitchFamily="49" charset="0"/>
              </a:rPr>
              <a:t> = the matched source pattern of </a:t>
            </a:r>
            <a:r>
              <a:rPr lang="en-US" b="1" dirty="0" smtClean="0">
                <a:latin typeface="Consolas" pitchFamily="49" charset="0"/>
              </a:rPr>
              <a:t>T</a:t>
            </a:r>
          </a:p>
          <a:p>
            <a:r>
              <a:rPr lang="en-US" dirty="0" smtClean="0">
                <a:latin typeface="Consolas" pitchFamily="49" charset="0"/>
              </a:rPr>
              <a:t>  </a:t>
            </a:r>
            <a:r>
              <a:rPr lang="en-US" b="1" dirty="0" smtClean="0">
                <a:latin typeface="Consolas" pitchFamily="49" charset="0"/>
              </a:rPr>
              <a:t>P</a:t>
            </a:r>
            <a:r>
              <a:rPr lang="en-US" dirty="0" smtClean="0">
                <a:latin typeface="Consolas" pitchFamily="49" charset="0"/>
              </a:rPr>
              <a:t> = the created target pattern of </a:t>
            </a:r>
            <a:r>
              <a:rPr lang="en-US" b="1" dirty="0" smtClean="0">
                <a:latin typeface="Consolas" pitchFamily="49" charset="0"/>
              </a:rPr>
              <a:t>T</a:t>
            </a:r>
          </a:p>
          <a:p>
            <a:r>
              <a:rPr lang="en-US" dirty="0" smtClean="0">
                <a:latin typeface="Consolas" pitchFamily="49" charset="0"/>
              </a:rPr>
              <a:t>  </a:t>
            </a:r>
            <a:r>
              <a:rPr lang="en-US" dirty="0" smtClean="0">
                <a:solidFill>
                  <a:srgbClr val="00B050"/>
                </a:solidFill>
                <a:latin typeface="Consolas" pitchFamily="49" charset="0"/>
              </a:rPr>
              <a:t>-- Initialize elements in the target pattern:</a:t>
            </a:r>
          </a:p>
          <a:p>
            <a:r>
              <a:rPr lang="en-US" dirty="0" smtClean="0">
                <a:latin typeface="Consolas" pitchFamily="49" charset="0"/>
              </a:rPr>
              <a:t>  </a:t>
            </a:r>
            <a:r>
              <a:rPr lang="en-US" b="1" dirty="0" err="1" smtClean="0">
                <a:solidFill>
                  <a:srgbClr val="C00000"/>
                </a:solidFill>
                <a:latin typeface="Consolas" pitchFamily="49" charset="0"/>
              </a:rPr>
              <a:t>ForEach</a:t>
            </a:r>
            <a:r>
              <a:rPr lang="en-US" dirty="0" smtClean="0">
                <a:latin typeface="Consolas" pitchFamily="49" charset="0"/>
              </a:rPr>
              <a:t> target element </a:t>
            </a:r>
            <a:r>
              <a:rPr lang="en-US" b="1" dirty="0" smtClean="0">
                <a:latin typeface="Consolas" pitchFamily="49" charset="0"/>
              </a:rPr>
              <a:t>E</a:t>
            </a:r>
            <a:r>
              <a:rPr lang="en-US" dirty="0" smtClean="0">
                <a:latin typeface="Consolas" pitchFamily="49" charset="0"/>
              </a:rPr>
              <a:t> of </a:t>
            </a:r>
            <a:r>
              <a:rPr lang="en-US" b="1" dirty="0" smtClean="0">
                <a:latin typeface="Consolas" pitchFamily="49" charset="0"/>
              </a:rPr>
              <a:t>P</a:t>
            </a:r>
            <a:r>
              <a:rPr lang="en-US" dirty="0" smtClean="0">
                <a:latin typeface="Consolas" pitchFamily="49" charset="0"/>
              </a:rPr>
              <a:t> {</a:t>
            </a:r>
          </a:p>
          <a:p>
            <a:r>
              <a:rPr lang="en-US" dirty="0" smtClean="0">
                <a:solidFill>
                  <a:srgbClr val="00B050"/>
                </a:solidFill>
                <a:latin typeface="Consolas" pitchFamily="49" charset="0"/>
              </a:rPr>
              <a:t>    -- Initialize each feature of </a:t>
            </a:r>
            <a:r>
              <a:rPr lang="en-US" b="1" dirty="0" smtClean="0">
                <a:solidFill>
                  <a:srgbClr val="00B050"/>
                </a:solidFill>
                <a:latin typeface="Consolas" pitchFamily="49" charset="0"/>
              </a:rPr>
              <a:t>E</a:t>
            </a:r>
            <a:r>
              <a:rPr lang="en-US" dirty="0" smtClean="0">
                <a:solidFill>
                  <a:srgbClr val="00B050"/>
                </a:solidFill>
                <a:latin typeface="Consolas" pitchFamily="49" charset="0"/>
              </a:rPr>
              <a:t>:</a:t>
            </a:r>
          </a:p>
          <a:p>
            <a:r>
              <a:rPr lang="en-US" dirty="0" smtClean="0">
                <a:latin typeface="Consolas" pitchFamily="49" charset="0"/>
              </a:rPr>
              <a:t>    </a:t>
            </a:r>
            <a:r>
              <a:rPr lang="en-US" b="1" dirty="0" err="1" smtClean="0">
                <a:solidFill>
                  <a:srgbClr val="C00000"/>
                </a:solidFill>
                <a:latin typeface="Consolas" pitchFamily="49" charset="0"/>
              </a:rPr>
              <a:t>ForEach</a:t>
            </a:r>
            <a:r>
              <a:rPr lang="en-US" dirty="0" smtClean="0">
                <a:latin typeface="Consolas" pitchFamily="49" charset="0"/>
              </a:rPr>
              <a:t> binding </a:t>
            </a:r>
            <a:r>
              <a:rPr lang="en-US" b="1" dirty="0" smtClean="0">
                <a:latin typeface="Consolas" pitchFamily="49" charset="0"/>
              </a:rPr>
              <a:t>B</a:t>
            </a:r>
            <a:r>
              <a:rPr lang="en-US" dirty="0" smtClean="0">
                <a:latin typeface="Consolas" pitchFamily="49" charset="0"/>
              </a:rPr>
              <a:t> declared for </a:t>
            </a:r>
            <a:r>
              <a:rPr lang="en-US" b="1" dirty="0" smtClean="0">
                <a:latin typeface="Consolas" pitchFamily="49" charset="0"/>
              </a:rPr>
              <a:t>E</a:t>
            </a:r>
            <a:r>
              <a:rPr lang="en-US" dirty="0" smtClean="0">
                <a:latin typeface="Consolas" pitchFamily="49" charset="0"/>
              </a:rPr>
              <a:t> {</a:t>
            </a:r>
          </a:p>
          <a:p>
            <a:r>
              <a:rPr lang="en-US" dirty="0" smtClean="0">
                <a:latin typeface="Consolas" pitchFamily="49" charset="0"/>
              </a:rPr>
              <a:t>      expression = initialization expression of </a:t>
            </a:r>
            <a:r>
              <a:rPr lang="en-US" b="1" dirty="0" smtClean="0">
                <a:latin typeface="Consolas" pitchFamily="49" charset="0"/>
              </a:rPr>
              <a:t>B</a:t>
            </a:r>
          </a:p>
          <a:p>
            <a:r>
              <a:rPr lang="en-US" dirty="0" smtClean="0">
                <a:latin typeface="Consolas" pitchFamily="49" charset="0"/>
              </a:rPr>
              <a:t>      value = evaluate expression in the context of </a:t>
            </a:r>
            <a:r>
              <a:rPr lang="en-US" b="1" dirty="0" smtClean="0">
                <a:latin typeface="Consolas" pitchFamily="49" charset="0"/>
              </a:rPr>
              <a:t>C</a:t>
            </a:r>
          </a:p>
          <a:p>
            <a:r>
              <a:rPr lang="en-US" dirty="0" smtClean="0">
                <a:latin typeface="Consolas" pitchFamily="49" charset="0"/>
              </a:rPr>
              <a:t>      </a:t>
            </a:r>
            <a:r>
              <a:rPr lang="en-US" dirty="0" err="1" smtClean="0">
                <a:latin typeface="Consolas" pitchFamily="49" charset="0"/>
              </a:rPr>
              <a:t>featureValue</a:t>
            </a:r>
            <a:r>
              <a:rPr lang="en-US" dirty="0" smtClean="0">
                <a:latin typeface="Consolas" pitchFamily="49" charset="0"/>
              </a:rPr>
              <a:t> = </a:t>
            </a:r>
            <a:r>
              <a:rPr lang="en-US" b="1" u="sng" dirty="0" smtClean="0">
                <a:latin typeface="Consolas" pitchFamily="49" charset="0"/>
              </a:rPr>
              <a:t>resolve value</a:t>
            </a:r>
          </a:p>
          <a:p>
            <a:r>
              <a:rPr lang="en-US" dirty="0" smtClean="0">
                <a:latin typeface="Consolas" pitchFamily="49" charset="0"/>
              </a:rPr>
              <a:t>      set </a:t>
            </a:r>
            <a:r>
              <a:rPr lang="en-US" dirty="0" err="1" smtClean="0">
                <a:latin typeface="Consolas" pitchFamily="49" charset="0"/>
              </a:rPr>
              <a:t>featureValue</a:t>
            </a:r>
            <a:r>
              <a:rPr lang="en-US" dirty="0" smtClean="0">
                <a:latin typeface="Consolas" pitchFamily="49" charset="0"/>
              </a:rPr>
              <a:t> to corresponding feature of </a:t>
            </a:r>
            <a:r>
              <a:rPr lang="en-US" b="1" dirty="0" smtClean="0">
                <a:latin typeface="Consolas" pitchFamily="49" charset="0"/>
              </a:rPr>
              <a:t>B</a:t>
            </a:r>
          </a:p>
          <a:p>
            <a:r>
              <a:rPr lang="en-US" dirty="0" smtClean="0">
                <a:latin typeface="Consolas" pitchFamily="49" charset="0"/>
              </a:rPr>
              <a:t>    }</a:t>
            </a:r>
          </a:p>
          <a:p>
            <a:r>
              <a:rPr lang="en-US" dirty="0" smtClean="0">
                <a:latin typeface="Consolas" pitchFamily="49" charset="0"/>
              </a:rPr>
              <a:t>  }</a:t>
            </a:r>
          </a:p>
          <a:p>
            <a:r>
              <a:rPr lang="en-US" dirty="0" smtClean="0">
                <a:latin typeface="Consolas" pitchFamily="49" charset="0"/>
              </a:rPr>
              <a:t>  execute action block of R in the context of C and T</a:t>
            </a:r>
          </a:p>
          <a:p>
            <a:r>
              <a:rPr lang="en-US" dirty="0" smtClean="0">
                <a:latin typeface="Consolas" pitchFamily="49" charset="0"/>
              </a:rPr>
              <a:t>  -- Imperative blocks can perform any navigation in C or T and</a:t>
            </a:r>
          </a:p>
          <a:p>
            <a:r>
              <a:rPr lang="en-US" dirty="0" smtClean="0">
                <a:latin typeface="Consolas" pitchFamily="49" charset="0"/>
              </a:rPr>
              <a:t>  -- any action on T. It is the programmer's responsibility</a:t>
            </a:r>
          </a:p>
          <a:p>
            <a:r>
              <a:rPr lang="en-US" dirty="0" smtClean="0">
                <a:latin typeface="Consolas" pitchFamily="49" charset="0"/>
              </a:rPr>
              <a:t>  -- to perform only valid operations.</a:t>
            </a:r>
          </a:p>
          <a:p>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611560" y="3740839"/>
            <a:ext cx="151216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Class</a:t>
            </a:r>
            <a:endParaRPr lang="es-ES_tradnl" u="sng" dirty="0" smtClean="0"/>
          </a:p>
        </p:txBody>
      </p:sp>
      <p:sp>
        <p:nvSpPr>
          <p:cNvPr id="32" name="31 Rectángulo"/>
          <p:cNvSpPr/>
          <p:nvPr/>
        </p:nvSpPr>
        <p:spPr>
          <a:xfrm>
            <a:off x="611560" y="4100879"/>
            <a:ext cx="151216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name</a:t>
            </a:r>
            <a:r>
              <a:rPr lang="es-ES_tradnl" dirty="0" smtClean="0"/>
              <a:t> = “</a:t>
            </a:r>
            <a:r>
              <a:rPr lang="es-ES_tradnl" dirty="0" err="1" smtClean="0"/>
              <a:t>Pet</a:t>
            </a:r>
            <a:r>
              <a:rPr lang="es-ES_tradnl" dirty="0" smtClean="0"/>
              <a:t>”</a:t>
            </a:r>
          </a:p>
        </p:txBody>
      </p:sp>
      <p:sp>
        <p:nvSpPr>
          <p:cNvPr id="33" name="32 Rectángulo"/>
          <p:cNvSpPr/>
          <p:nvPr/>
        </p:nvSpPr>
        <p:spPr>
          <a:xfrm>
            <a:off x="4716016" y="3717032"/>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Property</a:t>
            </a:r>
            <a:endParaRPr lang="es-ES_tradnl" u="sng" dirty="0" smtClean="0"/>
          </a:p>
        </p:txBody>
      </p:sp>
      <p:sp>
        <p:nvSpPr>
          <p:cNvPr id="34" name="33 Rectángulo"/>
          <p:cNvSpPr/>
          <p:nvPr/>
        </p:nvSpPr>
        <p:spPr>
          <a:xfrm>
            <a:off x="4716016" y="4077072"/>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name</a:t>
            </a:r>
            <a:r>
              <a:rPr lang="es-ES_tradnl" dirty="0" smtClean="0"/>
              <a:t> = “ID”</a:t>
            </a:r>
          </a:p>
        </p:txBody>
      </p:sp>
      <p:sp>
        <p:nvSpPr>
          <p:cNvPr id="35" name="34 Rectángulo"/>
          <p:cNvSpPr/>
          <p:nvPr/>
        </p:nvSpPr>
        <p:spPr>
          <a:xfrm>
            <a:off x="6660232" y="3717032"/>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Property</a:t>
            </a:r>
            <a:endParaRPr lang="es-ES_tradnl" u="sng" dirty="0" smtClean="0"/>
          </a:p>
        </p:txBody>
      </p:sp>
      <p:sp>
        <p:nvSpPr>
          <p:cNvPr id="36" name="35 Rectángulo"/>
          <p:cNvSpPr/>
          <p:nvPr/>
        </p:nvSpPr>
        <p:spPr>
          <a:xfrm>
            <a:off x="6660232" y="4077072"/>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name</a:t>
            </a:r>
            <a:r>
              <a:rPr lang="es-ES_tradnl" dirty="0" smtClean="0"/>
              <a:t>= “</a:t>
            </a:r>
            <a:r>
              <a:rPr lang="es-ES_tradnl" dirty="0" err="1" smtClean="0"/>
              <a:t>name</a:t>
            </a:r>
            <a:r>
              <a:rPr lang="es-ES_tradnl" dirty="0" smtClean="0"/>
              <a:t>”</a:t>
            </a:r>
          </a:p>
        </p:txBody>
      </p:sp>
      <p:sp>
        <p:nvSpPr>
          <p:cNvPr id="37" name="36 Rectángulo"/>
          <p:cNvSpPr/>
          <p:nvPr/>
        </p:nvSpPr>
        <p:spPr>
          <a:xfrm>
            <a:off x="4427984" y="1772816"/>
            <a:ext cx="3744416" cy="954107"/>
          </a:xfrm>
          <a:prstGeom prst="rect">
            <a:avLst/>
          </a:prstGeom>
        </p:spPr>
        <p:txBody>
          <a:bodyPr wrap="square">
            <a:spAutoFit/>
          </a:bodyPr>
          <a:lstStyle/>
          <a:p>
            <a:r>
              <a:rPr lang="es-ES_tradnl" sz="1400" b="1" dirty="0" smtClean="0">
                <a:solidFill>
                  <a:srgbClr val="C00000"/>
                </a:solidFill>
                <a:latin typeface="Consolas" pitchFamily="49" charset="0"/>
              </a:rPr>
              <a:t>rule</a:t>
            </a:r>
            <a:r>
              <a:rPr lang="es-ES_tradnl" sz="1400" dirty="0" smtClean="0">
                <a:latin typeface="Consolas" pitchFamily="49" charset="0"/>
              </a:rPr>
              <a:t> property2text {</a:t>
            </a:r>
          </a:p>
          <a:p>
            <a:r>
              <a:rPr lang="es-ES_tradnl" sz="1400" dirty="0" smtClean="0">
                <a:latin typeface="Consolas" pitchFamily="49" charset="0"/>
              </a:rPr>
              <a:t>  </a:t>
            </a:r>
            <a:r>
              <a:rPr lang="es-ES_tradnl" sz="1400" b="1" dirty="0" err="1" smtClean="0">
                <a:solidFill>
                  <a:srgbClr val="C00000"/>
                </a:solidFill>
                <a:latin typeface="Consolas" pitchFamily="49" charset="0"/>
              </a:rPr>
              <a:t>from</a:t>
            </a:r>
            <a:r>
              <a:rPr lang="es-ES_tradnl" sz="1400" dirty="0" smtClean="0">
                <a:latin typeface="Consolas" pitchFamily="49" charset="0"/>
              </a:rPr>
              <a:t> p : </a:t>
            </a:r>
            <a:r>
              <a:rPr lang="es-ES_tradnl" sz="1400" dirty="0" err="1" smtClean="0">
                <a:latin typeface="Consolas" pitchFamily="49" charset="0"/>
              </a:rPr>
              <a:t>CD!Property</a:t>
            </a:r>
            <a:r>
              <a:rPr lang="es-ES_tradnl" sz="1400" dirty="0" smtClean="0">
                <a:latin typeface="Consolas" pitchFamily="49" charset="0"/>
              </a:rPr>
              <a:t> (</a:t>
            </a:r>
            <a:r>
              <a:rPr lang="es-ES_tradnl" sz="1400" dirty="0" err="1" smtClean="0">
                <a:latin typeface="Consolas" pitchFamily="49" charset="0"/>
              </a:rPr>
              <a:t>p.isText</a:t>
            </a:r>
            <a:r>
              <a:rPr lang="es-ES_tradnl" sz="1400" dirty="0" smtClean="0">
                <a:latin typeface="Consolas" pitchFamily="49" charset="0"/>
              </a:rPr>
              <a:t>())</a:t>
            </a:r>
          </a:p>
          <a:p>
            <a:r>
              <a:rPr lang="es-ES_tradnl" sz="1400" dirty="0" smtClean="0">
                <a:latin typeface="Consolas" pitchFamily="49" charset="0"/>
              </a:rPr>
              <a:t>  </a:t>
            </a:r>
            <a:r>
              <a:rPr lang="es-ES_tradnl" sz="1400" b="1" dirty="0" err="1" smtClean="0">
                <a:solidFill>
                  <a:srgbClr val="C00000"/>
                </a:solidFill>
                <a:latin typeface="Consolas" pitchFamily="49" charset="0"/>
              </a:rPr>
              <a:t>to</a:t>
            </a:r>
            <a:r>
              <a:rPr lang="es-ES_tradnl" sz="1400" dirty="0" smtClean="0">
                <a:latin typeface="Consolas" pitchFamily="49" charset="0"/>
              </a:rPr>
              <a:t>   t : </a:t>
            </a:r>
            <a:r>
              <a:rPr lang="es-ES_tradnl" sz="1400" dirty="0" err="1" smtClean="0">
                <a:latin typeface="Consolas" pitchFamily="49" charset="0"/>
              </a:rPr>
              <a:t>GUI!Text</a:t>
            </a:r>
            <a:endParaRPr lang="es-ES_tradnl" sz="1400" dirty="0" smtClean="0">
              <a:latin typeface="Consolas" pitchFamily="49" charset="0"/>
            </a:endParaRPr>
          </a:p>
          <a:p>
            <a:r>
              <a:rPr lang="es-ES_tradnl" sz="1400" dirty="0" smtClean="0">
                <a:latin typeface="Consolas" pitchFamily="49" charset="0"/>
              </a:rPr>
              <a:t>}</a:t>
            </a:r>
          </a:p>
        </p:txBody>
      </p:sp>
      <p:sp>
        <p:nvSpPr>
          <p:cNvPr id="38" name="37 Rectángulo"/>
          <p:cNvSpPr/>
          <p:nvPr/>
        </p:nvSpPr>
        <p:spPr>
          <a:xfrm>
            <a:off x="179512" y="1772816"/>
            <a:ext cx="5220072" cy="1600438"/>
          </a:xfrm>
          <a:prstGeom prst="rect">
            <a:avLst/>
          </a:prstGeom>
        </p:spPr>
        <p:txBody>
          <a:bodyPr wrap="square">
            <a:spAutoFit/>
          </a:bodyPr>
          <a:lstStyle/>
          <a:p>
            <a:r>
              <a:rPr lang="es-ES_tradnl" sz="1400" b="1" dirty="0" smtClean="0">
                <a:solidFill>
                  <a:srgbClr val="C00000"/>
                </a:solidFill>
                <a:latin typeface="Consolas" pitchFamily="49" charset="0"/>
              </a:rPr>
              <a:t>rule</a:t>
            </a:r>
            <a:r>
              <a:rPr lang="es-ES_tradnl" sz="1400" dirty="0" smtClean="0">
                <a:latin typeface="Consolas" pitchFamily="49" charset="0"/>
              </a:rPr>
              <a:t> class2frame {</a:t>
            </a:r>
          </a:p>
          <a:p>
            <a:r>
              <a:rPr lang="es-ES_tradnl" sz="1400" dirty="0" smtClean="0">
                <a:latin typeface="Consolas" pitchFamily="49" charset="0"/>
              </a:rPr>
              <a:t>  </a:t>
            </a:r>
            <a:r>
              <a:rPr lang="es-ES_tradnl" sz="1400" b="1" dirty="0" err="1" smtClean="0">
                <a:solidFill>
                  <a:srgbClr val="C00000"/>
                </a:solidFill>
                <a:latin typeface="Consolas" pitchFamily="49" charset="0"/>
              </a:rPr>
              <a:t>from</a:t>
            </a:r>
            <a:r>
              <a:rPr lang="es-ES_tradnl" sz="1400" dirty="0" smtClean="0">
                <a:latin typeface="Consolas" pitchFamily="49" charset="0"/>
              </a:rPr>
              <a:t> c : </a:t>
            </a:r>
            <a:r>
              <a:rPr lang="es-ES_tradnl" sz="1400" dirty="0" err="1" smtClean="0">
                <a:latin typeface="Consolas" pitchFamily="49" charset="0"/>
              </a:rPr>
              <a:t>CD!Class</a:t>
            </a:r>
            <a:r>
              <a:rPr lang="es-ES_tradnl" sz="1400" dirty="0" smtClean="0">
                <a:latin typeface="Consolas" pitchFamily="49" charset="0"/>
              </a:rPr>
              <a:t> (</a:t>
            </a:r>
            <a:r>
              <a:rPr lang="es-ES_tradnl" sz="1400" b="1" dirty="0" err="1" smtClean="0">
                <a:latin typeface="Consolas" pitchFamily="49" charset="0"/>
              </a:rPr>
              <a:t>not</a:t>
            </a:r>
            <a:r>
              <a:rPr lang="es-ES_tradnl" sz="1400" dirty="0" smtClean="0">
                <a:latin typeface="Consolas" pitchFamily="49" charset="0"/>
              </a:rPr>
              <a:t> </a:t>
            </a:r>
            <a:r>
              <a:rPr lang="es-ES_tradnl" sz="1400" dirty="0" err="1" smtClean="0">
                <a:latin typeface="Consolas" pitchFamily="49" charset="0"/>
              </a:rPr>
              <a:t>c.isAbstract</a:t>
            </a:r>
            <a:r>
              <a:rPr lang="es-ES_tradnl" sz="1400" dirty="0" smtClean="0">
                <a:latin typeface="Consolas" pitchFamily="49" charset="0"/>
              </a:rPr>
              <a:t>)</a:t>
            </a:r>
          </a:p>
          <a:p>
            <a:r>
              <a:rPr lang="es-ES_tradnl" sz="1400" dirty="0" smtClean="0">
                <a:latin typeface="Consolas" pitchFamily="49" charset="0"/>
              </a:rPr>
              <a:t>  </a:t>
            </a:r>
            <a:r>
              <a:rPr lang="es-ES_tradnl" sz="1400" b="1" dirty="0" err="1" smtClean="0">
                <a:solidFill>
                  <a:srgbClr val="C00000"/>
                </a:solidFill>
                <a:latin typeface="Consolas" pitchFamily="49" charset="0"/>
              </a:rPr>
              <a:t>to</a:t>
            </a:r>
            <a:r>
              <a:rPr lang="es-ES_tradnl" sz="1400" dirty="0" smtClean="0">
                <a:latin typeface="Consolas" pitchFamily="49" charset="0"/>
              </a:rPr>
              <a:t>   f : </a:t>
            </a:r>
            <a:r>
              <a:rPr lang="es-ES_tradnl" sz="1400" dirty="0" err="1" smtClean="0">
                <a:latin typeface="Consolas" pitchFamily="49" charset="0"/>
              </a:rPr>
              <a:t>GUI!Frame</a:t>
            </a:r>
            <a:r>
              <a:rPr lang="es-ES_tradnl" sz="1400" dirty="0" smtClean="0">
                <a:latin typeface="Consolas" pitchFamily="49" charset="0"/>
              </a:rPr>
              <a:t> (</a:t>
            </a:r>
          </a:p>
          <a:p>
            <a:r>
              <a:rPr lang="es-ES_tradnl" sz="1400" dirty="0" smtClean="0">
                <a:latin typeface="Consolas" pitchFamily="49" charset="0"/>
              </a:rPr>
              <a:t>     </a:t>
            </a:r>
            <a:r>
              <a:rPr lang="es-ES_tradnl" sz="1400" dirty="0" err="1" smtClean="0">
                <a:latin typeface="Consolas" pitchFamily="49" charset="0"/>
              </a:rPr>
              <a:t>title</a:t>
            </a:r>
            <a:r>
              <a:rPr lang="es-ES_tradnl" sz="1400" dirty="0" smtClean="0">
                <a:latin typeface="Consolas" pitchFamily="49" charset="0"/>
              </a:rPr>
              <a:t> &lt;- c.name,</a:t>
            </a:r>
          </a:p>
          <a:p>
            <a:r>
              <a:rPr lang="es-ES_tradnl" sz="1400" dirty="0" smtClean="0">
                <a:latin typeface="Consolas" pitchFamily="49" charset="0"/>
              </a:rPr>
              <a:t>     </a:t>
            </a:r>
            <a:r>
              <a:rPr lang="es-ES_tradnl" sz="1400" dirty="0" err="1" smtClean="0">
                <a:latin typeface="Consolas" pitchFamily="49" charset="0"/>
              </a:rPr>
              <a:t>widgets</a:t>
            </a:r>
            <a:r>
              <a:rPr lang="es-ES_tradnl" sz="1400" dirty="0" smtClean="0">
                <a:latin typeface="Consolas" pitchFamily="49" charset="0"/>
              </a:rPr>
              <a:t> &lt;- </a:t>
            </a:r>
            <a:r>
              <a:rPr lang="es-ES_tradnl" sz="1400" dirty="0" err="1" smtClean="0">
                <a:latin typeface="Consolas" pitchFamily="49" charset="0"/>
              </a:rPr>
              <a:t>c.ownedAttribute</a:t>
            </a:r>
            <a:endParaRPr lang="es-ES_tradnl" sz="1400" dirty="0" smtClean="0">
              <a:latin typeface="Consolas" pitchFamily="49" charset="0"/>
            </a:endParaRPr>
          </a:p>
          <a:p>
            <a:r>
              <a:rPr lang="es-ES_tradnl" sz="1400" dirty="0" smtClean="0">
                <a:latin typeface="Consolas" pitchFamily="49" charset="0"/>
              </a:rPr>
              <a:t>  )</a:t>
            </a:r>
          </a:p>
          <a:p>
            <a:r>
              <a:rPr lang="es-ES_tradnl" sz="1400" dirty="0" smtClean="0">
                <a:latin typeface="Consolas" pitchFamily="49" charset="0"/>
              </a:rPr>
              <a:t>}</a:t>
            </a:r>
          </a:p>
        </p:txBody>
      </p:sp>
      <p:sp>
        <p:nvSpPr>
          <p:cNvPr id="39" name="38 Rectángulo"/>
          <p:cNvSpPr/>
          <p:nvPr/>
        </p:nvSpPr>
        <p:spPr>
          <a:xfrm>
            <a:off x="611560" y="5085184"/>
            <a:ext cx="151216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TraceLink</a:t>
            </a:r>
            <a:endParaRPr lang="es-ES_tradnl" u="sng" dirty="0" smtClean="0"/>
          </a:p>
        </p:txBody>
      </p:sp>
      <p:sp>
        <p:nvSpPr>
          <p:cNvPr id="40" name="39 Rectángulo"/>
          <p:cNvSpPr/>
          <p:nvPr/>
        </p:nvSpPr>
        <p:spPr>
          <a:xfrm>
            <a:off x="4716016" y="5085184"/>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TraceLink</a:t>
            </a:r>
            <a:endParaRPr lang="es-ES_tradnl" u="sng" dirty="0" smtClean="0"/>
          </a:p>
        </p:txBody>
      </p:sp>
      <p:sp>
        <p:nvSpPr>
          <p:cNvPr id="42" name="41 Rectángulo"/>
          <p:cNvSpPr/>
          <p:nvPr/>
        </p:nvSpPr>
        <p:spPr>
          <a:xfrm>
            <a:off x="611560" y="5949280"/>
            <a:ext cx="151216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Frame</a:t>
            </a:r>
            <a:endParaRPr lang="es-ES_tradnl" u="sng" dirty="0" smtClean="0"/>
          </a:p>
        </p:txBody>
      </p:sp>
      <p:sp>
        <p:nvSpPr>
          <p:cNvPr id="44" name="43 Rectángulo"/>
          <p:cNvSpPr/>
          <p:nvPr/>
        </p:nvSpPr>
        <p:spPr>
          <a:xfrm>
            <a:off x="4716016" y="5949280"/>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Text</a:t>
            </a:r>
            <a:endParaRPr lang="es-ES_tradnl" u="sng" dirty="0" smtClean="0"/>
          </a:p>
        </p:txBody>
      </p:sp>
      <p:cxnSp>
        <p:nvCxnSpPr>
          <p:cNvPr id="47" name="46 Conector recto de flecha"/>
          <p:cNvCxnSpPr>
            <a:stCxn id="32" idx="2"/>
            <a:endCxn id="32" idx="2"/>
          </p:cNvCxnSpPr>
          <p:nvPr/>
        </p:nvCxnSpPr>
        <p:spPr>
          <a:xfrm>
            <a:off x="1367644" y="4460919"/>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48 Conector recto de flecha"/>
          <p:cNvCxnSpPr>
            <a:stCxn id="39" idx="0"/>
            <a:endCxn id="32" idx="2"/>
          </p:cNvCxnSpPr>
          <p:nvPr/>
        </p:nvCxnSpPr>
        <p:spPr>
          <a:xfrm flipV="1">
            <a:off x="1367644" y="4460919"/>
            <a:ext cx="0" cy="6242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0" name="49 Conector recto de flecha"/>
          <p:cNvCxnSpPr>
            <a:stCxn id="39" idx="2"/>
            <a:endCxn id="42" idx="0"/>
          </p:cNvCxnSpPr>
          <p:nvPr/>
        </p:nvCxnSpPr>
        <p:spPr>
          <a:xfrm>
            <a:off x="1367644" y="5445224"/>
            <a:ext cx="0"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4" name="53 Conector recto de flecha"/>
          <p:cNvCxnSpPr>
            <a:stCxn id="40" idx="0"/>
            <a:endCxn id="34" idx="2"/>
          </p:cNvCxnSpPr>
          <p:nvPr/>
        </p:nvCxnSpPr>
        <p:spPr>
          <a:xfrm flipV="1">
            <a:off x="5544108" y="4437112"/>
            <a:ext cx="0" cy="6480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57 Conector recto de flecha"/>
          <p:cNvCxnSpPr>
            <a:stCxn id="40" idx="2"/>
            <a:endCxn id="44" idx="0"/>
          </p:cNvCxnSpPr>
          <p:nvPr/>
        </p:nvCxnSpPr>
        <p:spPr>
          <a:xfrm>
            <a:off x="5544108" y="5445224"/>
            <a:ext cx="0"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66 CuadroTexto"/>
          <p:cNvSpPr txBox="1"/>
          <p:nvPr/>
        </p:nvSpPr>
        <p:spPr>
          <a:xfrm>
            <a:off x="1331640" y="4509120"/>
            <a:ext cx="282450" cy="369332"/>
          </a:xfrm>
          <a:prstGeom prst="rect">
            <a:avLst/>
          </a:prstGeom>
          <a:noFill/>
        </p:spPr>
        <p:txBody>
          <a:bodyPr wrap="none" rtlCol="0">
            <a:spAutoFit/>
          </a:bodyPr>
          <a:lstStyle/>
          <a:p>
            <a:r>
              <a:rPr lang="es-ES_tradnl" dirty="0" smtClean="0"/>
              <a:t>c</a:t>
            </a:r>
            <a:endParaRPr lang="es-ES_tradnl" dirty="0"/>
          </a:p>
        </p:txBody>
      </p:sp>
      <p:sp>
        <p:nvSpPr>
          <p:cNvPr id="68" name="67 CuadroTexto"/>
          <p:cNvSpPr txBox="1"/>
          <p:nvPr/>
        </p:nvSpPr>
        <p:spPr>
          <a:xfrm>
            <a:off x="1364474" y="5589240"/>
            <a:ext cx="255198" cy="369332"/>
          </a:xfrm>
          <a:prstGeom prst="rect">
            <a:avLst/>
          </a:prstGeom>
          <a:noFill/>
        </p:spPr>
        <p:txBody>
          <a:bodyPr wrap="none" rtlCol="0">
            <a:spAutoFit/>
          </a:bodyPr>
          <a:lstStyle/>
          <a:p>
            <a:r>
              <a:rPr lang="es-ES_tradnl" dirty="0" smtClean="0"/>
              <a:t>f</a:t>
            </a:r>
            <a:endParaRPr lang="es-ES_tradnl" dirty="0"/>
          </a:p>
        </p:txBody>
      </p:sp>
      <p:sp>
        <p:nvSpPr>
          <p:cNvPr id="69" name="68 CuadroTexto"/>
          <p:cNvSpPr txBox="1"/>
          <p:nvPr/>
        </p:nvSpPr>
        <p:spPr>
          <a:xfrm>
            <a:off x="5580112" y="5589240"/>
            <a:ext cx="261610" cy="369332"/>
          </a:xfrm>
          <a:prstGeom prst="rect">
            <a:avLst/>
          </a:prstGeom>
          <a:noFill/>
        </p:spPr>
        <p:txBody>
          <a:bodyPr wrap="none" rtlCol="0">
            <a:spAutoFit/>
          </a:bodyPr>
          <a:lstStyle/>
          <a:p>
            <a:r>
              <a:rPr lang="es-ES_tradnl" dirty="0" smtClean="0"/>
              <a:t>t</a:t>
            </a:r>
            <a:endParaRPr lang="es-ES_tradnl" dirty="0"/>
          </a:p>
        </p:txBody>
      </p:sp>
      <p:sp>
        <p:nvSpPr>
          <p:cNvPr id="71" name="70 CuadroTexto"/>
          <p:cNvSpPr txBox="1"/>
          <p:nvPr/>
        </p:nvSpPr>
        <p:spPr>
          <a:xfrm>
            <a:off x="5580112" y="4509120"/>
            <a:ext cx="306494" cy="369332"/>
          </a:xfrm>
          <a:prstGeom prst="rect">
            <a:avLst/>
          </a:prstGeom>
          <a:noFill/>
        </p:spPr>
        <p:txBody>
          <a:bodyPr wrap="none" rtlCol="0">
            <a:spAutoFit/>
          </a:bodyPr>
          <a:lstStyle/>
          <a:p>
            <a:r>
              <a:rPr lang="es-ES_tradnl" dirty="0" smtClean="0"/>
              <a:t>p</a:t>
            </a:r>
            <a:endParaRPr lang="es-ES_tradnl" dirty="0"/>
          </a:p>
        </p:txBody>
      </p:sp>
      <p:sp>
        <p:nvSpPr>
          <p:cNvPr id="73" name="72 Título"/>
          <p:cNvSpPr>
            <a:spLocks noGrp="1"/>
          </p:cNvSpPr>
          <p:nvPr>
            <p:ph type="title"/>
          </p:nvPr>
        </p:nvSpPr>
        <p:spPr/>
        <p:txBody>
          <a:bodyPr>
            <a:normAutofit/>
          </a:bodyPr>
          <a:lstStyle/>
          <a:p>
            <a:r>
              <a:rPr lang="es-ES_tradnl" dirty="0" err="1" smtClean="0"/>
              <a:t>The</a:t>
            </a:r>
            <a:r>
              <a:rPr lang="es-ES_tradnl" dirty="0" smtClean="0"/>
              <a:t> ATL </a:t>
            </a:r>
            <a:r>
              <a:rPr lang="es-ES_tradnl" dirty="0" err="1" smtClean="0"/>
              <a:t>algorithm</a:t>
            </a:r>
            <a:r>
              <a:rPr lang="es-ES_tradnl" dirty="0" smtClean="0"/>
              <a:t> – Match </a:t>
            </a:r>
            <a:r>
              <a:rPr lang="es-ES_tradnl" dirty="0" err="1" smtClean="0"/>
              <a:t>phase</a:t>
            </a:r>
            <a:endParaRPr lang="es-ES_tradnl" dirty="0"/>
          </a:p>
        </p:txBody>
      </p:sp>
      <p:grpSp>
        <p:nvGrpSpPr>
          <p:cNvPr id="2" name="84 Grupo"/>
          <p:cNvGrpSpPr/>
          <p:nvPr/>
        </p:nvGrpSpPr>
        <p:grpSpPr>
          <a:xfrm>
            <a:off x="3059832" y="4797152"/>
            <a:ext cx="216024" cy="216024"/>
            <a:chOff x="2843808" y="3789040"/>
            <a:chExt cx="216024" cy="216024"/>
          </a:xfrm>
        </p:grpSpPr>
        <p:cxnSp>
          <p:nvCxnSpPr>
            <p:cNvPr id="86" name="85 Conector recto"/>
            <p:cNvCxnSpPr/>
            <p:nvPr/>
          </p:nvCxnSpPr>
          <p:spPr>
            <a:xfrm flipV="1">
              <a:off x="2843808" y="3789040"/>
              <a:ext cx="216024" cy="216024"/>
            </a:xfrm>
            <a:prstGeom prst="line">
              <a:avLst/>
            </a:prstGeom>
          </p:spPr>
          <p:style>
            <a:lnRef idx="2">
              <a:schemeClr val="accent2"/>
            </a:lnRef>
            <a:fillRef idx="0">
              <a:schemeClr val="accent2"/>
            </a:fillRef>
            <a:effectRef idx="1">
              <a:schemeClr val="accent2"/>
            </a:effectRef>
            <a:fontRef idx="minor">
              <a:schemeClr val="tx1"/>
            </a:fontRef>
          </p:style>
        </p:cxnSp>
        <p:cxnSp>
          <p:nvCxnSpPr>
            <p:cNvPr id="87" name="86 Conector recto"/>
            <p:cNvCxnSpPr/>
            <p:nvPr/>
          </p:nvCxnSpPr>
          <p:spPr>
            <a:xfrm>
              <a:off x="2843808" y="3789040"/>
              <a:ext cx="216024" cy="216024"/>
            </a:xfrm>
            <a:prstGeom prst="line">
              <a:avLst/>
            </a:prstGeom>
          </p:spPr>
          <p:style>
            <a:lnRef idx="2">
              <a:schemeClr val="accent2"/>
            </a:lnRef>
            <a:fillRef idx="0">
              <a:schemeClr val="accent2"/>
            </a:fillRef>
            <a:effectRef idx="1">
              <a:schemeClr val="accent2"/>
            </a:effectRef>
            <a:fontRef idx="minor">
              <a:schemeClr val="tx1"/>
            </a:fontRef>
          </p:style>
        </p:cxnSp>
      </p:grpSp>
      <p:sp>
        <p:nvSpPr>
          <p:cNvPr id="88" name="87 CuadroTexto"/>
          <p:cNvSpPr txBox="1"/>
          <p:nvPr/>
        </p:nvSpPr>
        <p:spPr>
          <a:xfrm>
            <a:off x="3283438" y="4869160"/>
            <a:ext cx="1000530" cy="276999"/>
          </a:xfrm>
          <a:prstGeom prst="rect">
            <a:avLst/>
          </a:prstGeom>
          <a:noFill/>
        </p:spPr>
        <p:txBody>
          <a:bodyPr wrap="none" rtlCol="0">
            <a:spAutoFit/>
          </a:bodyPr>
          <a:lstStyle/>
          <a:p>
            <a:r>
              <a:rPr lang="es-ES_tradnl" sz="1200" dirty="0" err="1" smtClean="0"/>
              <a:t>Not</a:t>
            </a:r>
            <a:r>
              <a:rPr lang="es-ES_tradnl" sz="1200" dirty="0" smtClean="0"/>
              <a:t> </a:t>
            </a:r>
            <a:r>
              <a:rPr lang="es-ES_tradnl" sz="1200" dirty="0" err="1" smtClean="0"/>
              <a:t>matched</a:t>
            </a:r>
            <a:endParaRPr lang="es-ES_tradnl" sz="1200" dirty="0"/>
          </a:p>
        </p:txBody>
      </p:sp>
      <p:sp>
        <p:nvSpPr>
          <p:cNvPr id="89" name="88 Rectángulo"/>
          <p:cNvSpPr/>
          <p:nvPr/>
        </p:nvSpPr>
        <p:spPr>
          <a:xfrm>
            <a:off x="6660232" y="5085184"/>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TraceLink</a:t>
            </a:r>
            <a:endParaRPr lang="es-ES_tradnl" u="sng" dirty="0" smtClean="0"/>
          </a:p>
        </p:txBody>
      </p:sp>
      <p:sp>
        <p:nvSpPr>
          <p:cNvPr id="90" name="89 Rectángulo"/>
          <p:cNvSpPr/>
          <p:nvPr/>
        </p:nvSpPr>
        <p:spPr>
          <a:xfrm>
            <a:off x="6660232" y="5949280"/>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Text</a:t>
            </a:r>
            <a:endParaRPr lang="es-ES_tradnl" u="sng" dirty="0" smtClean="0"/>
          </a:p>
        </p:txBody>
      </p:sp>
      <p:cxnSp>
        <p:nvCxnSpPr>
          <p:cNvPr id="91" name="90 Conector recto de flecha"/>
          <p:cNvCxnSpPr>
            <a:stCxn id="89" idx="0"/>
          </p:cNvCxnSpPr>
          <p:nvPr/>
        </p:nvCxnSpPr>
        <p:spPr>
          <a:xfrm flipV="1">
            <a:off x="7488324" y="4437112"/>
            <a:ext cx="0" cy="6480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2" name="91 Conector recto de flecha"/>
          <p:cNvCxnSpPr>
            <a:stCxn id="89" idx="2"/>
            <a:endCxn id="90" idx="0"/>
          </p:cNvCxnSpPr>
          <p:nvPr/>
        </p:nvCxnSpPr>
        <p:spPr>
          <a:xfrm>
            <a:off x="7488324" y="5445224"/>
            <a:ext cx="0"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3" name="92 CuadroTexto"/>
          <p:cNvSpPr txBox="1"/>
          <p:nvPr/>
        </p:nvSpPr>
        <p:spPr>
          <a:xfrm>
            <a:off x="7524328" y="5589240"/>
            <a:ext cx="261610" cy="369332"/>
          </a:xfrm>
          <a:prstGeom prst="rect">
            <a:avLst/>
          </a:prstGeom>
          <a:noFill/>
        </p:spPr>
        <p:txBody>
          <a:bodyPr wrap="none" rtlCol="0">
            <a:spAutoFit/>
          </a:bodyPr>
          <a:lstStyle/>
          <a:p>
            <a:r>
              <a:rPr lang="es-ES_tradnl" dirty="0" smtClean="0"/>
              <a:t>t</a:t>
            </a:r>
            <a:endParaRPr lang="es-ES_tradnl" dirty="0"/>
          </a:p>
        </p:txBody>
      </p:sp>
      <p:sp>
        <p:nvSpPr>
          <p:cNvPr id="94" name="93 CuadroTexto"/>
          <p:cNvSpPr txBox="1"/>
          <p:nvPr/>
        </p:nvSpPr>
        <p:spPr>
          <a:xfrm>
            <a:off x="7524328" y="4509120"/>
            <a:ext cx="306494" cy="369332"/>
          </a:xfrm>
          <a:prstGeom prst="rect">
            <a:avLst/>
          </a:prstGeom>
          <a:noFill/>
        </p:spPr>
        <p:txBody>
          <a:bodyPr wrap="none" rtlCol="0">
            <a:spAutoFit/>
          </a:bodyPr>
          <a:lstStyle/>
          <a:p>
            <a:r>
              <a:rPr lang="es-ES_tradnl" dirty="0" smtClean="0"/>
              <a:t>p</a:t>
            </a:r>
            <a:endParaRPr lang="es-ES_tradnl" dirty="0"/>
          </a:p>
        </p:txBody>
      </p:sp>
      <p:sp>
        <p:nvSpPr>
          <p:cNvPr id="95" name="94 Rectángulo"/>
          <p:cNvSpPr/>
          <p:nvPr/>
        </p:nvSpPr>
        <p:spPr>
          <a:xfrm>
            <a:off x="2411760" y="3717032"/>
            <a:ext cx="1800200"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Class</a:t>
            </a:r>
            <a:endParaRPr lang="es-ES_tradnl" u="sng" dirty="0" smtClean="0"/>
          </a:p>
        </p:txBody>
      </p:sp>
      <p:sp>
        <p:nvSpPr>
          <p:cNvPr id="96" name="95 Rectángulo"/>
          <p:cNvSpPr/>
          <p:nvPr/>
        </p:nvSpPr>
        <p:spPr>
          <a:xfrm>
            <a:off x="2411760" y="4077072"/>
            <a:ext cx="180020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name</a:t>
            </a:r>
            <a:r>
              <a:rPr lang="es-ES_tradnl" dirty="0" smtClean="0"/>
              <a:t> = “Animal”</a:t>
            </a:r>
          </a:p>
          <a:p>
            <a:pPr algn="ctr"/>
            <a:r>
              <a:rPr lang="es-ES_tradnl" dirty="0" err="1" smtClean="0"/>
              <a:t>isAbstract</a:t>
            </a:r>
            <a:r>
              <a:rPr lang="es-ES_tradnl" dirty="0" smtClean="0"/>
              <a:t> = true</a:t>
            </a:r>
          </a:p>
        </p:txBody>
      </p:sp>
      <p:cxnSp>
        <p:nvCxnSpPr>
          <p:cNvPr id="97" name="96 Conector recto de flecha"/>
          <p:cNvCxnSpPr>
            <a:stCxn id="96" idx="2"/>
            <a:endCxn id="96" idx="2"/>
          </p:cNvCxnSpPr>
          <p:nvPr/>
        </p:nvCxnSpPr>
        <p:spPr>
          <a:xfrm>
            <a:off x="3311860" y="4725144"/>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72 Título"/>
          <p:cNvSpPr>
            <a:spLocks noGrp="1"/>
          </p:cNvSpPr>
          <p:nvPr>
            <p:ph type="title"/>
          </p:nvPr>
        </p:nvSpPr>
        <p:spPr/>
        <p:txBody>
          <a:bodyPr>
            <a:normAutofit/>
          </a:bodyPr>
          <a:lstStyle/>
          <a:p>
            <a:r>
              <a:rPr lang="es-ES_tradnl" dirty="0" err="1" smtClean="0"/>
              <a:t>The</a:t>
            </a:r>
            <a:r>
              <a:rPr lang="es-ES_tradnl" dirty="0" smtClean="0"/>
              <a:t> ATL </a:t>
            </a:r>
            <a:r>
              <a:rPr lang="es-ES_tradnl" dirty="0" err="1" smtClean="0"/>
              <a:t>algorithm</a:t>
            </a:r>
            <a:r>
              <a:rPr lang="es-ES_tradnl" dirty="0" smtClean="0"/>
              <a:t> – </a:t>
            </a:r>
            <a:r>
              <a:rPr lang="es-ES_tradnl" dirty="0" err="1" smtClean="0"/>
              <a:t>Apply</a:t>
            </a:r>
            <a:r>
              <a:rPr lang="es-ES_tradnl" dirty="0" smtClean="0"/>
              <a:t> </a:t>
            </a:r>
            <a:r>
              <a:rPr lang="es-ES_tradnl" dirty="0" err="1" smtClean="0"/>
              <a:t>phase</a:t>
            </a:r>
            <a:endParaRPr lang="es-ES_tradnl" dirty="0"/>
          </a:p>
        </p:txBody>
      </p:sp>
      <p:sp>
        <p:nvSpPr>
          <p:cNvPr id="46" name="45 Rectángulo"/>
          <p:cNvSpPr/>
          <p:nvPr/>
        </p:nvSpPr>
        <p:spPr>
          <a:xfrm>
            <a:off x="611560" y="3740839"/>
            <a:ext cx="151216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Class</a:t>
            </a:r>
            <a:endParaRPr lang="es-ES_tradnl" u="sng" dirty="0" smtClean="0"/>
          </a:p>
        </p:txBody>
      </p:sp>
      <p:sp>
        <p:nvSpPr>
          <p:cNvPr id="48" name="47 Rectángulo"/>
          <p:cNvSpPr/>
          <p:nvPr/>
        </p:nvSpPr>
        <p:spPr>
          <a:xfrm>
            <a:off x="611560" y="4100879"/>
            <a:ext cx="151216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name</a:t>
            </a:r>
            <a:r>
              <a:rPr lang="es-ES_tradnl" dirty="0" smtClean="0"/>
              <a:t> = “</a:t>
            </a:r>
            <a:r>
              <a:rPr lang="es-ES_tradnl" dirty="0" err="1" smtClean="0"/>
              <a:t>Pet</a:t>
            </a:r>
            <a:r>
              <a:rPr lang="es-ES_tradnl" dirty="0" smtClean="0"/>
              <a:t>”</a:t>
            </a:r>
          </a:p>
        </p:txBody>
      </p:sp>
      <p:sp>
        <p:nvSpPr>
          <p:cNvPr id="51" name="50 Rectángulo"/>
          <p:cNvSpPr/>
          <p:nvPr/>
        </p:nvSpPr>
        <p:spPr>
          <a:xfrm>
            <a:off x="4716016" y="3717032"/>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Property</a:t>
            </a:r>
            <a:endParaRPr lang="es-ES_tradnl" u="sng" dirty="0" smtClean="0"/>
          </a:p>
        </p:txBody>
      </p:sp>
      <p:sp>
        <p:nvSpPr>
          <p:cNvPr id="52" name="51 Rectángulo"/>
          <p:cNvSpPr/>
          <p:nvPr/>
        </p:nvSpPr>
        <p:spPr>
          <a:xfrm>
            <a:off x="4716016" y="4077072"/>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name</a:t>
            </a:r>
            <a:r>
              <a:rPr lang="es-ES_tradnl" dirty="0" smtClean="0"/>
              <a:t> = “ID”</a:t>
            </a:r>
          </a:p>
        </p:txBody>
      </p:sp>
      <p:sp>
        <p:nvSpPr>
          <p:cNvPr id="53" name="52 Rectángulo"/>
          <p:cNvSpPr/>
          <p:nvPr/>
        </p:nvSpPr>
        <p:spPr>
          <a:xfrm>
            <a:off x="6660232" y="3717032"/>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Property</a:t>
            </a:r>
            <a:endParaRPr lang="es-ES_tradnl" u="sng" dirty="0" smtClean="0"/>
          </a:p>
        </p:txBody>
      </p:sp>
      <p:sp>
        <p:nvSpPr>
          <p:cNvPr id="55" name="54 Rectángulo"/>
          <p:cNvSpPr/>
          <p:nvPr/>
        </p:nvSpPr>
        <p:spPr>
          <a:xfrm>
            <a:off x="6660232" y="4077072"/>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name</a:t>
            </a:r>
            <a:r>
              <a:rPr lang="es-ES_tradnl" dirty="0" smtClean="0"/>
              <a:t>= “</a:t>
            </a:r>
            <a:r>
              <a:rPr lang="es-ES_tradnl" dirty="0" err="1" smtClean="0"/>
              <a:t>name</a:t>
            </a:r>
            <a:r>
              <a:rPr lang="es-ES_tradnl" dirty="0" smtClean="0"/>
              <a:t>”</a:t>
            </a:r>
          </a:p>
        </p:txBody>
      </p:sp>
      <p:sp>
        <p:nvSpPr>
          <p:cNvPr id="56" name="55 Rectángulo"/>
          <p:cNvSpPr/>
          <p:nvPr/>
        </p:nvSpPr>
        <p:spPr>
          <a:xfrm>
            <a:off x="4427984" y="1772816"/>
            <a:ext cx="3744416" cy="954107"/>
          </a:xfrm>
          <a:prstGeom prst="rect">
            <a:avLst/>
          </a:prstGeom>
        </p:spPr>
        <p:txBody>
          <a:bodyPr wrap="square">
            <a:spAutoFit/>
          </a:bodyPr>
          <a:lstStyle/>
          <a:p>
            <a:r>
              <a:rPr lang="es-ES_tradnl" sz="1400" b="1" dirty="0" smtClean="0">
                <a:solidFill>
                  <a:srgbClr val="C00000"/>
                </a:solidFill>
                <a:latin typeface="Consolas" pitchFamily="49" charset="0"/>
              </a:rPr>
              <a:t>rule</a:t>
            </a:r>
            <a:r>
              <a:rPr lang="es-ES_tradnl" sz="1400" dirty="0" smtClean="0">
                <a:latin typeface="Consolas" pitchFamily="49" charset="0"/>
              </a:rPr>
              <a:t> property2text {</a:t>
            </a:r>
          </a:p>
          <a:p>
            <a:r>
              <a:rPr lang="es-ES_tradnl" sz="1400" dirty="0" smtClean="0">
                <a:latin typeface="Consolas" pitchFamily="49" charset="0"/>
              </a:rPr>
              <a:t>  </a:t>
            </a:r>
            <a:r>
              <a:rPr lang="es-ES_tradnl" sz="1400" b="1" dirty="0" err="1" smtClean="0">
                <a:solidFill>
                  <a:srgbClr val="C00000"/>
                </a:solidFill>
                <a:latin typeface="Consolas" pitchFamily="49" charset="0"/>
              </a:rPr>
              <a:t>from</a:t>
            </a:r>
            <a:r>
              <a:rPr lang="es-ES_tradnl" sz="1400" dirty="0" smtClean="0">
                <a:latin typeface="Consolas" pitchFamily="49" charset="0"/>
              </a:rPr>
              <a:t> p : </a:t>
            </a:r>
            <a:r>
              <a:rPr lang="es-ES_tradnl" sz="1400" dirty="0" err="1" smtClean="0">
                <a:latin typeface="Consolas" pitchFamily="49" charset="0"/>
              </a:rPr>
              <a:t>CD!Property</a:t>
            </a:r>
            <a:r>
              <a:rPr lang="es-ES_tradnl" sz="1400" dirty="0" smtClean="0">
                <a:latin typeface="Consolas" pitchFamily="49" charset="0"/>
              </a:rPr>
              <a:t> (</a:t>
            </a:r>
            <a:r>
              <a:rPr lang="es-ES_tradnl" sz="1400" dirty="0" err="1" smtClean="0">
                <a:latin typeface="Consolas" pitchFamily="49" charset="0"/>
              </a:rPr>
              <a:t>p.isText</a:t>
            </a:r>
            <a:r>
              <a:rPr lang="es-ES_tradnl" sz="1400" dirty="0" smtClean="0">
                <a:latin typeface="Consolas" pitchFamily="49" charset="0"/>
              </a:rPr>
              <a:t>())</a:t>
            </a:r>
          </a:p>
          <a:p>
            <a:r>
              <a:rPr lang="es-ES_tradnl" sz="1400" dirty="0" smtClean="0">
                <a:latin typeface="Consolas" pitchFamily="49" charset="0"/>
              </a:rPr>
              <a:t>  </a:t>
            </a:r>
            <a:r>
              <a:rPr lang="es-ES_tradnl" sz="1400" b="1" dirty="0" err="1" smtClean="0">
                <a:solidFill>
                  <a:srgbClr val="C00000"/>
                </a:solidFill>
                <a:latin typeface="Consolas" pitchFamily="49" charset="0"/>
              </a:rPr>
              <a:t>to</a:t>
            </a:r>
            <a:r>
              <a:rPr lang="es-ES_tradnl" sz="1400" dirty="0" smtClean="0">
                <a:latin typeface="Consolas" pitchFamily="49" charset="0"/>
              </a:rPr>
              <a:t>   t : </a:t>
            </a:r>
            <a:r>
              <a:rPr lang="es-ES_tradnl" sz="1400" dirty="0" err="1" smtClean="0">
                <a:latin typeface="Consolas" pitchFamily="49" charset="0"/>
              </a:rPr>
              <a:t>GUI!Text</a:t>
            </a:r>
            <a:endParaRPr lang="es-ES_tradnl" sz="1400" dirty="0" smtClean="0">
              <a:latin typeface="Consolas" pitchFamily="49" charset="0"/>
            </a:endParaRPr>
          </a:p>
          <a:p>
            <a:r>
              <a:rPr lang="es-ES_tradnl" sz="1400" dirty="0" smtClean="0">
                <a:latin typeface="Consolas" pitchFamily="49" charset="0"/>
              </a:rPr>
              <a:t>}</a:t>
            </a:r>
          </a:p>
        </p:txBody>
      </p:sp>
      <p:sp>
        <p:nvSpPr>
          <p:cNvPr id="57" name="56 Rectángulo"/>
          <p:cNvSpPr/>
          <p:nvPr/>
        </p:nvSpPr>
        <p:spPr>
          <a:xfrm>
            <a:off x="179512" y="1772816"/>
            <a:ext cx="5220072" cy="1600438"/>
          </a:xfrm>
          <a:prstGeom prst="rect">
            <a:avLst/>
          </a:prstGeom>
        </p:spPr>
        <p:txBody>
          <a:bodyPr wrap="square">
            <a:spAutoFit/>
          </a:bodyPr>
          <a:lstStyle/>
          <a:p>
            <a:r>
              <a:rPr lang="es-ES_tradnl" sz="1400" b="1" dirty="0" smtClean="0">
                <a:solidFill>
                  <a:srgbClr val="C00000"/>
                </a:solidFill>
                <a:latin typeface="Consolas" pitchFamily="49" charset="0"/>
              </a:rPr>
              <a:t>rule</a:t>
            </a:r>
            <a:r>
              <a:rPr lang="es-ES_tradnl" sz="1400" dirty="0" smtClean="0">
                <a:latin typeface="Consolas" pitchFamily="49" charset="0"/>
              </a:rPr>
              <a:t> class2frame {</a:t>
            </a:r>
          </a:p>
          <a:p>
            <a:r>
              <a:rPr lang="es-ES_tradnl" sz="1400" dirty="0" smtClean="0">
                <a:latin typeface="Consolas" pitchFamily="49" charset="0"/>
              </a:rPr>
              <a:t>  </a:t>
            </a:r>
            <a:r>
              <a:rPr lang="es-ES_tradnl" sz="1400" b="1" dirty="0" err="1" smtClean="0">
                <a:solidFill>
                  <a:srgbClr val="C00000"/>
                </a:solidFill>
                <a:latin typeface="Consolas" pitchFamily="49" charset="0"/>
              </a:rPr>
              <a:t>from</a:t>
            </a:r>
            <a:r>
              <a:rPr lang="es-ES_tradnl" sz="1400" dirty="0" smtClean="0">
                <a:latin typeface="Consolas" pitchFamily="49" charset="0"/>
              </a:rPr>
              <a:t> c : </a:t>
            </a:r>
            <a:r>
              <a:rPr lang="es-ES_tradnl" sz="1400" dirty="0" err="1" smtClean="0">
                <a:latin typeface="Consolas" pitchFamily="49" charset="0"/>
              </a:rPr>
              <a:t>CD!Class</a:t>
            </a:r>
            <a:r>
              <a:rPr lang="es-ES_tradnl" sz="1400" dirty="0" smtClean="0">
                <a:latin typeface="Consolas" pitchFamily="49" charset="0"/>
              </a:rPr>
              <a:t> (</a:t>
            </a:r>
            <a:r>
              <a:rPr lang="es-ES_tradnl" sz="1400" b="1" dirty="0" err="1" smtClean="0">
                <a:latin typeface="Consolas" pitchFamily="49" charset="0"/>
              </a:rPr>
              <a:t>not</a:t>
            </a:r>
            <a:r>
              <a:rPr lang="es-ES_tradnl" sz="1400" dirty="0" smtClean="0">
                <a:latin typeface="Consolas" pitchFamily="49" charset="0"/>
              </a:rPr>
              <a:t> </a:t>
            </a:r>
            <a:r>
              <a:rPr lang="es-ES_tradnl" sz="1400" dirty="0" err="1" smtClean="0">
                <a:latin typeface="Consolas" pitchFamily="49" charset="0"/>
              </a:rPr>
              <a:t>c.isAbstract</a:t>
            </a:r>
            <a:r>
              <a:rPr lang="es-ES_tradnl" sz="1400" dirty="0" smtClean="0">
                <a:latin typeface="Consolas" pitchFamily="49" charset="0"/>
              </a:rPr>
              <a:t>)</a:t>
            </a:r>
          </a:p>
          <a:p>
            <a:r>
              <a:rPr lang="es-ES_tradnl" sz="1400" dirty="0" smtClean="0">
                <a:latin typeface="Consolas" pitchFamily="49" charset="0"/>
              </a:rPr>
              <a:t>  </a:t>
            </a:r>
            <a:r>
              <a:rPr lang="es-ES_tradnl" sz="1400" b="1" dirty="0" err="1" smtClean="0">
                <a:solidFill>
                  <a:srgbClr val="C00000"/>
                </a:solidFill>
                <a:latin typeface="Consolas" pitchFamily="49" charset="0"/>
              </a:rPr>
              <a:t>to</a:t>
            </a:r>
            <a:r>
              <a:rPr lang="es-ES_tradnl" sz="1400" dirty="0" smtClean="0">
                <a:latin typeface="Consolas" pitchFamily="49" charset="0"/>
              </a:rPr>
              <a:t>   f : </a:t>
            </a:r>
            <a:r>
              <a:rPr lang="es-ES_tradnl" sz="1400" dirty="0" err="1" smtClean="0">
                <a:latin typeface="Consolas" pitchFamily="49" charset="0"/>
              </a:rPr>
              <a:t>GUI!Frame</a:t>
            </a:r>
            <a:r>
              <a:rPr lang="es-ES_tradnl" sz="1400" dirty="0" smtClean="0">
                <a:latin typeface="Consolas" pitchFamily="49" charset="0"/>
              </a:rPr>
              <a:t> (</a:t>
            </a:r>
          </a:p>
          <a:p>
            <a:r>
              <a:rPr lang="es-ES_tradnl" sz="1400" b="1" dirty="0" smtClean="0">
                <a:latin typeface="Consolas" pitchFamily="49" charset="0"/>
              </a:rPr>
              <a:t>     </a:t>
            </a:r>
            <a:r>
              <a:rPr lang="es-ES_tradnl" sz="1400" b="1" u="sng" dirty="0" err="1" smtClean="0">
                <a:latin typeface="Consolas" pitchFamily="49" charset="0"/>
              </a:rPr>
              <a:t>title</a:t>
            </a:r>
            <a:r>
              <a:rPr lang="es-ES_tradnl" sz="1400" b="1" u="sng" dirty="0" smtClean="0">
                <a:latin typeface="Consolas" pitchFamily="49" charset="0"/>
              </a:rPr>
              <a:t> &lt;- c.name,</a:t>
            </a:r>
          </a:p>
          <a:p>
            <a:r>
              <a:rPr lang="es-ES_tradnl" sz="1400" dirty="0" smtClean="0">
                <a:latin typeface="Consolas" pitchFamily="49" charset="0"/>
              </a:rPr>
              <a:t>     </a:t>
            </a:r>
            <a:r>
              <a:rPr lang="es-ES_tradnl" sz="1400" dirty="0" err="1" smtClean="0">
                <a:latin typeface="Consolas" pitchFamily="49" charset="0"/>
              </a:rPr>
              <a:t>widgets</a:t>
            </a:r>
            <a:r>
              <a:rPr lang="es-ES_tradnl" sz="1400" dirty="0" smtClean="0">
                <a:latin typeface="Consolas" pitchFamily="49" charset="0"/>
              </a:rPr>
              <a:t> &lt;- </a:t>
            </a:r>
            <a:r>
              <a:rPr lang="es-ES_tradnl" sz="1400" dirty="0" err="1" smtClean="0">
                <a:latin typeface="Consolas" pitchFamily="49" charset="0"/>
              </a:rPr>
              <a:t>c.ownedAttribute</a:t>
            </a:r>
            <a:endParaRPr lang="es-ES_tradnl" sz="1400" dirty="0" smtClean="0">
              <a:latin typeface="Consolas" pitchFamily="49" charset="0"/>
            </a:endParaRPr>
          </a:p>
          <a:p>
            <a:r>
              <a:rPr lang="es-ES_tradnl" sz="1400" dirty="0" smtClean="0">
                <a:latin typeface="Consolas" pitchFamily="49" charset="0"/>
              </a:rPr>
              <a:t>  )</a:t>
            </a:r>
          </a:p>
          <a:p>
            <a:r>
              <a:rPr lang="es-ES_tradnl" sz="1400" dirty="0" smtClean="0">
                <a:latin typeface="Consolas" pitchFamily="49" charset="0"/>
              </a:rPr>
              <a:t>}</a:t>
            </a:r>
          </a:p>
        </p:txBody>
      </p:sp>
      <p:sp>
        <p:nvSpPr>
          <p:cNvPr id="59" name="58 Rectángulo"/>
          <p:cNvSpPr/>
          <p:nvPr/>
        </p:nvSpPr>
        <p:spPr>
          <a:xfrm>
            <a:off x="611560" y="5085184"/>
            <a:ext cx="151216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TraceLink</a:t>
            </a:r>
            <a:endParaRPr lang="es-ES_tradnl" u="sng" dirty="0" smtClean="0"/>
          </a:p>
        </p:txBody>
      </p:sp>
      <p:sp>
        <p:nvSpPr>
          <p:cNvPr id="60" name="59 Rectángulo"/>
          <p:cNvSpPr/>
          <p:nvPr/>
        </p:nvSpPr>
        <p:spPr>
          <a:xfrm>
            <a:off x="4716016" y="5085184"/>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TraceLink</a:t>
            </a:r>
            <a:endParaRPr lang="es-ES_tradnl" u="sng" dirty="0" smtClean="0"/>
          </a:p>
        </p:txBody>
      </p:sp>
      <p:sp>
        <p:nvSpPr>
          <p:cNvPr id="61" name="60 Rectángulo"/>
          <p:cNvSpPr/>
          <p:nvPr/>
        </p:nvSpPr>
        <p:spPr>
          <a:xfrm>
            <a:off x="611560" y="5949280"/>
            <a:ext cx="151216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Frame</a:t>
            </a:r>
            <a:endParaRPr lang="es-ES_tradnl" u="sng" dirty="0" smtClean="0"/>
          </a:p>
        </p:txBody>
      </p:sp>
      <p:sp>
        <p:nvSpPr>
          <p:cNvPr id="62" name="61 Rectángulo"/>
          <p:cNvSpPr/>
          <p:nvPr/>
        </p:nvSpPr>
        <p:spPr>
          <a:xfrm>
            <a:off x="4716016" y="5949280"/>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Text</a:t>
            </a:r>
            <a:endParaRPr lang="es-ES_tradnl" u="sng" dirty="0" smtClean="0"/>
          </a:p>
        </p:txBody>
      </p:sp>
      <p:cxnSp>
        <p:nvCxnSpPr>
          <p:cNvPr id="63" name="62 Conector recto de flecha"/>
          <p:cNvCxnSpPr>
            <a:stCxn id="48" idx="2"/>
            <a:endCxn id="48" idx="2"/>
          </p:cNvCxnSpPr>
          <p:nvPr/>
        </p:nvCxnSpPr>
        <p:spPr>
          <a:xfrm>
            <a:off x="1367644" y="4460919"/>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63 Conector recto de flecha"/>
          <p:cNvCxnSpPr>
            <a:stCxn id="59" idx="0"/>
            <a:endCxn id="48" idx="2"/>
          </p:cNvCxnSpPr>
          <p:nvPr/>
        </p:nvCxnSpPr>
        <p:spPr>
          <a:xfrm flipV="1">
            <a:off x="1367644" y="4460919"/>
            <a:ext cx="0" cy="6242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64 Conector recto de flecha"/>
          <p:cNvCxnSpPr>
            <a:stCxn id="59" idx="2"/>
            <a:endCxn id="61" idx="0"/>
          </p:cNvCxnSpPr>
          <p:nvPr/>
        </p:nvCxnSpPr>
        <p:spPr>
          <a:xfrm>
            <a:off x="1367644" y="5445224"/>
            <a:ext cx="0"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65 Conector recto de flecha"/>
          <p:cNvCxnSpPr>
            <a:stCxn id="60" idx="0"/>
            <a:endCxn id="52" idx="2"/>
          </p:cNvCxnSpPr>
          <p:nvPr/>
        </p:nvCxnSpPr>
        <p:spPr>
          <a:xfrm flipV="1">
            <a:off x="5544108" y="4437112"/>
            <a:ext cx="0" cy="6480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0" name="69 Conector recto de flecha"/>
          <p:cNvCxnSpPr>
            <a:stCxn id="60" idx="2"/>
            <a:endCxn id="62" idx="0"/>
          </p:cNvCxnSpPr>
          <p:nvPr/>
        </p:nvCxnSpPr>
        <p:spPr>
          <a:xfrm>
            <a:off x="5544108" y="5445224"/>
            <a:ext cx="0"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2" name="71 CuadroTexto"/>
          <p:cNvSpPr txBox="1"/>
          <p:nvPr/>
        </p:nvSpPr>
        <p:spPr>
          <a:xfrm>
            <a:off x="1331640" y="4509120"/>
            <a:ext cx="282450" cy="369332"/>
          </a:xfrm>
          <a:prstGeom prst="rect">
            <a:avLst/>
          </a:prstGeom>
          <a:noFill/>
        </p:spPr>
        <p:txBody>
          <a:bodyPr wrap="none" rtlCol="0">
            <a:spAutoFit/>
          </a:bodyPr>
          <a:lstStyle/>
          <a:p>
            <a:r>
              <a:rPr lang="es-ES_tradnl" dirty="0" smtClean="0"/>
              <a:t>c</a:t>
            </a:r>
            <a:endParaRPr lang="es-ES_tradnl" dirty="0"/>
          </a:p>
        </p:txBody>
      </p:sp>
      <p:sp>
        <p:nvSpPr>
          <p:cNvPr id="74" name="73 CuadroTexto"/>
          <p:cNvSpPr txBox="1"/>
          <p:nvPr/>
        </p:nvSpPr>
        <p:spPr>
          <a:xfrm>
            <a:off x="1364474" y="5589240"/>
            <a:ext cx="255198" cy="369332"/>
          </a:xfrm>
          <a:prstGeom prst="rect">
            <a:avLst/>
          </a:prstGeom>
          <a:noFill/>
        </p:spPr>
        <p:txBody>
          <a:bodyPr wrap="none" rtlCol="0">
            <a:spAutoFit/>
          </a:bodyPr>
          <a:lstStyle/>
          <a:p>
            <a:r>
              <a:rPr lang="es-ES_tradnl" dirty="0" smtClean="0"/>
              <a:t>f</a:t>
            </a:r>
            <a:endParaRPr lang="es-ES_tradnl" dirty="0"/>
          </a:p>
        </p:txBody>
      </p:sp>
      <p:sp>
        <p:nvSpPr>
          <p:cNvPr id="75" name="74 CuadroTexto"/>
          <p:cNvSpPr txBox="1"/>
          <p:nvPr/>
        </p:nvSpPr>
        <p:spPr>
          <a:xfrm>
            <a:off x="5580112" y="5579948"/>
            <a:ext cx="261610" cy="369332"/>
          </a:xfrm>
          <a:prstGeom prst="rect">
            <a:avLst/>
          </a:prstGeom>
          <a:noFill/>
        </p:spPr>
        <p:txBody>
          <a:bodyPr wrap="none" rtlCol="0">
            <a:spAutoFit/>
          </a:bodyPr>
          <a:lstStyle/>
          <a:p>
            <a:r>
              <a:rPr lang="es-ES_tradnl" dirty="0" smtClean="0"/>
              <a:t>t</a:t>
            </a:r>
            <a:endParaRPr lang="es-ES_tradnl" dirty="0"/>
          </a:p>
        </p:txBody>
      </p:sp>
      <p:sp>
        <p:nvSpPr>
          <p:cNvPr id="76" name="75 CuadroTexto"/>
          <p:cNvSpPr txBox="1"/>
          <p:nvPr/>
        </p:nvSpPr>
        <p:spPr>
          <a:xfrm>
            <a:off x="5580112" y="4509120"/>
            <a:ext cx="306494" cy="369332"/>
          </a:xfrm>
          <a:prstGeom prst="rect">
            <a:avLst/>
          </a:prstGeom>
          <a:noFill/>
        </p:spPr>
        <p:txBody>
          <a:bodyPr wrap="none" rtlCol="0">
            <a:spAutoFit/>
          </a:bodyPr>
          <a:lstStyle/>
          <a:p>
            <a:r>
              <a:rPr lang="es-ES_tradnl" dirty="0" smtClean="0"/>
              <a:t>p</a:t>
            </a:r>
            <a:endParaRPr lang="es-ES_tradnl" dirty="0"/>
          </a:p>
        </p:txBody>
      </p:sp>
      <p:sp>
        <p:nvSpPr>
          <p:cNvPr id="81" name="80 Rectángulo"/>
          <p:cNvSpPr/>
          <p:nvPr/>
        </p:nvSpPr>
        <p:spPr>
          <a:xfrm>
            <a:off x="6660232" y="5085184"/>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TraceLink</a:t>
            </a:r>
            <a:endParaRPr lang="es-ES_tradnl" u="sng" dirty="0" smtClean="0"/>
          </a:p>
        </p:txBody>
      </p:sp>
      <p:sp>
        <p:nvSpPr>
          <p:cNvPr id="82" name="81 Rectángulo"/>
          <p:cNvSpPr/>
          <p:nvPr/>
        </p:nvSpPr>
        <p:spPr>
          <a:xfrm>
            <a:off x="6660232" y="5949280"/>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Text</a:t>
            </a:r>
            <a:endParaRPr lang="es-ES_tradnl" u="sng" dirty="0" smtClean="0"/>
          </a:p>
        </p:txBody>
      </p:sp>
      <p:cxnSp>
        <p:nvCxnSpPr>
          <p:cNvPr id="83" name="82 Conector recto de flecha"/>
          <p:cNvCxnSpPr>
            <a:stCxn id="81" idx="0"/>
          </p:cNvCxnSpPr>
          <p:nvPr/>
        </p:nvCxnSpPr>
        <p:spPr>
          <a:xfrm flipV="1">
            <a:off x="7488324" y="4437112"/>
            <a:ext cx="0" cy="6480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4" name="83 Conector recto de flecha"/>
          <p:cNvCxnSpPr>
            <a:stCxn id="81" idx="2"/>
            <a:endCxn id="82" idx="0"/>
          </p:cNvCxnSpPr>
          <p:nvPr/>
        </p:nvCxnSpPr>
        <p:spPr>
          <a:xfrm>
            <a:off x="7488324" y="5445224"/>
            <a:ext cx="0"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5" name="84 CuadroTexto"/>
          <p:cNvSpPr txBox="1"/>
          <p:nvPr/>
        </p:nvSpPr>
        <p:spPr>
          <a:xfrm>
            <a:off x="7524328" y="5579948"/>
            <a:ext cx="261610" cy="369332"/>
          </a:xfrm>
          <a:prstGeom prst="rect">
            <a:avLst/>
          </a:prstGeom>
          <a:noFill/>
        </p:spPr>
        <p:txBody>
          <a:bodyPr wrap="none" rtlCol="0">
            <a:spAutoFit/>
          </a:bodyPr>
          <a:lstStyle/>
          <a:p>
            <a:r>
              <a:rPr lang="es-ES_tradnl" dirty="0" smtClean="0"/>
              <a:t>t</a:t>
            </a:r>
            <a:endParaRPr lang="es-ES_tradnl" dirty="0"/>
          </a:p>
        </p:txBody>
      </p:sp>
      <p:sp>
        <p:nvSpPr>
          <p:cNvPr id="98" name="97 CuadroTexto"/>
          <p:cNvSpPr txBox="1"/>
          <p:nvPr/>
        </p:nvSpPr>
        <p:spPr>
          <a:xfrm>
            <a:off x="7524328" y="4509120"/>
            <a:ext cx="306494" cy="369332"/>
          </a:xfrm>
          <a:prstGeom prst="rect">
            <a:avLst/>
          </a:prstGeom>
          <a:noFill/>
        </p:spPr>
        <p:txBody>
          <a:bodyPr wrap="none" rtlCol="0">
            <a:spAutoFit/>
          </a:bodyPr>
          <a:lstStyle/>
          <a:p>
            <a:r>
              <a:rPr lang="es-ES_tradnl" dirty="0" smtClean="0"/>
              <a:t>p</a:t>
            </a:r>
            <a:endParaRPr lang="es-ES_tradnl" dirty="0"/>
          </a:p>
        </p:txBody>
      </p:sp>
      <p:sp>
        <p:nvSpPr>
          <p:cNvPr id="102" name="101 Rectángulo"/>
          <p:cNvSpPr/>
          <p:nvPr/>
        </p:nvSpPr>
        <p:spPr>
          <a:xfrm>
            <a:off x="611560" y="6309320"/>
            <a:ext cx="151216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title</a:t>
            </a:r>
            <a:r>
              <a:rPr lang="es-ES_tradnl" dirty="0" smtClean="0"/>
              <a:t> = “</a:t>
            </a:r>
            <a:r>
              <a:rPr lang="es-ES_tradnl" dirty="0" err="1" smtClean="0"/>
              <a:t>Pet</a:t>
            </a:r>
            <a:r>
              <a:rPr lang="es-ES_tradnl" dirty="0" smtClean="0"/>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72 Título"/>
          <p:cNvSpPr>
            <a:spLocks noGrp="1"/>
          </p:cNvSpPr>
          <p:nvPr>
            <p:ph type="title"/>
          </p:nvPr>
        </p:nvSpPr>
        <p:spPr/>
        <p:txBody>
          <a:bodyPr>
            <a:normAutofit/>
          </a:bodyPr>
          <a:lstStyle/>
          <a:p>
            <a:r>
              <a:rPr lang="es-ES_tradnl" dirty="0" err="1" smtClean="0"/>
              <a:t>The</a:t>
            </a:r>
            <a:r>
              <a:rPr lang="es-ES_tradnl" dirty="0" smtClean="0"/>
              <a:t> ATL </a:t>
            </a:r>
            <a:r>
              <a:rPr lang="es-ES_tradnl" dirty="0" err="1" smtClean="0"/>
              <a:t>algorithm</a:t>
            </a:r>
            <a:r>
              <a:rPr lang="es-ES_tradnl" dirty="0" smtClean="0"/>
              <a:t> – </a:t>
            </a:r>
            <a:r>
              <a:rPr lang="es-ES_tradnl" dirty="0" err="1" smtClean="0"/>
              <a:t>Apply</a:t>
            </a:r>
            <a:r>
              <a:rPr lang="es-ES_tradnl" dirty="0" smtClean="0"/>
              <a:t> </a:t>
            </a:r>
            <a:r>
              <a:rPr lang="es-ES_tradnl" dirty="0" err="1" smtClean="0"/>
              <a:t>phase</a:t>
            </a:r>
            <a:endParaRPr lang="es-ES_tradnl" dirty="0"/>
          </a:p>
        </p:txBody>
      </p:sp>
      <p:sp>
        <p:nvSpPr>
          <p:cNvPr id="46" name="45 Rectángulo"/>
          <p:cNvSpPr/>
          <p:nvPr/>
        </p:nvSpPr>
        <p:spPr>
          <a:xfrm>
            <a:off x="611560" y="3740839"/>
            <a:ext cx="151216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Class</a:t>
            </a:r>
            <a:endParaRPr lang="es-ES_tradnl" u="sng" dirty="0" smtClean="0"/>
          </a:p>
        </p:txBody>
      </p:sp>
      <p:sp>
        <p:nvSpPr>
          <p:cNvPr id="48" name="47 Rectángulo"/>
          <p:cNvSpPr/>
          <p:nvPr/>
        </p:nvSpPr>
        <p:spPr>
          <a:xfrm>
            <a:off x="611560" y="4100879"/>
            <a:ext cx="151216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name</a:t>
            </a:r>
            <a:r>
              <a:rPr lang="es-ES_tradnl" dirty="0" smtClean="0"/>
              <a:t> = “</a:t>
            </a:r>
            <a:r>
              <a:rPr lang="es-ES_tradnl" dirty="0" err="1" smtClean="0"/>
              <a:t>Pet</a:t>
            </a:r>
            <a:r>
              <a:rPr lang="es-ES_tradnl" dirty="0" smtClean="0"/>
              <a:t>”</a:t>
            </a:r>
          </a:p>
        </p:txBody>
      </p:sp>
      <p:sp>
        <p:nvSpPr>
          <p:cNvPr id="51" name="50 Rectángulo"/>
          <p:cNvSpPr/>
          <p:nvPr/>
        </p:nvSpPr>
        <p:spPr>
          <a:xfrm>
            <a:off x="4716016" y="3717032"/>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Property</a:t>
            </a:r>
            <a:endParaRPr lang="es-ES_tradnl" u="sng" dirty="0" smtClean="0"/>
          </a:p>
        </p:txBody>
      </p:sp>
      <p:sp>
        <p:nvSpPr>
          <p:cNvPr id="52" name="51 Rectángulo"/>
          <p:cNvSpPr/>
          <p:nvPr/>
        </p:nvSpPr>
        <p:spPr>
          <a:xfrm>
            <a:off x="4716016" y="4077072"/>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name</a:t>
            </a:r>
            <a:r>
              <a:rPr lang="es-ES_tradnl" dirty="0" smtClean="0"/>
              <a:t> = “ID”</a:t>
            </a:r>
          </a:p>
        </p:txBody>
      </p:sp>
      <p:sp>
        <p:nvSpPr>
          <p:cNvPr id="53" name="52 Rectángulo"/>
          <p:cNvSpPr/>
          <p:nvPr/>
        </p:nvSpPr>
        <p:spPr>
          <a:xfrm>
            <a:off x="6660232" y="3717032"/>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Property</a:t>
            </a:r>
            <a:endParaRPr lang="es-ES_tradnl" u="sng" dirty="0" smtClean="0"/>
          </a:p>
        </p:txBody>
      </p:sp>
      <p:sp>
        <p:nvSpPr>
          <p:cNvPr id="55" name="54 Rectángulo"/>
          <p:cNvSpPr/>
          <p:nvPr/>
        </p:nvSpPr>
        <p:spPr>
          <a:xfrm>
            <a:off x="6660232" y="4077072"/>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name</a:t>
            </a:r>
            <a:r>
              <a:rPr lang="es-ES_tradnl" dirty="0" smtClean="0"/>
              <a:t>= “</a:t>
            </a:r>
            <a:r>
              <a:rPr lang="es-ES_tradnl" dirty="0" err="1" smtClean="0"/>
              <a:t>name</a:t>
            </a:r>
            <a:r>
              <a:rPr lang="es-ES_tradnl" dirty="0" smtClean="0"/>
              <a:t>”</a:t>
            </a:r>
          </a:p>
        </p:txBody>
      </p:sp>
      <p:sp>
        <p:nvSpPr>
          <p:cNvPr id="56" name="55 Rectángulo"/>
          <p:cNvSpPr/>
          <p:nvPr/>
        </p:nvSpPr>
        <p:spPr>
          <a:xfrm>
            <a:off x="4427984" y="1772816"/>
            <a:ext cx="3744416" cy="954107"/>
          </a:xfrm>
          <a:prstGeom prst="rect">
            <a:avLst/>
          </a:prstGeom>
        </p:spPr>
        <p:txBody>
          <a:bodyPr wrap="square">
            <a:spAutoFit/>
          </a:bodyPr>
          <a:lstStyle/>
          <a:p>
            <a:r>
              <a:rPr lang="es-ES_tradnl" sz="1400" b="1" dirty="0" smtClean="0">
                <a:solidFill>
                  <a:srgbClr val="C00000"/>
                </a:solidFill>
                <a:latin typeface="Consolas" pitchFamily="49" charset="0"/>
              </a:rPr>
              <a:t>rule</a:t>
            </a:r>
            <a:r>
              <a:rPr lang="es-ES_tradnl" sz="1400" dirty="0" smtClean="0">
                <a:latin typeface="Consolas" pitchFamily="49" charset="0"/>
              </a:rPr>
              <a:t> property2text {</a:t>
            </a:r>
          </a:p>
          <a:p>
            <a:r>
              <a:rPr lang="es-ES_tradnl" sz="1400" dirty="0" smtClean="0">
                <a:latin typeface="Consolas" pitchFamily="49" charset="0"/>
              </a:rPr>
              <a:t>  </a:t>
            </a:r>
            <a:r>
              <a:rPr lang="es-ES_tradnl" sz="1400" b="1" dirty="0" err="1" smtClean="0">
                <a:solidFill>
                  <a:srgbClr val="C00000"/>
                </a:solidFill>
                <a:latin typeface="Consolas" pitchFamily="49" charset="0"/>
              </a:rPr>
              <a:t>from</a:t>
            </a:r>
            <a:r>
              <a:rPr lang="es-ES_tradnl" sz="1400" dirty="0" smtClean="0">
                <a:latin typeface="Consolas" pitchFamily="49" charset="0"/>
              </a:rPr>
              <a:t> p : </a:t>
            </a:r>
            <a:r>
              <a:rPr lang="es-ES_tradnl" sz="1400" dirty="0" err="1" smtClean="0">
                <a:latin typeface="Consolas" pitchFamily="49" charset="0"/>
              </a:rPr>
              <a:t>CD!Property</a:t>
            </a:r>
            <a:r>
              <a:rPr lang="es-ES_tradnl" sz="1400" dirty="0" smtClean="0">
                <a:latin typeface="Consolas" pitchFamily="49" charset="0"/>
              </a:rPr>
              <a:t> (</a:t>
            </a:r>
            <a:r>
              <a:rPr lang="es-ES_tradnl" sz="1400" dirty="0" err="1" smtClean="0">
                <a:latin typeface="Consolas" pitchFamily="49" charset="0"/>
              </a:rPr>
              <a:t>p.isText</a:t>
            </a:r>
            <a:r>
              <a:rPr lang="es-ES_tradnl" sz="1400" dirty="0" smtClean="0">
                <a:latin typeface="Consolas" pitchFamily="49" charset="0"/>
              </a:rPr>
              <a:t>())</a:t>
            </a:r>
          </a:p>
          <a:p>
            <a:r>
              <a:rPr lang="es-ES_tradnl" sz="1400" dirty="0" smtClean="0">
                <a:latin typeface="Consolas" pitchFamily="49" charset="0"/>
              </a:rPr>
              <a:t>  </a:t>
            </a:r>
            <a:r>
              <a:rPr lang="es-ES_tradnl" sz="1400" b="1" dirty="0" err="1" smtClean="0">
                <a:solidFill>
                  <a:srgbClr val="C00000"/>
                </a:solidFill>
                <a:latin typeface="Consolas" pitchFamily="49" charset="0"/>
              </a:rPr>
              <a:t>to</a:t>
            </a:r>
            <a:r>
              <a:rPr lang="es-ES_tradnl" sz="1400" dirty="0" smtClean="0">
                <a:latin typeface="Consolas" pitchFamily="49" charset="0"/>
              </a:rPr>
              <a:t>   t : </a:t>
            </a:r>
            <a:r>
              <a:rPr lang="es-ES_tradnl" sz="1400" dirty="0" err="1" smtClean="0">
                <a:latin typeface="Consolas" pitchFamily="49" charset="0"/>
              </a:rPr>
              <a:t>GUI!Text</a:t>
            </a:r>
            <a:endParaRPr lang="es-ES_tradnl" sz="1400" dirty="0" smtClean="0">
              <a:latin typeface="Consolas" pitchFamily="49" charset="0"/>
            </a:endParaRPr>
          </a:p>
          <a:p>
            <a:r>
              <a:rPr lang="es-ES_tradnl" sz="1400" dirty="0" smtClean="0">
                <a:latin typeface="Consolas" pitchFamily="49" charset="0"/>
              </a:rPr>
              <a:t>}</a:t>
            </a:r>
          </a:p>
        </p:txBody>
      </p:sp>
      <p:sp>
        <p:nvSpPr>
          <p:cNvPr id="57" name="56 Rectángulo"/>
          <p:cNvSpPr/>
          <p:nvPr/>
        </p:nvSpPr>
        <p:spPr>
          <a:xfrm>
            <a:off x="179512" y="1772816"/>
            <a:ext cx="5220072" cy="1600438"/>
          </a:xfrm>
          <a:prstGeom prst="rect">
            <a:avLst/>
          </a:prstGeom>
        </p:spPr>
        <p:txBody>
          <a:bodyPr wrap="square">
            <a:spAutoFit/>
          </a:bodyPr>
          <a:lstStyle/>
          <a:p>
            <a:r>
              <a:rPr lang="es-ES_tradnl" sz="1400" b="1" dirty="0" smtClean="0">
                <a:solidFill>
                  <a:srgbClr val="C00000"/>
                </a:solidFill>
                <a:latin typeface="Consolas" pitchFamily="49" charset="0"/>
              </a:rPr>
              <a:t>rule</a:t>
            </a:r>
            <a:r>
              <a:rPr lang="es-ES_tradnl" sz="1400" dirty="0" smtClean="0">
                <a:latin typeface="Consolas" pitchFamily="49" charset="0"/>
              </a:rPr>
              <a:t> class2frame {</a:t>
            </a:r>
          </a:p>
          <a:p>
            <a:r>
              <a:rPr lang="es-ES_tradnl" sz="1400" dirty="0" smtClean="0">
                <a:latin typeface="Consolas" pitchFamily="49" charset="0"/>
              </a:rPr>
              <a:t>  </a:t>
            </a:r>
            <a:r>
              <a:rPr lang="es-ES_tradnl" sz="1400" b="1" dirty="0" err="1" smtClean="0">
                <a:solidFill>
                  <a:srgbClr val="C00000"/>
                </a:solidFill>
                <a:latin typeface="Consolas" pitchFamily="49" charset="0"/>
              </a:rPr>
              <a:t>from</a:t>
            </a:r>
            <a:r>
              <a:rPr lang="es-ES_tradnl" sz="1400" dirty="0" smtClean="0">
                <a:latin typeface="Consolas" pitchFamily="49" charset="0"/>
              </a:rPr>
              <a:t> c : </a:t>
            </a:r>
            <a:r>
              <a:rPr lang="es-ES_tradnl" sz="1400" dirty="0" err="1" smtClean="0">
                <a:latin typeface="Consolas" pitchFamily="49" charset="0"/>
              </a:rPr>
              <a:t>CD!Class</a:t>
            </a:r>
            <a:r>
              <a:rPr lang="es-ES_tradnl" sz="1400" dirty="0" smtClean="0">
                <a:latin typeface="Consolas" pitchFamily="49" charset="0"/>
              </a:rPr>
              <a:t> (</a:t>
            </a:r>
            <a:r>
              <a:rPr lang="es-ES_tradnl" sz="1400" dirty="0" err="1" smtClean="0">
                <a:latin typeface="Consolas" pitchFamily="49" charset="0"/>
              </a:rPr>
              <a:t>not</a:t>
            </a:r>
            <a:r>
              <a:rPr lang="es-ES_tradnl" sz="1400" dirty="0" smtClean="0">
                <a:latin typeface="Consolas" pitchFamily="49" charset="0"/>
              </a:rPr>
              <a:t> </a:t>
            </a:r>
            <a:r>
              <a:rPr lang="es-ES_tradnl" sz="1400" dirty="0" err="1" smtClean="0">
                <a:latin typeface="Consolas" pitchFamily="49" charset="0"/>
              </a:rPr>
              <a:t>c.isAbstract</a:t>
            </a:r>
            <a:r>
              <a:rPr lang="es-ES_tradnl" sz="1400" dirty="0" smtClean="0">
                <a:latin typeface="Consolas" pitchFamily="49" charset="0"/>
              </a:rPr>
              <a:t>)</a:t>
            </a:r>
          </a:p>
          <a:p>
            <a:r>
              <a:rPr lang="es-ES_tradnl" sz="1400" dirty="0" smtClean="0">
                <a:latin typeface="Consolas" pitchFamily="49" charset="0"/>
              </a:rPr>
              <a:t>  </a:t>
            </a:r>
            <a:r>
              <a:rPr lang="es-ES_tradnl" sz="1400" b="1" dirty="0" err="1" smtClean="0">
                <a:solidFill>
                  <a:srgbClr val="C00000"/>
                </a:solidFill>
                <a:latin typeface="Consolas" pitchFamily="49" charset="0"/>
              </a:rPr>
              <a:t>to</a:t>
            </a:r>
            <a:r>
              <a:rPr lang="es-ES_tradnl" sz="1400" dirty="0" smtClean="0">
                <a:latin typeface="Consolas" pitchFamily="49" charset="0"/>
              </a:rPr>
              <a:t>   f : </a:t>
            </a:r>
            <a:r>
              <a:rPr lang="es-ES_tradnl" sz="1400" dirty="0" err="1" smtClean="0">
                <a:latin typeface="Consolas" pitchFamily="49" charset="0"/>
              </a:rPr>
              <a:t>GUI!Frame</a:t>
            </a:r>
            <a:r>
              <a:rPr lang="es-ES_tradnl" sz="1400" dirty="0" smtClean="0">
                <a:latin typeface="Consolas" pitchFamily="49" charset="0"/>
              </a:rPr>
              <a:t> (</a:t>
            </a:r>
          </a:p>
          <a:p>
            <a:r>
              <a:rPr lang="es-ES_tradnl" sz="1400" dirty="0" smtClean="0">
                <a:latin typeface="Consolas" pitchFamily="49" charset="0"/>
              </a:rPr>
              <a:t>     </a:t>
            </a:r>
            <a:r>
              <a:rPr lang="es-ES_tradnl" sz="1400" dirty="0" err="1" smtClean="0">
                <a:latin typeface="Consolas" pitchFamily="49" charset="0"/>
              </a:rPr>
              <a:t>title</a:t>
            </a:r>
            <a:r>
              <a:rPr lang="es-ES_tradnl" sz="1400" dirty="0" smtClean="0">
                <a:latin typeface="Consolas" pitchFamily="49" charset="0"/>
              </a:rPr>
              <a:t> &lt;- c.name,</a:t>
            </a:r>
          </a:p>
          <a:p>
            <a:r>
              <a:rPr lang="es-ES_tradnl" sz="1400" dirty="0" smtClean="0">
                <a:latin typeface="Consolas" pitchFamily="49" charset="0"/>
              </a:rPr>
              <a:t>     </a:t>
            </a:r>
            <a:r>
              <a:rPr lang="es-ES_tradnl" sz="1400" b="1" u="sng" dirty="0" err="1" smtClean="0">
                <a:latin typeface="Consolas" pitchFamily="49" charset="0"/>
              </a:rPr>
              <a:t>widgets</a:t>
            </a:r>
            <a:r>
              <a:rPr lang="es-ES_tradnl" sz="1400" b="1" u="sng" dirty="0" smtClean="0">
                <a:latin typeface="Consolas" pitchFamily="49" charset="0"/>
              </a:rPr>
              <a:t> &lt;- </a:t>
            </a:r>
            <a:r>
              <a:rPr lang="es-ES_tradnl" sz="1400" b="1" u="sng" dirty="0" err="1" smtClean="0">
                <a:latin typeface="Consolas" pitchFamily="49" charset="0"/>
              </a:rPr>
              <a:t>c.ownedAttribute</a:t>
            </a:r>
            <a:endParaRPr lang="es-ES_tradnl" sz="1400" b="1" u="sng" dirty="0" smtClean="0">
              <a:latin typeface="Consolas" pitchFamily="49" charset="0"/>
            </a:endParaRPr>
          </a:p>
          <a:p>
            <a:r>
              <a:rPr lang="es-ES_tradnl" sz="1400" dirty="0" smtClean="0">
                <a:latin typeface="Consolas" pitchFamily="49" charset="0"/>
              </a:rPr>
              <a:t>  )</a:t>
            </a:r>
          </a:p>
          <a:p>
            <a:r>
              <a:rPr lang="es-ES_tradnl" sz="1400" dirty="0" smtClean="0">
                <a:latin typeface="Consolas" pitchFamily="49" charset="0"/>
              </a:rPr>
              <a:t>}</a:t>
            </a:r>
          </a:p>
        </p:txBody>
      </p:sp>
      <p:sp>
        <p:nvSpPr>
          <p:cNvPr id="59" name="58 Rectángulo"/>
          <p:cNvSpPr/>
          <p:nvPr/>
        </p:nvSpPr>
        <p:spPr>
          <a:xfrm>
            <a:off x="611560" y="5085184"/>
            <a:ext cx="151216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TraceLink</a:t>
            </a:r>
            <a:endParaRPr lang="es-ES_tradnl" u="sng" dirty="0" smtClean="0"/>
          </a:p>
        </p:txBody>
      </p:sp>
      <p:sp>
        <p:nvSpPr>
          <p:cNvPr id="60" name="59 Rectángulo"/>
          <p:cNvSpPr/>
          <p:nvPr/>
        </p:nvSpPr>
        <p:spPr>
          <a:xfrm>
            <a:off x="4716016" y="5085184"/>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TraceLink</a:t>
            </a:r>
            <a:endParaRPr lang="es-ES_tradnl" u="sng" dirty="0" smtClean="0"/>
          </a:p>
        </p:txBody>
      </p:sp>
      <p:sp>
        <p:nvSpPr>
          <p:cNvPr id="61" name="60 Rectángulo"/>
          <p:cNvSpPr/>
          <p:nvPr/>
        </p:nvSpPr>
        <p:spPr>
          <a:xfrm>
            <a:off x="611560" y="5949280"/>
            <a:ext cx="151216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Frame</a:t>
            </a:r>
            <a:endParaRPr lang="es-ES_tradnl" u="sng" dirty="0" smtClean="0"/>
          </a:p>
        </p:txBody>
      </p:sp>
      <p:sp>
        <p:nvSpPr>
          <p:cNvPr id="62" name="61 Rectángulo"/>
          <p:cNvSpPr/>
          <p:nvPr/>
        </p:nvSpPr>
        <p:spPr>
          <a:xfrm>
            <a:off x="4716016" y="5949280"/>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Text</a:t>
            </a:r>
            <a:endParaRPr lang="es-ES_tradnl" u="sng" dirty="0" smtClean="0"/>
          </a:p>
        </p:txBody>
      </p:sp>
      <p:cxnSp>
        <p:nvCxnSpPr>
          <p:cNvPr id="63" name="62 Conector recto de flecha"/>
          <p:cNvCxnSpPr>
            <a:stCxn id="48" idx="2"/>
            <a:endCxn id="48" idx="2"/>
          </p:cNvCxnSpPr>
          <p:nvPr/>
        </p:nvCxnSpPr>
        <p:spPr>
          <a:xfrm>
            <a:off x="1367644" y="4460919"/>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63 Conector recto de flecha"/>
          <p:cNvCxnSpPr>
            <a:stCxn id="59" idx="0"/>
            <a:endCxn id="48" idx="2"/>
          </p:cNvCxnSpPr>
          <p:nvPr/>
        </p:nvCxnSpPr>
        <p:spPr>
          <a:xfrm flipV="1">
            <a:off x="1367644" y="4460919"/>
            <a:ext cx="0" cy="6242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64 Conector recto de flecha"/>
          <p:cNvCxnSpPr>
            <a:stCxn id="59" idx="2"/>
            <a:endCxn id="61" idx="0"/>
          </p:cNvCxnSpPr>
          <p:nvPr/>
        </p:nvCxnSpPr>
        <p:spPr>
          <a:xfrm>
            <a:off x="1367644" y="5445224"/>
            <a:ext cx="0"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65 Conector recto de flecha"/>
          <p:cNvCxnSpPr>
            <a:stCxn id="60" idx="0"/>
            <a:endCxn id="52" idx="2"/>
          </p:cNvCxnSpPr>
          <p:nvPr/>
        </p:nvCxnSpPr>
        <p:spPr>
          <a:xfrm flipV="1">
            <a:off x="5544108" y="4437112"/>
            <a:ext cx="0" cy="6480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0" name="69 Conector recto de flecha"/>
          <p:cNvCxnSpPr>
            <a:stCxn id="60" idx="2"/>
            <a:endCxn id="62" idx="0"/>
          </p:cNvCxnSpPr>
          <p:nvPr/>
        </p:nvCxnSpPr>
        <p:spPr>
          <a:xfrm>
            <a:off x="5544108" y="5445224"/>
            <a:ext cx="0"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2" name="71 CuadroTexto"/>
          <p:cNvSpPr txBox="1"/>
          <p:nvPr/>
        </p:nvSpPr>
        <p:spPr>
          <a:xfrm>
            <a:off x="1331640" y="4509120"/>
            <a:ext cx="282450" cy="369332"/>
          </a:xfrm>
          <a:prstGeom prst="rect">
            <a:avLst/>
          </a:prstGeom>
          <a:noFill/>
        </p:spPr>
        <p:txBody>
          <a:bodyPr wrap="none" rtlCol="0">
            <a:spAutoFit/>
          </a:bodyPr>
          <a:lstStyle/>
          <a:p>
            <a:r>
              <a:rPr lang="es-ES_tradnl" dirty="0" smtClean="0"/>
              <a:t>c</a:t>
            </a:r>
            <a:endParaRPr lang="es-ES_tradnl" dirty="0"/>
          </a:p>
        </p:txBody>
      </p:sp>
      <p:sp>
        <p:nvSpPr>
          <p:cNvPr id="74" name="73 CuadroTexto"/>
          <p:cNvSpPr txBox="1"/>
          <p:nvPr/>
        </p:nvSpPr>
        <p:spPr>
          <a:xfrm>
            <a:off x="1364474" y="5589240"/>
            <a:ext cx="255198" cy="369332"/>
          </a:xfrm>
          <a:prstGeom prst="rect">
            <a:avLst/>
          </a:prstGeom>
          <a:noFill/>
        </p:spPr>
        <p:txBody>
          <a:bodyPr wrap="none" rtlCol="0">
            <a:spAutoFit/>
          </a:bodyPr>
          <a:lstStyle/>
          <a:p>
            <a:r>
              <a:rPr lang="es-ES_tradnl" dirty="0" smtClean="0"/>
              <a:t>f</a:t>
            </a:r>
            <a:endParaRPr lang="es-ES_tradnl" dirty="0"/>
          </a:p>
        </p:txBody>
      </p:sp>
      <p:sp>
        <p:nvSpPr>
          <p:cNvPr id="75" name="74 CuadroTexto"/>
          <p:cNvSpPr txBox="1"/>
          <p:nvPr/>
        </p:nvSpPr>
        <p:spPr>
          <a:xfrm>
            <a:off x="5580112" y="5579948"/>
            <a:ext cx="261610" cy="369332"/>
          </a:xfrm>
          <a:prstGeom prst="rect">
            <a:avLst/>
          </a:prstGeom>
          <a:noFill/>
        </p:spPr>
        <p:txBody>
          <a:bodyPr wrap="none" rtlCol="0">
            <a:spAutoFit/>
          </a:bodyPr>
          <a:lstStyle/>
          <a:p>
            <a:r>
              <a:rPr lang="es-ES_tradnl" dirty="0" smtClean="0"/>
              <a:t>t</a:t>
            </a:r>
            <a:endParaRPr lang="es-ES_tradnl" dirty="0"/>
          </a:p>
        </p:txBody>
      </p:sp>
      <p:sp>
        <p:nvSpPr>
          <p:cNvPr id="76" name="75 CuadroTexto"/>
          <p:cNvSpPr txBox="1"/>
          <p:nvPr/>
        </p:nvSpPr>
        <p:spPr>
          <a:xfrm>
            <a:off x="5580112" y="4509120"/>
            <a:ext cx="306494" cy="369332"/>
          </a:xfrm>
          <a:prstGeom prst="rect">
            <a:avLst/>
          </a:prstGeom>
          <a:noFill/>
        </p:spPr>
        <p:txBody>
          <a:bodyPr wrap="none" rtlCol="0">
            <a:spAutoFit/>
          </a:bodyPr>
          <a:lstStyle/>
          <a:p>
            <a:r>
              <a:rPr lang="es-ES_tradnl" dirty="0" smtClean="0"/>
              <a:t>p</a:t>
            </a:r>
            <a:endParaRPr lang="es-ES_tradnl" dirty="0"/>
          </a:p>
        </p:txBody>
      </p:sp>
      <p:sp>
        <p:nvSpPr>
          <p:cNvPr id="81" name="80 Rectángulo"/>
          <p:cNvSpPr/>
          <p:nvPr/>
        </p:nvSpPr>
        <p:spPr>
          <a:xfrm>
            <a:off x="6660232" y="5085184"/>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TraceLink</a:t>
            </a:r>
            <a:endParaRPr lang="es-ES_tradnl" u="sng" dirty="0" smtClean="0"/>
          </a:p>
        </p:txBody>
      </p:sp>
      <p:sp>
        <p:nvSpPr>
          <p:cNvPr id="82" name="81 Rectángulo"/>
          <p:cNvSpPr/>
          <p:nvPr/>
        </p:nvSpPr>
        <p:spPr>
          <a:xfrm>
            <a:off x="6660232" y="5949280"/>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Text</a:t>
            </a:r>
            <a:endParaRPr lang="es-ES_tradnl" u="sng" dirty="0" smtClean="0"/>
          </a:p>
        </p:txBody>
      </p:sp>
      <p:cxnSp>
        <p:nvCxnSpPr>
          <p:cNvPr id="83" name="82 Conector recto de flecha"/>
          <p:cNvCxnSpPr>
            <a:stCxn id="81" idx="0"/>
          </p:cNvCxnSpPr>
          <p:nvPr/>
        </p:nvCxnSpPr>
        <p:spPr>
          <a:xfrm flipV="1">
            <a:off x="7488324" y="4437112"/>
            <a:ext cx="0" cy="6480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4" name="83 Conector recto de flecha"/>
          <p:cNvCxnSpPr>
            <a:stCxn id="81" idx="2"/>
            <a:endCxn id="82" idx="0"/>
          </p:cNvCxnSpPr>
          <p:nvPr/>
        </p:nvCxnSpPr>
        <p:spPr>
          <a:xfrm>
            <a:off x="7488324" y="5445224"/>
            <a:ext cx="0"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5" name="84 CuadroTexto"/>
          <p:cNvSpPr txBox="1"/>
          <p:nvPr/>
        </p:nvSpPr>
        <p:spPr>
          <a:xfrm>
            <a:off x="7524328" y="5579948"/>
            <a:ext cx="261610" cy="369332"/>
          </a:xfrm>
          <a:prstGeom prst="rect">
            <a:avLst/>
          </a:prstGeom>
          <a:noFill/>
        </p:spPr>
        <p:txBody>
          <a:bodyPr wrap="none" rtlCol="0">
            <a:spAutoFit/>
          </a:bodyPr>
          <a:lstStyle/>
          <a:p>
            <a:r>
              <a:rPr lang="es-ES_tradnl" dirty="0" smtClean="0"/>
              <a:t>t</a:t>
            </a:r>
            <a:endParaRPr lang="es-ES_tradnl" dirty="0"/>
          </a:p>
        </p:txBody>
      </p:sp>
      <p:sp>
        <p:nvSpPr>
          <p:cNvPr id="98" name="97 CuadroTexto"/>
          <p:cNvSpPr txBox="1"/>
          <p:nvPr/>
        </p:nvSpPr>
        <p:spPr>
          <a:xfrm>
            <a:off x="7524328" y="4509120"/>
            <a:ext cx="306494" cy="369332"/>
          </a:xfrm>
          <a:prstGeom prst="rect">
            <a:avLst/>
          </a:prstGeom>
          <a:noFill/>
        </p:spPr>
        <p:txBody>
          <a:bodyPr wrap="none" rtlCol="0">
            <a:spAutoFit/>
          </a:bodyPr>
          <a:lstStyle/>
          <a:p>
            <a:r>
              <a:rPr lang="es-ES_tradnl" dirty="0" smtClean="0"/>
              <a:t>p</a:t>
            </a:r>
            <a:endParaRPr lang="es-ES_tradnl" dirty="0"/>
          </a:p>
        </p:txBody>
      </p:sp>
      <p:sp>
        <p:nvSpPr>
          <p:cNvPr id="102" name="101 Rectángulo"/>
          <p:cNvSpPr/>
          <p:nvPr/>
        </p:nvSpPr>
        <p:spPr>
          <a:xfrm>
            <a:off x="611560" y="6309320"/>
            <a:ext cx="151216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title</a:t>
            </a:r>
            <a:r>
              <a:rPr lang="es-ES_tradnl" dirty="0" smtClean="0"/>
              <a:t> = “</a:t>
            </a:r>
            <a:r>
              <a:rPr lang="es-ES_tradnl" dirty="0" err="1" smtClean="0"/>
              <a:t>Pet</a:t>
            </a:r>
            <a:r>
              <a:rPr lang="es-ES_tradnl" dirty="0" smtClean="0"/>
              <a:t>”</a:t>
            </a:r>
          </a:p>
        </p:txBody>
      </p:sp>
      <p:sp>
        <p:nvSpPr>
          <p:cNvPr id="38" name="37 CuadroTexto"/>
          <p:cNvSpPr txBox="1"/>
          <p:nvPr/>
        </p:nvSpPr>
        <p:spPr>
          <a:xfrm>
            <a:off x="3491880" y="2636912"/>
            <a:ext cx="1866729" cy="307777"/>
          </a:xfrm>
          <a:prstGeom prst="rect">
            <a:avLst/>
          </a:prstGeom>
          <a:noFill/>
        </p:spPr>
        <p:txBody>
          <a:bodyPr wrap="none" rtlCol="0">
            <a:spAutoFit/>
          </a:bodyPr>
          <a:lstStyle/>
          <a:p>
            <a:r>
              <a:rPr lang="es-ES_tradnl" sz="1400" dirty="0" smtClean="0"/>
              <a:t>(1) </a:t>
            </a:r>
            <a:r>
              <a:rPr lang="es-ES_tradnl" sz="1400" dirty="0" err="1" smtClean="0"/>
              <a:t>Evaluate</a:t>
            </a:r>
            <a:r>
              <a:rPr lang="es-ES_tradnl" sz="1400" dirty="0" smtClean="0"/>
              <a:t> </a:t>
            </a:r>
            <a:r>
              <a:rPr lang="es-ES_tradnl" sz="1400" dirty="0" err="1" smtClean="0"/>
              <a:t>expression</a:t>
            </a:r>
            <a:endParaRPr lang="es-ES_tradnl" sz="1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72 Título"/>
          <p:cNvSpPr>
            <a:spLocks noGrp="1"/>
          </p:cNvSpPr>
          <p:nvPr>
            <p:ph type="title"/>
          </p:nvPr>
        </p:nvSpPr>
        <p:spPr/>
        <p:txBody>
          <a:bodyPr>
            <a:normAutofit/>
          </a:bodyPr>
          <a:lstStyle/>
          <a:p>
            <a:r>
              <a:rPr lang="es-ES_tradnl" dirty="0" err="1" smtClean="0"/>
              <a:t>The</a:t>
            </a:r>
            <a:r>
              <a:rPr lang="es-ES_tradnl" dirty="0" smtClean="0"/>
              <a:t> ATL </a:t>
            </a:r>
            <a:r>
              <a:rPr lang="es-ES_tradnl" dirty="0" err="1" smtClean="0"/>
              <a:t>algorithm</a:t>
            </a:r>
            <a:r>
              <a:rPr lang="es-ES_tradnl" dirty="0" smtClean="0"/>
              <a:t> – </a:t>
            </a:r>
            <a:r>
              <a:rPr lang="es-ES_tradnl" dirty="0" err="1" smtClean="0"/>
              <a:t>Apply</a:t>
            </a:r>
            <a:r>
              <a:rPr lang="es-ES_tradnl" dirty="0" smtClean="0"/>
              <a:t> </a:t>
            </a:r>
            <a:r>
              <a:rPr lang="es-ES_tradnl" dirty="0" err="1" smtClean="0"/>
              <a:t>phase</a:t>
            </a:r>
            <a:endParaRPr lang="es-ES_tradnl" dirty="0"/>
          </a:p>
        </p:txBody>
      </p:sp>
      <p:sp>
        <p:nvSpPr>
          <p:cNvPr id="46" name="45 Rectángulo"/>
          <p:cNvSpPr/>
          <p:nvPr/>
        </p:nvSpPr>
        <p:spPr>
          <a:xfrm>
            <a:off x="611560" y="3740839"/>
            <a:ext cx="151216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Class</a:t>
            </a:r>
            <a:endParaRPr lang="es-ES_tradnl" u="sng" dirty="0" smtClean="0"/>
          </a:p>
        </p:txBody>
      </p:sp>
      <p:sp>
        <p:nvSpPr>
          <p:cNvPr id="48" name="47 Rectángulo"/>
          <p:cNvSpPr/>
          <p:nvPr/>
        </p:nvSpPr>
        <p:spPr>
          <a:xfrm>
            <a:off x="611560" y="4100879"/>
            <a:ext cx="151216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name</a:t>
            </a:r>
            <a:r>
              <a:rPr lang="es-ES_tradnl" dirty="0" smtClean="0"/>
              <a:t> = “</a:t>
            </a:r>
            <a:r>
              <a:rPr lang="es-ES_tradnl" dirty="0" err="1" smtClean="0"/>
              <a:t>Pet</a:t>
            </a:r>
            <a:r>
              <a:rPr lang="es-ES_tradnl" dirty="0" smtClean="0"/>
              <a:t>”</a:t>
            </a:r>
          </a:p>
        </p:txBody>
      </p:sp>
      <p:sp>
        <p:nvSpPr>
          <p:cNvPr id="51" name="50 Rectángulo"/>
          <p:cNvSpPr/>
          <p:nvPr/>
        </p:nvSpPr>
        <p:spPr>
          <a:xfrm>
            <a:off x="4716016" y="3717032"/>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Property</a:t>
            </a:r>
            <a:endParaRPr lang="es-ES_tradnl" u="sng" dirty="0" smtClean="0"/>
          </a:p>
        </p:txBody>
      </p:sp>
      <p:sp>
        <p:nvSpPr>
          <p:cNvPr id="52" name="51 Rectángulo"/>
          <p:cNvSpPr/>
          <p:nvPr/>
        </p:nvSpPr>
        <p:spPr>
          <a:xfrm>
            <a:off x="4716016" y="4077072"/>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name</a:t>
            </a:r>
            <a:r>
              <a:rPr lang="es-ES_tradnl" dirty="0" smtClean="0"/>
              <a:t> = “ID”</a:t>
            </a:r>
          </a:p>
        </p:txBody>
      </p:sp>
      <p:sp>
        <p:nvSpPr>
          <p:cNvPr id="53" name="52 Rectángulo"/>
          <p:cNvSpPr/>
          <p:nvPr/>
        </p:nvSpPr>
        <p:spPr>
          <a:xfrm>
            <a:off x="6660232" y="3717032"/>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Property</a:t>
            </a:r>
            <a:endParaRPr lang="es-ES_tradnl" u="sng" dirty="0" smtClean="0"/>
          </a:p>
        </p:txBody>
      </p:sp>
      <p:sp>
        <p:nvSpPr>
          <p:cNvPr id="55" name="54 Rectángulo"/>
          <p:cNvSpPr/>
          <p:nvPr/>
        </p:nvSpPr>
        <p:spPr>
          <a:xfrm>
            <a:off x="6660232" y="4077072"/>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name</a:t>
            </a:r>
            <a:r>
              <a:rPr lang="es-ES_tradnl" dirty="0" smtClean="0"/>
              <a:t>= “</a:t>
            </a:r>
            <a:r>
              <a:rPr lang="es-ES_tradnl" dirty="0" err="1" smtClean="0"/>
              <a:t>name</a:t>
            </a:r>
            <a:r>
              <a:rPr lang="es-ES_tradnl" dirty="0" smtClean="0"/>
              <a:t>”</a:t>
            </a:r>
          </a:p>
        </p:txBody>
      </p:sp>
      <p:sp>
        <p:nvSpPr>
          <p:cNvPr id="56" name="55 Rectángulo"/>
          <p:cNvSpPr/>
          <p:nvPr/>
        </p:nvSpPr>
        <p:spPr>
          <a:xfrm>
            <a:off x="4427984" y="1772816"/>
            <a:ext cx="3744416" cy="954107"/>
          </a:xfrm>
          <a:prstGeom prst="rect">
            <a:avLst/>
          </a:prstGeom>
        </p:spPr>
        <p:txBody>
          <a:bodyPr wrap="square">
            <a:spAutoFit/>
          </a:bodyPr>
          <a:lstStyle/>
          <a:p>
            <a:r>
              <a:rPr lang="es-ES_tradnl" sz="1400" b="1" dirty="0" smtClean="0">
                <a:solidFill>
                  <a:srgbClr val="C00000"/>
                </a:solidFill>
                <a:latin typeface="Consolas" pitchFamily="49" charset="0"/>
              </a:rPr>
              <a:t>rule</a:t>
            </a:r>
            <a:r>
              <a:rPr lang="es-ES_tradnl" sz="1400" dirty="0" smtClean="0">
                <a:latin typeface="Consolas" pitchFamily="49" charset="0"/>
              </a:rPr>
              <a:t> property2text {</a:t>
            </a:r>
          </a:p>
          <a:p>
            <a:r>
              <a:rPr lang="es-ES_tradnl" sz="1400" dirty="0" smtClean="0">
                <a:latin typeface="Consolas" pitchFamily="49" charset="0"/>
              </a:rPr>
              <a:t>  </a:t>
            </a:r>
            <a:r>
              <a:rPr lang="es-ES_tradnl" sz="1400" b="1" dirty="0" err="1" smtClean="0">
                <a:solidFill>
                  <a:srgbClr val="C00000"/>
                </a:solidFill>
                <a:latin typeface="Consolas" pitchFamily="49" charset="0"/>
              </a:rPr>
              <a:t>from</a:t>
            </a:r>
            <a:r>
              <a:rPr lang="es-ES_tradnl" sz="1400" dirty="0" smtClean="0">
                <a:latin typeface="Consolas" pitchFamily="49" charset="0"/>
              </a:rPr>
              <a:t> p : </a:t>
            </a:r>
            <a:r>
              <a:rPr lang="es-ES_tradnl" sz="1400" dirty="0" err="1" smtClean="0">
                <a:latin typeface="Consolas" pitchFamily="49" charset="0"/>
              </a:rPr>
              <a:t>CD!Property</a:t>
            </a:r>
            <a:r>
              <a:rPr lang="es-ES_tradnl" sz="1400" dirty="0" smtClean="0">
                <a:latin typeface="Consolas" pitchFamily="49" charset="0"/>
              </a:rPr>
              <a:t> (</a:t>
            </a:r>
            <a:r>
              <a:rPr lang="es-ES_tradnl" sz="1400" dirty="0" err="1" smtClean="0">
                <a:latin typeface="Consolas" pitchFamily="49" charset="0"/>
              </a:rPr>
              <a:t>p.isText</a:t>
            </a:r>
            <a:r>
              <a:rPr lang="es-ES_tradnl" sz="1400" dirty="0" smtClean="0">
                <a:latin typeface="Consolas" pitchFamily="49" charset="0"/>
              </a:rPr>
              <a:t>())</a:t>
            </a:r>
          </a:p>
          <a:p>
            <a:r>
              <a:rPr lang="es-ES_tradnl" sz="1400" dirty="0" smtClean="0">
                <a:latin typeface="Consolas" pitchFamily="49" charset="0"/>
              </a:rPr>
              <a:t>  </a:t>
            </a:r>
            <a:r>
              <a:rPr lang="es-ES_tradnl" sz="1400" b="1" dirty="0" err="1" smtClean="0">
                <a:solidFill>
                  <a:srgbClr val="C00000"/>
                </a:solidFill>
                <a:latin typeface="Consolas" pitchFamily="49" charset="0"/>
              </a:rPr>
              <a:t>to</a:t>
            </a:r>
            <a:r>
              <a:rPr lang="es-ES_tradnl" sz="1400" dirty="0" smtClean="0">
                <a:latin typeface="Consolas" pitchFamily="49" charset="0"/>
              </a:rPr>
              <a:t>   t : </a:t>
            </a:r>
            <a:r>
              <a:rPr lang="es-ES_tradnl" sz="1400" dirty="0" err="1" smtClean="0">
                <a:latin typeface="Consolas" pitchFamily="49" charset="0"/>
              </a:rPr>
              <a:t>GUI!Text</a:t>
            </a:r>
            <a:endParaRPr lang="es-ES_tradnl" sz="1400" dirty="0" smtClean="0">
              <a:latin typeface="Consolas" pitchFamily="49" charset="0"/>
            </a:endParaRPr>
          </a:p>
          <a:p>
            <a:r>
              <a:rPr lang="es-ES_tradnl" sz="1400" dirty="0" smtClean="0">
                <a:latin typeface="Consolas" pitchFamily="49" charset="0"/>
              </a:rPr>
              <a:t>}</a:t>
            </a:r>
          </a:p>
        </p:txBody>
      </p:sp>
      <p:sp>
        <p:nvSpPr>
          <p:cNvPr id="57" name="56 Rectángulo"/>
          <p:cNvSpPr/>
          <p:nvPr/>
        </p:nvSpPr>
        <p:spPr>
          <a:xfrm>
            <a:off x="179512" y="1772816"/>
            <a:ext cx="5220072" cy="1600438"/>
          </a:xfrm>
          <a:prstGeom prst="rect">
            <a:avLst/>
          </a:prstGeom>
        </p:spPr>
        <p:txBody>
          <a:bodyPr wrap="square">
            <a:spAutoFit/>
          </a:bodyPr>
          <a:lstStyle/>
          <a:p>
            <a:r>
              <a:rPr lang="es-ES_tradnl" sz="1400" b="1" dirty="0" smtClean="0">
                <a:solidFill>
                  <a:srgbClr val="C00000"/>
                </a:solidFill>
                <a:latin typeface="Consolas" pitchFamily="49" charset="0"/>
              </a:rPr>
              <a:t>rule</a:t>
            </a:r>
            <a:r>
              <a:rPr lang="es-ES_tradnl" sz="1400" dirty="0" smtClean="0">
                <a:latin typeface="Consolas" pitchFamily="49" charset="0"/>
              </a:rPr>
              <a:t> class2frame {</a:t>
            </a:r>
          </a:p>
          <a:p>
            <a:r>
              <a:rPr lang="es-ES_tradnl" sz="1400" dirty="0" smtClean="0">
                <a:latin typeface="Consolas" pitchFamily="49" charset="0"/>
              </a:rPr>
              <a:t>  </a:t>
            </a:r>
            <a:r>
              <a:rPr lang="es-ES_tradnl" sz="1400" b="1" dirty="0" err="1" smtClean="0">
                <a:solidFill>
                  <a:srgbClr val="C00000"/>
                </a:solidFill>
                <a:latin typeface="Consolas" pitchFamily="49" charset="0"/>
              </a:rPr>
              <a:t>from</a:t>
            </a:r>
            <a:r>
              <a:rPr lang="es-ES_tradnl" sz="1400" dirty="0" smtClean="0">
                <a:latin typeface="Consolas" pitchFamily="49" charset="0"/>
              </a:rPr>
              <a:t> c : </a:t>
            </a:r>
            <a:r>
              <a:rPr lang="es-ES_tradnl" sz="1400" dirty="0" err="1" smtClean="0">
                <a:latin typeface="Consolas" pitchFamily="49" charset="0"/>
              </a:rPr>
              <a:t>CD!Class</a:t>
            </a:r>
            <a:r>
              <a:rPr lang="es-ES_tradnl" sz="1400" dirty="0" smtClean="0">
                <a:latin typeface="Consolas" pitchFamily="49" charset="0"/>
              </a:rPr>
              <a:t> (</a:t>
            </a:r>
            <a:r>
              <a:rPr lang="es-ES_tradnl" sz="1400" b="1" dirty="0" err="1" smtClean="0">
                <a:latin typeface="Consolas" pitchFamily="49" charset="0"/>
              </a:rPr>
              <a:t>not</a:t>
            </a:r>
            <a:r>
              <a:rPr lang="es-ES_tradnl" sz="1400" dirty="0" smtClean="0">
                <a:latin typeface="Consolas" pitchFamily="49" charset="0"/>
              </a:rPr>
              <a:t> </a:t>
            </a:r>
            <a:r>
              <a:rPr lang="es-ES_tradnl" sz="1400" dirty="0" err="1" smtClean="0">
                <a:latin typeface="Consolas" pitchFamily="49" charset="0"/>
              </a:rPr>
              <a:t>c.isAbstract</a:t>
            </a:r>
            <a:r>
              <a:rPr lang="es-ES_tradnl" sz="1400" dirty="0" smtClean="0">
                <a:latin typeface="Consolas" pitchFamily="49" charset="0"/>
              </a:rPr>
              <a:t>)</a:t>
            </a:r>
          </a:p>
          <a:p>
            <a:r>
              <a:rPr lang="es-ES_tradnl" sz="1400" dirty="0" smtClean="0">
                <a:latin typeface="Consolas" pitchFamily="49" charset="0"/>
              </a:rPr>
              <a:t>  </a:t>
            </a:r>
            <a:r>
              <a:rPr lang="es-ES_tradnl" sz="1400" b="1" dirty="0" err="1" smtClean="0">
                <a:solidFill>
                  <a:srgbClr val="C00000"/>
                </a:solidFill>
                <a:latin typeface="Consolas" pitchFamily="49" charset="0"/>
              </a:rPr>
              <a:t>to</a:t>
            </a:r>
            <a:r>
              <a:rPr lang="es-ES_tradnl" sz="1400" dirty="0" smtClean="0">
                <a:latin typeface="Consolas" pitchFamily="49" charset="0"/>
              </a:rPr>
              <a:t>   f : </a:t>
            </a:r>
            <a:r>
              <a:rPr lang="es-ES_tradnl" sz="1400" dirty="0" err="1" smtClean="0">
                <a:latin typeface="Consolas" pitchFamily="49" charset="0"/>
              </a:rPr>
              <a:t>GUI!Frame</a:t>
            </a:r>
            <a:r>
              <a:rPr lang="es-ES_tradnl" sz="1400" dirty="0" smtClean="0">
                <a:latin typeface="Consolas" pitchFamily="49" charset="0"/>
              </a:rPr>
              <a:t> (</a:t>
            </a:r>
          </a:p>
          <a:p>
            <a:r>
              <a:rPr lang="es-ES_tradnl" sz="1400" dirty="0" smtClean="0">
                <a:latin typeface="Consolas" pitchFamily="49" charset="0"/>
              </a:rPr>
              <a:t>     </a:t>
            </a:r>
            <a:r>
              <a:rPr lang="es-ES_tradnl" sz="1400" dirty="0" err="1" smtClean="0">
                <a:latin typeface="Consolas" pitchFamily="49" charset="0"/>
              </a:rPr>
              <a:t>title</a:t>
            </a:r>
            <a:r>
              <a:rPr lang="es-ES_tradnl" sz="1400" dirty="0" smtClean="0">
                <a:latin typeface="Consolas" pitchFamily="49" charset="0"/>
              </a:rPr>
              <a:t> &lt;- c.name,</a:t>
            </a:r>
          </a:p>
          <a:p>
            <a:r>
              <a:rPr lang="es-ES_tradnl" sz="1400" dirty="0" smtClean="0">
                <a:latin typeface="Consolas" pitchFamily="49" charset="0"/>
              </a:rPr>
              <a:t>     </a:t>
            </a:r>
            <a:r>
              <a:rPr lang="es-ES_tradnl" sz="1400" b="1" u="sng" dirty="0" err="1" smtClean="0">
                <a:latin typeface="Consolas" pitchFamily="49" charset="0"/>
              </a:rPr>
              <a:t>widgets</a:t>
            </a:r>
            <a:r>
              <a:rPr lang="es-ES_tradnl" sz="1400" b="1" u="sng" dirty="0" smtClean="0">
                <a:latin typeface="Consolas" pitchFamily="49" charset="0"/>
              </a:rPr>
              <a:t> &lt;- </a:t>
            </a:r>
            <a:r>
              <a:rPr lang="es-ES_tradnl" sz="1400" b="1" u="sng" dirty="0" err="1" smtClean="0">
                <a:latin typeface="Consolas" pitchFamily="49" charset="0"/>
              </a:rPr>
              <a:t>c.ownedAttribute</a:t>
            </a:r>
            <a:endParaRPr lang="es-ES_tradnl" sz="1400" b="1" u="sng" dirty="0" smtClean="0">
              <a:latin typeface="Consolas" pitchFamily="49" charset="0"/>
            </a:endParaRPr>
          </a:p>
          <a:p>
            <a:r>
              <a:rPr lang="es-ES_tradnl" sz="1400" dirty="0" smtClean="0">
                <a:latin typeface="Consolas" pitchFamily="49" charset="0"/>
              </a:rPr>
              <a:t>  )</a:t>
            </a:r>
          </a:p>
          <a:p>
            <a:r>
              <a:rPr lang="es-ES_tradnl" sz="1400" dirty="0" smtClean="0">
                <a:latin typeface="Consolas" pitchFamily="49" charset="0"/>
              </a:rPr>
              <a:t>}</a:t>
            </a:r>
          </a:p>
        </p:txBody>
      </p:sp>
      <p:sp>
        <p:nvSpPr>
          <p:cNvPr id="59" name="58 Rectángulo"/>
          <p:cNvSpPr/>
          <p:nvPr/>
        </p:nvSpPr>
        <p:spPr>
          <a:xfrm>
            <a:off x="611560" y="5085184"/>
            <a:ext cx="151216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TraceLink</a:t>
            </a:r>
            <a:endParaRPr lang="es-ES_tradnl" u="sng" dirty="0" smtClean="0"/>
          </a:p>
        </p:txBody>
      </p:sp>
      <p:sp>
        <p:nvSpPr>
          <p:cNvPr id="60" name="59 Rectángulo"/>
          <p:cNvSpPr/>
          <p:nvPr/>
        </p:nvSpPr>
        <p:spPr>
          <a:xfrm>
            <a:off x="4716016" y="5085184"/>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TraceLink</a:t>
            </a:r>
            <a:endParaRPr lang="es-ES_tradnl" u="sng" dirty="0" smtClean="0"/>
          </a:p>
        </p:txBody>
      </p:sp>
      <p:sp>
        <p:nvSpPr>
          <p:cNvPr id="61" name="60 Rectángulo"/>
          <p:cNvSpPr/>
          <p:nvPr/>
        </p:nvSpPr>
        <p:spPr>
          <a:xfrm>
            <a:off x="611560" y="5949280"/>
            <a:ext cx="151216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Frame</a:t>
            </a:r>
            <a:endParaRPr lang="es-ES_tradnl" u="sng" dirty="0" smtClean="0"/>
          </a:p>
        </p:txBody>
      </p:sp>
      <p:sp>
        <p:nvSpPr>
          <p:cNvPr id="62" name="61 Rectángulo"/>
          <p:cNvSpPr/>
          <p:nvPr/>
        </p:nvSpPr>
        <p:spPr>
          <a:xfrm>
            <a:off x="4716016" y="5949280"/>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Text</a:t>
            </a:r>
            <a:endParaRPr lang="es-ES_tradnl" u="sng" dirty="0" smtClean="0"/>
          </a:p>
        </p:txBody>
      </p:sp>
      <p:cxnSp>
        <p:nvCxnSpPr>
          <p:cNvPr id="63" name="62 Conector recto de flecha"/>
          <p:cNvCxnSpPr>
            <a:stCxn id="48" idx="2"/>
            <a:endCxn id="48" idx="2"/>
          </p:cNvCxnSpPr>
          <p:nvPr/>
        </p:nvCxnSpPr>
        <p:spPr>
          <a:xfrm>
            <a:off x="1367644" y="4460919"/>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63 Conector recto de flecha"/>
          <p:cNvCxnSpPr>
            <a:stCxn id="59" idx="0"/>
            <a:endCxn id="48" idx="2"/>
          </p:cNvCxnSpPr>
          <p:nvPr/>
        </p:nvCxnSpPr>
        <p:spPr>
          <a:xfrm flipV="1">
            <a:off x="1367644" y="4460919"/>
            <a:ext cx="0" cy="6242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64 Conector recto de flecha"/>
          <p:cNvCxnSpPr>
            <a:stCxn id="59" idx="2"/>
            <a:endCxn id="61" idx="0"/>
          </p:cNvCxnSpPr>
          <p:nvPr/>
        </p:nvCxnSpPr>
        <p:spPr>
          <a:xfrm>
            <a:off x="1367644" y="5445224"/>
            <a:ext cx="0"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65 Conector recto de flecha"/>
          <p:cNvCxnSpPr>
            <a:stCxn id="60" idx="0"/>
            <a:endCxn id="52" idx="2"/>
          </p:cNvCxnSpPr>
          <p:nvPr/>
        </p:nvCxnSpPr>
        <p:spPr>
          <a:xfrm flipV="1">
            <a:off x="5544108" y="4437112"/>
            <a:ext cx="0" cy="6480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0" name="69 Conector recto de flecha"/>
          <p:cNvCxnSpPr>
            <a:stCxn id="60" idx="2"/>
            <a:endCxn id="62" idx="0"/>
          </p:cNvCxnSpPr>
          <p:nvPr/>
        </p:nvCxnSpPr>
        <p:spPr>
          <a:xfrm>
            <a:off x="5544108" y="5445224"/>
            <a:ext cx="0"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2" name="71 CuadroTexto"/>
          <p:cNvSpPr txBox="1"/>
          <p:nvPr/>
        </p:nvSpPr>
        <p:spPr>
          <a:xfrm>
            <a:off x="1331640" y="4509120"/>
            <a:ext cx="282450" cy="369332"/>
          </a:xfrm>
          <a:prstGeom prst="rect">
            <a:avLst/>
          </a:prstGeom>
          <a:noFill/>
        </p:spPr>
        <p:txBody>
          <a:bodyPr wrap="none" rtlCol="0">
            <a:spAutoFit/>
          </a:bodyPr>
          <a:lstStyle/>
          <a:p>
            <a:r>
              <a:rPr lang="es-ES_tradnl" dirty="0" smtClean="0"/>
              <a:t>c</a:t>
            </a:r>
            <a:endParaRPr lang="es-ES_tradnl" dirty="0"/>
          </a:p>
        </p:txBody>
      </p:sp>
      <p:sp>
        <p:nvSpPr>
          <p:cNvPr id="74" name="73 CuadroTexto"/>
          <p:cNvSpPr txBox="1"/>
          <p:nvPr/>
        </p:nvSpPr>
        <p:spPr>
          <a:xfrm>
            <a:off x="1364474" y="5589240"/>
            <a:ext cx="255198" cy="369332"/>
          </a:xfrm>
          <a:prstGeom prst="rect">
            <a:avLst/>
          </a:prstGeom>
          <a:noFill/>
        </p:spPr>
        <p:txBody>
          <a:bodyPr wrap="none" rtlCol="0">
            <a:spAutoFit/>
          </a:bodyPr>
          <a:lstStyle/>
          <a:p>
            <a:r>
              <a:rPr lang="es-ES_tradnl" dirty="0" smtClean="0"/>
              <a:t>f</a:t>
            </a:r>
            <a:endParaRPr lang="es-ES_tradnl" dirty="0"/>
          </a:p>
        </p:txBody>
      </p:sp>
      <p:sp>
        <p:nvSpPr>
          <p:cNvPr id="75" name="74 CuadroTexto"/>
          <p:cNvSpPr txBox="1"/>
          <p:nvPr/>
        </p:nvSpPr>
        <p:spPr>
          <a:xfrm>
            <a:off x="5580112" y="5579948"/>
            <a:ext cx="261610" cy="369332"/>
          </a:xfrm>
          <a:prstGeom prst="rect">
            <a:avLst/>
          </a:prstGeom>
          <a:noFill/>
        </p:spPr>
        <p:txBody>
          <a:bodyPr wrap="none" rtlCol="0">
            <a:spAutoFit/>
          </a:bodyPr>
          <a:lstStyle/>
          <a:p>
            <a:r>
              <a:rPr lang="es-ES_tradnl" dirty="0" smtClean="0"/>
              <a:t>t</a:t>
            </a:r>
            <a:endParaRPr lang="es-ES_tradnl" dirty="0"/>
          </a:p>
        </p:txBody>
      </p:sp>
      <p:sp>
        <p:nvSpPr>
          <p:cNvPr id="76" name="75 CuadroTexto"/>
          <p:cNvSpPr txBox="1"/>
          <p:nvPr/>
        </p:nvSpPr>
        <p:spPr>
          <a:xfrm>
            <a:off x="5580112" y="4509120"/>
            <a:ext cx="306494" cy="369332"/>
          </a:xfrm>
          <a:prstGeom prst="rect">
            <a:avLst/>
          </a:prstGeom>
          <a:noFill/>
        </p:spPr>
        <p:txBody>
          <a:bodyPr wrap="none" rtlCol="0">
            <a:spAutoFit/>
          </a:bodyPr>
          <a:lstStyle/>
          <a:p>
            <a:r>
              <a:rPr lang="es-ES_tradnl" dirty="0" smtClean="0"/>
              <a:t>p</a:t>
            </a:r>
            <a:endParaRPr lang="es-ES_tradnl" dirty="0"/>
          </a:p>
        </p:txBody>
      </p:sp>
      <p:sp>
        <p:nvSpPr>
          <p:cNvPr id="81" name="80 Rectángulo"/>
          <p:cNvSpPr/>
          <p:nvPr/>
        </p:nvSpPr>
        <p:spPr>
          <a:xfrm>
            <a:off x="6660232" y="5085184"/>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TraceLink</a:t>
            </a:r>
            <a:endParaRPr lang="es-ES_tradnl" u="sng" dirty="0" smtClean="0"/>
          </a:p>
        </p:txBody>
      </p:sp>
      <p:sp>
        <p:nvSpPr>
          <p:cNvPr id="82" name="81 Rectángulo"/>
          <p:cNvSpPr/>
          <p:nvPr/>
        </p:nvSpPr>
        <p:spPr>
          <a:xfrm>
            <a:off x="6660232" y="5949280"/>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Text</a:t>
            </a:r>
            <a:endParaRPr lang="es-ES_tradnl" u="sng" dirty="0" smtClean="0"/>
          </a:p>
        </p:txBody>
      </p:sp>
      <p:cxnSp>
        <p:nvCxnSpPr>
          <p:cNvPr id="83" name="82 Conector recto de flecha"/>
          <p:cNvCxnSpPr>
            <a:stCxn id="81" idx="0"/>
          </p:cNvCxnSpPr>
          <p:nvPr/>
        </p:nvCxnSpPr>
        <p:spPr>
          <a:xfrm flipV="1">
            <a:off x="7488324" y="4437112"/>
            <a:ext cx="0" cy="6480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4" name="83 Conector recto de flecha"/>
          <p:cNvCxnSpPr>
            <a:stCxn id="81" idx="2"/>
            <a:endCxn id="82" idx="0"/>
          </p:cNvCxnSpPr>
          <p:nvPr/>
        </p:nvCxnSpPr>
        <p:spPr>
          <a:xfrm>
            <a:off x="7488324" y="5445224"/>
            <a:ext cx="0"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5" name="84 CuadroTexto"/>
          <p:cNvSpPr txBox="1"/>
          <p:nvPr/>
        </p:nvSpPr>
        <p:spPr>
          <a:xfrm>
            <a:off x="7524328" y="5579948"/>
            <a:ext cx="261610" cy="369332"/>
          </a:xfrm>
          <a:prstGeom prst="rect">
            <a:avLst/>
          </a:prstGeom>
          <a:noFill/>
        </p:spPr>
        <p:txBody>
          <a:bodyPr wrap="none" rtlCol="0">
            <a:spAutoFit/>
          </a:bodyPr>
          <a:lstStyle/>
          <a:p>
            <a:r>
              <a:rPr lang="es-ES_tradnl" dirty="0" smtClean="0"/>
              <a:t>t</a:t>
            </a:r>
            <a:endParaRPr lang="es-ES_tradnl" dirty="0"/>
          </a:p>
        </p:txBody>
      </p:sp>
      <p:sp>
        <p:nvSpPr>
          <p:cNvPr id="98" name="97 CuadroTexto"/>
          <p:cNvSpPr txBox="1"/>
          <p:nvPr/>
        </p:nvSpPr>
        <p:spPr>
          <a:xfrm>
            <a:off x="7524328" y="4509120"/>
            <a:ext cx="306494" cy="369332"/>
          </a:xfrm>
          <a:prstGeom prst="rect">
            <a:avLst/>
          </a:prstGeom>
          <a:noFill/>
        </p:spPr>
        <p:txBody>
          <a:bodyPr wrap="none" rtlCol="0">
            <a:spAutoFit/>
          </a:bodyPr>
          <a:lstStyle/>
          <a:p>
            <a:r>
              <a:rPr lang="es-ES_tradnl" dirty="0" smtClean="0"/>
              <a:t>p</a:t>
            </a:r>
            <a:endParaRPr lang="es-ES_tradnl" dirty="0"/>
          </a:p>
        </p:txBody>
      </p:sp>
      <p:sp>
        <p:nvSpPr>
          <p:cNvPr id="102" name="101 Rectángulo"/>
          <p:cNvSpPr/>
          <p:nvPr/>
        </p:nvSpPr>
        <p:spPr>
          <a:xfrm>
            <a:off x="611560" y="6309320"/>
            <a:ext cx="151216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title</a:t>
            </a:r>
            <a:r>
              <a:rPr lang="es-ES_tradnl" dirty="0" smtClean="0"/>
              <a:t> = “</a:t>
            </a:r>
            <a:r>
              <a:rPr lang="es-ES_tradnl" dirty="0" err="1" smtClean="0"/>
              <a:t>Pet</a:t>
            </a:r>
            <a:r>
              <a:rPr lang="es-ES_tradnl" dirty="0" smtClean="0"/>
              <a:t>”</a:t>
            </a:r>
          </a:p>
        </p:txBody>
      </p:sp>
      <p:cxnSp>
        <p:nvCxnSpPr>
          <p:cNvPr id="32" name="31 Forma"/>
          <p:cNvCxnSpPr>
            <a:endCxn id="51" idx="0"/>
          </p:cNvCxnSpPr>
          <p:nvPr/>
        </p:nvCxnSpPr>
        <p:spPr>
          <a:xfrm>
            <a:off x="3563888" y="2780928"/>
            <a:ext cx="1980220" cy="936104"/>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34" name="33 Forma"/>
          <p:cNvCxnSpPr>
            <a:endCxn id="53" idx="0"/>
          </p:cNvCxnSpPr>
          <p:nvPr/>
        </p:nvCxnSpPr>
        <p:spPr>
          <a:xfrm>
            <a:off x="5292080" y="2780928"/>
            <a:ext cx="2196244" cy="936104"/>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38" name="37 CuadroTexto"/>
          <p:cNvSpPr txBox="1"/>
          <p:nvPr/>
        </p:nvSpPr>
        <p:spPr>
          <a:xfrm>
            <a:off x="3563888" y="2905199"/>
            <a:ext cx="1780744" cy="738664"/>
          </a:xfrm>
          <a:prstGeom prst="rect">
            <a:avLst/>
          </a:prstGeom>
          <a:noFill/>
        </p:spPr>
        <p:txBody>
          <a:bodyPr wrap="none" rtlCol="0">
            <a:spAutoFit/>
          </a:bodyPr>
          <a:lstStyle/>
          <a:p>
            <a:r>
              <a:rPr lang="es-ES_tradnl" sz="1400" dirty="0" smtClean="0"/>
              <a:t>(2) Look up trace links</a:t>
            </a:r>
          </a:p>
          <a:p>
            <a:r>
              <a:rPr lang="es-ES_tradnl" sz="1400" dirty="0" smtClean="0"/>
              <a:t>      </a:t>
            </a:r>
            <a:r>
              <a:rPr lang="es-ES_tradnl" sz="1400" dirty="0" err="1" smtClean="0"/>
              <a:t>by</a:t>
            </a:r>
            <a:r>
              <a:rPr lang="es-ES_tradnl" sz="1400" dirty="0" smtClean="0"/>
              <a:t> </a:t>
            </a:r>
            <a:r>
              <a:rPr lang="es-ES_tradnl" sz="1400" dirty="0" err="1" smtClean="0"/>
              <a:t>source</a:t>
            </a:r>
            <a:r>
              <a:rPr lang="es-ES_tradnl" sz="1400" dirty="0" smtClean="0"/>
              <a:t> </a:t>
            </a:r>
            <a:r>
              <a:rPr lang="es-ES_tradnl" sz="1400" dirty="0" err="1" smtClean="0"/>
              <a:t>element</a:t>
            </a:r>
            <a:endParaRPr lang="es-ES_tradnl" sz="1400" dirty="0" smtClean="0"/>
          </a:p>
          <a:p>
            <a:endParaRPr lang="es-ES_tradnl"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Map</a:t>
            </a:r>
            <a:endParaRPr lang="en-AU" dirty="0"/>
          </a:p>
        </p:txBody>
      </p:sp>
      <p:sp>
        <p:nvSpPr>
          <p:cNvPr id="3" name="2 Marcador de contenido"/>
          <p:cNvSpPr>
            <a:spLocks noGrp="1"/>
          </p:cNvSpPr>
          <p:nvPr>
            <p:ph idx="1"/>
          </p:nvPr>
        </p:nvSpPr>
        <p:spPr/>
        <p:txBody>
          <a:bodyPr>
            <a:normAutofit fontScale="77500" lnSpcReduction="20000"/>
          </a:bodyPr>
          <a:lstStyle/>
          <a:p>
            <a:r>
              <a:rPr lang="en-AU" dirty="0" smtClean="0"/>
              <a:t>Operations</a:t>
            </a:r>
          </a:p>
          <a:p>
            <a:pPr lvl="1"/>
            <a:r>
              <a:rPr lang="en-US" sz="2300" dirty="0" smtClean="0">
                <a:latin typeface="Consolas" pitchFamily="49" charset="0"/>
              </a:rPr>
              <a:t>get(key : </a:t>
            </a:r>
            <a:r>
              <a:rPr lang="en-US" sz="2300" dirty="0" err="1" smtClean="0">
                <a:latin typeface="Consolas" pitchFamily="49" charset="0"/>
              </a:rPr>
              <a:t>oclAny</a:t>
            </a:r>
            <a:r>
              <a:rPr lang="en-US" sz="2300" dirty="0" smtClean="0">
                <a:latin typeface="Consolas" pitchFamily="49" charset="0"/>
              </a:rPr>
              <a:t>) </a:t>
            </a:r>
          </a:p>
          <a:p>
            <a:pPr lvl="2"/>
            <a:r>
              <a:rPr lang="en-US" dirty="0" smtClean="0"/>
              <a:t>Returns the value associated with the key</a:t>
            </a:r>
          </a:p>
          <a:p>
            <a:pPr lvl="2"/>
            <a:r>
              <a:rPr lang="en-US" dirty="0" err="1" smtClean="0"/>
              <a:t>OclUndefined</a:t>
            </a:r>
            <a:r>
              <a:rPr lang="en-US" dirty="0" smtClean="0"/>
              <a:t> if there is no key</a:t>
            </a:r>
          </a:p>
          <a:p>
            <a:pPr lvl="1"/>
            <a:r>
              <a:rPr lang="en-US" dirty="0" smtClean="0"/>
              <a:t>including(key : </a:t>
            </a:r>
            <a:r>
              <a:rPr lang="en-US" dirty="0" err="1" smtClean="0"/>
              <a:t>oclAny</a:t>
            </a:r>
            <a:r>
              <a:rPr lang="en-US" dirty="0" smtClean="0"/>
              <a:t>, </a:t>
            </a:r>
            <a:r>
              <a:rPr lang="en-US" dirty="0" err="1" smtClean="0"/>
              <a:t>val</a:t>
            </a:r>
            <a:r>
              <a:rPr lang="en-US" dirty="0" smtClean="0"/>
              <a:t> : </a:t>
            </a:r>
            <a:r>
              <a:rPr lang="en-US" dirty="0" err="1" smtClean="0"/>
              <a:t>oclAny</a:t>
            </a:r>
            <a:r>
              <a:rPr lang="en-US" dirty="0" smtClean="0"/>
              <a:t>) </a:t>
            </a:r>
          </a:p>
          <a:p>
            <a:pPr lvl="2"/>
            <a:r>
              <a:rPr lang="en-US" dirty="0" smtClean="0"/>
              <a:t>Inserts value associated with key</a:t>
            </a:r>
          </a:p>
          <a:p>
            <a:pPr lvl="2"/>
            <a:r>
              <a:rPr lang="en-US" dirty="0" smtClean="0"/>
              <a:t>Returns a copy of self</a:t>
            </a:r>
          </a:p>
          <a:p>
            <a:pPr lvl="1"/>
            <a:r>
              <a:rPr lang="en-US" dirty="0" smtClean="0"/>
              <a:t>union(m : Map) </a:t>
            </a:r>
          </a:p>
          <a:p>
            <a:pPr lvl="2"/>
            <a:r>
              <a:rPr lang="en-US" dirty="0" smtClean="0"/>
              <a:t>Returns a map containing all self elements to which are added those elements of m whose key does not appear in self;</a:t>
            </a:r>
          </a:p>
          <a:p>
            <a:pPr lvl="1"/>
            <a:r>
              <a:rPr lang="en-US" dirty="0" err="1" smtClean="0"/>
              <a:t>getKeys</a:t>
            </a:r>
            <a:r>
              <a:rPr lang="en-US" dirty="0" smtClean="0"/>
              <a:t>() </a:t>
            </a:r>
          </a:p>
          <a:p>
            <a:pPr lvl="2"/>
            <a:r>
              <a:rPr lang="en-US" dirty="0" smtClean="0"/>
              <a:t>Returns a set containing all the keys of self;</a:t>
            </a:r>
          </a:p>
          <a:p>
            <a:pPr lvl="1"/>
            <a:r>
              <a:rPr lang="en-US" dirty="0" err="1" smtClean="0"/>
              <a:t>getValues</a:t>
            </a:r>
            <a:r>
              <a:rPr lang="en-US" dirty="0" smtClean="0"/>
              <a:t>() </a:t>
            </a:r>
          </a:p>
          <a:p>
            <a:pPr lvl="2"/>
            <a:r>
              <a:rPr lang="en-US" dirty="0" smtClean="0"/>
              <a:t>Returns a bag containing all the values of self.</a:t>
            </a:r>
            <a:endParaRPr lang="en-AU" dirty="0"/>
          </a:p>
        </p:txBody>
      </p:sp>
      <p:sp>
        <p:nvSpPr>
          <p:cNvPr id="4" name="3 CuadroTexto"/>
          <p:cNvSpPr txBox="1"/>
          <p:nvPr/>
        </p:nvSpPr>
        <p:spPr>
          <a:xfrm>
            <a:off x="7852197" y="6488668"/>
            <a:ext cx="1184299" cy="307777"/>
          </a:xfrm>
          <a:prstGeom prst="rect">
            <a:avLst/>
          </a:prstGeom>
          <a:noFill/>
        </p:spPr>
        <p:txBody>
          <a:bodyPr wrap="none" rtlCol="0">
            <a:spAutoFit/>
          </a:bodyPr>
          <a:lstStyle/>
          <a:p>
            <a:r>
              <a:rPr lang="en-US" sz="1400" dirty="0" smtClean="0">
                <a:solidFill>
                  <a:schemeClr val="bg1">
                    <a:lumMod val="65000"/>
                  </a:schemeClr>
                </a:solidFill>
              </a:rPr>
              <a:t>Data types– </a:t>
            </a:r>
            <a:fld id="{FDBEFE11-3DF1-4A6E-91A5-8B939726F35A}" type="slidenum">
              <a:rPr lang="en-US" sz="1400" smtClean="0">
                <a:solidFill>
                  <a:schemeClr val="bg1">
                    <a:lumMod val="65000"/>
                  </a:schemeClr>
                </a:solidFill>
              </a:rPr>
              <a:pPr/>
              <a:t>5</a:t>
            </a:fld>
            <a:endParaRPr lang="en-US"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72 Título"/>
          <p:cNvSpPr>
            <a:spLocks noGrp="1"/>
          </p:cNvSpPr>
          <p:nvPr>
            <p:ph type="title"/>
          </p:nvPr>
        </p:nvSpPr>
        <p:spPr/>
        <p:txBody>
          <a:bodyPr>
            <a:normAutofit/>
          </a:bodyPr>
          <a:lstStyle/>
          <a:p>
            <a:r>
              <a:rPr lang="es-ES_tradnl" dirty="0" err="1" smtClean="0"/>
              <a:t>The</a:t>
            </a:r>
            <a:r>
              <a:rPr lang="es-ES_tradnl" dirty="0" smtClean="0"/>
              <a:t> ATL </a:t>
            </a:r>
            <a:r>
              <a:rPr lang="es-ES_tradnl" dirty="0" err="1" smtClean="0"/>
              <a:t>algorithm</a:t>
            </a:r>
            <a:r>
              <a:rPr lang="es-ES_tradnl" dirty="0" smtClean="0"/>
              <a:t> – </a:t>
            </a:r>
            <a:r>
              <a:rPr lang="es-ES_tradnl" dirty="0" err="1" smtClean="0"/>
              <a:t>Apply</a:t>
            </a:r>
            <a:r>
              <a:rPr lang="es-ES_tradnl" dirty="0" smtClean="0"/>
              <a:t> </a:t>
            </a:r>
            <a:r>
              <a:rPr lang="es-ES_tradnl" dirty="0" err="1" smtClean="0"/>
              <a:t>phase</a:t>
            </a:r>
            <a:endParaRPr lang="es-ES_tradnl" dirty="0"/>
          </a:p>
        </p:txBody>
      </p:sp>
      <p:sp>
        <p:nvSpPr>
          <p:cNvPr id="46" name="45 Rectángulo"/>
          <p:cNvSpPr/>
          <p:nvPr/>
        </p:nvSpPr>
        <p:spPr>
          <a:xfrm>
            <a:off x="611560" y="3740839"/>
            <a:ext cx="151216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Class</a:t>
            </a:r>
            <a:endParaRPr lang="es-ES_tradnl" u="sng" dirty="0" smtClean="0"/>
          </a:p>
        </p:txBody>
      </p:sp>
      <p:sp>
        <p:nvSpPr>
          <p:cNvPr id="48" name="47 Rectángulo"/>
          <p:cNvSpPr/>
          <p:nvPr/>
        </p:nvSpPr>
        <p:spPr>
          <a:xfrm>
            <a:off x="611560" y="4100879"/>
            <a:ext cx="151216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name</a:t>
            </a:r>
            <a:r>
              <a:rPr lang="es-ES_tradnl" dirty="0" smtClean="0"/>
              <a:t> = “</a:t>
            </a:r>
            <a:r>
              <a:rPr lang="es-ES_tradnl" dirty="0" err="1" smtClean="0"/>
              <a:t>Pet</a:t>
            </a:r>
            <a:r>
              <a:rPr lang="es-ES_tradnl" dirty="0" smtClean="0"/>
              <a:t>”</a:t>
            </a:r>
          </a:p>
        </p:txBody>
      </p:sp>
      <p:sp>
        <p:nvSpPr>
          <p:cNvPr id="51" name="50 Rectángulo"/>
          <p:cNvSpPr/>
          <p:nvPr/>
        </p:nvSpPr>
        <p:spPr>
          <a:xfrm>
            <a:off x="4716016" y="3717032"/>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Property</a:t>
            </a:r>
            <a:endParaRPr lang="es-ES_tradnl" u="sng" dirty="0" smtClean="0"/>
          </a:p>
        </p:txBody>
      </p:sp>
      <p:sp>
        <p:nvSpPr>
          <p:cNvPr id="52" name="51 Rectángulo"/>
          <p:cNvSpPr/>
          <p:nvPr/>
        </p:nvSpPr>
        <p:spPr>
          <a:xfrm>
            <a:off x="4716016" y="4077072"/>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name</a:t>
            </a:r>
            <a:r>
              <a:rPr lang="es-ES_tradnl" dirty="0" smtClean="0"/>
              <a:t> = “ID”</a:t>
            </a:r>
          </a:p>
        </p:txBody>
      </p:sp>
      <p:sp>
        <p:nvSpPr>
          <p:cNvPr id="53" name="52 Rectángulo"/>
          <p:cNvSpPr/>
          <p:nvPr/>
        </p:nvSpPr>
        <p:spPr>
          <a:xfrm>
            <a:off x="6660232" y="3717032"/>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Property</a:t>
            </a:r>
            <a:endParaRPr lang="es-ES_tradnl" u="sng" dirty="0" smtClean="0"/>
          </a:p>
        </p:txBody>
      </p:sp>
      <p:sp>
        <p:nvSpPr>
          <p:cNvPr id="55" name="54 Rectángulo"/>
          <p:cNvSpPr/>
          <p:nvPr/>
        </p:nvSpPr>
        <p:spPr>
          <a:xfrm>
            <a:off x="6660232" y="4077072"/>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name</a:t>
            </a:r>
            <a:r>
              <a:rPr lang="es-ES_tradnl" dirty="0" smtClean="0"/>
              <a:t>= “</a:t>
            </a:r>
            <a:r>
              <a:rPr lang="es-ES_tradnl" dirty="0" err="1" smtClean="0"/>
              <a:t>name</a:t>
            </a:r>
            <a:r>
              <a:rPr lang="es-ES_tradnl" dirty="0" smtClean="0"/>
              <a:t>”</a:t>
            </a:r>
          </a:p>
        </p:txBody>
      </p:sp>
      <p:sp>
        <p:nvSpPr>
          <p:cNvPr id="56" name="55 Rectángulo"/>
          <p:cNvSpPr/>
          <p:nvPr/>
        </p:nvSpPr>
        <p:spPr>
          <a:xfrm>
            <a:off x="4427984" y="1772816"/>
            <a:ext cx="3744416" cy="954107"/>
          </a:xfrm>
          <a:prstGeom prst="rect">
            <a:avLst/>
          </a:prstGeom>
        </p:spPr>
        <p:txBody>
          <a:bodyPr wrap="square">
            <a:spAutoFit/>
          </a:bodyPr>
          <a:lstStyle/>
          <a:p>
            <a:r>
              <a:rPr lang="es-ES_tradnl" sz="1400" b="1" dirty="0" smtClean="0">
                <a:solidFill>
                  <a:srgbClr val="C00000"/>
                </a:solidFill>
                <a:latin typeface="Consolas" pitchFamily="49" charset="0"/>
              </a:rPr>
              <a:t>rule</a:t>
            </a:r>
            <a:r>
              <a:rPr lang="es-ES_tradnl" sz="1400" dirty="0" smtClean="0">
                <a:latin typeface="Consolas" pitchFamily="49" charset="0"/>
              </a:rPr>
              <a:t> property2text {</a:t>
            </a:r>
          </a:p>
          <a:p>
            <a:r>
              <a:rPr lang="es-ES_tradnl" sz="1400" dirty="0" smtClean="0">
                <a:latin typeface="Consolas" pitchFamily="49" charset="0"/>
              </a:rPr>
              <a:t>  </a:t>
            </a:r>
            <a:r>
              <a:rPr lang="es-ES_tradnl" sz="1400" b="1" dirty="0" err="1" smtClean="0">
                <a:solidFill>
                  <a:srgbClr val="C00000"/>
                </a:solidFill>
                <a:latin typeface="Consolas" pitchFamily="49" charset="0"/>
              </a:rPr>
              <a:t>from</a:t>
            </a:r>
            <a:r>
              <a:rPr lang="es-ES_tradnl" sz="1400" dirty="0" smtClean="0">
                <a:latin typeface="Consolas" pitchFamily="49" charset="0"/>
              </a:rPr>
              <a:t> p : </a:t>
            </a:r>
            <a:r>
              <a:rPr lang="es-ES_tradnl" sz="1400" dirty="0" err="1" smtClean="0">
                <a:latin typeface="Consolas" pitchFamily="49" charset="0"/>
              </a:rPr>
              <a:t>CD!Property</a:t>
            </a:r>
            <a:r>
              <a:rPr lang="es-ES_tradnl" sz="1400" dirty="0" smtClean="0">
                <a:latin typeface="Consolas" pitchFamily="49" charset="0"/>
              </a:rPr>
              <a:t> (</a:t>
            </a:r>
            <a:r>
              <a:rPr lang="es-ES_tradnl" sz="1400" dirty="0" err="1" smtClean="0">
                <a:latin typeface="Consolas" pitchFamily="49" charset="0"/>
              </a:rPr>
              <a:t>p.isText</a:t>
            </a:r>
            <a:r>
              <a:rPr lang="es-ES_tradnl" sz="1400" dirty="0" smtClean="0">
                <a:latin typeface="Consolas" pitchFamily="49" charset="0"/>
              </a:rPr>
              <a:t>())</a:t>
            </a:r>
          </a:p>
          <a:p>
            <a:r>
              <a:rPr lang="es-ES_tradnl" sz="1400" dirty="0" smtClean="0">
                <a:latin typeface="Consolas" pitchFamily="49" charset="0"/>
              </a:rPr>
              <a:t>  </a:t>
            </a:r>
            <a:r>
              <a:rPr lang="es-ES_tradnl" sz="1400" b="1" dirty="0" err="1" smtClean="0">
                <a:solidFill>
                  <a:srgbClr val="C00000"/>
                </a:solidFill>
                <a:latin typeface="Consolas" pitchFamily="49" charset="0"/>
              </a:rPr>
              <a:t>to</a:t>
            </a:r>
            <a:r>
              <a:rPr lang="es-ES_tradnl" sz="1400" dirty="0" smtClean="0">
                <a:latin typeface="Consolas" pitchFamily="49" charset="0"/>
              </a:rPr>
              <a:t>   t : </a:t>
            </a:r>
            <a:r>
              <a:rPr lang="es-ES_tradnl" sz="1400" dirty="0" err="1" smtClean="0">
                <a:latin typeface="Consolas" pitchFamily="49" charset="0"/>
              </a:rPr>
              <a:t>GUI!Text</a:t>
            </a:r>
            <a:endParaRPr lang="es-ES_tradnl" sz="1400" dirty="0" smtClean="0">
              <a:latin typeface="Consolas" pitchFamily="49" charset="0"/>
            </a:endParaRPr>
          </a:p>
          <a:p>
            <a:r>
              <a:rPr lang="es-ES_tradnl" sz="1400" dirty="0" smtClean="0">
                <a:latin typeface="Consolas" pitchFamily="49" charset="0"/>
              </a:rPr>
              <a:t>}</a:t>
            </a:r>
          </a:p>
        </p:txBody>
      </p:sp>
      <p:sp>
        <p:nvSpPr>
          <p:cNvPr id="57" name="56 Rectángulo"/>
          <p:cNvSpPr/>
          <p:nvPr/>
        </p:nvSpPr>
        <p:spPr>
          <a:xfrm>
            <a:off x="179512" y="1772816"/>
            <a:ext cx="5220072" cy="1600438"/>
          </a:xfrm>
          <a:prstGeom prst="rect">
            <a:avLst/>
          </a:prstGeom>
        </p:spPr>
        <p:txBody>
          <a:bodyPr wrap="square">
            <a:spAutoFit/>
          </a:bodyPr>
          <a:lstStyle/>
          <a:p>
            <a:r>
              <a:rPr lang="es-ES_tradnl" sz="1400" b="1" dirty="0" smtClean="0">
                <a:solidFill>
                  <a:srgbClr val="C00000"/>
                </a:solidFill>
                <a:latin typeface="Consolas" pitchFamily="49" charset="0"/>
              </a:rPr>
              <a:t>rule</a:t>
            </a:r>
            <a:r>
              <a:rPr lang="es-ES_tradnl" sz="1400" dirty="0" smtClean="0">
                <a:latin typeface="Consolas" pitchFamily="49" charset="0"/>
              </a:rPr>
              <a:t> class2frame {</a:t>
            </a:r>
          </a:p>
          <a:p>
            <a:r>
              <a:rPr lang="es-ES_tradnl" sz="1400" dirty="0" smtClean="0">
                <a:latin typeface="Consolas" pitchFamily="49" charset="0"/>
              </a:rPr>
              <a:t>  </a:t>
            </a:r>
            <a:r>
              <a:rPr lang="es-ES_tradnl" sz="1400" b="1" dirty="0" err="1" smtClean="0">
                <a:solidFill>
                  <a:srgbClr val="C00000"/>
                </a:solidFill>
                <a:latin typeface="Consolas" pitchFamily="49" charset="0"/>
              </a:rPr>
              <a:t>from</a:t>
            </a:r>
            <a:r>
              <a:rPr lang="es-ES_tradnl" sz="1400" dirty="0" smtClean="0">
                <a:latin typeface="Consolas" pitchFamily="49" charset="0"/>
              </a:rPr>
              <a:t> c : </a:t>
            </a:r>
            <a:r>
              <a:rPr lang="es-ES_tradnl" sz="1400" dirty="0" err="1" smtClean="0">
                <a:latin typeface="Consolas" pitchFamily="49" charset="0"/>
              </a:rPr>
              <a:t>CD!Class</a:t>
            </a:r>
            <a:r>
              <a:rPr lang="es-ES_tradnl" sz="1400" dirty="0" smtClean="0">
                <a:latin typeface="Consolas" pitchFamily="49" charset="0"/>
              </a:rPr>
              <a:t> (</a:t>
            </a:r>
            <a:r>
              <a:rPr lang="es-ES_tradnl" sz="1400" dirty="0" err="1" smtClean="0">
                <a:latin typeface="Consolas" pitchFamily="49" charset="0"/>
              </a:rPr>
              <a:t>not</a:t>
            </a:r>
            <a:r>
              <a:rPr lang="es-ES_tradnl" sz="1400" dirty="0" smtClean="0">
                <a:latin typeface="Consolas" pitchFamily="49" charset="0"/>
              </a:rPr>
              <a:t> </a:t>
            </a:r>
            <a:r>
              <a:rPr lang="es-ES_tradnl" sz="1400" dirty="0" err="1" smtClean="0">
                <a:latin typeface="Consolas" pitchFamily="49" charset="0"/>
              </a:rPr>
              <a:t>c.isAbstract</a:t>
            </a:r>
            <a:r>
              <a:rPr lang="es-ES_tradnl" sz="1400" dirty="0" smtClean="0">
                <a:latin typeface="Consolas" pitchFamily="49" charset="0"/>
              </a:rPr>
              <a:t>)</a:t>
            </a:r>
          </a:p>
          <a:p>
            <a:r>
              <a:rPr lang="es-ES_tradnl" sz="1400" dirty="0" smtClean="0">
                <a:latin typeface="Consolas" pitchFamily="49" charset="0"/>
              </a:rPr>
              <a:t>  </a:t>
            </a:r>
            <a:r>
              <a:rPr lang="es-ES_tradnl" sz="1400" b="1" dirty="0" err="1" smtClean="0">
                <a:solidFill>
                  <a:srgbClr val="C00000"/>
                </a:solidFill>
                <a:latin typeface="Consolas" pitchFamily="49" charset="0"/>
              </a:rPr>
              <a:t>to</a:t>
            </a:r>
            <a:r>
              <a:rPr lang="es-ES_tradnl" sz="1400" dirty="0" smtClean="0">
                <a:latin typeface="Consolas" pitchFamily="49" charset="0"/>
              </a:rPr>
              <a:t>   f : </a:t>
            </a:r>
            <a:r>
              <a:rPr lang="es-ES_tradnl" sz="1400" dirty="0" err="1" smtClean="0">
                <a:latin typeface="Consolas" pitchFamily="49" charset="0"/>
              </a:rPr>
              <a:t>GUI!Frame</a:t>
            </a:r>
            <a:r>
              <a:rPr lang="es-ES_tradnl" sz="1400" dirty="0" smtClean="0">
                <a:latin typeface="Consolas" pitchFamily="49" charset="0"/>
              </a:rPr>
              <a:t> (</a:t>
            </a:r>
          </a:p>
          <a:p>
            <a:r>
              <a:rPr lang="es-ES_tradnl" sz="1400" dirty="0" smtClean="0">
                <a:latin typeface="Consolas" pitchFamily="49" charset="0"/>
              </a:rPr>
              <a:t>     </a:t>
            </a:r>
            <a:r>
              <a:rPr lang="es-ES_tradnl" sz="1400" dirty="0" err="1" smtClean="0">
                <a:latin typeface="Consolas" pitchFamily="49" charset="0"/>
              </a:rPr>
              <a:t>title</a:t>
            </a:r>
            <a:r>
              <a:rPr lang="es-ES_tradnl" sz="1400" dirty="0" smtClean="0">
                <a:latin typeface="Consolas" pitchFamily="49" charset="0"/>
              </a:rPr>
              <a:t> &lt;- c.name,</a:t>
            </a:r>
          </a:p>
          <a:p>
            <a:r>
              <a:rPr lang="es-ES_tradnl" sz="1400" dirty="0" smtClean="0">
                <a:latin typeface="Consolas" pitchFamily="49" charset="0"/>
              </a:rPr>
              <a:t>     </a:t>
            </a:r>
            <a:r>
              <a:rPr lang="es-ES_tradnl" sz="1400" b="1" u="sng" dirty="0" err="1" smtClean="0">
                <a:latin typeface="Consolas" pitchFamily="49" charset="0"/>
              </a:rPr>
              <a:t>widgets</a:t>
            </a:r>
            <a:r>
              <a:rPr lang="es-ES_tradnl" sz="1400" b="1" u="sng" dirty="0" smtClean="0">
                <a:latin typeface="Consolas" pitchFamily="49" charset="0"/>
              </a:rPr>
              <a:t> &lt;- </a:t>
            </a:r>
            <a:r>
              <a:rPr lang="es-ES_tradnl" sz="1400" b="1" u="sng" dirty="0" err="1" smtClean="0">
                <a:latin typeface="Consolas" pitchFamily="49" charset="0"/>
              </a:rPr>
              <a:t>c.ownedAttribute</a:t>
            </a:r>
            <a:endParaRPr lang="es-ES_tradnl" sz="1400" b="1" u="sng" dirty="0" smtClean="0">
              <a:latin typeface="Consolas" pitchFamily="49" charset="0"/>
            </a:endParaRPr>
          </a:p>
          <a:p>
            <a:r>
              <a:rPr lang="es-ES_tradnl" sz="1400" dirty="0" smtClean="0">
                <a:latin typeface="Consolas" pitchFamily="49" charset="0"/>
              </a:rPr>
              <a:t>  )</a:t>
            </a:r>
          </a:p>
          <a:p>
            <a:r>
              <a:rPr lang="es-ES_tradnl" sz="1400" dirty="0" smtClean="0">
                <a:latin typeface="Consolas" pitchFamily="49" charset="0"/>
              </a:rPr>
              <a:t>}</a:t>
            </a:r>
          </a:p>
        </p:txBody>
      </p:sp>
      <p:sp>
        <p:nvSpPr>
          <p:cNvPr id="59" name="58 Rectángulo"/>
          <p:cNvSpPr/>
          <p:nvPr/>
        </p:nvSpPr>
        <p:spPr>
          <a:xfrm>
            <a:off x="611560" y="5085184"/>
            <a:ext cx="151216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TraceLink</a:t>
            </a:r>
            <a:endParaRPr lang="es-ES_tradnl" u="sng" dirty="0" smtClean="0"/>
          </a:p>
        </p:txBody>
      </p:sp>
      <p:sp>
        <p:nvSpPr>
          <p:cNvPr id="60" name="59 Rectángulo"/>
          <p:cNvSpPr/>
          <p:nvPr/>
        </p:nvSpPr>
        <p:spPr>
          <a:xfrm>
            <a:off x="4716016" y="5085184"/>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TraceLink</a:t>
            </a:r>
            <a:endParaRPr lang="es-ES_tradnl" u="sng" dirty="0" smtClean="0"/>
          </a:p>
        </p:txBody>
      </p:sp>
      <p:sp>
        <p:nvSpPr>
          <p:cNvPr id="61" name="60 Rectángulo"/>
          <p:cNvSpPr/>
          <p:nvPr/>
        </p:nvSpPr>
        <p:spPr>
          <a:xfrm>
            <a:off x="611560" y="5949280"/>
            <a:ext cx="151216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Frame</a:t>
            </a:r>
            <a:endParaRPr lang="es-ES_tradnl" u="sng" dirty="0" smtClean="0"/>
          </a:p>
        </p:txBody>
      </p:sp>
      <p:sp>
        <p:nvSpPr>
          <p:cNvPr id="62" name="61 Rectángulo"/>
          <p:cNvSpPr/>
          <p:nvPr/>
        </p:nvSpPr>
        <p:spPr>
          <a:xfrm>
            <a:off x="4716016" y="5949280"/>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Text</a:t>
            </a:r>
            <a:endParaRPr lang="es-ES_tradnl" u="sng" dirty="0" smtClean="0"/>
          </a:p>
        </p:txBody>
      </p:sp>
      <p:cxnSp>
        <p:nvCxnSpPr>
          <p:cNvPr id="63" name="62 Conector recto de flecha"/>
          <p:cNvCxnSpPr>
            <a:stCxn id="48" idx="2"/>
            <a:endCxn id="48" idx="2"/>
          </p:cNvCxnSpPr>
          <p:nvPr/>
        </p:nvCxnSpPr>
        <p:spPr>
          <a:xfrm>
            <a:off x="1367644" y="4460919"/>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63 Conector recto de flecha"/>
          <p:cNvCxnSpPr>
            <a:stCxn id="59" idx="0"/>
            <a:endCxn id="48" idx="2"/>
          </p:cNvCxnSpPr>
          <p:nvPr/>
        </p:nvCxnSpPr>
        <p:spPr>
          <a:xfrm flipV="1">
            <a:off x="1367644" y="4460919"/>
            <a:ext cx="0" cy="6242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64 Conector recto de flecha"/>
          <p:cNvCxnSpPr>
            <a:stCxn id="59" idx="2"/>
            <a:endCxn id="61" idx="0"/>
          </p:cNvCxnSpPr>
          <p:nvPr/>
        </p:nvCxnSpPr>
        <p:spPr>
          <a:xfrm>
            <a:off x="1367644" y="5445224"/>
            <a:ext cx="0"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65 Conector recto de flecha"/>
          <p:cNvCxnSpPr>
            <a:stCxn id="60" idx="0"/>
            <a:endCxn id="52" idx="2"/>
          </p:cNvCxnSpPr>
          <p:nvPr/>
        </p:nvCxnSpPr>
        <p:spPr>
          <a:xfrm flipV="1">
            <a:off x="5544108" y="4437112"/>
            <a:ext cx="0" cy="6480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0" name="69 Conector recto de flecha"/>
          <p:cNvCxnSpPr>
            <a:stCxn id="60" idx="2"/>
            <a:endCxn id="62" idx="0"/>
          </p:cNvCxnSpPr>
          <p:nvPr/>
        </p:nvCxnSpPr>
        <p:spPr>
          <a:xfrm>
            <a:off x="5544108" y="5445224"/>
            <a:ext cx="0"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2" name="71 CuadroTexto"/>
          <p:cNvSpPr txBox="1"/>
          <p:nvPr/>
        </p:nvSpPr>
        <p:spPr>
          <a:xfrm>
            <a:off x="1331640" y="4509120"/>
            <a:ext cx="282450" cy="369332"/>
          </a:xfrm>
          <a:prstGeom prst="rect">
            <a:avLst/>
          </a:prstGeom>
          <a:noFill/>
        </p:spPr>
        <p:txBody>
          <a:bodyPr wrap="none" rtlCol="0">
            <a:spAutoFit/>
          </a:bodyPr>
          <a:lstStyle/>
          <a:p>
            <a:r>
              <a:rPr lang="es-ES_tradnl" dirty="0" smtClean="0"/>
              <a:t>c</a:t>
            </a:r>
            <a:endParaRPr lang="es-ES_tradnl" dirty="0"/>
          </a:p>
        </p:txBody>
      </p:sp>
      <p:sp>
        <p:nvSpPr>
          <p:cNvPr id="74" name="73 CuadroTexto"/>
          <p:cNvSpPr txBox="1"/>
          <p:nvPr/>
        </p:nvSpPr>
        <p:spPr>
          <a:xfrm>
            <a:off x="1364474" y="5589240"/>
            <a:ext cx="255198" cy="369332"/>
          </a:xfrm>
          <a:prstGeom prst="rect">
            <a:avLst/>
          </a:prstGeom>
          <a:noFill/>
        </p:spPr>
        <p:txBody>
          <a:bodyPr wrap="none" rtlCol="0">
            <a:spAutoFit/>
          </a:bodyPr>
          <a:lstStyle/>
          <a:p>
            <a:r>
              <a:rPr lang="es-ES_tradnl" dirty="0" smtClean="0"/>
              <a:t>f</a:t>
            </a:r>
            <a:endParaRPr lang="es-ES_tradnl" dirty="0"/>
          </a:p>
        </p:txBody>
      </p:sp>
      <p:sp>
        <p:nvSpPr>
          <p:cNvPr id="75" name="74 CuadroTexto"/>
          <p:cNvSpPr txBox="1"/>
          <p:nvPr/>
        </p:nvSpPr>
        <p:spPr>
          <a:xfrm>
            <a:off x="5580112" y="5579948"/>
            <a:ext cx="261610" cy="369332"/>
          </a:xfrm>
          <a:prstGeom prst="rect">
            <a:avLst/>
          </a:prstGeom>
          <a:noFill/>
        </p:spPr>
        <p:txBody>
          <a:bodyPr wrap="none" rtlCol="0">
            <a:spAutoFit/>
          </a:bodyPr>
          <a:lstStyle/>
          <a:p>
            <a:r>
              <a:rPr lang="es-ES_tradnl" dirty="0" smtClean="0"/>
              <a:t>t</a:t>
            </a:r>
            <a:endParaRPr lang="es-ES_tradnl" dirty="0"/>
          </a:p>
        </p:txBody>
      </p:sp>
      <p:sp>
        <p:nvSpPr>
          <p:cNvPr id="76" name="75 CuadroTexto"/>
          <p:cNvSpPr txBox="1"/>
          <p:nvPr/>
        </p:nvSpPr>
        <p:spPr>
          <a:xfrm>
            <a:off x="5580112" y="4509120"/>
            <a:ext cx="306494" cy="369332"/>
          </a:xfrm>
          <a:prstGeom prst="rect">
            <a:avLst/>
          </a:prstGeom>
          <a:noFill/>
        </p:spPr>
        <p:txBody>
          <a:bodyPr wrap="none" rtlCol="0">
            <a:spAutoFit/>
          </a:bodyPr>
          <a:lstStyle/>
          <a:p>
            <a:r>
              <a:rPr lang="es-ES_tradnl" dirty="0" smtClean="0"/>
              <a:t>p</a:t>
            </a:r>
            <a:endParaRPr lang="es-ES_tradnl" dirty="0"/>
          </a:p>
        </p:txBody>
      </p:sp>
      <p:sp>
        <p:nvSpPr>
          <p:cNvPr id="81" name="80 Rectángulo"/>
          <p:cNvSpPr/>
          <p:nvPr/>
        </p:nvSpPr>
        <p:spPr>
          <a:xfrm>
            <a:off x="6660232" y="5085184"/>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TraceLink</a:t>
            </a:r>
            <a:endParaRPr lang="es-ES_tradnl" u="sng" dirty="0" smtClean="0"/>
          </a:p>
        </p:txBody>
      </p:sp>
      <p:sp>
        <p:nvSpPr>
          <p:cNvPr id="82" name="81 Rectángulo"/>
          <p:cNvSpPr/>
          <p:nvPr/>
        </p:nvSpPr>
        <p:spPr>
          <a:xfrm>
            <a:off x="6660232" y="5949280"/>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u="sng" dirty="0" smtClean="0"/>
              <a:t>: </a:t>
            </a:r>
            <a:r>
              <a:rPr lang="es-ES_tradnl" u="sng" dirty="0" err="1" smtClean="0"/>
              <a:t>Text</a:t>
            </a:r>
            <a:endParaRPr lang="es-ES_tradnl" u="sng" dirty="0" smtClean="0"/>
          </a:p>
        </p:txBody>
      </p:sp>
      <p:cxnSp>
        <p:nvCxnSpPr>
          <p:cNvPr id="83" name="82 Conector recto de flecha"/>
          <p:cNvCxnSpPr>
            <a:stCxn id="81" idx="0"/>
          </p:cNvCxnSpPr>
          <p:nvPr/>
        </p:nvCxnSpPr>
        <p:spPr>
          <a:xfrm flipV="1">
            <a:off x="7488324" y="4437112"/>
            <a:ext cx="0" cy="6480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4" name="83 Conector recto de flecha"/>
          <p:cNvCxnSpPr>
            <a:stCxn id="81" idx="2"/>
            <a:endCxn id="82" idx="0"/>
          </p:cNvCxnSpPr>
          <p:nvPr/>
        </p:nvCxnSpPr>
        <p:spPr>
          <a:xfrm>
            <a:off x="7488324" y="5445224"/>
            <a:ext cx="0"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5" name="84 CuadroTexto"/>
          <p:cNvSpPr txBox="1"/>
          <p:nvPr/>
        </p:nvSpPr>
        <p:spPr>
          <a:xfrm>
            <a:off x="7524328" y="5579948"/>
            <a:ext cx="261610" cy="369332"/>
          </a:xfrm>
          <a:prstGeom prst="rect">
            <a:avLst/>
          </a:prstGeom>
          <a:noFill/>
        </p:spPr>
        <p:txBody>
          <a:bodyPr wrap="none" rtlCol="0">
            <a:spAutoFit/>
          </a:bodyPr>
          <a:lstStyle/>
          <a:p>
            <a:r>
              <a:rPr lang="es-ES_tradnl" dirty="0" smtClean="0"/>
              <a:t>t</a:t>
            </a:r>
            <a:endParaRPr lang="es-ES_tradnl" dirty="0"/>
          </a:p>
        </p:txBody>
      </p:sp>
      <p:sp>
        <p:nvSpPr>
          <p:cNvPr id="98" name="97 CuadroTexto"/>
          <p:cNvSpPr txBox="1"/>
          <p:nvPr/>
        </p:nvSpPr>
        <p:spPr>
          <a:xfrm>
            <a:off x="7524328" y="4509120"/>
            <a:ext cx="306494" cy="369332"/>
          </a:xfrm>
          <a:prstGeom prst="rect">
            <a:avLst/>
          </a:prstGeom>
          <a:noFill/>
        </p:spPr>
        <p:txBody>
          <a:bodyPr wrap="none" rtlCol="0">
            <a:spAutoFit/>
          </a:bodyPr>
          <a:lstStyle/>
          <a:p>
            <a:r>
              <a:rPr lang="es-ES_tradnl" dirty="0" smtClean="0"/>
              <a:t>p</a:t>
            </a:r>
            <a:endParaRPr lang="es-ES_tradnl" dirty="0"/>
          </a:p>
        </p:txBody>
      </p:sp>
      <p:sp>
        <p:nvSpPr>
          <p:cNvPr id="102" name="101 Rectángulo"/>
          <p:cNvSpPr/>
          <p:nvPr/>
        </p:nvSpPr>
        <p:spPr>
          <a:xfrm>
            <a:off x="611560" y="6309320"/>
            <a:ext cx="151216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title</a:t>
            </a:r>
            <a:r>
              <a:rPr lang="es-ES_tradnl" dirty="0" smtClean="0"/>
              <a:t> = “</a:t>
            </a:r>
            <a:r>
              <a:rPr lang="es-ES_tradnl" dirty="0" err="1" smtClean="0"/>
              <a:t>Pet</a:t>
            </a:r>
            <a:r>
              <a:rPr lang="es-ES_tradnl" dirty="0" smtClean="0"/>
              <a:t>”</a:t>
            </a:r>
          </a:p>
        </p:txBody>
      </p:sp>
      <p:sp>
        <p:nvSpPr>
          <p:cNvPr id="38" name="37 CuadroTexto"/>
          <p:cNvSpPr txBox="1"/>
          <p:nvPr/>
        </p:nvSpPr>
        <p:spPr>
          <a:xfrm>
            <a:off x="2555776" y="5930116"/>
            <a:ext cx="1655581" cy="523220"/>
          </a:xfrm>
          <a:prstGeom prst="rect">
            <a:avLst/>
          </a:prstGeom>
          <a:noFill/>
        </p:spPr>
        <p:txBody>
          <a:bodyPr wrap="square" rtlCol="0">
            <a:spAutoFit/>
          </a:bodyPr>
          <a:lstStyle/>
          <a:p>
            <a:r>
              <a:rPr lang="es-ES_tradnl" sz="1400" dirty="0" smtClean="0"/>
              <a:t>(3) </a:t>
            </a:r>
            <a:r>
              <a:rPr lang="es-ES_tradnl" sz="1400" dirty="0" err="1" smtClean="0"/>
              <a:t>Assign</a:t>
            </a:r>
            <a:r>
              <a:rPr lang="es-ES_tradnl" sz="1400" dirty="0" smtClean="0"/>
              <a:t> </a:t>
            </a:r>
            <a:r>
              <a:rPr lang="es-ES_tradnl" sz="1400" dirty="0" err="1" smtClean="0"/>
              <a:t>the</a:t>
            </a:r>
            <a:r>
              <a:rPr lang="es-ES_tradnl" sz="1400" dirty="0" smtClean="0"/>
              <a:t> target</a:t>
            </a:r>
          </a:p>
          <a:p>
            <a:r>
              <a:rPr lang="es-ES_tradnl" sz="1400" dirty="0" smtClean="0"/>
              <a:t>      </a:t>
            </a:r>
            <a:r>
              <a:rPr lang="es-ES_tradnl" sz="1400" dirty="0" err="1" smtClean="0"/>
              <a:t>elements</a:t>
            </a:r>
            <a:endParaRPr lang="es-ES_tradnl" sz="1400" dirty="0"/>
          </a:p>
        </p:txBody>
      </p:sp>
      <p:cxnSp>
        <p:nvCxnSpPr>
          <p:cNvPr id="36" name="35 Conector angular"/>
          <p:cNvCxnSpPr>
            <a:stCxn id="102" idx="3"/>
            <a:endCxn id="62" idx="2"/>
          </p:cNvCxnSpPr>
          <p:nvPr/>
        </p:nvCxnSpPr>
        <p:spPr>
          <a:xfrm flipV="1">
            <a:off x="2123728" y="6309320"/>
            <a:ext cx="3420380" cy="180020"/>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39" name="35 Conector angular"/>
          <p:cNvCxnSpPr>
            <a:stCxn id="102" idx="3"/>
            <a:endCxn id="82" idx="2"/>
          </p:cNvCxnSpPr>
          <p:nvPr/>
        </p:nvCxnSpPr>
        <p:spPr>
          <a:xfrm flipV="1">
            <a:off x="2123728" y="6309320"/>
            <a:ext cx="5364596" cy="18002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42" name="41 CuadroTexto"/>
          <p:cNvSpPr txBox="1"/>
          <p:nvPr/>
        </p:nvSpPr>
        <p:spPr>
          <a:xfrm>
            <a:off x="4139952" y="6453336"/>
            <a:ext cx="912494" cy="369332"/>
          </a:xfrm>
          <a:prstGeom prst="rect">
            <a:avLst/>
          </a:prstGeom>
          <a:noFill/>
        </p:spPr>
        <p:txBody>
          <a:bodyPr wrap="none" rtlCol="0">
            <a:spAutoFit/>
          </a:bodyPr>
          <a:lstStyle/>
          <a:p>
            <a:r>
              <a:rPr lang="es-ES_tradnl" dirty="0" err="1" smtClean="0"/>
              <a:t>widgets</a:t>
            </a:r>
            <a:endParaRPr lang="es-ES_tradnl"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dirty="0" err="1" smtClean="0"/>
              <a:t>The</a:t>
            </a:r>
            <a:r>
              <a:rPr lang="es-ES_tradnl" dirty="0" smtClean="0"/>
              <a:t> ATL </a:t>
            </a:r>
            <a:r>
              <a:rPr lang="es-ES_tradnl" dirty="0" err="1" smtClean="0"/>
              <a:t>algorithm</a:t>
            </a:r>
            <a:r>
              <a:rPr lang="es-ES_tradnl" dirty="0" smtClean="0"/>
              <a:t> – </a:t>
            </a:r>
            <a:r>
              <a:rPr lang="es-ES_tradnl" dirty="0" err="1" smtClean="0"/>
              <a:t>Apply</a:t>
            </a:r>
            <a:r>
              <a:rPr lang="es-ES_tradnl" dirty="0" smtClean="0"/>
              <a:t> </a:t>
            </a:r>
            <a:r>
              <a:rPr lang="es-ES_tradnl" dirty="0" err="1" smtClean="0"/>
              <a:t>phase</a:t>
            </a:r>
            <a:endParaRPr lang="es-ES_tradnl" dirty="0"/>
          </a:p>
        </p:txBody>
      </p:sp>
      <p:sp>
        <p:nvSpPr>
          <p:cNvPr id="3" name="2 Marcador de contenido"/>
          <p:cNvSpPr>
            <a:spLocks noGrp="1"/>
          </p:cNvSpPr>
          <p:nvPr>
            <p:ph idx="1"/>
          </p:nvPr>
        </p:nvSpPr>
        <p:spPr/>
        <p:txBody>
          <a:bodyPr>
            <a:normAutofit/>
          </a:bodyPr>
          <a:lstStyle/>
          <a:p>
            <a:r>
              <a:rPr lang="es-ES_tradnl" dirty="0" err="1" smtClean="0"/>
              <a:t>What</a:t>
            </a:r>
            <a:r>
              <a:rPr lang="es-ES_tradnl" dirty="0" smtClean="0"/>
              <a:t> </a:t>
            </a:r>
            <a:r>
              <a:rPr lang="es-ES_tradnl" dirty="0" err="1" smtClean="0"/>
              <a:t>if</a:t>
            </a:r>
            <a:r>
              <a:rPr lang="es-ES_tradnl" dirty="0" smtClean="0"/>
              <a:t> look up </a:t>
            </a:r>
            <a:r>
              <a:rPr lang="es-ES_tradnl" dirty="0" err="1" smtClean="0"/>
              <a:t>fails</a:t>
            </a:r>
            <a:r>
              <a:rPr lang="es-ES_tradnl" dirty="0" smtClean="0"/>
              <a:t>?</a:t>
            </a:r>
          </a:p>
          <a:p>
            <a:pPr lvl="1"/>
            <a:r>
              <a:rPr lang="es-ES_tradnl" dirty="0" err="1" smtClean="0"/>
              <a:t>i.e.</a:t>
            </a:r>
            <a:r>
              <a:rPr lang="es-ES_tradnl" dirty="0" smtClean="0"/>
              <a:t>, </a:t>
            </a:r>
            <a:r>
              <a:rPr lang="es-ES_tradnl" dirty="0" err="1" smtClean="0"/>
              <a:t>there</a:t>
            </a:r>
            <a:r>
              <a:rPr lang="es-ES_tradnl" dirty="0" smtClean="0"/>
              <a:t> </a:t>
            </a:r>
            <a:r>
              <a:rPr lang="es-ES_tradnl" dirty="0" err="1" smtClean="0"/>
              <a:t>is</a:t>
            </a:r>
            <a:r>
              <a:rPr lang="es-ES_tradnl" dirty="0" smtClean="0"/>
              <a:t> no rule </a:t>
            </a:r>
            <a:r>
              <a:rPr lang="es-ES_tradnl" dirty="0" err="1" smtClean="0"/>
              <a:t>to</a:t>
            </a:r>
            <a:r>
              <a:rPr lang="es-ES_tradnl" dirty="0" smtClean="0"/>
              <a:t> </a:t>
            </a:r>
            <a:r>
              <a:rPr lang="es-ES_tradnl" dirty="0" err="1" smtClean="0"/>
              <a:t>resolve</a:t>
            </a:r>
            <a:r>
              <a:rPr lang="es-ES_tradnl" dirty="0" smtClean="0"/>
              <a:t> a </a:t>
            </a:r>
            <a:r>
              <a:rPr lang="es-ES_tradnl" dirty="0" err="1" smtClean="0"/>
              <a:t>source</a:t>
            </a:r>
            <a:r>
              <a:rPr lang="es-ES_tradnl" dirty="0" smtClean="0"/>
              <a:t> </a:t>
            </a:r>
            <a:r>
              <a:rPr lang="es-ES_tradnl" dirty="0" err="1" smtClean="0"/>
              <a:t>element</a:t>
            </a:r>
            <a:endParaRPr lang="es-ES_tradnl" dirty="0" smtClean="0"/>
          </a:p>
          <a:p>
            <a:pPr lvl="1"/>
            <a:r>
              <a:rPr lang="es-ES_tradnl" dirty="0" smtClean="0"/>
              <a:t>In </a:t>
            </a:r>
            <a:r>
              <a:rPr lang="es-ES_tradnl" dirty="0" err="1" smtClean="0"/>
              <a:t>the</a:t>
            </a:r>
            <a:r>
              <a:rPr lang="es-ES_tradnl" dirty="0" smtClean="0"/>
              <a:t> </a:t>
            </a:r>
            <a:r>
              <a:rPr lang="es-ES_tradnl" dirty="0" err="1" smtClean="0"/>
              <a:t>example</a:t>
            </a:r>
            <a:r>
              <a:rPr lang="es-ES_tradnl" dirty="0" smtClean="0"/>
              <a:t> </a:t>
            </a:r>
            <a:r>
              <a:rPr lang="es-ES_tradnl" dirty="0" err="1" smtClean="0"/>
              <a:t>is</a:t>
            </a:r>
            <a:r>
              <a:rPr lang="es-ES_tradnl" dirty="0" smtClean="0"/>
              <a:t> </a:t>
            </a:r>
            <a:r>
              <a:rPr lang="es-ES_tradnl" dirty="0" err="1" smtClean="0"/>
              <a:t>the</a:t>
            </a:r>
            <a:r>
              <a:rPr lang="es-ES_tradnl" dirty="0" smtClean="0"/>
              <a:t> </a:t>
            </a:r>
            <a:r>
              <a:rPr lang="es-ES_tradnl" sz="2400" dirty="0" err="1" smtClean="0">
                <a:latin typeface="Consolas" pitchFamily="49" charset="0"/>
              </a:rPr>
              <a:t>isText</a:t>
            </a:r>
            <a:r>
              <a:rPr lang="es-ES_tradnl" sz="2400" dirty="0" smtClean="0">
                <a:latin typeface="Consolas" pitchFamily="49" charset="0"/>
              </a:rPr>
              <a:t>()</a:t>
            </a:r>
            <a:r>
              <a:rPr lang="es-ES_tradnl" dirty="0" smtClean="0"/>
              <a:t> </a:t>
            </a:r>
            <a:r>
              <a:rPr lang="es-ES_tradnl" dirty="0" err="1" smtClean="0"/>
              <a:t>predicate</a:t>
            </a:r>
            <a:r>
              <a:rPr lang="es-ES_tradnl" dirty="0" smtClean="0"/>
              <a:t> </a:t>
            </a:r>
            <a:r>
              <a:rPr lang="es-ES_tradnl" dirty="0" err="1" smtClean="0"/>
              <a:t>is</a:t>
            </a:r>
            <a:r>
              <a:rPr lang="es-ES_tradnl" dirty="0" smtClean="0"/>
              <a:t> </a:t>
            </a:r>
            <a:r>
              <a:rPr lang="es-ES_tradnl" dirty="0" err="1" smtClean="0"/>
              <a:t>not</a:t>
            </a:r>
            <a:r>
              <a:rPr lang="es-ES_tradnl" dirty="0" smtClean="0"/>
              <a:t> </a:t>
            </a:r>
            <a:r>
              <a:rPr lang="es-ES_tradnl" dirty="0" err="1" smtClean="0"/>
              <a:t>satisfied</a:t>
            </a:r>
            <a:endParaRPr lang="es-ES_tradnl" dirty="0" smtClean="0"/>
          </a:p>
          <a:p>
            <a:r>
              <a:rPr lang="es-ES_tradnl" dirty="0" err="1" smtClean="0"/>
              <a:t>By</a:t>
            </a:r>
            <a:r>
              <a:rPr lang="es-ES_tradnl" dirty="0" smtClean="0"/>
              <a:t> default:</a:t>
            </a:r>
          </a:p>
          <a:p>
            <a:pPr lvl="1"/>
            <a:r>
              <a:rPr lang="es-ES_tradnl" dirty="0" err="1" smtClean="0"/>
              <a:t>Nothing</a:t>
            </a:r>
            <a:r>
              <a:rPr lang="es-ES_tradnl" dirty="0" smtClean="0"/>
              <a:t> </a:t>
            </a:r>
            <a:r>
              <a:rPr lang="es-ES_tradnl" dirty="0" err="1" smtClean="0"/>
              <a:t>happens</a:t>
            </a:r>
            <a:r>
              <a:rPr lang="es-ES_tradnl" dirty="0" smtClean="0"/>
              <a:t> in </a:t>
            </a:r>
            <a:r>
              <a:rPr lang="es-ES_tradnl" dirty="0" err="1" smtClean="0"/>
              <a:t>the</a:t>
            </a:r>
            <a:r>
              <a:rPr lang="es-ES_tradnl" dirty="0" smtClean="0"/>
              <a:t> target </a:t>
            </a:r>
            <a:r>
              <a:rPr lang="es-ES_tradnl" dirty="0" err="1" smtClean="0"/>
              <a:t>model</a:t>
            </a:r>
            <a:endParaRPr lang="es-ES_tradnl" dirty="0" smtClean="0"/>
          </a:p>
          <a:p>
            <a:pPr lvl="2"/>
            <a:r>
              <a:rPr lang="es-ES_tradnl" dirty="0" err="1" smtClean="0"/>
              <a:t>Message</a:t>
            </a:r>
            <a:r>
              <a:rPr lang="es-ES_tradnl" dirty="0" smtClean="0"/>
              <a:t> in </a:t>
            </a:r>
            <a:r>
              <a:rPr lang="es-ES_tradnl" dirty="0" err="1" smtClean="0"/>
              <a:t>the</a:t>
            </a:r>
            <a:r>
              <a:rPr lang="es-ES_tradnl" dirty="0" smtClean="0"/>
              <a:t> </a:t>
            </a:r>
            <a:r>
              <a:rPr lang="es-ES_tradnl" dirty="0" err="1" smtClean="0"/>
              <a:t>console</a:t>
            </a:r>
            <a:r>
              <a:rPr lang="es-ES_tradnl" dirty="0" smtClean="0"/>
              <a:t> </a:t>
            </a:r>
            <a:r>
              <a:rPr lang="es-ES_tradnl" dirty="0" err="1" smtClean="0"/>
              <a:t>for</a:t>
            </a:r>
            <a:r>
              <a:rPr lang="es-ES_tradnl" dirty="0" smtClean="0"/>
              <a:t> </a:t>
            </a:r>
            <a:r>
              <a:rPr lang="es-ES_tradnl" dirty="0" err="1" smtClean="0"/>
              <a:t>debugging</a:t>
            </a:r>
            <a:r>
              <a:rPr lang="es-ES_tradnl" dirty="0" smtClean="0"/>
              <a:t> </a:t>
            </a:r>
            <a:r>
              <a:rPr lang="es-ES_tradnl" dirty="0" err="1" smtClean="0"/>
              <a:t>purposes</a:t>
            </a:r>
            <a:endParaRPr lang="es-ES_tradnl" dirty="0" smtClean="0"/>
          </a:p>
          <a:p>
            <a:pPr lvl="2"/>
            <a:r>
              <a:rPr lang="es-ES_tradnl" dirty="0" err="1" smtClean="0"/>
              <a:t>What</a:t>
            </a:r>
            <a:r>
              <a:rPr lang="es-ES_tradnl" dirty="0" smtClean="0"/>
              <a:t> </a:t>
            </a:r>
            <a:r>
              <a:rPr lang="es-ES_tradnl" dirty="0" err="1" smtClean="0"/>
              <a:t>does</a:t>
            </a:r>
            <a:r>
              <a:rPr lang="es-ES_tradnl" dirty="0" smtClean="0"/>
              <a:t> </a:t>
            </a:r>
            <a:r>
              <a:rPr lang="es-ES_tradnl" dirty="0" err="1" smtClean="0"/>
              <a:t>this</a:t>
            </a:r>
            <a:r>
              <a:rPr lang="es-ES_tradnl" dirty="0" smtClean="0"/>
              <a:t> </a:t>
            </a:r>
            <a:r>
              <a:rPr lang="es-ES_tradnl" dirty="0" err="1" smtClean="0"/>
              <a:t>means</a:t>
            </a:r>
            <a:r>
              <a:rPr lang="es-ES_tradnl" dirty="0" smtClean="0"/>
              <a:t>? </a:t>
            </a:r>
            <a:r>
              <a:rPr lang="es-ES_tradnl" dirty="0" err="1" smtClean="0"/>
              <a:t>It</a:t>
            </a:r>
            <a:r>
              <a:rPr lang="es-ES_tradnl" dirty="0" smtClean="0"/>
              <a:t> </a:t>
            </a:r>
            <a:r>
              <a:rPr lang="es-ES_tradnl" dirty="0" err="1" smtClean="0"/>
              <a:t>depends</a:t>
            </a:r>
            <a:r>
              <a:rPr lang="es-ES_tradnl" dirty="0" smtClean="0"/>
              <a:t>…</a:t>
            </a:r>
          </a:p>
          <a:p>
            <a:pPr lvl="2"/>
            <a:r>
              <a:rPr lang="es-ES_tradnl" dirty="0" smtClean="0"/>
              <a:t>(</a:t>
            </a:r>
            <a:r>
              <a:rPr lang="es-ES_tradnl" dirty="0" err="1" smtClean="0"/>
              <a:t>One</a:t>
            </a:r>
            <a:r>
              <a:rPr lang="es-ES_tradnl" dirty="0" smtClean="0"/>
              <a:t> </a:t>
            </a:r>
            <a:r>
              <a:rPr lang="es-ES_tradnl" dirty="0" err="1" smtClean="0"/>
              <a:t>needs</a:t>
            </a:r>
            <a:r>
              <a:rPr lang="es-ES_tradnl" dirty="0" smtClean="0"/>
              <a:t> </a:t>
            </a:r>
            <a:r>
              <a:rPr lang="es-ES_tradnl" dirty="0" err="1" smtClean="0"/>
              <a:t>to</a:t>
            </a:r>
            <a:r>
              <a:rPr lang="es-ES_tradnl" dirty="0" smtClean="0"/>
              <a:t> </a:t>
            </a:r>
            <a:r>
              <a:rPr lang="es-ES_tradnl" dirty="0" err="1" smtClean="0"/>
              <a:t>understand</a:t>
            </a:r>
            <a:r>
              <a:rPr lang="es-ES_tradnl" dirty="0" smtClean="0"/>
              <a:t> </a:t>
            </a:r>
            <a:r>
              <a:rPr lang="es-ES_tradnl" dirty="0" err="1" smtClean="0"/>
              <a:t>these</a:t>
            </a:r>
            <a:r>
              <a:rPr lang="es-ES_tradnl" dirty="0" smtClean="0"/>
              <a:t> </a:t>
            </a:r>
            <a:r>
              <a:rPr lang="es-ES_tradnl" dirty="0" err="1" smtClean="0"/>
              <a:t>kind</a:t>
            </a:r>
            <a:r>
              <a:rPr lang="es-ES_tradnl" dirty="0" smtClean="0"/>
              <a:t> of </a:t>
            </a:r>
            <a:r>
              <a:rPr lang="es-ES_tradnl" dirty="0" err="1" smtClean="0"/>
              <a:t>details</a:t>
            </a:r>
            <a:r>
              <a:rPr lang="es-ES_tradnl" dirty="0" smtClean="0"/>
              <a:t>…)</a:t>
            </a:r>
            <a:endParaRPr lang="es-ES_tradnl" dirty="0"/>
          </a:p>
        </p:txBody>
      </p:sp>
      <p:sp>
        <p:nvSpPr>
          <p:cNvPr id="4" name="3 CuadroTexto"/>
          <p:cNvSpPr txBox="1"/>
          <p:nvPr/>
        </p:nvSpPr>
        <p:spPr>
          <a:xfrm>
            <a:off x="7076857" y="6488668"/>
            <a:ext cx="1959639" cy="307777"/>
          </a:xfrm>
          <a:prstGeom prst="rect">
            <a:avLst/>
          </a:prstGeom>
          <a:noFill/>
        </p:spPr>
        <p:txBody>
          <a:bodyPr wrap="none" rtlCol="0">
            <a:spAutoFit/>
          </a:bodyPr>
          <a:lstStyle/>
          <a:p>
            <a:r>
              <a:rPr lang="en-US" sz="1400" smtClean="0">
                <a:solidFill>
                  <a:schemeClr val="bg1">
                    <a:lumMod val="65000"/>
                  </a:schemeClr>
                </a:solidFill>
              </a:rPr>
              <a:t>Execution algorithm– </a:t>
            </a:r>
            <a:fld id="{FDBEFE11-3DF1-4A6E-91A5-8B939726F35A}" type="slidenum">
              <a:rPr lang="en-US" sz="1400" smtClean="0">
                <a:solidFill>
                  <a:schemeClr val="bg1">
                    <a:lumMod val="65000"/>
                  </a:schemeClr>
                </a:solidFill>
              </a:rPr>
              <a:pPr/>
              <a:t>51</a:t>
            </a:fld>
            <a:endParaRPr lang="en-US" sz="1400">
              <a:solidFill>
                <a:schemeClr val="bg1">
                  <a:lumMod val="65000"/>
                </a:schemeClr>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n-AU" dirty="0" smtClean="0"/>
              <a:t>The ATL language</a:t>
            </a:r>
            <a:endParaRPr lang="en-AU" dirty="0"/>
          </a:p>
        </p:txBody>
      </p:sp>
      <p:sp>
        <p:nvSpPr>
          <p:cNvPr id="5" name="4 Subtítulo"/>
          <p:cNvSpPr>
            <a:spLocks noGrp="1"/>
          </p:cNvSpPr>
          <p:nvPr>
            <p:ph type="subTitle" idx="1"/>
          </p:nvPr>
        </p:nvSpPr>
        <p:spPr/>
        <p:txBody>
          <a:bodyPr/>
          <a:lstStyle/>
          <a:p>
            <a:r>
              <a:rPr lang="en-AU" dirty="0" smtClean="0"/>
              <a:t>More on OCL</a:t>
            </a:r>
            <a:endParaRPr lang="en-AU"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Let expressions</a:t>
            </a:r>
            <a:endParaRPr lang="en-AU" dirty="0"/>
          </a:p>
        </p:txBody>
      </p:sp>
      <p:sp>
        <p:nvSpPr>
          <p:cNvPr id="3" name="2 Marcador de contenido"/>
          <p:cNvSpPr>
            <a:spLocks noGrp="1"/>
          </p:cNvSpPr>
          <p:nvPr>
            <p:ph idx="1"/>
          </p:nvPr>
        </p:nvSpPr>
        <p:spPr/>
        <p:txBody>
          <a:bodyPr/>
          <a:lstStyle/>
          <a:p>
            <a:r>
              <a:rPr lang="en-AU" dirty="0" smtClean="0"/>
              <a:t>There are no variables in OCL</a:t>
            </a:r>
          </a:p>
          <a:p>
            <a:r>
              <a:rPr lang="en-AU" dirty="0" smtClean="0"/>
              <a:t>A </a:t>
            </a:r>
            <a:r>
              <a:rPr lang="en-AU" b="1" dirty="0" smtClean="0"/>
              <a:t>let</a:t>
            </a:r>
            <a:r>
              <a:rPr lang="en-AU" dirty="0" smtClean="0"/>
              <a:t> expression is a syntactic facility to bind an expression to a value</a:t>
            </a:r>
            <a:endParaRPr lang="en-AU" dirty="0"/>
          </a:p>
        </p:txBody>
      </p:sp>
      <p:sp>
        <p:nvSpPr>
          <p:cNvPr id="4" name="3 Rectángulo"/>
          <p:cNvSpPr/>
          <p:nvPr/>
        </p:nvSpPr>
        <p:spPr>
          <a:xfrm>
            <a:off x="1043608" y="3789040"/>
            <a:ext cx="7632848" cy="923330"/>
          </a:xfrm>
          <a:prstGeom prst="rect">
            <a:avLst/>
          </a:prstGeom>
        </p:spPr>
        <p:txBody>
          <a:bodyPr wrap="square">
            <a:spAutoFit/>
          </a:bodyPr>
          <a:lstStyle/>
          <a:p>
            <a:r>
              <a:rPr lang="es-ES_tradnl" b="1" dirty="0" err="1" smtClean="0">
                <a:solidFill>
                  <a:srgbClr val="C00000"/>
                </a:solidFill>
                <a:latin typeface="Consolas" pitchFamily="49" charset="0"/>
              </a:rPr>
              <a:t>let</a:t>
            </a:r>
            <a:r>
              <a:rPr lang="es-ES_tradnl" b="1" dirty="0" smtClean="0">
                <a:solidFill>
                  <a:srgbClr val="C00000"/>
                </a:solidFill>
                <a:latin typeface="Consolas" pitchFamily="49" charset="0"/>
              </a:rPr>
              <a:t> </a:t>
            </a:r>
            <a:r>
              <a:rPr lang="es-ES_tradnl" dirty="0" err="1" smtClean="0">
                <a:latin typeface="Consolas" pitchFamily="49" charset="0"/>
              </a:rPr>
              <a:t>classes</a:t>
            </a:r>
            <a:r>
              <a:rPr lang="es-ES_tradnl" dirty="0" smtClean="0">
                <a:latin typeface="Consolas" pitchFamily="49" charset="0"/>
              </a:rPr>
              <a:t> : </a:t>
            </a:r>
            <a:r>
              <a:rPr lang="es-ES_tradnl" dirty="0" smtClean="0">
                <a:solidFill>
                  <a:srgbClr val="00B050"/>
                </a:solidFill>
                <a:latin typeface="Consolas" pitchFamily="49" charset="0"/>
              </a:rPr>
              <a:t>Set</a:t>
            </a:r>
            <a:r>
              <a:rPr lang="es-ES_tradnl" dirty="0" smtClean="0">
                <a:latin typeface="Consolas" pitchFamily="49" charset="0"/>
              </a:rPr>
              <a:t>(</a:t>
            </a:r>
            <a:r>
              <a:rPr lang="es-ES_tradnl" dirty="0" err="1" smtClean="0">
                <a:latin typeface="Consolas" pitchFamily="49" charset="0"/>
              </a:rPr>
              <a:t>CD!Class</a:t>
            </a:r>
            <a:r>
              <a:rPr lang="es-ES_tradnl" dirty="0" smtClean="0">
                <a:latin typeface="Consolas" pitchFamily="49" charset="0"/>
              </a:rPr>
              <a:t>) = </a:t>
            </a:r>
          </a:p>
          <a:p>
            <a:r>
              <a:rPr lang="es-ES_tradnl" dirty="0" smtClean="0">
                <a:latin typeface="Consolas" pitchFamily="49" charset="0"/>
              </a:rPr>
              <a:t>    </a:t>
            </a:r>
            <a:r>
              <a:rPr lang="es-ES_tradnl" dirty="0" err="1" smtClean="0">
                <a:latin typeface="Consolas" pitchFamily="49" charset="0"/>
              </a:rPr>
              <a:t>CD!Class.allInstances</a:t>
            </a:r>
            <a:r>
              <a:rPr lang="es-ES_tradnl" dirty="0" smtClean="0">
                <a:latin typeface="Consolas" pitchFamily="49" charset="0"/>
              </a:rPr>
              <a:t>()-&gt;</a:t>
            </a:r>
            <a:r>
              <a:rPr lang="es-ES_tradnl" dirty="0" err="1" smtClean="0">
                <a:latin typeface="Consolas" pitchFamily="49" charset="0"/>
              </a:rPr>
              <a:t>select</a:t>
            </a:r>
            <a:r>
              <a:rPr lang="es-ES_tradnl" dirty="0" smtClean="0">
                <a:latin typeface="Consolas" pitchFamily="49" charset="0"/>
              </a:rPr>
              <a:t>(c | </a:t>
            </a:r>
            <a:r>
              <a:rPr lang="es-ES_tradnl" b="1" dirty="0" err="1" smtClean="0">
                <a:latin typeface="Consolas" pitchFamily="49" charset="0"/>
              </a:rPr>
              <a:t>not</a:t>
            </a:r>
            <a:r>
              <a:rPr lang="es-ES_tradnl" dirty="0" smtClean="0">
                <a:latin typeface="Consolas" pitchFamily="49" charset="0"/>
              </a:rPr>
              <a:t> </a:t>
            </a:r>
            <a:r>
              <a:rPr lang="es-ES_tradnl" dirty="0" err="1" smtClean="0">
                <a:latin typeface="Consolas" pitchFamily="49" charset="0"/>
              </a:rPr>
              <a:t>c.isAbstract</a:t>
            </a:r>
            <a:r>
              <a:rPr lang="es-ES_tradnl" dirty="0" smtClean="0">
                <a:latin typeface="Consolas" pitchFamily="49" charset="0"/>
              </a:rPr>
              <a:t>)</a:t>
            </a:r>
          </a:p>
          <a:p>
            <a:r>
              <a:rPr lang="es-ES_tradnl" b="1" dirty="0" smtClean="0">
                <a:solidFill>
                  <a:srgbClr val="C00000"/>
                </a:solidFill>
                <a:latin typeface="Consolas" pitchFamily="49" charset="0"/>
              </a:rPr>
              <a:t> in </a:t>
            </a:r>
            <a:r>
              <a:rPr lang="es-ES_tradnl" dirty="0" err="1" smtClean="0">
                <a:latin typeface="Consolas" pitchFamily="49" charset="0"/>
              </a:rPr>
              <a:t>classes</a:t>
            </a:r>
            <a:r>
              <a:rPr lang="es-ES_tradnl" dirty="0" smtClean="0">
                <a:latin typeface="Consolas" pitchFamily="49" charset="0"/>
              </a:rPr>
              <a:t>-&gt;</a:t>
            </a:r>
            <a:r>
              <a:rPr lang="es-ES_tradnl" dirty="0" err="1" smtClean="0">
                <a:latin typeface="Consolas" pitchFamily="49" charset="0"/>
              </a:rPr>
              <a:t>size</a:t>
            </a:r>
            <a:r>
              <a:rPr lang="es-ES_tradnl" dirty="0" smtClean="0">
                <a:latin typeface="Consolas" pitchFamily="49" charset="0"/>
              </a:rPr>
              <a:t>()</a:t>
            </a:r>
            <a:endParaRPr lang="es-ES_tradnl" b="1" dirty="0" smtClean="0">
              <a:solidFill>
                <a:srgbClr val="C00000"/>
              </a:solidFill>
              <a:latin typeface="Consolas" pitchFamily="49" charset="0"/>
            </a:endParaRPr>
          </a:p>
        </p:txBody>
      </p:sp>
      <p:sp>
        <p:nvSpPr>
          <p:cNvPr id="7" name="6 Rectángulo"/>
          <p:cNvSpPr/>
          <p:nvPr/>
        </p:nvSpPr>
        <p:spPr>
          <a:xfrm>
            <a:off x="2771800" y="5157192"/>
            <a:ext cx="1800200" cy="43204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AU" dirty="0" smtClean="0"/>
              <a:t>This is the result</a:t>
            </a:r>
            <a:endParaRPr lang="en-AU" dirty="0"/>
          </a:p>
        </p:txBody>
      </p:sp>
      <p:cxnSp>
        <p:nvCxnSpPr>
          <p:cNvPr id="9" name="8 Conector recto de flecha"/>
          <p:cNvCxnSpPr>
            <a:stCxn id="7" idx="0"/>
          </p:cNvCxnSpPr>
          <p:nvPr/>
        </p:nvCxnSpPr>
        <p:spPr>
          <a:xfrm flipH="1" flipV="1">
            <a:off x="2555776" y="4725144"/>
            <a:ext cx="1116124" cy="432048"/>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2" name="11 Conector recto"/>
          <p:cNvCxnSpPr/>
          <p:nvPr/>
        </p:nvCxnSpPr>
        <p:spPr>
          <a:xfrm>
            <a:off x="1619672" y="4725144"/>
            <a:ext cx="1872208" cy="0"/>
          </a:xfrm>
          <a:prstGeom prst="line">
            <a:avLst/>
          </a:prstGeom>
        </p:spPr>
        <p:style>
          <a:lnRef idx="1">
            <a:schemeClr val="accent3"/>
          </a:lnRef>
          <a:fillRef idx="0">
            <a:schemeClr val="accent3"/>
          </a:fillRef>
          <a:effectRef idx="0">
            <a:schemeClr val="accent3"/>
          </a:effectRef>
          <a:fontRef idx="minor">
            <a:schemeClr val="tx1"/>
          </a:fontRef>
        </p:style>
      </p:cxnSp>
      <p:sp>
        <p:nvSpPr>
          <p:cNvPr id="8" name="7 CuadroTexto"/>
          <p:cNvSpPr txBox="1"/>
          <p:nvPr/>
        </p:nvSpPr>
        <p:spPr>
          <a:xfrm>
            <a:off x="8244408" y="6488668"/>
            <a:ext cx="827471" cy="307777"/>
          </a:xfrm>
          <a:prstGeom prst="rect">
            <a:avLst/>
          </a:prstGeom>
          <a:noFill/>
        </p:spPr>
        <p:txBody>
          <a:bodyPr wrap="none" rtlCol="0">
            <a:spAutoFit/>
          </a:bodyPr>
          <a:lstStyle/>
          <a:p>
            <a:r>
              <a:rPr lang="en-US" sz="1400" dirty="0" smtClean="0">
                <a:solidFill>
                  <a:schemeClr val="bg1">
                    <a:lumMod val="65000"/>
                  </a:schemeClr>
                </a:solidFill>
              </a:rPr>
              <a:t>OCL – </a:t>
            </a:r>
            <a:fld id="{FDBEFE11-3DF1-4A6E-91A5-8B939726F35A}" type="slidenum">
              <a:rPr lang="en-US" sz="1400" smtClean="0">
                <a:solidFill>
                  <a:schemeClr val="bg1">
                    <a:lumMod val="65000"/>
                  </a:schemeClr>
                </a:solidFill>
              </a:rPr>
              <a:pPr/>
              <a:t>53</a:t>
            </a:fld>
            <a:endParaRPr lang="en-US"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Let expressions</a:t>
            </a:r>
            <a:endParaRPr lang="en-AU" dirty="0"/>
          </a:p>
        </p:txBody>
      </p:sp>
      <p:sp>
        <p:nvSpPr>
          <p:cNvPr id="3" name="2 Marcador de contenido"/>
          <p:cNvSpPr>
            <a:spLocks noGrp="1"/>
          </p:cNvSpPr>
          <p:nvPr>
            <p:ph idx="1"/>
          </p:nvPr>
        </p:nvSpPr>
        <p:spPr/>
        <p:txBody>
          <a:bodyPr/>
          <a:lstStyle/>
          <a:p>
            <a:r>
              <a:rPr lang="en-AU" dirty="0" smtClean="0"/>
              <a:t>Multiple let expressions can be nested</a:t>
            </a:r>
            <a:endParaRPr lang="en-AU" dirty="0"/>
          </a:p>
        </p:txBody>
      </p:sp>
      <p:sp>
        <p:nvSpPr>
          <p:cNvPr id="4" name="3 Rectángulo"/>
          <p:cNvSpPr/>
          <p:nvPr/>
        </p:nvSpPr>
        <p:spPr>
          <a:xfrm>
            <a:off x="539552" y="2636912"/>
            <a:ext cx="8496944" cy="1754326"/>
          </a:xfrm>
          <a:prstGeom prst="rect">
            <a:avLst/>
          </a:prstGeom>
        </p:spPr>
        <p:txBody>
          <a:bodyPr wrap="square">
            <a:spAutoFit/>
          </a:bodyPr>
          <a:lstStyle/>
          <a:p>
            <a:r>
              <a:rPr lang="es-ES_tradnl" b="1" dirty="0" err="1" smtClean="0">
                <a:solidFill>
                  <a:srgbClr val="C00000"/>
                </a:solidFill>
                <a:latin typeface="Consolas" pitchFamily="49" charset="0"/>
              </a:rPr>
              <a:t>let</a:t>
            </a:r>
            <a:r>
              <a:rPr lang="es-ES_tradnl" b="1" dirty="0" smtClean="0">
                <a:solidFill>
                  <a:srgbClr val="C00000"/>
                </a:solidFill>
                <a:latin typeface="Consolas" pitchFamily="49" charset="0"/>
              </a:rPr>
              <a:t> </a:t>
            </a:r>
            <a:r>
              <a:rPr lang="es-ES_tradnl" dirty="0" err="1" smtClean="0">
                <a:latin typeface="Consolas" pitchFamily="49" charset="0"/>
              </a:rPr>
              <a:t>classes</a:t>
            </a:r>
            <a:r>
              <a:rPr lang="es-ES_tradnl" dirty="0" smtClean="0">
                <a:latin typeface="Consolas" pitchFamily="49" charset="0"/>
              </a:rPr>
              <a:t> : </a:t>
            </a:r>
            <a:r>
              <a:rPr lang="es-ES_tradnl" dirty="0" smtClean="0">
                <a:solidFill>
                  <a:srgbClr val="00B050"/>
                </a:solidFill>
                <a:latin typeface="Consolas" pitchFamily="49" charset="0"/>
              </a:rPr>
              <a:t>Set</a:t>
            </a:r>
            <a:r>
              <a:rPr lang="es-ES_tradnl" dirty="0" smtClean="0">
                <a:latin typeface="Consolas" pitchFamily="49" charset="0"/>
              </a:rPr>
              <a:t>(</a:t>
            </a:r>
            <a:r>
              <a:rPr lang="es-ES_tradnl" dirty="0" err="1" smtClean="0">
                <a:latin typeface="Consolas" pitchFamily="49" charset="0"/>
              </a:rPr>
              <a:t>CD!Class</a:t>
            </a:r>
            <a:r>
              <a:rPr lang="es-ES_tradnl" dirty="0" smtClean="0">
                <a:latin typeface="Consolas" pitchFamily="49" charset="0"/>
              </a:rPr>
              <a:t>) = </a:t>
            </a:r>
            <a:r>
              <a:rPr lang="es-ES_tradnl" dirty="0" err="1" smtClean="0">
                <a:latin typeface="Consolas" pitchFamily="49" charset="0"/>
              </a:rPr>
              <a:t>CD!Class.allInstances</a:t>
            </a:r>
            <a:r>
              <a:rPr lang="es-ES_tradnl" dirty="0" smtClean="0">
                <a:latin typeface="Consolas" pitchFamily="49" charset="0"/>
              </a:rPr>
              <a:t>()</a:t>
            </a:r>
            <a:r>
              <a:rPr lang="es-ES_tradnl" b="1" dirty="0" smtClean="0">
                <a:solidFill>
                  <a:srgbClr val="C00000"/>
                </a:solidFill>
                <a:latin typeface="Consolas" pitchFamily="49" charset="0"/>
              </a:rPr>
              <a:t> in </a:t>
            </a:r>
          </a:p>
          <a:p>
            <a:r>
              <a:rPr lang="es-ES_tradnl" b="1" dirty="0" err="1" smtClean="0">
                <a:solidFill>
                  <a:srgbClr val="C00000"/>
                </a:solidFill>
                <a:latin typeface="Consolas" pitchFamily="49" charset="0"/>
              </a:rPr>
              <a:t>let</a:t>
            </a:r>
            <a:r>
              <a:rPr lang="es-ES_tradnl" b="1" dirty="0" smtClean="0">
                <a:solidFill>
                  <a:srgbClr val="C00000"/>
                </a:solidFill>
                <a:latin typeface="Consolas" pitchFamily="49" charset="0"/>
              </a:rPr>
              <a:t> </a:t>
            </a:r>
            <a:r>
              <a:rPr lang="es-ES_tradnl" dirty="0" err="1" smtClean="0">
                <a:latin typeface="Consolas" pitchFamily="49" charset="0"/>
              </a:rPr>
              <a:t>nonAbstract</a:t>
            </a:r>
            <a:r>
              <a:rPr lang="es-ES_tradnl" dirty="0" smtClean="0">
                <a:latin typeface="Consolas" pitchFamily="49" charset="0"/>
              </a:rPr>
              <a:t> : Set(</a:t>
            </a:r>
            <a:r>
              <a:rPr lang="es-ES_tradnl" dirty="0" err="1" smtClean="0">
                <a:latin typeface="Consolas" pitchFamily="49" charset="0"/>
              </a:rPr>
              <a:t>CD!Class</a:t>
            </a:r>
            <a:r>
              <a:rPr lang="es-ES_tradnl" dirty="0" smtClean="0">
                <a:latin typeface="Consolas" pitchFamily="49" charset="0"/>
              </a:rPr>
              <a:t>) = </a:t>
            </a:r>
          </a:p>
          <a:p>
            <a:r>
              <a:rPr lang="es-ES_tradnl" dirty="0" smtClean="0">
                <a:latin typeface="Consolas" pitchFamily="49" charset="0"/>
              </a:rPr>
              <a:t>    </a:t>
            </a:r>
            <a:r>
              <a:rPr lang="es-ES_tradnl" dirty="0" err="1" smtClean="0">
                <a:latin typeface="Consolas" pitchFamily="49" charset="0"/>
              </a:rPr>
              <a:t>classes</a:t>
            </a:r>
            <a:r>
              <a:rPr lang="es-ES_tradnl" dirty="0" smtClean="0">
                <a:latin typeface="Consolas" pitchFamily="49" charset="0"/>
              </a:rPr>
              <a:t>-&gt;</a:t>
            </a:r>
            <a:r>
              <a:rPr lang="es-ES_tradnl" dirty="0" err="1" smtClean="0">
                <a:latin typeface="Consolas" pitchFamily="49" charset="0"/>
              </a:rPr>
              <a:t>select</a:t>
            </a:r>
            <a:r>
              <a:rPr lang="es-ES_tradnl" dirty="0" smtClean="0">
                <a:latin typeface="Consolas" pitchFamily="49" charset="0"/>
              </a:rPr>
              <a:t>(c | </a:t>
            </a:r>
            <a:r>
              <a:rPr lang="es-ES_tradnl" b="1" dirty="0" err="1" smtClean="0">
                <a:latin typeface="Consolas" pitchFamily="49" charset="0"/>
              </a:rPr>
              <a:t>not</a:t>
            </a:r>
            <a:r>
              <a:rPr lang="es-ES_tradnl" dirty="0" smtClean="0">
                <a:latin typeface="Consolas" pitchFamily="49" charset="0"/>
              </a:rPr>
              <a:t> </a:t>
            </a:r>
            <a:r>
              <a:rPr lang="es-ES_tradnl" dirty="0" err="1" smtClean="0">
                <a:latin typeface="Consolas" pitchFamily="49" charset="0"/>
              </a:rPr>
              <a:t>c.isAbstract</a:t>
            </a:r>
            <a:r>
              <a:rPr lang="es-ES_tradnl" dirty="0" smtClean="0">
                <a:latin typeface="Consolas" pitchFamily="49" charset="0"/>
              </a:rPr>
              <a:t>) in</a:t>
            </a:r>
          </a:p>
          <a:p>
            <a:r>
              <a:rPr lang="es-ES_tradnl" b="1" dirty="0" err="1" smtClean="0">
                <a:solidFill>
                  <a:srgbClr val="C00000"/>
                </a:solidFill>
                <a:latin typeface="Consolas" pitchFamily="49" charset="0"/>
              </a:rPr>
              <a:t>let</a:t>
            </a:r>
            <a:r>
              <a:rPr lang="es-ES_tradnl" dirty="0" smtClean="0">
                <a:latin typeface="Consolas" pitchFamily="49" charset="0"/>
              </a:rPr>
              <a:t> </a:t>
            </a:r>
            <a:r>
              <a:rPr lang="es-ES_tradnl" dirty="0" err="1" smtClean="0">
                <a:latin typeface="Consolas" pitchFamily="49" charset="0"/>
              </a:rPr>
              <a:t>size</a:t>
            </a:r>
            <a:r>
              <a:rPr lang="es-ES_tradnl" dirty="0" smtClean="0">
                <a:latin typeface="Consolas" pitchFamily="49" charset="0"/>
              </a:rPr>
              <a:t> : </a:t>
            </a:r>
            <a:r>
              <a:rPr lang="es-ES_tradnl" dirty="0" err="1" smtClean="0">
                <a:solidFill>
                  <a:srgbClr val="00B050"/>
                </a:solidFill>
                <a:latin typeface="Consolas" pitchFamily="49" charset="0"/>
              </a:rPr>
              <a:t>Integer</a:t>
            </a:r>
            <a:r>
              <a:rPr lang="es-ES_tradnl" dirty="0" smtClean="0">
                <a:latin typeface="Consolas" pitchFamily="49" charset="0"/>
              </a:rPr>
              <a:t> = </a:t>
            </a:r>
            <a:r>
              <a:rPr lang="es-ES_tradnl" dirty="0" err="1" smtClean="0">
                <a:latin typeface="Consolas" pitchFamily="49" charset="0"/>
              </a:rPr>
              <a:t>classes</a:t>
            </a:r>
            <a:r>
              <a:rPr lang="es-ES_tradnl" dirty="0" smtClean="0">
                <a:latin typeface="Consolas" pitchFamily="49" charset="0"/>
              </a:rPr>
              <a:t>-&gt;</a:t>
            </a:r>
            <a:r>
              <a:rPr lang="es-ES_tradnl" dirty="0" err="1" smtClean="0">
                <a:latin typeface="Consolas" pitchFamily="49" charset="0"/>
              </a:rPr>
              <a:t>size</a:t>
            </a:r>
            <a:r>
              <a:rPr lang="es-ES_tradnl" dirty="0" smtClean="0">
                <a:latin typeface="Consolas" pitchFamily="49" charset="0"/>
              </a:rPr>
              <a:t>()</a:t>
            </a:r>
          </a:p>
          <a:p>
            <a:r>
              <a:rPr lang="es-ES_tradnl" dirty="0" smtClean="0">
                <a:latin typeface="Consolas" pitchFamily="49" charset="0"/>
              </a:rPr>
              <a:t> </a:t>
            </a:r>
            <a:r>
              <a:rPr lang="es-ES_tradnl" b="1" dirty="0" smtClean="0">
                <a:solidFill>
                  <a:srgbClr val="C00000"/>
                </a:solidFill>
                <a:latin typeface="Consolas" pitchFamily="49" charset="0"/>
              </a:rPr>
              <a:t>in</a:t>
            </a:r>
            <a:r>
              <a:rPr lang="es-ES_tradnl" dirty="0" smtClean="0">
                <a:latin typeface="Consolas" pitchFamily="49" charset="0"/>
              </a:rPr>
              <a:t> </a:t>
            </a:r>
            <a:r>
              <a:rPr lang="es-ES_tradnl" dirty="0" err="1" smtClean="0">
                <a:latin typeface="Consolas" pitchFamily="49" charset="0"/>
              </a:rPr>
              <a:t>size</a:t>
            </a:r>
            <a:endParaRPr lang="es-ES_tradnl" dirty="0" smtClean="0">
              <a:latin typeface="Consolas" pitchFamily="49" charset="0"/>
            </a:endParaRPr>
          </a:p>
          <a:p>
            <a:endParaRPr lang="es-ES_tradnl" b="1" dirty="0" smtClean="0">
              <a:solidFill>
                <a:srgbClr val="C00000"/>
              </a:solidFill>
              <a:latin typeface="Consolas" pitchFamily="49" charset="0"/>
            </a:endParaRPr>
          </a:p>
        </p:txBody>
      </p:sp>
      <p:sp>
        <p:nvSpPr>
          <p:cNvPr id="5" name="4 CuadroTexto"/>
          <p:cNvSpPr txBox="1"/>
          <p:nvPr/>
        </p:nvSpPr>
        <p:spPr>
          <a:xfrm>
            <a:off x="8244408" y="6488668"/>
            <a:ext cx="827471" cy="307777"/>
          </a:xfrm>
          <a:prstGeom prst="rect">
            <a:avLst/>
          </a:prstGeom>
          <a:noFill/>
        </p:spPr>
        <p:txBody>
          <a:bodyPr wrap="none" rtlCol="0">
            <a:spAutoFit/>
          </a:bodyPr>
          <a:lstStyle/>
          <a:p>
            <a:r>
              <a:rPr lang="en-US" sz="1400" dirty="0" smtClean="0">
                <a:solidFill>
                  <a:schemeClr val="bg1">
                    <a:lumMod val="65000"/>
                  </a:schemeClr>
                </a:solidFill>
              </a:rPr>
              <a:t>OCL – </a:t>
            </a:r>
            <a:fld id="{FDBEFE11-3DF1-4A6E-91A5-8B939726F35A}" type="slidenum">
              <a:rPr lang="en-US" sz="1400" smtClean="0">
                <a:solidFill>
                  <a:schemeClr val="bg1">
                    <a:lumMod val="65000"/>
                  </a:schemeClr>
                </a:solidFill>
              </a:rPr>
              <a:pPr/>
              <a:t>54</a:t>
            </a:fld>
            <a:endParaRPr lang="en-US"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err="1" smtClean="0"/>
              <a:t>If</a:t>
            </a:r>
            <a:r>
              <a:rPr lang="es-ES_tradnl" dirty="0" smtClean="0"/>
              <a:t> </a:t>
            </a:r>
            <a:r>
              <a:rPr lang="es-ES_tradnl" dirty="0" err="1" smtClean="0"/>
              <a:t>expressions</a:t>
            </a:r>
            <a:endParaRPr lang="es-ES_tradnl" dirty="0"/>
          </a:p>
        </p:txBody>
      </p:sp>
      <p:sp>
        <p:nvSpPr>
          <p:cNvPr id="3" name="2 Marcador de contenido"/>
          <p:cNvSpPr>
            <a:spLocks noGrp="1"/>
          </p:cNvSpPr>
          <p:nvPr>
            <p:ph idx="1"/>
          </p:nvPr>
        </p:nvSpPr>
        <p:spPr>
          <a:xfrm>
            <a:off x="457200" y="1600200"/>
            <a:ext cx="8435280" cy="4525963"/>
          </a:xfrm>
        </p:spPr>
        <p:txBody>
          <a:bodyPr/>
          <a:lstStyle/>
          <a:p>
            <a:r>
              <a:rPr lang="es-ES_tradnl" dirty="0" smtClean="0"/>
              <a:t>Q: </a:t>
            </a:r>
            <a:r>
              <a:rPr lang="es-ES_tradnl" dirty="0" err="1" smtClean="0"/>
              <a:t>Helper</a:t>
            </a:r>
            <a:r>
              <a:rPr lang="es-ES_tradnl" dirty="0" smtClean="0"/>
              <a:t> </a:t>
            </a:r>
            <a:r>
              <a:rPr lang="es-ES_tradnl" dirty="0" err="1" smtClean="0"/>
              <a:t>to</a:t>
            </a:r>
            <a:r>
              <a:rPr lang="es-ES_tradnl" dirty="0" smtClean="0"/>
              <a:t> </a:t>
            </a:r>
            <a:r>
              <a:rPr lang="es-ES_tradnl" dirty="0" err="1" smtClean="0"/>
              <a:t>check</a:t>
            </a:r>
            <a:r>
              <a:rPr lang="es-ES_tradnl" dirty="0" smtClean="0"/>
              <a:t> </a:t>
            </a:r>
            <a:r>
              <a:rPr lang="es-ES_tradnl" dirty="0" err="1" smtClean="0"/>
              <a:t>if</a:t>
            </a:r>
            <a:r>
              <a:rPr lang="es-ES_tradnl" dirty="0" smtClean="0"/>
              <a:t> a UML </a:t>
            </a:r>
            <a:r>
              <a:rPr lang="es-ES_tradnl" dirty="0" err="1" smtClean="0"/>
              <a:t>property</a:t>
            </a:r>
            <a:r>
              <a:rPr lang="es-ES_tradnl" dirty="0" smtClean="0"/>
              <a:t> </a:t>
            </a:r>
            <a:r>
              <a:rPr lang="es-ES_tradnl" dirty="0" err="1" smtClean="0"/>
              <a:t>is</a:t>
            </a:r>
            <a:r>
              <a:rPr lang="es-ES_tradnl" dirty="0" smtClean="0"/>
              <a:t> of </a:t>
            </a:r>
            <a:r>
              <a:rPr lang="es-ES_tradnl" dirty="0" err="1" smtClean="0"/>
              <a:t>type</a:t>
            </a:r>
            <a:r>
              <a:rPr lang="es-ES_tradnl" dirty="0" smtClean="0"/>
              <a:t> </a:t>
            </a:r>
            <a:r>
              <a:rPr lang="es-ES_tradnl" dirty="0" err="1" smtClean="0"/>
              <a:t>text</a:t>
            </a:r>
            <a:r>
              <a:rPr lang="es-ES_tradnl" dirty="0" smtClean="0"/>
              <a:t>?</a:t>
            </a:r>
          </a:p>
          <a:p>
            <a:endParaRPr lang="es-ES_tradnl" dirty="0" smtClean="0"/>
          </a:p>
          <a:p>
            <a:endParaRPr lang="es-ES_tradnl" dirty="0" smtClean="0"/>
          </a:p>
          <a:p>
            <a:endParaRPr lang="es-ES_tradnl" dirty="0" smtClean="0"/>
          </a:p>
          <a:p>
            <a:r>
              <a:rPr lang="es-ES_tradnl" dirty="0" err="1" smtClean="0"/>
              <a:t>Straightforward</a:t>
            </a:r>
            <a:r>
              <a:rPr lang="es-ES_tradnl" dirty="0" smtClean="0"/>
              <a:t> </a:t>
            </a:r>
            <a:r>
              <a:rPr lang="es-ES_tradnl" dirty="0" err="1" smtClean="0"/>
              <a:t>attempt</a:t>
            </a:r>
            <a:r>
              <a:rPr lang="es-ES_tradnl" dirty="0" smtClean="0"/>
              <a:t>:</a:t>
            </a:r>
          </a:p>
          <a:p>
            <a:endParaRPr lang="es-ES_tradnl" dirty="0" smtClean="0"/>
          </a:p>
          <a:p>
            <a:endParaRPr lang="es-ES_tradnl" dirty="0" smtClean="0"/>
          </a:p>
        </p:txBody>
      </p:sp>
      <p:sp>
        <p:nvSpPr>
          <p:cNvPr id="4" name="3 Rectángulo"/>
          <p:cNvSpPr/>
          <p:nvPr/>
        </p:nvSpPr>
        <p:spPr>
          <a:xfrm>
            <a:off x="1475656" y="5229200"/>
            <a:ext cx="7470576" cy="923330"/>
          </a:xfrm>
          <a:prstGeom prst="rect">
            <a:avLst/>
          </a:prstGeom>
        </p:spPr>
        <p:txBody>
          <a:bodyPr wrap="square">
            <a:spAutoFit/>
          </a:bodyPr>
          <a:lstStyle/>
          <a:p>
            <a:r>
              <a:rPr lang="es-ES_tradnl" b="1" dirty="0" err="1" smtClean="0">
                <a:solidFill>
                  <a:srgbClr val="C00000"/>
                </a:solidFill>
                <a:latin typeface="Consolas" pitchFamily="49" charset="0"/>
              </a:rPr>
              <a:t>helper</a:t>
            </a:r>
            <a:r>
              <a:rPr lang="es-ES_tradnl" b="1" dirty="0" smtClean="0">
                <a:solidFill>
                  <a:srgbClr val="C00000"/>
                </a:solidFill>
                <a:latin typeface="Consolas" pitchFamily="49" charset="0"/>
              </a:rPr>
              <a:t> </a:t>
            </a:r>
            <a:r>
              <a:rPr lang="es-ES_tradnl" b="1" dirty="0" err="1" smtClean="0">
                <a:solidFill>
                  <a:srgbClr val="C00000"/>
                </a:solidFill>
                <a:latin typeface="Consolas" pitchFamily="49" charset="0"/>
              </a:rPr>
              <a:t>context</a:t>
            </a:r>
            <a:r>
              <a:rPr lang="es-ES_tradnl" b="1" dirty="0" smtClean="0">
                <a:solidFill>
                  <a:srgbClr val="C00000"/>
                </a:solidFill>
                <a:latin typeface="Consolas" pitchFamily="49" charset="0"/>
              </a:rPr>
              <a:t> </a:t>
            </a:r>
            <a:r>
              <a:rPr lang="es-ES_tradnl" dirty="0" err="1" smtClean="0">
                <a:latin typeface="Consolas" pitchFamily="49" charset="0"/>
              </a:rPr>
              <a:t>UML!Property</a:t>
            </a:r>
            <a:r>
              <a:rPr lang="es-ES_tradnl" dirty="0" smtClean="0">
                <a:latin typeface="Consolas" pitchFamily="49" charset="0"/>
              </a:rPr>
              <a:t> </a:t>
            </a:r>
            <a:r>
              <a:rPr lang="es-ES_tradnl" b="1" dirty="0" err="1" smtClean="0">
                <a:solidFill>
                  <a:srgbClr val="C00000"/>
                </a:solidFill>
                <a:latin typeface="Consolas" pitchFamily="49" charset="0"/>
              </a:rPr>
              <a:t>def</a:t>
            </a:r>
            <a:r>
              <a:rPr lang="es-ES_tradnl" b="1" dirty="0" smtClean="0">
                <a:solidFill>
                  <a:srgbClr val="C00000"/>
                </a:solidFill>
                <a:latin typeface="Consolas" pitchFamily="49" charset="0"/>
              </a:rPr>
              <a:t>:</a:t>
            </a:r>
            <a:r>
              <a:rPr lang="es-ES_tradnl" dirty="0" smtClean="0">
                <a:latin typeface="Consolas" pitchFamily="49" charset="0"/>
              </a:rPr>
              <a:t> </a:t>
            </a:r>
            <a:r>
              <a:rPr lang="es-ES_tradnl" dirty="0" err="1" smtClean="0">
                <a:latin typeface="Consolas" pitchFamily="49" charset="0"/>
              </a:rPr>
              <a:t>isText</a:t>
            </a:r>
            <a:r>
              <a:rPr lang="es-ES_tradnl" dirty="0" smtClean="0">
                <a:latin typeface="Consolas" pitchFamily="49" charset="0"/>
              </a:rPr>
              <a:t>() : </a:t>
            </a:r>
            <a:r>
              <a:rPr lang="es-ES_tradnl" dirty="0" err="1" smtClean="0">
                <a:solidFill>
                  <a:srgbClr val="00B050"/>
                </a:solidFill>
                <a:latin typeface="Consolas" pitchFamily="49" charset="0"/>
              </a:rPr>
              <a:t>Boolean</a:t>
            </a:r>
            <a:r>
              <a:rPr lang="es-ES_tradnl" dirty="0" smtClean="0">
                <a:latin typeface="Consolas" pitchFamily="49" charset="0"/>
              </a:rPr>
              <a:t> = </a:t>
            </a:r>
          </a:p>
          <a:p>
            <a:r>
              <a:rPr lang="es-ES_tradnl" dirty="0" smtClean="0">
                <a:latin typeface="Consolas" pitchFamily="49" charset="0"/>
              </a:rPr>
              <a:t>   </a:t>
            </a:r>
            <a:r>
              <a:rPr lang="es-ES_tradnl" b="1" dirty="0" err="1" smtClean="0">
                <a:solidFill>
                  <a:srgbClr val="7030A0"/>
                </a:solidFill>
                <a:latin typeface="Consolas" pitchFamily="49" charset="0"/>
              </a:rPr>
              <a:t>self</a:t>
            </a:r>
            <a:r>
              <a:rPr lang="es-ES_tradnl" dirty="0" err="1" smtClean="0">
                <a:latin typeface="Consolas" pitchFamily="49" charset="0"/>
              </a:rPr>
              <a:t>.type.oclIsKindOf</a:t>
            </a:r>
            <a:r>
              <a:rPr lang="es-ES_tradnl" dirty="0" smtClean="0">
                <a:latin typeface="Consolas" pitchFamily="49" charset="0"/>
              </a:rPr>
              <a:t>(</a:t>
            </a:r>
            <a:r>
              <a:rPr lang="es-ES_tradnl" dirty="0" err="1" smtClean="0">
                <a:latin typeface="Consolas" pitchFamily="49" charset="0"/>
              </a:rPr>
              <a:t>UML!DataType</a:t>
            </a:r>
            <a:r>
              <a:rPr lang="es-ES_tradnl" dirty="0" smtClean="0">
                <a:latin typeface="Consolas" pitchFamily="49" charset="0"/>
              </a:rPr>
              <a:t>) </a:t>
            </a:r>
            <a:r>
              <a:rPr lang="es-ES_tradnl" b="1" dirty="0" smtClean="0">
                <a:latin typeface="Consolas" pitchFamily="49" charset="0"/>
              </a:rPr>
              <a:t>and</a:t>
            </a:r>
          </a:p>
          <a:p>
            <a:r>
              <a:rPr lang="es-ES_tradnl" dirty="0" smtClean="0">
                <a:latin typeface="Consolas" pitchFamily="49" charset="0"/>
              </a:rPr>
              <a:t>   </a:t>
            </a:r>
            <a:r>
              <a:rPr lang="es-ES_tradnl" b="1" dirty="0" smtClean="0">
                <a:solidFill>
                  <a:srgbClr val="7030A0"/>
                </a:solidFill>
                <a:latin typeface="Consolas" pitchFamily="49" charset="0"/>
              </a:rPr>
              <a:t>self</a:t>
            </a:r>
            <a:r>
              <a:rPr lang="es-ES_tradnl" dirty="0" smtClean="0">
                <a:latin typeface="Consolas" pitchFamily="49" charset="0"/>
              </a:rPr>
              <a:t>.type.name = </a:t>
            </a:r>
            <a:r>
              <a:rPr lang="es-ES_tradnl" dirty="0" smtClean="0">
                <a:solidFill>
                  <a:srgbClr val="0070C0"/>
                </a:solidFill>
                <a:latin typeface="Consolas" pitchFamily="49" charset="0"/>
              </a:rPr>
              <a:t>'</a:t>
            </a:r>
            <a:r>
              <a:rPr lang="es-ES_tradnl" dirty="0" err="1" smtClean="0">
                <a:solidFill>
                  <a:srgbClr val="0070C0"/>
                </a:solidFill>
                <a:latin typeface="Consolas" pitchFamily="49" charset="0"/>
              </a:rPr>
              <a:t>String</a:t>
            </a:r>
            <a:r>
              <a:rPr lang="es-ES_tradnl" dirty="0" smtClean="0">
                <a:solidFill>
                  <a:srgbClr val="0070C0"/>
                </a:solidFill>
                <a:latin typeface="Consolas" pitchFamily="49" charset="0"/>
              </a:rPr>
              <a:t>‘</a:t>
            </a:r>
            <a:r>
              <a:rPr lang="es-ES_tradnl" dirty="0" smtClean="0">
                <a:latin typeface="Consolas" pitchFamily="49" charset="0"/>
              </a:rPr>
              <a:t>;</a:t>
            </a:r>
          </a:p>
        </p:txBody>
      </p:sp>
      <p:sp>
        <p:nvSpPr>
          <p:cNvPr id="5" name="4 CuadroTexto"/>
          <p:cNvSpPr txBox="1"/>
          <p:nvPr/>
        </p:nvSpPr>
        <p:spPr>
          <a:xfrm>
            <a:off x="3419872" y="2852936"/>
            <a:ext cx="824265" cy="307777"/>
          </a:xfrm>
          <a:prstGeom prst="rect">
            <a:avLst/>
          </a:prstGeom>
          <a:noFill/>
        </p:spPr>
        <p:txBody>
          <a:bodyPr wrap="none" rtlCol="0">
            <a:spAutoFit/>
          </a:bodyPr>
          <a:lstStyle/>
          <a:p>
            <a:r>
              <a:rPr lang="en-GB" sz="1400" dirty="0" smtClean="0"/>
              <a:t>type 0..1</a:t>
            </a:r>
            <a:endParaRPr lang="en-GB" sz="1400" dirty="0"/>
          </a:p>
        </p:txBody>
      </p:sp>
      <p:sp>
        <p:nvSpPr>
          <p:cNvPr id="6" name="5 Rectángulo"/>
          <p:cNvSpPr/>
          <p:nvPr/>
        </p:nvSpPr>
        <p:spPr>
          <a:xfrm>
            <a:off x="2411760" y="2636912"/>
            <a:ext cx="100811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Property</a:t>
            </a:r>
            <a:endParaRPr lang="es-ES_tradnl" dirty="0"/>
          </a:p>
        </p:txBody>
      </p:sp>
      <p:sp>
        <p:nvSpPr>
          <p:cNvPr id="7" name="6 Rectángulo"/>
          <p:cNvSpPr/>
          <p:nvPr/>
        </p:nvSpPr>
        <p:spPr>
          <a:xfrm>
            <a:off x="4355976" y="2636912"/>
            <a:ext cx="1080120"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i="1" dirty="0" err="1" smtClean="0"/>
              <a:t>Classifier</a:t>
            </a:r>
            <a:endParaRPr lang="es-ES_tradnl" i="1" dirty="0"/>
          </a:p>
        </p:txBody>
      </p:sp>
      <p:cxnSp>
        <p:nvCxnSpPr>
          <p:cNvPr id="8" name="7 Conector angular"/>
          <p:cNvCxnSpPr>
            <a:stCxn id="10" idx="0"/>
            <a:endCxn id="9" idx="3"/>
          </p:cNvCxnSpPr>
          <p:nvPr/>
        </p:nvCxnSpPr>
        <p:spPr>
          <a:xfrm rot="5400000" flipH="1" flipV="1">
            <a:off x="4427984" y="3176972"/>
            <a:ext cx="360040" cy="57606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9" name="8 Triángulo isósceles"/>
          <p:cNvSpPr/>
          <p:nvPr/>
        </p:nvSpPr>
        <p:spPr>
          <a:xfrm>
            <a:off x="4788024" y="3068960"/>
            <a:ext cx="216024" cy="216024"/>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_tradnl"/>
          </a:p>
        </p:txBody>
      </p:sp>
      <p:sp>
        <p:nvSpPr>
          <p:cNvPr id="10" name="9 Rectángulo"/>
          <p:cNvSpPr/>
          <p:nvPr/>
        </p:nvSpPr>
        <p:spPr>
          <a:xfrm>
            <a:off x="3779912" y="3645024"/>
            <a:ext cx="1080120"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Class</a:t>
            </a:r>
            <a:endParaRPr lang="es-ES_tradnl" dirty="0"/>
          </a:p>
        </p:txBody>
      </p:sp>
      <p:sp>
        <p:nvSpPr>
          <p:cNvPr id="11" name="10 Rectángulo"/>
          <p:cNvSpPr/>
          <p:nvPr/>
        </p:nvSpPr>
        <p:spPr>
          <a:xfrm>
            <a:off x="5076056" y="3645024"/>
            <a:ext cx="1080120"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dirty="0" err="1" smtClean="0"/>
              <a:t>DataType</a:t>
            </a:r>
            <a:endParaRPr lang="es-ES_tradnl" dirty="0"/>
          </a:p>
        </p:txBody>
      </p:sp>
      <p:cxnSp>
        <p:nvCxnSpPr>
          <p:cNvPr id="12" name="11 Conector angular"/>
          <p:cNvCxnSpPr>
            <a:stCxn id="11" idx="0"/>
            <a:endCxn id="9" idx="3"/>
          </p:cNvCxnSpPr>
          <p:nvPr/>
        </p:nvCxnSpPr>
        <p:spPr>
          <a:xfrm rot="16200000" flipV="1">
            <a:off x="5076056" y="3104964"/>
            <a:ext cx="360040" cy="72008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3" name="57 Conector angular"/>
          <p:cNvCxnSpPr>
            <a:stCxn id="6" idx="3"/>
            <a:endCxn id="7" idx="1"/>
          </p:cNvCxnSpPr>
          <p:nvPr/>
        </p:nvCxnSpPr>
        <p:spPr>
          <a:xfrm>
            <a:off x="3419872" y="2852936"/>
            <a:ext cx="936104" cy="0"/>
          </a:xfrm>
          <a:prstGeom prst="straightConnector1">
            <a:avLst/>
          </a:prstGeom>
          <a:ln>
            <a:headEnd type="diamond" w="lg" len="lg"/>
            <a:tailEnd type="arrow"/>
          </a:ln>
        </p:spPr>
        <p:style>
          <a:lnRef idx="1">
            <a:schemeClr val="dk1"/>
          </a:lnRef>
          <a:fillRef idx="0">
            <a:schemeClr val="dk1"/>
          </a:fillRef>
          <a:effectRef idx="0">
            <a:schemeClr val="dk1"/>
          </a:effectRef>
          <a:fontRef idx="minor">
            <a:schemeClr val="tx1"/>
          </a:fontRef>
        </p:style>
      </p:cxnSp>
      <p:sp>
        <p:nvSpPr>
          <p:cNvPr id="14" name="13 CuadroTexto"/>
          <p:cNvSpPr txBox="1"/>
          <p:nvPr/>
        </p:nvSpPr>
        <p:spPr>
          <a:xfrm>
            <a:off x="8244408" y="6488668"/>
            <a:ext cx="827471" cy="307777"/>
          </a:xfrm>
          <a:prstGeom prst="rect">
            <a:avLst/>
          </a:prstGeom>
          <a:noFill/>
        </p:spPr>
        <p:txBody>
          <a:bodyPr wrap="none" rtlCol="0">
            <a:spAutoFit/>
          </a:bodyPr>
          <a:lstStyle/>
          <a:p>
            <a:r>
              <a:rPr lang="en-US" sz="1400" dirty="0" smtClean="0">
                <a:solidFill>
                  <a:schemeClr val="bg1">
                    <a:lumMod val="65000"/>
                  </a:schemeClr>
                </a:solidFill>
              </a:rPr>
              <a:t>OCL – </a:t>
            </a:r>
            <a:fld id="{FDBEFE11-3DF1-4A6E-91A5-8B939726F35A}" type="slidenum">
              <a:rPr lang="en-US" sz="1400" smtClean="0">
                <a:solidFill>
                  <a:schemeClr val="bg1">
                    <a:lumMod val="65000"/>
                  </a:schemeClr>
                </a:solidFill>
              </a:rPr>
              <a:pPr/>
              <a:t>55</a:t>
            </a:fld>
            <a:endParaRPr lang="en-US"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err="1" smtClean="0"/>
              <a:t>If</a:t>
            </a:r>
            <a:r>
              <a:rPr lang="es-ES_tradnl" dirty="0" smtClean="0"/>
              <a:t> </a:t>
            </a:r>
            <a:r>
              <a:rPr lang="es-ES_tradnl" dirty="0" err="1" smtClean="0"/>
              <a:t>expressions</a:t>
            </a:r>
            <a:endParaRPr lang="es-ES_tradnl" dirty="0"/>
          </a:p>
        </p:txBody>
      </p:sp>
      <p:sp>
        <p:nvSpPr>
          <p:cNvPr id="3" name="2 Marcador de contenido"/>
          <p:cNvSpPr>
            <a:spLocks noGrp="1"/>
          </p:cNvSpPr>
          <p:nvPr>
            <p:ph idx="1"/>
          </p:nvPr>
        </p:nvSpPr>
        <p:spPr>
          <a:xfrm>
            <a:off x="457200" y="1600200"/>
            <a:ext cx="8435280" cy="4525963"/>
          </a:xfrm>
        </p:spPr>
        <p:txBody>
          <a:bodyPr/>
          <a:lstStyle/>
          <a:p>
            <a:r>
              <a:rPr lang="es-ES_tradnl" dirty="0" smtClean="0"/>
              <a:t>Q: </a:t>
            </a:r>
            <a:r>
              <a:rPr lang="es-ES_tradnl" dirty="0" err="1" smtClean="0"/>
              <a:t>Helper</a:t>
            </a:r>
            <a:r>
              <a:rPr lang="es-ES_tradnl" dirty="0" smtClean="0"/>
              <a:t> </a:t>
            </a:r>
            <a:r>
              <a:rPr lang="es-ES_tradnl" dirty="0" err="1" smtClean="0"/>
              <a:t>to</a:t>
            </a:r>
            <a:r>
              <a:rPr lang="es-ES_tradnl" dirty="0" smtClean="0"/>
              <a:t> </a:t>
            </a:r>
            <a:r>
              <a:rPr lang="es-ES_tradnl" dirty="0" err="1" smtClean="0"/>
              <a:t>check</a:t>
            </a:r>
            <a:r>
              <a:rPr lang="es-ES_tradnl" dirty="0" smtClean="0"/>
              <a:t> </a:t>
            </a:r>
            <a:r>
              <a:rPr lang="es-ES_tradnl" dirty="0" err="1" smtClean="0"/>
              <a:t>if</a:t>
            </a:r>
            <a:r>
              <a:rPr lang="es-ES_tradnl" dirty="0" smtClean="0"/>
              <a:t> a UML </a:t>
            </a:r>
            <a:r>
              <a:rPr lang="es-ES_tradnl" dirty="0" err="1" smtClean="0"/>
              <a:t>property</a:t>
            </a:r>
            <a:r>
              <a:rPr lang="es-ES_tradnl" dirty="0" smtClean="0"/>
              <a:t> </a:t>
            </a:r>
            <a:r>
              <a:rPr lang="es-ES_tradnl" dirty="0" err="1" smtClean="0"/>
              <a:t>is</a:t>
            </a:r>
            <a:r>
              <a:rPr lang="es-ES_tradnl" dirty="0" smtClean="0"/>
              <a:t> of </a:t>
            </a:r>
            <a:r>
              <a:rPr lang="es-ES_tradnl" dirty="0" err="1" smtClean="0"/>
              <a:t>type</a:t>
            </a:r>
            <a:r>
              <a:rPr lang="es-ES_tradnl" dirty="0" smtClean="0"/>
              <a:t> </a:t>
            </a:r>
            <a:r>
              <a:rPr lang="es-ES_tradnl" dirty="0" err="1" smtClean="0"/>
              <a:t>text</a:t>
            </a:r>
            <a:r>
              <a:rPr lang="es-ES_tradnl" dirty="0" smtClean="0"/>
              <a:t>?</a:t>
            </a:r>
          </a:p>
          <a:p>
            <a:pPr lvl="1"/>
            <a:r>
              <a:rPr lang="es-ES_tradnl" dirty="0" err="1" smtClean="0"/>
              <a:t>The</a:t>
            </a:r>
            <a:r>
              <a:rPr lang="es-ES_tradnl" dirty="0" smtClean="0"/>
              <a:t> </a:t>
            </a:r>
            <a:r>
              <a:rPr lang="es-ES_tradnl" dirty="0" err="1" smtClean="0"/>
              <a:t>problem</a:t>
            </a:r>
            <a:r>
              <a:rPr lang="es-ES_tradnl" dirty="0" smtClean="0"/>
              <a:t> </a:t>
            </a:r>
            <a:r>
              <a:rPr lang="es-ES_tradnl" dirty="0" err="1" smtClean="0"/>
              <a:t>is</a:t>
            </a:r>
            <a:r>
              <a:rPr lang="es-ES_tradnl" dirty="0" smtClean="0"/>
              <a:t> </a:t>
            </a:r>
            <a:r>
              <a:rPr lang="es-ES_tradnl" dirty="0" err="1" smtClean="0"/>
              <a:t>that</a:t>
            </a:r>
            <a:r>
              <a:rPr lang="es-ES_tradnl" dirty="0" smtClean="0"/>
              <a:t> </a:t>
            </a:r>
            <a:r>
              <a:rPr lang="es-ES_tradnl" dirty="0" err="1" smtClean="0"/>
              <a:t>there</a:t>
            </a:r>
            <a:r>
              <a:rPr lang="es-ES_tradnl" dirty="0" smtClean="0"/>
              <a:t> </a:t>
            </a:r>
            <a:r>
              <a:rPr lang="es-ES_tradnl" dirty="0" err="1" smtClean="0"/>
              <a:t>is</a:t>
            </a:r>
            <a:r>
              <a:rPr lang="es-ES_tradnl" dirty="0" smtClean="0"/>
              <a:t> no short-</a:t>
            </a:r>
            <a:r>
              <a:rPr lang="es-ES_tradnl" dirty="0" err="1" smtClean="0"/>
              <a:t>circuit</a:t>
            </a:r>
            <a:r>
              <a:rPr lang="es-ES_tradnl" dirty="0" smtClean="0"/>
              <a:t> in OCL.</a:t>
            </a:r>
          </a:p>
          <a:p>
            <a:pPr lvl="1"/>
            <a:r>
              <a:rPr lang="es-ES_tradnl" dirty="0" err="1" smtClean="0"/>
              <a:t>Both</a:t>
            </a:r>
            <a:r>
              <a:rPr lang="es-ES_tradnl" dirty="0" smtClean="0"/>
              <a:t> sub-</a:t>
            </a:r>
            <a:r>
              <a:rPr lang="es-ES_tradnl" dirty="0" err="1" smtClean="0"/>
              <a:t>expressions</a:t>
            </a:r>
            <a:r>
              <a:rPr lang="es-ES_tradnl" dirty="0" smtClean="0"/>
              <a:t> of and are </a:t>
            </a:r>
            <a:r>
              <a:rPr lang="es-ES_tradnl" dirty="0" err="1" smtClean="0"/>
              <a:t>evaluated</a:t>
            </a:r>
            <a:endParaRPr lang="es-ES_tradnl" dirty="0" smtClean="0"/>
          </a:p>
          <a:p>
            <a:r>
              <a:rPr lang="es-ES_tradnl" dirty="0" err="1" smtClean="0"/>
              <a:t>Correct</a:t>
            </a:r>
            <a:r>
              <a:rPr lang="es-ES_tradnl" dirty="0" smtClean="0"/>
              <a:t> </a:t>
            </a:r>
            <a:r>
              <a:rPr lang="es-ES_tradnl" dirty="0" err="1" smtClean="0"/>
              <a:t>implementation</a:t>
            </a:r>
            <a:r>
              <a:rPr lang="es-ES_tradnl" dirty="0" smtClean="0"/>
              <a:t>:</a:t>
            </a:r>
            <a:endParaRPr lang="es-ES_tradnl" dirty="0"/>
          </a:p>
        </p:txBody>
      </p:sp>
      <p:sp>
        <p:nvSpPr>
          <p:cNvPr id="5" name="4 Rectángulo"/>
          <p:cNvSpPr/>
          <p:nvPr/>
        </p:nvSpPr>
        <p:spPr>
          <a:xfrm>
            <a:off x="1331640" y="4293096"/>
            <a:ext cx="7470576" cy="2031325"/>
          </a:xfrm>
          <a:prstGeom prst="rect">
            <a:avLst/>
          </a:prstGeom>
        </p:spPr>
        <p:txBody>
          <a:bodyPr wrap="square">
            <a:spAutoFit/>
          </a:bodyPr>
          <a:lstStyle/>
          <a:p>
            <a:r>
              <a:rPr lang="es-ES_tradnl" b="1" dirty="0" err="1" smtClean="0">
                <a:solidFill>
                  <a:srgbClr val="C00000"/>
                </a:solidFill>
                <a:latin typeface="Consolas" pitchFamily="49" charset="0"/>
              </a:rPr>
              <a:t>helper</a:t>
            </a:r>
            <a:r>
              <a:rPr lang="es-ES_tradnl" b="1" dirty="0" smtClean="0">
                <a:solidFill>
                  <a:srgbClr val="C00000"/>
                </a:solidFill>
                <a:latin typeface="Consolas" pitchFamily="49" charset="0"/>
              </a:rPr>
              <a:t> </a:t>
            </a:r>
            <a:r>
              <a:rPr lang="es-ES_tradnl" b="1" dirty="0" err="1" smtClean="0">
                <a:solidFill>
                  <a:srgbClr val="C00000"/>
                </a:solidFill>
                <a:latin typeface="Consolas" pitchFamily="49" charset="0"/>
              </a:rPr>
              <a:t>context</a:t>
            </a:r>
            <a:r>
              <a:rPr lang="es-ES_tradnl" b="1" dirty="0" smtClean="0">
                <a:solidFill>
                  <a:srgbClr val="C00000"/>
                </a:solidFill>
                <a:latin typeface="Consolas" pitchFamily="49" charset="0"/>
              </a:rPr>
              <a:t> </a:t>
            </a:r>
            <a:r>
              <a:rPr lang="es-ES_tradnl" dirty="0" err="1" smtClean="0">
                <a:latin typeface="Consolas" pitchFamily="49" charset="0"/>
              </a:rPr>
              <a:t>UML!Property</a:t>
            </a:r>
            <a:r>
              <a:rPr lang="es-ES_tradnl" dirty="0" smtClean="0">
                <a:latin typeface="Consolas" pitchFamily="49" charset="0"/>
              </a:rPr>
              <a:t> </a:t>
            </a:r>
            <a:r>
              <a:rPr lang="es-ES_tradnl" b="1" dirty="0" err="1" smtClean="0">
                <a:solidFill>
                  <a:srgbClr val="C00000"/>
                </a:solidFill>
                <a:latin typeface="Consolas" pitchFamily="49" charset="0"/>
              </a:rPr>
              <a:t>def</a:t>
            </a:r>
            <a:r>
              <a:rPr lang="es-ES_tradnl" b="1" dirty="0" smtClean="0">
                <a:solidFill>
                  <a:srgbClr val="C00000"/>
                </a:solidFill>
                <a:latin typeface="Consolas" pitchFamily="49" charset="0"/>
              </a:rPr>
              <a:t>:</a:t>
            </a:r>
            <a:r>
              <a:rPr lang="es-ES_tradnl" dirty="0" smtClean="0">
                <a:latin typeface="Consolas" pitchFamily="49" charset="0"/>
              </a:rPr>
              <a:t> </a:t>
            </a:r>
            <a:r>
              <a:rPr lang="es-ES_tradnl" dirty="0" err="1" smtClean="0">
                <a:latin typeface="Consolas" pitchFamily="49" charset="0"/>
              </a:rPr>
              <a:t>isText</a:t>
            </a:r>
            <a:r>
              <a:rPr lang="es-ES_tradnl" dirty="0" smtClean="0">
                <a:latin typeface="Consolas" pitchFamily="49" charset="0"/>
              </a:rPr>
              <a:t>() : </a:t>
            </a:r>
            <a:r>
              <a:rPr lang="es-ES_tradnl" dirty="0" err="1" smtClean="0">
                <a:latin typeface="Consolas" pitchFamily="49" charset="0"/>
              </a:rPr>
              <a:t>Boolean</a:t>
            </a:r>
            <a:r>
              <a:rPr lang="es-ES_tradnl" dirty="0" smtClean="0">
                <a:latin typeface="Consolas" pitchFamily="49" charset="0"/>
              </a:rPr>
              <a:t> = </a:t>
            </a:r>
          </a:p>
          <a:p>
            <a:r>
              <a:rPr lang="es-ES_tradnl" dirty="0" smtClean="0">
                <a:latin typeface="Consolas" pitchFamily="49" charset="0"/>
              </a:rPr>
              <a:t>   </a:t>
            </a:r>
            <a:r>
              <a:rPr lang="es-ES_tradnl" b="1" dirty="0" err="1" smtClean="0">
                <a:solidFill>
                  <a:srgbClr val="C00000"/>
                </a:solidFill>
                <a:latin typeface="Consolas" pitchFamily="49" charset="0"/>
              </a:rPr>
              <a:t>if</a:t>
            </a:r>
            <a:r>
              <a:rPr lang="es-ES_tradnl" dirty="0" smtClean="0">
                <a:latin typeface="Consolas" pitchFamily="49" charset="0"/>
              </a:rPr>
              <a:t> </a:t>
            </a:r>
            <a:r>
              <a:rPr lang="es-ES_tradnl" b="1" dirty="0" err="1" smtClean="0">
                <a:latin typeface="Consolas" pitchFamily="49" charset="0"/>
              </a:rPr>
              <a:t>not</a:t>
            </a:r>
            <a:r>
              <a:rPr lang="es-ES_tradnl" dirty="0" smtClean="0">
                <a:latin typeface="Consolas" pitchFamily="49" charset="0"/>
              </a:rPr>
              <a:t> </a:t>
            </a:r>
            <a:r>
              <a:rPr lang="es-ES_tradnl" dirty="0" err="1" smtClean="0">
                <a:latin typeface="Consolas" pitchFamily="49" charset="0"/>
              </a:rPr>
              <a:t>self.type.oclIsUndefined</a:t>
            </a:r>
            <a:r>
              <a:rPr lang="es-ES_tradnl" dirty="0" smtClean="0">
                <a:latin typeface="Consolas" pitchFamily="49" charset="0"/>
              </a:rPr>
              <a:t>() </a:t>
            </a:r>
            <a:r>
              <a:rPr lang="es-ES_tradnl" b="1" dirty="0" smtClean="0">
                <a:latin typeface="Consolas" pitchFamily="49" charset="0"/>
              </a:rPr>
              <a:t>and</a:t>
            </a:r>
          </a:p>
          <a:p>
            <a:r>
              <a:rPr lang="es-ES_tradnl" dirty="0" smtClean="0">
                <a:latin typeface="Consolas" pitchFamily="49" charset="0"/>
              </a:rPr>
              <a:t>          </a:t>
            </a:r>
            <a:r>
              <a:rPr lang="es-ES_tradnl" dirty="0" err="1" smtClean="0">
                <a:latin typeface="Consolas" pitchFamily="49" charset="0"/>
              </a:rPr>
              <a:t>self.type.oclIsKindOf</a:t>
            </a:r>
            <a:r>
              <a:rPr lang="es-ES_tradnl" dirty="0" smtClean="0">
                <a:latin typeface="Consolas" pitchFamily="49" charset="0"/>
              </a:rPr>
              <a:t>(</a:t>
            </a:r>
            <a:r>
              <a:rPr lang="es-ES_tradnl" dirty="0" err="1" smtClean="0">
                <a:latin typeface="Consolas" pitchFamily="49" charset="0"/>
              </a:rPr>
              <a:t>UML!DataType</a:t>
            </a:r>
            <a:r>
              <a:rPr lang="es-ES_tradnl" dirty="0" smtClean="0">
                <a:latin typeface="Consolas" pitchFamily="49" charset="0"/>
              </a:rPr>
              <a:t>) </a:t>
            </a:r>
            <a:r>
              <a:rPr lang="es-ES_tradnl" b="1" dirty="0" err="1" smtClean="0">
                <a:solidFill>
                  <a:srgbClr val="C00000"/>
                </a:solidFill>
                <a:latin typeface="Consolas" pitchFamily="49" charset="0"/>
              </a:rPr>
              <a:t>then</a:t>
            </a:r>
            <a:endParaRPr lang="es-ES_tradnl" b="1" dirty="0" smtClean="0">
              <a:solidFill>
                <a:srgbClr val="C00000"/>
              </a:solidFill>
              <a:latin typeface="Consolas" pitchFamily="49" charset="0"/>
            </a:endParaRPr>
          </a:p>
          <a:p>
            <a:r>
              <a:rPr lang="es-ES_tradnl" dirty="0" smtClean="0">
                <a:latin typeface="Consolas" pitchFamily="49" charset="0"/>
              </a:rPr>
              <a:t>      </a:t>
            </a:r>
            <a:r>
              <a:rPr lang="es-ES_tradnl" b="1" dirty="0" smtClean="0">
                <a:solidFill>
                  <a:srgbClr val="7030A0"/>
                </a:solidFill>
                <a:latin typeface="Consolas" pitchFamily="49" charset="0"/>
              </a:rPr>
              <a:t>self</a:t>
            </a:r>
            <a:r>
              <a:rPr lang="es-ES_tradnl" dirty="0" smtClean="0">
                <a:latin typeface="Consolas" pitchFamily="49" charset="0"/>
              </a:rPr>
              <a:t>.type.name = </a:t>
            </a:r>
            <a:r>
              <a:rPr lang="es-ES_tradnl" dirty="0" smtClean="0">
                <a:solidFill>
                  <a:srgbClr val="0070C0"/>
                </a:solidFill>
                <a:latin typeface="Consolas" pitchFamily="49" charset="0"/>
              </a:rPr>
              <a:t>‘</a:t>
            </a:r>
            <a:r>
              <a:rPr lang="es-ES_tradnl" dirty="0" err="1" smtClean="0">
                <a:solidFill>
                  <a:srgbClr val="0070C0"/>
                </a:solidFill>
                <a:latin typeface="Consolas" pitchFamily="49" charset="0"/>
              </a:rPr>
              <a:t>String</a:t>
            </a:r>
            <a:r>
              <a:rPr lang="es-ES_tradnl" dirty="0" smtClean="0">
                <a:solidFill>
                  <a:srgbClr val="0070C0"/>
                </a:solidFill>
                <a:latin typeface="Consolas" pitchFamily="49" charset="0"/>
              </a:rPr>
              <a:t>’</a:t>
            </a:r>
            <a:r>
              <a:rPr lang="es-ES_tradnl" dirty="0" smtClean="0">
                <a:latin typeface="Consolas" pitchFamily="49" charset="0"/>
              </a:rPr>
              <a:t>;</a:t>
            </a:r>
          </a:p>
          <a:p>
            <a:r>
              <a:rPr lang="es-ES_tradnl" dirty="0" smtClean="0">
                <a:latin typeface="Consolas" pitchFamily="49" charset="0"/>
              </a:rPr>
              <a:t>   </a:t>
            </a:r>
            <a:r>
              <a:rPr lang="es-ES_tradnl" b="1" dirty="0" err="1" smtClean="0">
                <a:solidFill>
                  <a:srgbClr val="C00000"/>
                </a:solidFill>
                <a:latin typeface="Consolas" pitchFamily="49" charset="0"/>
              </a:rPr>
              <a:t>else</a:t>
            </a:r>
            <a:endParaRPr lang="es-ES_tradnl" b="1" dirty="0" smtClean="0">
              <a:solidFill>
                <a:srgbClr val="C00000"/>
              </a:solidFill>
              <a:latin typeface="Consolas" pitchFamily="49" charset="0"/>
            </a:endParaRPr>
          </a:p>
          <a:p>
            <a:r>
              <a:rPr lang="es-ES_tradnl" dirty="0" smtClean="0">
                <a:latin typeface="Consolas" pitchFamily="49" charset="0"/>
              </a:rPr>
              <a:t>      </a:t>
            </a:r>
            <a:r>
              <a:rPr lang="es-ES_tradnl" dirty="0" smtClean="0">
                <a:solidFill>
                  <a:srgbClr val="00B050"/>
                </a:solidFill>
                <a:latin typeface="Consolas" pitchFamily="49" charset="0"/>
              </a:rPr>
              <a:t>false</a:t>
            </a:r>
          </a:p>
          <a:p>
            <a:r>
              <a:rPr lang="es-ES_tradnl" dirty="0" smtClean="0">
                <a:latin typeface="Consolas" pitchFamily="49" charset="0"/>
              </a:rPr>
              <a:t>   </a:t>
            </a:r>
            <a:r>
              <a:rPr lang="es-ES_tradnl" b="1" dirty="0" err="1" smtClean="0">
                <a:solidFill>
                  <a:srgbClr val="C00000"/>
                </a:solidFill>
                <a:latin typeface="Consolas" pitchFamily="49" charset="0"/>
              </a:rPr>
              <a:t>endif</a:t>
            </a:r>
            <a:r>
              <a:rPr lang="es-ES_tradnl" dirty="0" smtClean="0">
                <a:latin typeface="Consolas" pitchFamily="49" charset="0"/>
              </a:rPr>
              <a:t>;</a:t>
            </a:r>
          </a:p>
        </p:txBody>
      </p:sp>
      <p:sp>
        <p:nvSpPr>
          <p:cNvPr id="6" name="5 CuadroTexto"/>
          <p:cNvSpPr txBox="1"/>
          <p:nvPr/>
        </p:nvSpPr>
        <p:spPr>
          <a:xfrm>
            <a:off x="8244408" y="6488668"/>
            <a:ext cx="827471" cy="307777"/>
          </a:xfrm>
          <a:prstGeom prst="rect">
            <a:avLst/>
          </a:prstGeom>
          <a:noFill/>
        </p:spPr>
        <p:txBody>
          <a:bodyPr wrap="none" rtlCol="0">
            <a:spAutoFit/>
          </a:bodyPr>
          <a:lstStyle/>
          <a:p>
            <a:r>
              <a:rPr lang="en-US" sz="1400" dirty="0" smtClean="0">
                <a:solidFill>
                  <a:schemeClr val="bg1">
                    <a:lumMod val="65000"/>
                  </a:schemeClr>
                </a:solidFill>
              </a:rPr>
              <a:t>OCL – </a:t>
            </a:r>
            <a:fld id="{FDBEFE11-3DF1-4A6E-91A5-8B939726F35A}" type="slidenum">
              <a:rPr lang="en-US" sz="1400" smtClean="0">
                <a:solidFill>
                  <a:schemeClr val="bg1">
                    <a:lumMod val="65000"/>
                  </a:schemeClr>
                </a:solidFill>
              </a:rPr>
              <a:pPr/>
              <a:t>56</a:t>
            </a:fld>
            <a:endParaRPr lang="en-US"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err="1" smtClean="0"/>
              <a:t>If</a:t>
            </a:r>
            <a:r>
              <a:rPr lang="es-ES_tradnl" dirty="0" smtClean="0"/>
              <a:t> </a:t>
            </a:r>
            <a:r>
              <a:rPr lang="es-ES_tradnl" dirty="0" err="1" smtClean="0"/>
              <a:t>expressions</a:t>
            </a:r>
            <a:endParaRPr lang="es-ES_tradnl" dirty="0"/>
          </a:p>
        </p:txBody>
      </p:sp>
      <p:sp>
        <p:nvSpPr>
          <p:cNvPr id="3" name="2 Marcador de contenido"/>
          <p:cNvSpPr>
            <a:spLocks noGrp="1"/>
          </p:cNvSpPr>
          <p:nvPr>
            <p:ph idx="1"/>
          </p:nvPr>
        </p:nvSpPr>
        <p:spPr/>
        <p:txBody>
          <a:bodyPr/>
          <a:lstStyle/>
          <a:p>
            <a:r>
              <a:rPr lang="es-ES_tradnl" dirty="0" err="1" smtClean="0"/>
              <a:t>Probably</a:t>
            </a:r>
            <a:r>
              <a:rPr lang="es-ES_tradnl" dirty="0" smtClean="0"/>
              <a:t> a </a:t>
            </a:r>
            <a:r>
              <a:rPr lang="es-ES_tradnl" dirty="0" err="1" smtClean="0"/>
              <a:t>better</a:t>
            </a:r>
            <a:r>
              <a:rPr lang="es-ES_tradnl" dirty="0" smtClean="0"/>
              <a:t> balance:</a:t>
            </a:r>
          </a:p>
          <a:p>
            <a:endParaRPr lang="es-ES_tradnl" dirty="0" smtClean="0"/>
          </a:p>
          <a:p>
            <a:endParaRPr lang="es-ES_tradnl" dirty="0" smtClean="0"/>
          </a:p>
          <a:p>
            <a:endParaRPr lang="es-ES_tradnl" dirty="0" smtClean="0"/>
          </a:p>
          <a:p>
            <a:endParaRPr lang="es-ES_tradnl" dirty="0" smtClean="0"/>
          </a:p>
          <a:p>
            <a:r>
              <a:rPr lang="es-ES_tradnl" dirty="0" err="1" smtClean="0"/>
              <a:t>Why</a:t>
            </a:r>
            <a:r>
              <a:rPr lang="es-ES_tradnl" dirty="0" smtClean="0"/>
              <a:t> </a:t>
            </a:r>
            <a:r>
              <a:rPr lang="es-ES_tradnl" dirty="0" err="1" smtClean="0"/>
              <a:t>this</a:t>
            </a:r>
            <a:r>
              <a:rPr lang="es-ES_tradnl" dirty="0" smtClean="0"/>
              <a:t> </a:t>
            </a:r>
            <a:r>
              <a:rPr lang="es-ES_tradnl" dirty="0" err="1" smtClean="0"/>
              <a:t>works</a:t>
            </a:r>
            <a:r>
              <a:rPr lang="es-ES_tradnl" dirty="0" smtClean="0"/>
              <a:t>?</a:t>
            </a:r>
          </a:p>
        </p:txBody>
      </p:sp>
      <p:sp>
        <p:nvSpPr>
          <p:cNvPr id="4" name="3 Rectángulo"/>
          <p:cNvSpPr/>
          <p:nvPr/>
        </p:nvSpPr>
        <p:spPr>
          <a:xfrm>
            <a:off x="1187624" y="2276872"/>
            <a:ext cx="7470576" cy="1754326"/>
          </a:xfrm>
          <a:prstGeom prst="rect">
            <a:avLst/>
          </a:prstGeom>
        </p:spPr>
        <p:txBody>
          <a:bodyPr wrap="square">
            <a:spAutoFit/>
          </a:bodyPr>
          <a:lstStyle/>
          <a:p>
            <a:r>
              <a:rPr lang="es-ES_tradnl" b="1" dirty="0" err="1" smtClean="0">
                <a:solidFill>
                  <a:srgbClr val="C00000"/>
                </a:solidFill>
                <a:latin typeface="Consolas" pitchFamily="49" charset="0"/>
              </a:rPr>
              <a:t>helper</a:t>
            </a:r>
            <a:r>
              <a:rPr lang="es-ES_tradnl" b="1" dirty="0" smtClean="0">
                <a:solidFill>
                  <a:srgbClr val="C00000"/>
                </a:solidFill>
                <a:latin typeface="Consolas" pitchFamily="49" charset="0"/>
              </a:rPr>
              <a:t> </a:t>
            </a:r>
            <a:r>
              <a:rPr lang="es-ES_tradnl" b="1" dirty="0" err="1" smtClean="0">
                <a:solidFill>
                  <a:srgbClr val="C00000"/>
                </a:solidFill>
                <a:latin typeface="Consolas" pitchFamily="49" charset="0"/>
              </a:rPr>
              <a:t>context</a:t>
            </a:r>
            <a:r>
              <a:rPr lang="es-ES_tradnl" b="1" dirty="0" smtClean="0">
                <a:solidFill>
                  <a:srgbClr val="C00000"/>
                </a:solidFill>
                <a:latin typeface="Consolas" pitchFamily="49" charset="0"/>
              </a:rPr>
              <a:t> </a:t>
            </a:r>
            <a:r>
              <a:rPr lang="es-ES_tradnl" dirty="0" err="1" smtClean="0">
                <a:latin typeface="Consolas" pitchFamily="49" charset="0"/>
              </a:rPr>
              <a:t>UML!Property</a:t>
            </a:r>
            <a:r>
              <a:rPr lang="es-ES_tradnl" dirty="0" smtClean="0">
                <a:latin typeface="Consolas" pitchFamily="49" charset="0"/>
              </a:rPr>
              <a:t> </a:t>
            </a:r>
            <a:r>
              <a:rPr lang="es-ES_tradnl" b="1" dirty="0" err="1" smtClean="0">
                <a:solidFill>
                  <a:srgbClr val="C00000"/>
                </a:solidFill>
                <a:latin typeface="Consolas" pitchFamily="49" charset="0"/>
              </a:rPr>
              <a:t>def</a:t>
            </a:r>
            <a:r>
              <a:rPr lang="es-ES_tradnl" b="1" dirty="0" smtClean="0">
                <a:solidFill>
                  <a:srgbClr val="C00000"/>
                </a:solidFill>
                <a:latin typeface="Consolas" pitchFamily="49" charset="0"/>
              </a:rPr>
              <a:t>:</a:t>
            </a:r>
            <a:r>
              <a:rPr lang="es-ES_tradnl" dirty="0" smtClean="0">
                <a:latin typeface="Consolas" pitchFamily="49" charset="0"/>
              </a:rPr>
              <a:t> </a:t>
            </a:r>
            <a:r>
              <a:rPr lang="es-ES_tradnl" dirty="0" err="1" smtClean="0">
                <a:latin typeface="Consolas" pitchFamily="49" charset="0"/>
              </a:rPr>
              <a:t>isText</a:t>
            </a:r>
            <a:r>
              <a:rPr lang="es-ES_tradnl" dirty="0" smtClean="0">
                <a:latin typeface="Consolas" pitchFamily="49" charset="0"/>
              </a:rPr>
              <a:t>() : </a:t>
            </a:r>
            <a:r>
              <a:rPr lang="es-ES_tradnl" dirty="0" err="1" smtClean="0">
                <a:solidFill>
                  <a:srgbClr val="00B050"/>
                </a:solidFill>
                <a:latin typeface="Consolas" pitchFamily="49" charset="0"/>
              </a:rPr>
              <a:t>Boolean</a:t>
            </a:r>
            <a:r>
              <a:rPr lang="es-ES_tradnl" dirty="0" smtClean="0">
                <a:latin typeface="Consolas" pitchFamily="49" charset="0"/>
              </a:rPr>
              <a:t> = </a:t>
            </a:r>
          </a:p>
          <a:p>
            <a:r>
              <a:rPr lang="es-ES_tradnl" dirty="0" smtClean="0">
                <a:latin typeface="Consolas" pitchFamily="49" charset="0"/>
              </a:rPr>
              <a:t>	</a:t>
            </a:r>
            <a:r>
              <a:rPr lang="es-ES_tradnl" b="1" dirty="0" err="1" smtClean="0">
                <a:solidFill>
                  <a:srgbClr val="C00000"/>
                </a:solidFill>
                <a:latin typeface="Consolas" pitchFamily="49" charset="0"/>
              </a:rPr>
              <a:t>if</a:t>
            </a:r>
            <a:r>
              <a:rPr lang="es-ES_tradnl" dirty="0" smtClean="0">
                <a:latin typeface="Consolas" pitchFamily="49" charset="0"/>
              </a:rPr>
              <a:t> </a:t>
            </a:r>
            <a:r>
              <a:rPr lang="es-ES_tradnl" b="1" dirty="0" err="1" smtClean="0">
                <a:solidFill>
                  <a:srgbClr val="7030A0"/>
                </a:solidFill>
                <a:latin typeface="Consolas" pitchFamily="49" charset="0"/>
              </a:rPr>
              <a:t>self</a:t>
            </a:r>
            <a:r>
              <a:rPr lang="es-ES_tradnl" dirty="0" err="1" smtClean="0">
                <a:latin typeface="Consolas" pitchFamily="49" charset="0"/>
              </a:rPr>
              <a:t>.type.oclIsKindOf</a:t>
            </a:r>
            <a:r>
              <a:rPr lang="es-ES_tradnl" dirty="0" smtClean="0">
                <a:latin typeface="Consolas" pitchFamily="49" charset="0"/>
              </a:rPr>
              <a:t>(</a:t>
            </a:r>
            <a:r>
              <a:rPr lang="es-ES_tradnl" dirty="0" err="1" smtClean="0">
                <a:latin typeface="Consolas" pitchFamily="49" charset="0"/>
              </a:rPr>
              <a:t>UML!DataType</a:t>
            </a:r>
            <a:r>
              <a:rPr lang="es-ES_tradnl" dirty="0" smtClean="0">
                <a:latin typeface="Consolas" pitchFamily="49" charset="0"/>
              </a:rPr>
              <a:t>) </a:t>
            </a:r>
            <a:r>
              <a:rPr lang="es-ES_tradnl" dirty="0" err="1" smtClean="0">
                <a:latin typeface="Consolas" pitchFamily="49" charset="0"/>
              </a:rPr>
              <a:t>then</a:t>
            </a:r>
            <a:r>
              <a:rPr lang="es-ES_tradnl" dirty="0" smtClean="0">
                <a:latin typeface="Consolas" pitchFamily="49" charset="0"/>
              </a:rPr>
              <a:t> </a:t>
            </a:r>
          </a:p>
          <a:p>
            <a:r>
              <a:rPr lang="es-ES_tradnl" dirty="0" smtClean="0">
                <a:latin typeface="Consolas" pitchFamily="49" charset="0"/>
              </a:rPr>
              <a:t>		</a:t>
            </a:r>
            <a:r>
              <a:rPr lang="es-ES_tradnl" b="1" dirty="0" smtClean="0">
                <a:solidFill>
                  <a:srgbClr val="7030A0"/>
                </a:solidFill>
                <a:latin typeface="Consolas" pitchFamily="49" charset="0"/>
              </a:rPr>
              <a:t>self</a:t>
            </a:r>
            <a:r>
              <a:rPr lang="es-ES_tradnl" dirty="0" smtClean="0">
                <a:latin typeface="Consolas" pitchFamily="49" charset="0"/>
              </a:rPr>
              <a:t>.type.name = </a:t>
            </a:r>
            <a:r>
              <a:rPr lang="es-ES_tradnl" dirty="0" smtClean="0">
                <a:solidFill>
                  <a:srgbClr val="0070C0"/>
                </a:solidFill>
                <a:latin typeface="Consolas" pitchFamily="49" charset="0"/>
              </a:rPr>
              <a:t>'</a:t>
            </a:r>
            <a:r>
              <a:rPr lang="es-ES_tradnl" dirty="0" err="1" smtClean="0">
                <a:solidFill>
                  <a:srgbClr val="0070C0"/>
                </a:solidFill>
                <a:latin typeface="Consolas" pitchFamily="49" charset="0"/>
              </a:rPr>
              <a:t>String</a:t>
            </a:r>
            <a:r>
              <a:rPr lang="es-ES_tradnl" dirty="0" smtClean="0">
                <a:solidFill>
                  <a:srgbClr val="0070C0"/>
                </a:solidFill>
                <a:latin typeface="Consolas" pitchFamily="49" charset="0"/>
              </a:rPr>
              <a:t>'</a:t>
            </a:r>
          </a:p>
          <a:p>
            <a:r>
              <a:rPr lang="es-ES_tradnl" dirty="0" smtClean="0">
                <a:latin typeface="Consolas" pitchFamily="49" charset="0"/>
              </a:rPr>
              <a:t>	</a:t>
            </a:r>
            <a:r>
              <a:rPr lang="es-ES_tradnl" b="1" dirty="0" err="1" smtClean="0">
                <a:solidFill>
                  <a:srgbClr val="C00000"/>
                </a:solidFill>
                <a:latin typeface="Consolas" pitchFamily="49" charset="0"/>
              </a:rPr>
              <a:t>else</a:t>
            </a:r>
            <a:endParaRPr lang="es-ES_tradnl" b="1" dirty="0" smtClean="0">
              <a:solidFill>
                <a:srgbClr val="C00000"/>
              </a:solidFill>
              <a:latin typeface="Consolas" pitchFamily="49" charset="0"/>
            </a:endParaRPr>
          </a:p>
          <a:p>
            <a:r>
              <a:rPr lang="es-ES_tradnl" dirty="0" smtClean="0">
                <a:latin typeface="Consolas" pitchFamily="49" charset="0"/>
              </a:rPr>
              <a:t>		</a:t>
            </a:r>
            <a:r>
              <a:rPr lang="es-ES_tradnl" dirty="0" smtClean="0">
                <a:solidFill>
                  <a:srgbClr val="00B050"/>
                </a:solidFill>
                <a:latin typeface="Consolas" pitchFamily="49" charset="0"/>
              </a:rPr>
              <a:t>false</a:t>
            </a:r>
          </a:p>
          <a:p>
            <a:r>
              <a:rPr lang="es-ES_tradnl" dirty="0" smtClean="0">
                <a:latin typeface="Consolas" pitchFamily="49" charset="0"/>
              </a:rPr>
              <a:t>	</a:t>
            </a:r>
            <a:r>
              <a:rPr lang="es-ES_tradnl" b="1" dirty="0" err="1" smtClean="0">
                <a:solidFill>
                  <a:srgbClr val="C00000"/>
                </a:solidFill>
                <a:latin typeface="Consolas" pitchFamily="49" charset="0"/>
              </a:rPr>
              <a:t>endif</a:t>
            </a:r>
            <a:r>
              <a:rPr lang="es-ES_tradnl" dirty="0" smtClean="0">
                <a:latin typeface="Consolas" pitchFamily="49" charset="0"/>
              </a:rPr>
              <a:t>;</a:t>
            </a:r>
            <a:endParaRPr lang="es-ES_tradnl" dirty="0">
              <a:latin typeface="Consolas" pitchFamily="49" charset="0"/>
            </a:endParaRPr>
          </a:p>
        </p:txBody>
      </p:sp>
      <p:sp>
        <p:nvSpPr>
          <p:cNvPr id="5" name="4 CuadroTexto"/>
          <p:cNvSpPr txBox="1"/>
          <p:nvPr/>
        </p:nvSpPr>
        <p:spPr>
          <a:xfrm>
            <a:off x="8244408" y="6488668"/>
            <a:ext cx="827471" cy="307777"/>
          </a:xfrm>
          <a:prstGeom prst="rect">
            <a:avLst/>
          </a:prstGeom>
          <a:noFill/>
        </p:spPr>
        <p:txBody>
          <a:bodyPr wrap="none" rtlCol="0">
            <a:spAutoFit/>
          </a:bodyPr>
          <a:lstStyle/>
          <a:p>
            <a:r>
              <a:rPr lang="en-US" sz="1400" dirty="0" smtClean="0">
                <a:solidFill>
                  <a:schemeClr val="bg1">
                    <a:lumMod val="65000"/>
                  </a:schemeClr>
                </a:solidFill>
              </a:rPr>
              <a:t>OCL – </a:t>
            </a:r>
            <a:fld id="{FDBEFE11-3DF1-4A6E-91A5-8B939726F35A}" type="slidenum">
              <a:rPr lang="en-US" sz="1400" smtClean="0">
                <a:solidFill>
                  <a:schemeClr val="bg1">
                    <a:lumMod val="65000"/>
                  </a:schemeClr>
                </a:solidFill>
              </a:rPr>
              <a:pPr/>
              <a:t>57</a:t>
            </a:fld>
            <a:endParaRPr lang="en-US"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Iterate</a:t>
            </a:r>
            <a:endParaRPr lang="en-AU" dirty="0"/>
          </a:p>
        </p:txBody>
      </p:sp>
      <p:sp>
        <p:nvSpPr>
          <p:cNvPr id="3" name="2 Marcador de contenido"/>
          <p:cNvSpPr>
            <a:spLocks noGrp="1"/>
          </p:cNvSpPr>
          <p:nvPr>
            <p:ph idx="1"/>
          </p:nvPr>
        </p:nvSpPr>
        <p:spPr/>
        <p:txBody>
          <a:bodyPr>
            <a:normAutofit/>
          </a:bodyPr>
          <a:lstStyle/>
          <a:p>
            <a:r>
              <a:rPr lang="en-AU" dirty="0" smtClean="0"/>
              <a:t>It is a generic collection </a:t>
            </a:r>
            <a:r>
              <a:rPr lang="en-AU" dirty="0" err="1" smtClean="0"/>
              <a:t>iterator</a:t>
            </a:r>
            <a:endParaRPr lang="en-AU" dirty="0" smtClean="0"/>
          </a:p>
          <a:p>
            <a:pPr lvl="1"/>
            <a:r>
              <a:rPr lang="en-AU" dirty="0" smtClean="0"/>
              <a:t>Equivalent to fold-left in functional languages</a:t>
            </a:r>
          </a:p>
          <a:p>
            <a:pPr lvl="1"/>
            <a:r>
              <a:rPr lang="en-AU" dirty="0" smtClean="0"/>
              <a:t>Syntax:</a:t>
            </a:r>
          </a:p>
          <a:p>
            <a:pPr lvl="1"/>
            <a:endParaRPr lang="en-AU" dirty="0" smtClean="0"/>
          </a:p>
          <a:p>
            <a:pPr lvl="1"/>
            <a:endParaRPr lang="en-AU" dirty="0" smtClean="0"/>
          </a:p>
          <a:p>
            <a:pPr lvl="1"/>
            <a:endParaRPr lang="en-AU" dirty="0" smtClean="0"/>
          </a:p>
        </p:txBody>
      </p:sp>
      <p:sp>
        <p:nvSpPr>
          <p:cNvPr id="4" name="3 Rectángulo"/>
          <p:cNvSpPr/>
          <p:nvPr/>
        </p:nvSpPr>
        <p:spPr>
          <a:xfrm>
            <a:off x="1547664" y="3441774"/>
            <a:ext cx="6589240" cy="923330"/>
          </a:xfrm>
          <a:prstGeom prst="rect">
            <a:avLst/>
          </a:prstGeom>
        </p:spPr>
        <p:txBody>
          <a:bodyPr wrap="square">
            <a:spAutoFit/>
          </a:bodyPr>
          <a:lstStyle/>
          <a:p>
            <a:r>
              <a:rPr lang="en-US" dirty="0" err="1" smtClean="0">
                <a:latin typeface="Consolas" pitchFamily="49" charset="0"/>
              </a:rPr>
              <a:t>aCollection</a:t>
            </a:r>
            <a:r>
              <a:rPr lang="en-US" dirty="0" smtClean="0">
                <a:latin typeface="Consolas" pitchFamily="49" charset="0"/>
              </a:rPr>
              <a:t>-&gt;</a:t>
            </a:r>
            <a:r>
              <a:rPr lang="en-US" b="1" dirty="0" smtClean="0">
                <a:latin typeface="Consolas" pitchFamily="49" charset="0"/>
              </a:rPr>
              <a:t>iterate</a:t>
            </a:r>
            <a:r>
              <a:rPr lang="en-US" dirty="0" smtClean="0">
                <a:latin typeface="Consolas" pitchFamily="49" charset="0"/>
              </a:rPr>
              <a:t>(it; acc = &lt;init-expression&gt; |</a:t>
            </a:r>
          </a:p>
          <a:p>
            <a:r>
              <a:rPr lang="en-US" dirty="0" smtClean="0">
                <a:latin typeface="Consolas" pitchFamily="49" charset="0"/>
              </a:rPr>
              <a:t>   &lt;body&gt;</a:t>
            </a:r>
          </a:p>
          <a:p>
            <a:r>
              <a:rPr lang="en-US" dirty="0" smtClean="0">
                <a:latin typeface="Consolas" pitchFamily="49" charset="0"/>
              </a:rPr>
              <a:t>)</a:t>
            </a:r>
            <a:endParaRPr lang="en-US" dirty="0">
              <a:latin typeface="Consolas" pitchFamily="49" charset="0"/>
            </a:endParaRPr>
          </a:p>
        </p:txBody>
      </p:sp>
      <p:sp>
        <p:nvSpPr>
          <p:cNvPr id="5" name="4 CuadroTexto"/>
          <p:cNvSpPr txBox="1"/>
          <p:nvPr/>
        </p:nvSpPr>
        <p:spPr>
          <a:xfrm>
            <a:off x="8244408" y="6488668"/>
            <a:ext cx="827471" cy="307777"/>
          </a:xfrm>
          <a:prstGeom prst="rect">
            <a:avLst/>
          </a:prstGeom>
          <a:noFill/>
        </p:spPr>
        <p:txBody>
          <a:bodyPr wrap="none" rtlCol="0">
            <a:spAutoFit/>
          </a:bodyPr>
          <a:lstStyle/>
          <a:p>
            <a:r>
              <a:rPr lang="en-US" sz="1400" dirty="0" smtClean="0">
                <a:solidFill>
                  <a:schemeClr val="bg1">
                    <a:lumMod val="65000"/>
                  </a:schemeClr>
                </a:solidFill>
              </a:rPr>
              <a:t>OCL – </a:t>
            </a:r>
            <a:fld id="{FDBEFE11-3DF1-4A6E-91A5-8B939726F35A}" type="slidenum">
              <a:rPr lang="en-US" sz="1400" smtClean="0">
                <a:solidFill>
                  <a:schemeClr val="bg1">
                    <a:lumMod val="65000"/>
                  </a:schemeClr>
                </a:solidFill>
              </a:rPr>
              <a:pPr/>
              <a:t>58</a:t>
            </a:fld>
            <a:endParaRPr lang="en-US"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Iterate</a:t>
            </a:r>
            <a:endParaRPr lang="en-AU" dirty="0"/>
          </a:p>
        </p:txBody>
      </p:sp>
      <p:sp>
        <p:nvSpPr>
          <p:cNvPr id="3" name="2 Marcador de contenido"/>
          <p:cNvSpPr>
            <a:spLocks noGrp="1"/>
          </p:cNvSpPr>
          <p:nvPr>
            <p:ph idx="1"/>
          </p:nvPr>
        </p:nvSpPr>
        <p:spPr/>
        <p:txBody>
          <a:bodyPr>
            <a:normAutofit lnSpcReduction="10000"/>
          </a:bodyPr>
          <a:lstStyle/>
          <a:p>
            <a:r>
              <a:rPr lang="en-AU" dirty="0" smtClean="0"/>
              <a:t>Behaviour:</a:t>
            </a:r>
          </a:p>
          <a:p>
            <a:pPr lvl="1"/>
            <a:r>
              <a:rPr lang="en-US" dirty="0" smtClean="0"/>
              <a:t>Iterates over the elements of the collection assigning them to the </a:t>
            </a:r>
            <a:r>
              <a:rPr lang="en-US" b="1" dirty="0" smtClean="0"/>
              <a:t>it</a:t>
            </a:r>
            <a:r>
              <a:rPr lang="en-US" dirty="0" smtClean="0"/>
              <a:t> variable in each iteration step.</a:t>
            </a:r>
          </a:p>
          <a:p>
            <a:pPr lvl="1"/>
            <a:r>
              <a:rPr lang="en-US" dirty="0" smtClean="0"/>
              <a:t>At the beginning, the value of </a:t>
            </a:r>
            <a:r>
              <a:rPr lang="en-US" b="1" dirty="0" smtClean="0"/>
              <a:t>acc </a:t>
            </a:r>
            <a:r>
              <a:rPr lang="en-US" dirty="0" smtClean="0"/>
              <a:t>is </a:t>
            </a:r>
            <a:r>
              <a:rPr lang="en-US" b="1" dirty="0" smtClean="0"/>
              <a:t>&lt;init-</a:t>
            </a:r>
            <a:r>
              <a:rPr lang="en-US" b="1" dirty="0" err="1" smtClean="0"/>
              <a:t>expr</a:t>
            </a:r>
            <a:r>
              <a:rPr lang="en-US" b="1" dirty="0" smtClean="0"/>
              <a:t>&gt;</a:t>
            </a:r>
          </a:p>
          <a:p>
            <a:pPr lvl="1"/>
            <a:r>
              <a:rPr lang="en-US" dirty="0" smtClean="0"/>
              <a:t>Each time, </a:t>
            </a:r>
            <a:r>
              <a:rPr lang="en-US" b="1" dirty="0" smtClean="0"/>
              <a:t>&lt;body&gt;</a:t>
            </a:r>
            <a:r>
              <a:rPr lang="en-US" dirty="0" smtClean="0"/>
              <a:t> is evaluated and the </a:t>
            </a:r>
            <a:r>
              <a:rPr lang="en-US" b="1" dirty="0" smtClean="0"/>
              <a:t>acc </a:t>
            </a:r>
            <a:r>
              <a:rPr lang="en-US" dirty="0" smtClean="0"/>
              <a:t>variable is updated with the result of the evaluation, so that:</a:t>
            </a:r>
          </a:p>
          <a:p>
            <a:pPr lvl="2"/>
            <a:r>
              <a:rPr lang="en-US" dirty="0" smtClean="0"/>
              <a:t>It is passed to the next iteration, or</a:t>
            </a:r>
          </a:p>
          <a:p>
            <a:pPr lvl="2"/>
            <a:r>
              <a:rPr lang="en-US" dirty="0" smtClean="0"/>
              <a:t>It is the final result of the operation.</a:t>
            </a:r>
            <a:endParaRPr lang="en-AU" dirty="0" smtClean="0"/>
          </a:p>
        </p:txBody>
      </p:sp>
      <p:sp>
        <p:nvSpPr>
          <p:cNvPr id="4" name="3 CuadroTexto"/>
          <p:cNvSpPr txBox="1"/>
          <p:nvPr/>
        </p:nvSpPr>
        <p:spPr>
          <a:xfrm>
            <a:off x="8244408" y="6488668"/>
            <a:ext cx="827471" cy="307777"/>
          </a:xfrm>
          <a:prstGeom prst="rect">
            <a:avLst/>
          </a:prstGeom>
          <a:noFill/>
        </p:spPr>
        <p:txBody>
          <a:bodyPr wrap="none" rtlCol="0">
            <a:spAutoFit/>
          </a:bodyPr>
          <a:lstStyle/>
          <a:p>
            <a:r>
              <a:rPr lang="en-US" sz="1400" dirty="0" smtClean="0">
                <a:solidFill>
                  <a:schemeClr val="bg1">
                    <a:lumMod val="65000"/>
                  </a:schemeClr>
                </a:solidFill>
              </a:rPr>
              <a:t>OCL – </a:t>
            </a:r>
            <a:fld id="{FDBEFE11-3DF1-4A6E-91A5-8B939726F35A}" type="slidenum">
              <a:rPr lang="en-US" sz="1400" smtClean="0">
                <a:solidFill>
                  <a:schemeClr val="bg1">
                    <a:lumMod val="65000"/>
                  </a:schemeClr>
                </a:solidFill>
              </a:rPr>
              <a:pPr/>
              <a:t>59</a:t>
            </a:fld>
            <a:endParaRPr lang="en-US"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Map</a:t>
            </a:r>
            <a:endParaRPr lang="en-AU" dirty="0"/>
          </a:p>
        </p:txBody>
      </p:sp>
      <p:sp>
        <p:nvSpPr>
          <p:cNvPr id="3" name="2 Marcador de contenido"/>
          <p:cNvSpPr>
            <a:spLocks noGrp="1"/>
          </p:cNvSpPr>
          <p:nvPr>
            <p:ph idx="1"/>
          </p:nvPr>
        </p:nvSpPr>
        <p:spPr/>
        <p:txBody>
          <a:bodyPr/>
          <a:lstStyle/>
          <a:p>
            <a:r>
              <a:rPr lang="en-AU" dirty="0" smtClean="0"/>
              <a:t>Simple example</a:t>
            </a:r>
          </a:p>
          <a:p>
            <a:pPr lvl="1"/>
            <a:r>
              <a:rPr lang="en-AU" dirty="0" smtClean="0"/>
              <a:t>(More complex examples later, because Map typically goes with “iterate”)</a:t>
            </a:r>
          </a:p>
          <a:p>
            <a:pPr lvl="1"/>
            <a:endParaRPr lang="en-AU" dirty="0" smtClean="0"/>
          </a:p>
        </p:txBody>
      </p:sp>
      <p:sp>
        <p:nvSpPr>
          <p:cNvPr id="4" name="3 Rectángulo"/>
          <p:cNvSpPr/>
          <p:nvPr/>
        </p:nvSpPr>
        <p:spPr>
          <a:xfrm>
            <a:off x="323528" y="3789040"/>
            <a:ext cx="7909538" cy="1754326"/>
          </a:xfrm>
          <a:prstGeom prst="rect">
            <a:avLst/>
          </a:prstGeom>
        </p:spPr>
        <p:txBody>
          <a:bodyPr wrap="none">
            <a:spAutoFit/>
          </a:bodyPr>
          <a:lstStyle/>
          <a:p>
            <a:r>
              <a:rPr lang="es-ES_tradnl" b="1" dirty="0" err="1" smtClean="0">
                <a:solidFill>
                  <a:srgbClr val="C00000"/>
                </a:solidFill>
                <a:latin typeface="Consolas" pitchFamily="49" charset="0"/>
              </a:rPr>
              <a:t>helper</a:t>
            </a:r>
            <a:r>
              <a:rPr lang="es-ES_tradnl" dirty="0" smtClean="0">
                <a:latin typeface="Consolas" pitchFamily="49" charset="0"/>
              </a:rPr>
              <a:t> </a:t>
            </a:r>
            <a:r>
              <a:rPr lang="es-ES_tradnl" b="1" dirty="0" err="1" smtClean="0">
                <a:solidFill>
                  <a:srgbClr val="C00000"/>
                </a:solidFill>
                <a:latin typeface="Consolas" pitchFamily="49" charset="0"/>
              </a:rPr>
              <a:t>def</a:t>
            </a:r>
            <a:r>
              <a:rPr lang="es-ES_tradnl" dirty="0" smtClean="0">
                <a:latin typeface="Consolas" pitchFamily="49" charset="0"/>
              </a:rPr>
              <a:t> </a:t>
            </a:r>
            <a:r>
              <a:rPr lang="en-AU" dirty="0" smtClean="0">
                <a:latin typeface="Consolas" pitchFamily="49" charset="0"/>
              </a:rPr>
              <a:t>: </a:t>
            </a:r>
            <a:r>
              <a:rPr lang="en-US" dirty="0" err="1" smtClean="0">
                <a:latin typeface="Consolas" pitchFamily="49" charset="0"/>
              </a:rPr>
              <a:t>eDayMap</a:t>
            </a:r>
            <a:r>
              <a:rPr lang="en-US" dirty="0" smtClean="0">
                <a:latin typeface="Consolas" pitchFamily="49" charset="0"/>
              </a:rPr>
              <a:t> : </a:t>
            </a:r>
            <a:r>
              <a:rPr lang="en-US" b="1" dirty="0" smtClean="0">
                <a:solidFill>
                  <a:srgbClr val="00B050"/>
                </a:solidFill>
                <a:latin typeface="Consolas" pitchFamily="49" charset="0"/>
              </a:rPr>
              <a:t>Map</a:t>
            </a:r>
            <a:r>
              <a:rPr lang="en-US" dirty="0" smtClean="0">
                <a:latin typeface="Consolas" pitchFamily="49" charset="0"/>
              </a:rPr>
              <a:t>(String, </a:t>
            </a:r>
            <a:r>
              <a:rPr lang="en-US" dirty="0" err="1" smtClean="0">
                <a:latin typeface="Consolas" pitchFamily="49" charset="0"/>
              </a:rPr>
              <a:t>RSS!DayKind</a:t>
            </a:r>
            <a:r>
              <a:rPr lang="en-US" dirty="0" smtClean="0">
                <a:latin typeface="Consolas" pitchFamily="49" charset="0"/>
              </a:rPr>
              <a:t>) =</a:t>
            </a:r>
          </a:p>
          <a:p>
            <a:r>
              <a:rPr lang="en-US" dirty="0" smtClean="0">
                <a:latin typeface="Consolas" pitchFamily="49" charset="0"/>
              </a:rPr>
              <a:t>  </a:t>
            </a:r>
            <a:r>
              <a:rPr lang="en-US" b="1" dirty="0" smtClean="0">
                <a:solidFill>
                  <a:srgbClr val="C00000"/>
                </a:solidFill>
                <a:latin typeface="Consolas" pitchFamily="49" charset="0"/>
              </a:rPr>
              <a:t>let</a:t>
            </a:r>
            <a:r>
              <a:rPr lang="en-US" dirty="0" smtClean="0">
                <a:latin typeface="Consolas" pitchFamily="49" charset="0"/>
              </a:rPr>
              <a:t> m : </a:t>
            </a:r>
            <a:r>
              <a:rPr lang="en-US" b="1" dirty="0" smtClean="0">
                <a:solidFill>
                  <a:srgbClr val="00B050"/>
                </a:solidFill>
                <a:latin typeface="Consolas" pitchFamily="49" charset="0"/>
              </a:rPr>
              <a:t>Map</a:t>
            </a:r>
            <a:r>
              <a:rPr lang="en-US" dirty="0" smtClean="0">
                <a:latin typeface="Consolas" pitchFamily="49" charset="0"/>
              </a:rPr>
              <a:t>(String, </a:t>
            </a:r>
            <a:r>
              <a:rPr lang="en-US" dirty="0" err="1" smtClean="0">
                <a:latin typeface="Consolas" pitchFamily="49" charset="0"/>
              </a:rPr>
              <a:t>RSS!DayKind</a:t>
            </a:r>
            <a:r>
              <a:rPr lang="en-US" dirty="0" smtClean="0">
                <a:latin typeface="Consolas" pitchFamily="49" charset="0"/>
              </a:rPr>
              <a:t>) = </a:t>
            </a:r>
          </a:p>
          <a:p>
            <a:r>
              <a:rPr lang="en-US" dirty="0" smtClean="0">
                <a:latin typeface="Consolas" pitchFamily="49" charset="0"/>
              </a:rPr>
              <a:t>     </a:t>
            </a:r>
            <a:r>
              <a:rPr lang="en-US" b="1" dirty="0" smtClean="0">
                <a:solidFill>
                  <a:srgbClr val="00B050"/>
                </a:solidFill>
                <a:latin typeface="Consolas" pitchFamily="49" charset="0"/>
              </a:rPr>
              <a:t>Map</a:t>
            </a:r>
            <a:r>
              <a:rPr lang="en-US" dirty="0" smtClean="0">
                <a:latin typeface="Consolas" pitchFamily="49" charset="0"/>
              </a:rPr>
              <a:t>{('</a:t>
            </a:r>
            <a:r>
              <a:rPr lang="en-US" dirty="0" err="1" smtClean="0">
                <a:latin typeface="Consolas" pitchFamily="49" charset="0"/>
              </a:rPr>
              <a:t>Mon',#Monday</a:t>
            </a:r>
            <a:r>
              <a:rPr lang="en-US" dirty="0" smtClean="0">
                <a:latin typeface="Consolas" pitchFamily="49" charset="0"/>
              </a:rPr>
              <a:t>),('</a:t>
            </a:r>
            <a:r>
              <a:rPr lang="en-US" dirty="0" err="1" smtClean="0">
                <a:latin typeface="Consolas" pitchFamily="49" charset="0"/>
              </a:rPr>
              <a:t>Tue',#Tuesday</a:t>
            </a:r>
            <a:r>
              <a:rPr lang="en-US" dirty="0" smtClean="0">
                <a:latin typeface="Consolas" pitchFamily="49" charset="0"/>
              </a:rPr>
              <a:t>),('</a:t>
            </a:r>
            <a:r>
              <a:rPr lang="en-US" dirty="0" err="1" smtClean="0">
                <a:latin typeface="Consolas" pitchFamily="49" charset="0"/>
              </a:rPr>
              <a:t>Wed',#Wednesday</a:t>
            </a:r>
            <a:r>
              <a:rPr lang="en-US" dirty="0" smtClean="0">
                <a:latin typeface="Consolas" pitchFamily="49" charset="0"/>
              </a:rPr>
              <a:t>),</a:t>
            </a:r>
          </a:p>
          <a:p>
            <a:r>
              <a:rPr lang="en-US" dirty="0" smtClean="0">
                <a:latin typeface="Consolas" pitchFamily="49" charset="0"/>
              </a:rPr>
              <a:t>         ('</a:t>
            </a:r>
            <a:r>
              <a:rPr lang="en-US" dirty="0" err="1" smtClean="0">
                <a:latin typeface="Consolas" pitchFamily="49" charset="0"/>
              </a:rPr>
              <a:t>Thu',#Thursday</a:t>
            </a:r>
            <a:r>
              <a:rPr lang="en-US" dirty="0" smtClean="0">
                <a:latin typeface="Consolas" pitchFamily="49" charset="0"/>
              </a:rPr>
              <a:t>),</a:t>
            </a:r>
          </a:p>
          <a:p>
            <a:r>
              <a:rPr lang="en-US" dirty="0" smtClean="0">
                <a:latin typeface="Consolas" pitchFamily="49" charset="0"/>
              </a:rPr>
              <a:t>         ('</a:t>
            </a:r>
            <a:r>
              <a:rPr lang="en-US" dirty="0" err="1" smtClean="0">
                <a:latin typeface="Consolas" pitchFamily="49" charset="0"/>
              </a:rPr>
              <a:t>Fri',#Friday</a:t>
            </a:r>
            <a:r>
              <a:rPr lang="en-US" dirty="0" smtClean="0">
                <a:latin typeface="Consolas" pitchFamily="49" charset="0"/>
              </a:rPr>
              <a:t>),('</a:t>
            </a:r>
            <a:r>
              <a:rPr lang="en-US" dirty="0" err="1" smtClean="0">
                <a:latin typeface="Consolas" pitchFamily="49" charset="0"/>
              </a:rPr>
              <a:t>Sat',#Saturday</a:t>
            </a:r>
            <a:r>
              <a:rPr lang="en-US" dirty="0" smtClean="0">
                <a:latin typeface="Consolas" pitchFamily="49" charset="0"/>
              </a:rPr>
              <a:t>),('</a:t>
            </a:r>
            <a:r>
              <a:rPr lang="en-US" dirty="0" err="1" smtClean="0">
                <a:latin typeface="Consolas" pitchFamily="49" charset="0"/>
              </a:rPr>
              <a:t>Sun',#Sunday</a:t>
            </a:r>
            <a:r>
              <a:rPr lang="en-US" dirty="0" smtClean="0">
                <a:latin typeface="Consolas" pitchFamily="49" charset="0"/>
              </a:rPr>
              <a:t>)}</a:t>
            </a:r>
          </a:p>
          <a:p>
            <a:r>
              <a:rPr lang="en-US" dirty="0" smtClean="0">
                <a:latin typeface="Consolas" pitchFamily="49" charset="0"/>
              </a:rPr>
              <a:t>  </a:t>
            </a:r>
            <a:r>
              <a:rPr lang="en-US" b="1" dirty="0" smtClean="0">
                <a:solidFill>
                  <a:srgbClr val="C00000"/>
                </a:solidFill>
                <a:latin typeface="Consolas" pitchFamily="49" charset="0"/>
              </a:rPr>
              <a:t>in</a:t>
            </a:r>
            <a:r>
              <a:rPr lang="en-US" dirty="0" smtClean="0">
                <a:latin typeface="Consolas" pitchFamily="49" charset="0"/>
              </a:rPr>
              <a:t> m ;</a:t>
            </a:r>
          </a:p>
        </p:txBody>
      </p:sp>
      <p:sp>
        <p:nvSpPr>
          <p:cNvPr id="5" name="4 CuadroTexto"/>
          <p:cNvSpPr txBox="1"/>
          <p:nvPr/>
        </p:nvSpPr>
        <p:spPr>
          <a:xfrm>
            <a:off x="7852197" y="6488668"/>
            <a:ext cx="1184299" cy="307777"/>
          </a:xfrm>
          <a:prstGeom prst="rect">
            <a:avLst/>
          </a:prstGeom>
          <a:noFill/>
        </p:spPr>
        <p:txBody>
          <a:bodyPr wrap="none" rtlCol="0">
            <a:spAutoFit/>
          </a:bodyPr>
          <a:lstStyle/>
          <a:p>
            <a:r>
              <a:rPr lang="en-US" sz="1400" dirty="0" smtClean="0">
                <a:solidFill>
                  <a:schemeClr val="bg1">
                    <a:lumMod val="65000"/>
                  </a:schemeClr>
                </a:solidFill>
              </a:rPr>
              <a:t>Data types– </a:t>
            </a:r>
            <a:fld id="{FDBEFE11-3DF1-4A6E-91A5-8B939726F35A}" type="slidenum">
              <a:rPr lang="en-US" sz="1400" smtClean="0">
                <a:solidFill>
                  <a:schemeClr val="bg1">
                    <a:lumMod val="65000"/>
                  </a:schemeClr>
                </a:solidFill>
              </a:rPr>
              <a:pPr/>
              <a:t>6</a:t>
            </a:fld>
            <a:endParaRPr lang="en-US"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Iterate</a:t>
            </a:r>
            <a:endParaRPr lang="en-AU" dirty="0"/>
          </a:p>
        </p:txBody>
      </p:sp>
      <p:sp>
        <p:nvSpPr>
          <p:cNvPr id="4" name="3 Rectángulo"/>
          <p:cNvSpPr/>
          <p:nvPr/>
        </p:nvSpPr>
        <p:spPr>
          <a:xfrm>
            <a:off x="1547664" y="3441774"/>
            <a:ext cx="6589240" cy="923330"/>
          </a:xfrm>
          <a:prstGeom prst="rect">
            <a:avLst/>
          </a:prstGeom>
        </p:spPr>
        <p:txBody>
          <a:bodyPr wrap="square">
            <a:spAutoFit/>
          </a:bodyPr>
          <a:lstStyle/>
          <a:p>
            <a:r>
              <a:rPr lang="en-US" dirty="0" err="1" smtClean="0">
                <a:latin typeface="Consolas" pitchFamily="49" charset="0"/>
              </a:rPr>
              <a:t>aCollection</a:t>
            </a:r>
            <a:r>
              <a:rPr lang="en-US" dirty="0" smtClean="0">
                <a:latin typeface="Consolas" pitchFamily="49" charset="0"/>
              </a:rPr>
              <a:t>-&gt;</a:t>
            </a:r>
            <a:r>
              <a:rPr lang="en-US" b="1" dirty="0" smtClean="0">
                <a:latin typeface="Consolas" pitchFamily="49" charset="0"/>
              </a:rPr>
              <a:t>iterate</a:t>
            </a:r>
            <a:r>
              <a:rPr lang="en-US" dirty="0" smtClean="0">
                <a:latin typeface="Consolas" pitchFamily="49" charset="0"/>
              </a:rPr>
              <a:t>(it; acc = &lt;init-expression&gt; |</a:t>
            </a:r>
          </a:p>
          <a:p>
            <a:r>
              <a:rPr lang="en-US" dirty="0" smtClean="0">
                <a:latin typeface="Consolas" pitchFamily="49" charset="0"/>
              </a:rPr>
              <a:t>   &lt;body&gt;</a:t>
            </a:r>
          </a:p>
          <a:p>
            <a:r>
              <a:rPr lang="en-US" dirty="0" smtClean="0">
                <a:latin typeface="Consolas" pitchFamily="49" charset="0"/>
              </a:rPr>
              <a:t>)</a:t>
            </a:r>
            <a:endParaRPr lang="en-US" dirty="0">
              <a:latin typeface="Consolas" pitchFamily="49" charset="0"/>
            </a:endParaRPr>
          </a:p>
        </p:txBody>
      </p:sp>
      <p:sp>
        <p:nvSpPr>
          <p:cNvPr id="6" name="5 CuadroTexto"/>
          <p:cNvSpPr txBox="1"/>
          <p:nvPr/>
        </p:nvSpPr>
        <p:spPr>
          <a:xfrm>
            <a:off x="4283968" y="2492896"/>
            <a:ext cx="178773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AU" dirty="0" smtClean="0"/>
              <a:t>Iteration variable</a:t>
            </a:r>
            <a:endParaRPr lang="en-AU" dirty="0"/>
          </a:p>
        </p:txBody>
      </p:sp>
      <p:cxnSp>
        <p:nvCxnSpPr>
          <p:cNvPr id="8" name="7 Conector recto de flecha"/>
          <p:cNvCxnSpPr>
            <a:stCxn id="6" idx="2"/>
          </p:cNvCxnSpPr>
          <p:nvPr/>
        </p:nvCxnSpPr>
        <p:spPr>
          <a:xfrm flipH="1">
            <a:off x="4499992" y="2862228"/>
            <a:ext cx="677843" cy="63878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9" name="8 CuadroTexto"/>
          <p:cNvSpPr txBox="1"/>
          <p:nvPr/>
        </p:nvSpPr>
        <p:spPr>
          <a:xfrm>
            <a:off x="4139952" y="4509120"/>
            <a:ext cx="2177456"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AU" dirty="0" smtClean="0"/>
              <a:t>Accumulator variable</a:t>
            </a:r>
            <a:endParaRPr lang="en-AU" dirty="0"/>
          </a:p>
        </p:txBody>
      </p:sp>
      <p:cxnSp>
        <p:nvCxnSpPr>
          <p:cNvPr id="10" name="9 Conector recto de flecha"/>
          <p:cNvCxnSpPr>
            <a:stCxn id="9" idx="0"/>
          </p:cNvCxnSpPr>
          <p:nvPr/>
        </p:nvCxnSpPr>
        <p:spPr>
          <a:xfrm flipH="1" flipV="1">
            <a:off x="5004048" y="3717032"/>
            <a:ext cx="224632" cy="7920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3" name="12 CuadroTexto"/>
          <p:cNvSpPr txBox="1"/>
          <p:nvPr/>
        </p:nvSpPr>
        <p:spPr>
          <a:xfrm>
            <a:off x="6372200" y="2492896"/>
            <a:ext cx="1944507"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AU" dirty="0" smtClean="0"/>
              <a:t>Initial value for acc</a:t>
            </a:r>
            <a:endParaRPr lang="en-AU" dirty="0"/>
          </a:p>
        </p:txBody>
      </p:sp>
      <p:cxnSp>
        <p:nvCxnSpPr>
          <p:cNvPr id="14" name="13 Conector recto de flecha"/>
          <p:cNvCxnSpPr>
            <a:stCxn id="13" idx="2"/>
          </p:cNvCxnSpPr>
          <p:nvPr/>
        </p:nvCxnSpPr>
        <p:spPr>
          <a:xfrm flipH="1">
            <a:off x="6804248" y="2862228"/>
            <a:ext cx="540206" cy="63878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7" name="16 CuadroTexto"/>
          <p:cNvSpPr txBox="1"/>
          <p:nvPr/>
        </p:nvSpPr>
        <p:spPr>
          <a:xfrm>
            <a:off x="1187624" y="5445224"/>
            <a:ext cx="2787623" cy="92333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AU" dirty="0" smtClean="0"/>
              <a:t>Evaluated in each iteration. </a:t>
            </a:r>
          </a:p>
          <a:p>
            <a:r>
              <a:rPr lang="en-AU" dirty="0" smtClean="0"/>
              <a:t>Its result becomes the next</a:t>
            </a:r>
          </a:p>
          <a:p>
            <a:r>
              <a:rPr lang="en-AU" dirty="0" smtClean="0"/>
              <a:t>value for </a:t>
            </a:r>
            <a:r>
              <a:rPr lang="en-AU" b="1" dirty="0" smtClean="0"/>
              <a:t>acc</a:t>
            </a:r>
            <a:r>
              <a:rPr lang="en-AU" dirty="0" smtClean="0"/>
              <a:t>.</a:t>
            </a:r>
            <a:endParaRPr lang="en-AU" dirty="0"/>
          </a:p>
        </p:txBody>
      </p:sp>
      <p:cxnSp>
        <p:nvCxnSpPr>
          <p:cNvPr id="18" name="17 Conector recto de flecha"/>
          <p:cNvCxnSpPr>
            <a:stCxn id="17" idx="0"/>
          </p:cNvCxnSpPr>
          <p:nvPr/>
        </p:nvCxnSpPr>
        <p:spPr>
          <a:xfrm flipH="1" flipV="1">
            <a:off x="2339758" y="4077072"/>
            <a:ext cx="241678" cy="136815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2" name="11 CuadroTexto"/>
          <p:cNvSpPr txBox="1"/>
          <p:nvPr/>
        </p:nvSpPr>
        <p:spPr>
          <a:xfrm>
            <a:off x="8244408" y="6488668"/>
            <a:ext cx="827471" cy="307777"/>
          </a:xfrm>
          <a:prstGeom prst="rect">
            <a:avLst/>
          </a:prstGeom>
          <a:noFill/>
        </p:spPr>
        <p:txBody>
          <a:bodyPr wrap="none" rtlCol="0">
            <a:spAutoFit/>
          </a:bodyPr>
          <a:lstStyle/>
          <a:p>
            <a:r>
              <a:rPr lang="en-US" sz="1400" dirty="0" smtClean="0">
                <a:solidFill>
                  <a:schemeClr val="bg1">
                    <a:lumMod val="65000"/>
                  </a:schemeClr>
                </a:solidFill>
              </a:rPr>
              <a:t>OCL – </a:t>
            </a:r>
            <a:fld id="{FDBEFE11-3DF1-4A6E-91A5-8B939726F35A}" type="slidenum">
              <a:rPr lang="en-US" sz="1400" smtClean="0">
                <a:solidFill>
                  <a:schemeClr val="bg1">
                    <a:lumMod val="65000"/>
                  </a:schemeClr>
                </a:solidFill>
              </a:rPr>
              <a:pPr/>
              <a:t>60</a:t>
            </a:fld>
            <a:endParaRPr lang="en-US"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Iterate</a:t>
            </a:r>
            <a:endParaRPr lang="en-AU" dirty="0"/>
          </a:p>
        </p:txBody>
      </p:sp>
      <p:sp>
        <p:nvSpPr>
          <p:cNvPr id="3" name="2 Marcador de contenido"/>
          <p:cNvSpPr>
            <a:spLocks noGrp="1"/>
          </p:cNvSpPr>
          <p:nvPr>
            <p:ph idx="1"/>
          </p:nvPr>
        </p:nvSpPr>
        <p:spPr/>
        <p:txBody>
          <a:bodyPr/>
          <a:lstStyle/>
          <a:p>
            <a:r>
              <a:rPr lang="en-AU" dirty="0" smtClean="0"/>
              <a:t>Any built-in </a:t>
            </a:r>
            <a:r>
              <a:rPr lang="en-AU" dirty="0" err="1" smtClean="0"/>
              <a:t>iterator</a:t>
            </a:r>
            <a:r>
              <a:rPr lang="en-AU" dirty="0" smtClean="0"/>
              <a:t> can be imitated with iterate</a:t>
            </a:r>
          </a:p>
          <a:p>
            <a:pPr lvl="2"/>
            <a:r>
              <a:rPr lang="en-AU" dirty="0" smtClean="0"/>
              <a:t>Advice: try built-in operators before using iterate</a:t>
            </a:r>
          </a:p>
          <a:p>
            <a:r>
              <a:rPr lang="en-AU" dirty="0" err="1" smtClean="0"/>
              <a:t>aCollection</a:t>
            </a:r>
            <a:r>
              <a:rPr lang="en-AU" dirty="0" smtClean="0"/>
              <a:t>-&gt;collect(it | &lt;body&gt;)</a:t>
            </a:r>
          </a:p>
          <a:p>
            <a:pPr lvl="1"/>
            <a:endParaRPr lang="en-AU" dirty="0"/>
          </a:p>
        </p:txBody>
      </p:sp>
      <p:sp>
        <p:nvSpPr>
          <p:cNvPr id="4" name="3 CuadroTexto"/>
          <p:cNvSpPr txBox="1"/>
          <p:nvPr/>
        </p:nvSpPr>
        <p:spPr>
          <a:xfrm>
            <a:off x="1640986" y="4233862"/>
            <a:ext cx="5883342" cy="923330"/>
          </a:xfrm>
          <a:prstGeom prst="rect">
            <a:avLst/>
          </a:prstGeom>
          <a:noFill/>
        </p:spPr>
        <p:txBody>
          <a:bodyPr wrap="none" rtlCol="0">
            <a:spAutoFit/>
          </a:bodyPr>
          <a:lstStyle/>
          <a:p>
            <a:r>
              <a:rPr lang="en-AU" dirty="0" err="1" smtClean="0">
                <a:latin typeface="Consolas" pitchFamily="49" charset="0"/>
              </a:rPr>
              <a:t>aCollection</a:t>
            </a:r>
            <a:r>
              <a:rPr lang="en-AU" dirty="0" smtClean="0">
                <a:latin typeface="Consolas" pitchFamily="49" charset="0"/>
              </a:rPr>
              <a:t>-&gt;</a:t>
            </a:r>
            <a:r>
              <a:rPr lang="en-AU" b="1" dirty="0" smtClean="0">
                <a:latin typeface="Consolas" pitchFamily="49" charset="0"/>
              </a:rPr>
              <a:t>iterate</a:t>
            </a:r>
            <a:r>
              <a:rPr lang="en-AU" dirty="0" smtClean="0">
                <a:latin typeface="Consolas" pitchFamily="49" charset="0"/>
              </a:rPr>
              <a:t>(it, acc = Sequence {} | </a:t>
            </a:r>
          </a:p>
          <a:p>
            <a:r>
              <a:rPr lang="en-AU" dirty="0" smtClean="0">
                <a:latin typeface="Consolas" pitchFamily="49" charset="0"/>
              </a:rPr>
              <a:t>   acc-&gt;including(&lt;body&gt;)</a:t>
            </a:r>
          </a:p>
          <a:p>
            <a:r>
              <a:rPr lang="en-AU" dirty="0" smtClean="0">
                <a:latin typeface="Consolas" pitchFamily="49" charset="0"/>
              </a:rPr>
              <a:t>)</a:t>
            </a:r>
            <a:endParaRPr lang="en-AU" dirty="0">
              <a:latin typeface="Consolas" pitchFamily="49" charset="0"/>
            </a:endParaRPr>
          </a:p>
        </p:txBody>
      </p:sp>
      <p:sp>
        <p:nvSpPr>
          <p:cNvPr id="5" name="4 CuadroTexto"/>
          <p:cNvSpPr txBox="1"/>
          <p:nvPr/>
        </p:nvSpPr>
        <p:spPr>
          <a:xfrm>
            <a:off x="8244408" y="6488668"/>
            <a:ext cx="827471" cy="307777"/>
          </a:xfrm>
          <a:prstGeom prst="rect">
            <a:avLst/>
          </a:prstGeom>
          <a:noFill/>
        </p:spPr>
        <p:txBody>
          <a:bodyPr wrap="none" rtlCol="0">
            <a:spAutoFit/>
          </a:bodyPr>
          <a:lstStyle/>
          <a:p>
            <a:r>
              <a:rPr lang="en-US" sz="1400" dirty="0" smtClean="0">
                <a:solidFill>
                  <a:schemeClr val="bg1">
                    <a:lumMod val="65000"/>
                  </a:schemeClr>
                </a:solidFill>
              </a:rPr>
              <a:t>OCL – </a:t>
            </a:r>
            <a:fld id="{FDBEFE11-3DF1-4A6E-91A5-8B939726F35A}" type="slidenum">
              <a:rPr lang="en-US" sz="1400" smtClean="0">
                <a:solidFill>
                  <a:schemeClr val="bg1">
                    <a:lumMod val="65000"/>
                  </a:schemeClr>
                </a:solidFill>
              </a:rPr>
              <a:pPr/>
              <a:t>61</a:t>
            </a:fld>
            <a:endParaRPr lang="en-US"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Iterate</a:t>
            </a:r>
            <a:endParaRPr lang="en-AU" dirty="0"/>
          </a:p>
        </p:txBody>
      </p:sp>
      <p:sp>
        <p:nvSpPr>
          <p:cNvPr id="3" name="2 Marcador de contenido"/>
          <p:cNvSpPr>
            <a:spLocks noGrp="1"/>
          </p:cNvSpPr>
          <p:nvPr>
            <p:ph idx="1"/>
          </p:nvPr>
        </p:nvSpPr>
        <p:spPr/>
        <p:txBody>
          <a:bodyPr/>
          <a:lstStyle/>
          <a:p>
            <a:r>
              <a:rPr lang="en-AU" dirty="0" err="1" smtClean="0"/>
              <a:t>aCollection</a:t>
            </a:r>
            <a:r>
              <a:rPr lang="en-AU" dirty="0" smtClean="0"/>
              <a:t>-&gt;select(it | &lt;body&gt;)</a:t>
            </a:r>
          </a:p>
          <a:p>
            <a:pPr lvl="1"/>
            <a:endParaRPr lang="en-AU" dirty="0"/>
          </a:p>
        </p:txBody>
      </p:sp>
      <p:sp>
        <p:nvSpPr>
          <p:cNvPr id="4" name="3 CuadroTexto"/>
          <p:cNvSpPr txBox="1"/>
          <p:nvPr/>
        </p:nvSpPr>
        <p:spPr>
          <a:xfrm>
            <a:off x="1785002" y="2765827"/>
            <a:ext cx="5883342" cy="2031325"/>
          </a:xfrm>
          <a:prstGeom prst="rect">
            <a:avLst/>
          </a:prstGeom>
          <a:noFill/>
        </p:spPr>
        <p:txBody>
          <a:bodyPr wrap="none" rtlCol="0">
            <a:spAutoFit/>
          </a:bodyPr>
          <a:lstStyle/>
          <a:p>
            <a:r>
              <a:rPr lang="en-AU" dirty="0" err="1" smtClean="0">
                <a:latin typeface="Consolas" pitchFamily="49" charset="0"/>
              </a:rPr>
              <a:t>aCollection</a:t>
            </a:r>
            <a:r>
              <a:rPr lang="en-AU" dirty="0" smtClean="0">
                <a:latin typeface="Consolas" pitchFamily="49" charset="0"/>
              </a:rPr>
              <a:t>-&gt;</a:t>
            </a:r>
            <a:r>
              <a:rPr lang="en-AU" b="1" dirty="0" smtClean="0">
                <a:latin typeface="Consolas" pitchFamily="49" charset="0"/>
              </a:rPr>
              <a:t>iterate</a:t>
            </a:r>
            <a:r>
              <a:rPr lang="en-AU" dirty="0" smtClean="0">
                <a:latin typeface="Consolas" pitchFamily="49" charset="0"/>
              </a:rPr>
              <a:t>(it, acc = </a:t>
            </a:r>
            <a:r>
              <a:rPr lang="en-AU" dirty="0" smtClean="0">
                <a:solidFill>
                  <a:srgbClr val="00B050"/>
                </a:solidFill>
                <a:latin typeface="Consolas" pitchFamily="49" charset="0"/>
              </a:rPr>
              <a:t>Sequence</a:t>
            </a:r>
            <a:r>
              <a:rPr lang="en-AU" dirty="0" smtClean="0">
                <a:latin typeface="Consolas" pitchFamily="49" charset="0"/>
              </a:rPr>
              <a:t> {} | </a:t>
            </a:r>
          </a:p>
          <a:p>
            <a:r>
              <a:rPr lang="en-AU" dirty="0" smtClean="0">
                <a:latin typeface="Consolas" pitchFamily="49" charset="0"/>
              </a:rPr>
              <a:t>   </a:t>
            </a:r>
            <a:r>
              <a:rPr lang="en-AU" b="1" dirty="0" smtClean="0">
                <a:solidFill>
                  <a:srgbClr val="C00000"/>
                </a:solidFill>
                <a:latin typeface="Consolas" pitchFamily="49" charset="0"/>
              </a:rPr>
              <a:t>let</a:t>
            </a:r>
            <a:r>
              <a:rPr lang="en-AU" dirty="0" smtClean="0">
                <a:latin typeface="Consolas" pitchFamily="49" charset="0"/>
              </a:rPr>
              <a:t> </a:t>
            </a:r>
            <a:r>
              <a:rPr lang="en-AU" dirty="0" err="1" smtClean="0">
                <a:latin typeface="Consolas" pitchFamily="49" charset="0"/>
              </a:rPr>
              <a:t>body_result</a:t>
            </a:r>
            <a:r>
              <a:rPr lang="en-AU" dirty="0" smtClean="0">
                <a:latin typeface="Consolas" pitchFamily="49" charset="0"/>
              </a:rPr>
              <a:t> : </a:t>
            </a:r>
            <a:r>
              <a:rPr lang="en-AU" dirty="0" smtClean="0">
                <a:solidFill>
                  <a:srgbClr val="00B050"/>
                </a:solidFill>
                <a:latin typeface="Consolas" pitchFamily="49" charset="0"/>
              </a:rPr>
              <a:t>Boolean</a:t>
            </a:r>
            <a:r>
              <a:rPr lang="en-AU" dirty="0" smtClean="0">
                <a:latin typeface="Consolas" pitchFamily="49" charset="0"/>
              </a:rPr>
              <a:t> = </a:t>
            </a:r>
            <a:r>
              <a:rPr lang="en-AU" i="1" dirty="0" smtClean="0">
                <a:latin typeface="Consolas" pitchFamily="49" charset="0"/>
              </a:rPr>
              <a:t>&lt;body&gt;</a:t>
            </a:r>
          </a:p>
          <a:p>
            <a:r>
              <a:rPr lang="en-AU" dirty="0" smtClean="0">
                <a:latin typeface="Consolas" pitchFamily="49" charset="0"/>
              </a:rPr>
              <a:t>   </a:t>
            </a:r>
            <a:r>
              <a:rPr lang="en-AU" b="1" dirty="0" smtClean="0">
                <a:solidFill>
                  <a:srgbClr val="C00000"/>
                </a:solidFill>
                <a:latin typeface="Consolas" pitchFamily="49" charset="0"/>
              </a:rPr>
              <a:t>if</a:t>
            </a:r>
            <a:r>
              <a:rPr lang="en-AU" dirty="0" smtClean="0">
                <a:latin typeface="Consolas" pitchFamily="49" charset="0"/>
              </a:rPr>
              <a:t> </a:t>
            </a:r>
            <a:r>
              <a:rPr lang="en-AU" dirty="0" err="1" smtClean="0">
                <a:latin typeface="Consolas" pitchFamily="49" charset="0"/>
              </a:rPr>
              <a:t>body_result</a:t>
            </a:r>
            <a:r>
              <a:rPr lang="en-AU" dirty="0" smtClean="0">
                <a:latin typeface="Consolas" pitchFamily="49" charset="0"/>
              </a:rPr>
              <a:t> </a:t>
            </a:r>
            <a:r>
              <a:rPr lang="en-AU" b="1" dirty="0" smtClean="0">
                <a:solidFill>
                  <a:srgbClr val="C00000"/>
                </a:solidFill>
                <a:latin typeface="Consolas" pitchFamily="49" charset="0"/>
              </a:rPr>
              <a:t>then</a:t>
            </a:r>
            <a:r>
              <a:rPr lang="en-AU" dirty="0" smtClean="0">
                <a:latin typeface="Consolas" pitchFamily="49" charset="0"/>
              </a:rPr>
              <a:t> </a:t>
            </a:r>
          </a:p>
          <a:p>
            <a:r>
              <a:rPr lang="en-AU" dirty="0" smtClean="0">
                <a:latin typeface="Consolas" pitchFamily="49" charset="0"/>
              </a:rPr>
              <a:t>       acc-&gt;including(it)</a:t>
            </a:r>
          </a:p>
          <a:p>
            <a:r>
              <a:rPr lang="en-AU" dirty="0" smtClean="0">
                <a:latin typeface="Consolas" pitchFamily="49" charset="0"/>
              </a:rPr>
              <a:t>   </a:t>
            </a:r>
            <a:r>
              <a:rPr lang="en-AU" b="1" dirty="0" smtClean="0">
                <a:solidFill>
                  <a:srgbClr val="C00000"/>
                </a:solidFill>
                <a:latin typeface="Consolas" pitchFamily="49" charset="0"/>
              </a:rPr>
              <a:t>else </a:t>
            </a:r>
          </a:p>
          <a:p>
            <a:r>
              <a:rPr lang="en-AU" dirty="0" smtClean="0">
                <a:latin typeface="Consolas" pitchFamily="49" charset="0"/>
              </a:rPr>
              <a:t>       acc </a:t>
            </a:r>
          </a:p>
          <a:p>
            <a:r>
              <a:rPr lang="en-AU" dirty="0" smtClean="0">
                <a:latin typeface="Consolas" pitchFamily="49" charset="0"/>
              </a:rPr>
              <a:t>   </a:t>
            </a:r>
            <a:r>
              <a:rPr lang="en-AU" b="1" dirty="0" err="1" smtClean="0">
                <a:solidFill>
                  <a:srgbClr val="C00000"/>
                </a:solidFill>
                <a:latin typeface="Consolas" pitchFamily="49" charset="0"/>
              </a:rPr>
              <a:t>endif</a:t>
            </a:r>
            <a:r>
              <a:rPr lang="en-AU" dirty="0" smtClean="0">
                <a:latin typeface="Consolas" pitchFamily="49" charset="0"/>
              </a:rPr>
              <a:t>)</a:t>
            </a:r>
            <a:endParaRPr lang="en-AU" dirty="0">
              <a:latin typeface="Consolas" pitchFamily="49" charset="0"/>
            </a:endParaRPr>
          </a:p>
        </p:txBody>
      </p:sp>
      <p:sp>
        <p:nvSpPr>
          <p:cNvPr id="5" name="4 CuadroTexto"/>
          <p:cNvSpPr txBox="1"/>
          <p:nvPr/>
        </p:nvSpPr>
        <p:spPr>
          <a:xfrm>
            <a:off x="8244408" y="6488668"/>
            <a:ext cx="827471" cy="307777"/>
          </a:xfrm>
          <a:prstGeom prst="rect">
            <a:avLst/>
          </a:prstGeom>
          <a:noFill/>
        </p:spPr>
        <p:txBody>
          <a:bodyPr wrap="none" rtlCol="0">
            <a:spAutoFit/>
          </a:bodyPr>
          <a:lstStyle/>
          <a:p>
            <a:r>
              <a:rPr lang="en-US" sz="1400" dirty="0" smtClean="0">
                <a:solidFill>
                  <a:schemeClr val="bg1">
                    <a:lumMod val="65000"/>
                  </a:schemeClr>
                </a:solidFill>
              </a:rPr>
              <a:t>OCL – </a:t>
            </a:r>
            <a:fld id="{FDBEFE11-3DF1-4A6E-91A5-8B939726F35A}" type="slidenum">
              <a:rPr lang="en-US" sz="1400" smtClean="0">
                <a:solidFill>
                  <a:schemeClr val="bg1">
                    <a:lumMod val="65000"/>
                  </a:schemeClr>
                </a:solidFill>
              </a:rPr>
              <a:pPr/>
              <a:t>62</a:t>
            </a:fld>
            <a:endParaRPr lang="en-US"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Iterate</a:t>
            </a:r>
            <a:endParaRPr lang="en-AU" dirty="0"/>
          </a:p>
        </p:txBody>
      </p:sp>
      <p:sp>
        <p:nvSpPr>
          <p:cNvPr id="3" name="2 Marcador de contenido"/>
          <p:cNvSpPr>
            <a:spLocks noGrp="1"/>
          </p:cNvSpPr>
          <p:nvPr>
            <p:ph idx="1"/>
          </p:nvPr>
        </p:nvSpPr>
        <p:spPr/>
        <p:txBody>
          <a:bodyPr/>
          <a:lstStyle/>
          <a:p>
            <a:r>
              <a:rPr lang="en-AU" dirty="0" err="1" smtClean="0"/>
              <a:t>aCollection</a:t>
            </a:r>
            <a:r>
              <a:rPr lang="en-AU" dirty="0" smtClean="0"/>
              <a:t>-&gt;exists(it | &lt;body&gt;)</a:t>
            </a:r>
          </a:p>
          <a:p>
            <a:pPr lvl="1"/>
            <a:endParaRPr lang="en-AU" dirty="0"/>
          </a:p>
        </p:txBody>
      </p:sp>
      <p:sp>
        <p:nvSpPr>
          <p:cNvPr id="4" name="3 CuadroTexto"/>
          <p:cNvSpPr txBox="1"/>
          <p:nvPr/>
        </p:nvSpPr>
        <p:spPr>
          <a:xfrm>
            <a:off x="1979712" y="2693819"/>
            <a:ext cx="5376793" cy="2031325"/>
          </a:xfrm>
          <a:prstGeom prst="rect">
            <a:avLst/>
          </a:prstGeom>
          <a:noFill/>
        </p:spPr>
        <p:txBody>
          <a:bodyPr wrap="none" rtlCol="0">
            <a:spAutoFit/>
          </a:bodyPr>
          <a:lstStyle/>
          <a:p>
            <a:r>
              <a:rPr lang="en-AU" dirty="0" err="1" smtClean="0">
                <a:latin typeface="Consolas" pitchFamily="49" charset="0"/>
              </a:rPr>
              <a:t>aCollection</a:t>
            </a:r>
            <a:r>
              <a:rPr lang="en-AU" dirty="0" smtClean="0">
                <a:latin typeface="Consolas" pitchFamily="49" charset="0"/>
              </a:rPr>
              <a:t>-&gt;</a:t>
            </a:r>
            <a:r>
              <a:rPr lang="en-AU" b="1" dirty="0" smtClean="0">
                <a:latin typeface="Consolas" pitchFamily="49" charset="0"/>
              </a:rPr>
              <a:t>iterate</a:t>
            </a:r>
            <a:r>
              <a:rPr lang="en-AU" dirty="0" smtClean="0">
                <a:latin typeface="Consolas" pitchFamily="49" charset="0"/>
              </a:rPr>
              <a:t>(it, acc = </a:t>
            </a:r>
            <a:r>
              <a:rPr lang="en-AU" dirty="0" smtClean="0">
                <a:solidFill>
                  <a:srgbClr val="00B050"/>
                </a:solidFill>
                <a:latin typeface="Consolas" pitchFamily="49" charset="0"/>
              </a:rPr>
              <a:t>Boolean</a:t>
            </a:r>
            <a:r>
              <a:rPr lang="en-AU" dirty="0" smtClean="0">
                <a:latin typeface="Consolas" pitchFamily="49" charset="0"/>
              </a:rPr>
              <a:t> | </a:t>
            </a:r>
          </a:p>
          <a:p>
            <a:r>
              <a:rPr lang="en-AU" dirty="0" smtClean="0">
                <a:latin typeface="Consolas" pitchFamily="49" charset="0"/>
              </a:rPr>
              <a:t>   </a:t>
            </a:r>
            <a:r>
              <a:rPr lang="en-AU" b="1" dirty="0" smtClean="0">
                <a:solidFill>
                  <a:srgbClr val="C00000"/>
                </a:solidFill>
                <a:latin typeface="Consolas" pitchFamily="49" charset="0"/>
              </a:rPr>
              <a:t>let</a:t>
            </a:r>
            <a:r>
              <a:rPr lang="en-AU" dirty="0" smtClean="0">
                <a:latin typeface="Consolas" pitchFamily="49" charset="0"/>
              </a:rPr>
              <a:t> </a:t>
            </a:r>
            <a:r>
              <a:rPr lang="en-AU" dirty="0" err="1" smtClean="0">
                <a:latin typeface="Consolas" pitchFamily="49" charset="0"/>
              </a:rPr>
              <a:t>body_result</a:t>
            </a:r>
            <a:r>
              <a:rPr lang="en-AU" dirty="0" smtClean="0">
                <a:latin typeface="Consolas" pitchFamily="49" charset="0"/>
              </a:rPr>
              <a:t> : </a:t>
            </a:r>
            <a:r>
              <a:rPr lang="en-AU" dirty="0" smtClean="0">
                <a:solidFill>
                  <a:srgbClr val="00B050"/>
                </a:solidFill>
                <a:latin typeface="Consolas" pitchFamily="49" charset="0"/>
              </a:rPr>
              <a:t>Boolean</a:t>
            </a:r>
            <a:r>
              <a:rPr lang="en-AU" dirty="0" smtClean="0">
                <a:latin typeface="Consolas" pitchFamily="49" charset="0"/>
              </a:rPr>
              <a:t> = </a:t>
            </a:r>
            <a:r>
              <a:rPr lang="en-AU" i="1" dirty="0" smtClean="0">
                <a:latin typeface="Consolas" pitchFamily="49" charset="0"/>
              </a:rPr>
              <a:t>&lt;body&gt;</a:t>
            </a:r>
          </a:p>
          <a:p>
            <a:r>
              <a:rPr lang="en-AU" dirty="0" smtClean="0">
                <a:latin typeface="Consolas" pitchFamily="49" charset="0"/>
              </a:rPr>
              <a:t>   </a:t>
            </a:r>
            <a:r>
              <a:rPr lang="en-AU" b="1" dirty="0" smtClean="0">
                <a:solidFill>
                  <a:srgbClr val="C00000"/>
                </a:solidFill>
                <a:latin typeface="Consolas" pitchFamily="49" charset="0"/>
              </a:rPr>
              <a:t>if</a:t>
            </a:r>
            <a:r>
              <a:rPr lang="en-AU" dirty="0" smtClean="0">
                <a:latin typeface="Consolas" pitchFamily="49" charset="0"/>
              </a:rPr>
              <a:t> </a:t>
            </a:r>
            <a:r>
              <a:rPr lang="en-AU" dirty="0" err="1" smtClean="0">
                <a:latin typeface="Consolas" pitchFamily="49" charset="0"/>
              </a:rPr>
              <a:t>body_result</a:t>
            </a:r>
            <a:r>
              <a:rPr lang="en-AU" dirty="0" smtClean="0">
                <a:latin typeface="Consolas" pitchFamily="49" charset="0"/>
              </a:rPr>
              <a:t> then </a:t>
            </a:r>
          </a:p>
          <a:p>
            <a:r>
              <a:rPr lang="en-AU" dirty="0" smtClean="0">
                <a:latin typeface="Consolas" pitchFamily="49" charset="0"/>
              </a:rPr>
              <a:t>       </a:t>
            </a:r>
            <a:r>
              <a:rPr lang="en-AU" dirty="0" smtClean="0">
                <a:solidFill>
                  <a:srgbClr val="00B050"/>
                </a:solidFill>
                <a:latin typeface="Consolas" pitchFamily="49" charset="0"/>
              </a:rPr>
              <a:t>true</a:t>
            </a:r>
          </a:p>
          <a:p>
            <a:r>
              <a:rPr lang="en-AU" dirty="0" smtClean="0">
                <a:latin typeface="Consolas" pitchFamily="49" charset="0"/>
              </a:rPr>
              <a:t>   </a:t>
            </a:r>
            <a:r>
              <a:rPr lang="en-AU" b="1" dirty="0" smtClean="0">
                <a:solidFill>
                  <a:srgbClr val="C00000"/>
                </a:solidFill>
                <a:latin typeface="Consolas" pitchFamily="49" charset="0"/>
              </a:rPr>
              <a:t>else </a:t>
            </a:r>
          </a:p>
          <a:p>
            <a:r>
              <a:rPr lang="en-AU" dirty="0" smtClean="0">
                <a:latin typeface="Consolas" pitchFamily="49" charset="0"/>
              </a:rPr>
              <a:t>       </a:t>
            </a:r>
            <a:r>
              <a:rPr lang="en-AU" dirty="0" smtClean="0">
                <a:solidFill>
                  <a:srgbClr val="00B050"/>
                </a:solidFill>
                <a:latin typeface="Consolas" pitchFamily="49" charset="0"/>
              </a:rPr>
              <a:t>false</a:t>
            </a:r>
          </a:p>
          <a:p>
            <a:r>
              <a:rPr lang="en-AU" dirty="0" smtClean="0">
                <a:latin typeface="Consolas" pitchFamily="49" charset="0"/>
              </a:rPr>
              <a:t>   </a:t>
            </a:r>
            <a:r>
              <a:rPr lang="en-AU" b="1" dirty="0" err="1" smtClean="0">
                <a:solidFill>
                  <a:srgbClr val="C00000"/>
                </a:solidFill>
                <a:latin typeface="Consolas" pitchFamily="49" charset="0"/>
              </a:rPr>
              <a:t>endif</a:t>
            </a:r>
            <a:r>
              <a:rPr lang="en-AU" dirty="0" smtClean="0">
                <a:latin typeface="Consolas" pitchFamily="49" charset="0"/>
              </a:rPr>
              <a:t>)</a:t>
            </a:r>
            <a:endParaRPr lang="en-AU" dirty="0">
              <a:latin typeface="Consolas" pitchFamily="49" charset="0"/>
            </a:endParaRPr>
          </a:p>
        </p:txBody>
      </p:sp>
      <p:sp>
        <p:nvSpPr>
          <p:cNvPr id="5" name="4 CuadroTexto"/>
          <p:cNvSpPr txBox="1"/>
          <p:nvPr/>
        </p:nvSpPr>
        <p:spPr>
          <a:xfrm>
            <a:off x="8244408" y="6488668"/>
            <a:ext cx="827471" cy="307777"/>
          </a:xfrm>
          <a:prstGeom prst="rect">
            <a:avLst/>
          </a:prstGeom>
          <a:noFill/>
        </p:spPr>
        <p:txBody>
          <a:bodyPr wrap="none" rtlCol="0">
            <a:spAutoFit/>
          </a:bodyPr>
          <a:lstStyle/>
          <a:p>
            <a:r>
              <a:rPr lang="en-US" sz="1400" dirty="0" smtClean="0">
                <a:solidFill>
                  <a:schemeClr val="bg1">
                    <a:lumMod val="65000"/>
                  </a:schemeClr>
                </a:solidFill>
              </a:rPr>
              <a:t>OCL – </a:t>
            </a:r>
            <a:fld id="{FDBEFE11-3DF1-4A6E-91A5-8B939726F35A}" type="slidenum">
              <a:rPr lang="en-US" sz="1400" smtClean="0">
                <a:solidFill>
                  <a:schemeClr val="bg1">
                    <a:lumMod val="65000"/>
                  </a:schemeClr>
                </a:solidFill>
              </a:rPr>
              <a:pPr/>
              <a:t>63</a:t>
            </a:fld>
            <a:endParaRPr lang="en-US"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Iterate</a:t>
            </a:r>
            <a:endParaRPr lang="en-AU" dirty="0"/>
          </a:p>
        </p:txBody>
      </p:sp>
      <p:sp>
        <p:nvSpPr>
          <p:cNvPr id="3" name="2 Marcador de contenido"/>
          <p:cNvSpPr>
            <a:spLocks noGrp="1"/>
          </p:cNvSpPr>
          <p:nvPr>
            <p:ph idx="1"/>
          </p:nvPr>
        </p:nvSpPr>
        <p:spPr/>
        <p:txBody>
          <a:bodyPr/>
          <a:lstStyle/>
          <a:p>
            <a:r>
              <a:rPr lang="en-AU" dirty="0" err="1" smtClean="0"/>
              <a:t>aCollection</a:t>
            </a:r>
            <a:r>
              <a:rPr lang="en-AU" dirty="0" smtClean="0"/>
              <a:t>-&gt;exists(it | &lt;body&gt;)</a:t>
            </a:r>
          </a:p>
          <a:p>
            <a:pPr lvl="1"/>
            <a:endParaRPr lang="en-AU" dirty="0"/>
          </a:p>
        </p:txBody>
      </p:sp>
      <p:sp>
        <p:nvSpPr>
          <p:cNvPr id="4" name="3 CuadroTexto"/>
          <p:cNvSpPr txBox="1"/>
          <p:nvPr/>
        </p:nvSpPr>
        <p:spPr>
          <a:xfrm>
            <a:off x="1979712" y="2693819"/>
            <a:ext cx="5376793" cy="2031325"/>
          </a:xfrm>
          <a:prstGeom prst="rect">
            <a:avLst/>
          </a:prstGeom>
          <a:noFill/>
        </p:spPr>
        <p:txBody>
          <a:bodyPr wrap="none" rtlCol="0">
            <a:spAutoFit/>
          </a:bodyPr>
          <a:lstStyle/>
          <a:p>
            <a:r>
              <a:rPr lang="en-AU" dirty="0" err="1" smtClean="0">
                <a:latin typeface="Consolas" pitchFamily="49" charset="0"/>
              </a:rPr>
              <a:t>aCollection</a:t>
            </a:r>
            <a:r>
              <a:rPr lang="en-AU" dirty="0" smtClean="0">
                <a:latin typeface="Consolas" pitchFamily="49" charset="0"/>
              </a:rPr>
              <a:t>-&gt;</a:t>
            </a:r>
            <a:r>
              <a:rPr lang="en-AU" b="1" dirty="0" smtClean="0">
                <a:latin typeface="Consolas" pitchFamily="49" charset="0"/>
              </a:rPr>
              <a:t>iterate</a:t>
            </a:r>
            <a:r>
              <a:rPr lang="en-AU" dirty="0" smtClean="0">
                <a:latin typeface="Consolas" pitchFamily="49" charset="0"/>
              </a:rPr>
              <a:t>(it, acc = </a:t>
            </a:r>
            <a:r>
              <a:rPr lang="en-AU" dirty="0" smtClean="0">
                <a:solidFill>
                  <a:srgbClr val="00B050"/>
                </a:solidFill>
                <a:latin typeface="Consolas" pitchFamily="49" charset="0"/>
              </a:rPr>
              <a:t>Boolean</a:t>
            </a:r>
            <a:r>
              <a:rPr lang="en-AU" dirty="0" smtClean="0">
                <a:latin typeface="Consolas" pitchFamily="49" charset="0"/>
              </a:rPr>
              <a:t> | </a:t>
            </a:r>
          </a:p>
          <a:p>
            <a:r>
              <a:rPr lang="en-AU" dirty="0" smtClean="0">
                <a:latin typeface="Consolas" pitchFamily="49" charset="0"/>
              </a:rPr>
              <a:t>   </a:t>
            </a:r>
            <a:r>
              <a:rPr lang="en-AU" b="1" dirty="0" smtClean="0">
                <a:solidFill>
                  <a:srgbClr val="C00000"/>
                </a:solidFill>
                <a:latin typeface="Consolas" pitchFamily="49" charset="0"/>
              </a:rPr>
              <a:t>let </a:t>
            </a:r>
            <a:r>
              <a:rPr lang="en-AU" dirty="0" err="1" smtClean="0">
                <a:latin typeface="Consolas" pitchFamily="49" charset="0"/>
              </a:rPr>
              <a:t>body_result</a:t>
            </a:r>
            <a:r>
              <a:rPr lang="en-AU" dirty="0" smtClean="0">
                <a:latin typeface="Consolas" pitchFamily="49" charset="0"/>
              </a:rPr>
              <a:t> : </a:t>
            </a:r>
            <a:r>
              <a:rPr lang="en-AU" dirty="0" smtClean="0">
                <a:solidFill>
                  <a:srgbClr val="00B050"/>
                </a:solidFill>
                <a:latin typeface="Consolas" pitchFamily="49" charset="0"/>
              </a:rPr>
              <a:t>Boolean</a:t>
            </a:r>
            <a:r>
              <a:rPr lang="en-AU" dirty="0" smtClean="0">
                <a:latin typeface="Consolas" pitchFamily="49" charset="0"/>
              </a:rPr>
              <a:t> = </a:t>
            </a:r>
            <a:r>
              <a:rPr lang="en-AU" i="1" dirty="0" smtClean="0">
                <a:latin typeface="Consolas" pitchFamily="49" charset="0"/>
              </a:rPr>
              <a:t>&lt;body&gt;</a:t>
            </a:r>
          </a:p>
          <a:p>
            <a:r>
              <a:rPr lang="en-AU" dirty="0" smtClean="0">
                <a:latin typeface="Consolas" pitchFamily="49" charset="0"/>
              </a:rPr>
              <a:t>   </a:t>
            </a:r>
            <a:r>
              <a:rPr lang="en-AU" b="1" dirty="0" smtClean="0">
                <a:solidFill>
                  <a:srgbClr val="C00000"/>
                </a:solidFill>
                <a:latin typeface="Consolas" pitchFamily="49" charset="0"/>
              </a:rPr>
              <a:t>if</a:t>
            </a:r>
            <a:r>
              <a:rPr lang="en-AU" dirty="0" smtClean="0">
                <a:latin typeface="Consolas" pitchFamily="49" charset="0"/>
              </a:rPr>
              <a:t> </a:t>
            </a:r>
            <a:r>
              <a:rPr lang="en-AU" dirty="0" err="1" smtClean="0">
                <a:latin typeface="Consolas" pitchFamily="49" charset="0"/>
              </a:rPr>
              <a:t>body_result</a:t>
            </a:r>
            <a:r>
              <a:rPr lang="en-AU" dirty="0" smtClean="0">
                <a:latin typeface="Consolas" pitchFamily="49" charset="0"/>
              </a:rPr>
              <a:t> </a:t>
            </a:r>
            <a:r>
              <a:rPr lang="en-AU" b="1" dirty="0" smtClean="0">
                <a:latin typeface="Consolas" pitchFamily="49" charset="0"/>
              </a:rPr>
              <a:t>or acc</a:t>
            </a:r>
            <a:r>
              <a:rPr lang="en-AU" dirty="0" smtClean="0">
                <a:latin typeface="Consolas" pitchFamily="49" charset="0"/>
              </a:rPr>
              <a:t> then </a:t>
            </a:r>
          </a:p>
          <a:p>
            <a:r>
              <a:rPr lang="en-AU" dirty="0" smtClean="0">
                <a:latin typeface="Consolas" pitchFamily="49" charset="0"/>
              </a:rPr>
              <a:t>       </a:t>
            </a:r>
            <a:r>
              <a:rPr lang="en-AU" dirty="0" smtClean="0">
                <a:solidFill>
                  <a:srgbClr val="00B050"/>
                </a:solidFill>
                <a:latin typeface="Consolas" pitchFamily="49" charset="0"/>
              </a:rPr>
              <a:t>true</a:t>
            </a:r>
          </a:p>
          <a:p>
            <a:r>
              <a:rPr lang="en-AU" dirty="0" smtClean="0">
                <a:latin typeface="Consolas" pitchFamily="49" charset="0"/>
              </a:rPr>
              <a:t>   </a:t>
            </a:r>
            <a:r>
              <a:rPr lang="en-AU" b="1" dirty="0" smtClean="0">
                <a:solidFill>
                  <a:srgbClr val="C00000"/>
                </a:solidFill>
                <a:latin typeface="Consolas" pitchFamily="49" charset="0"/>
              </a:rPr>
              <a:t>else </a:t>
            </a:r>
          </a:p>
          <a:p>
            <a:r>
              <a:rPr lang="en-AU" dirty="0" smtClean="0">
                <a:latin typeface="Consolas" pitchFamily="49" charset="0"/>
              </a:rPr>
              <a:t>       </a:t>
            </a:r>
            <a:r>
              <a:rPr lang="en-AU" dirty="0" smtClean="0">
                <a:solidFill>
                  <a:srgbClr val="00B050"/>
                </a:solidFill>
                <a:latin typeface="Consolas" pitchFamily="49" charset="0"/>
              </a:rPr>
              <a:t>false</a:t>
            </a:r>
          </a:p>
          <a:p>
            <a:r>
              <a:rPr lang="en-AU" dirty="0" smtClean="0">
                <a:latin typeface="Consolas" pitchFamily="49" charset="0"/>
              </a:rPr>
              <a:t>   </a:t>
            </a:r>
            <a:r>
              <a:rPr lang="en-AU" b="1" dirty="0" err="1" smtClean="0">
                <a:solidFill>
                  <a:srgbClr val="C00000"/>
                </a:solidFill>
                <a:latin typeface="Consolas" pitchFamily="49" charset="0"/>
              </a:rPr>
              <a:t>endif</a:t>
            </a:r>
            <a:r>
              <a:rPr lang="en-AU" dirty="0" smtClean="0">
                <a:latin typeface="Consolas" pitchFamily="49" charset="0"/>
              </a:rPr>
              <a:t>)</a:t>
            </a:r>
            <a:endParaRPr lang="en-AU" dirty="0">
              <a:latin typeface="Consolas" pitchFamily="49" charset="0"/>
            </a:endParaRPr>
          </a:p>
        </p:txBody>
      </p:sp>
      <p:sp>
        <p:nvSpPr>
          <p:cNvPr id="5" name="4 Rectángulo"/>
          <p:cNvSpPr/>
          <p:nvPr/>
        </p:nvSpPr>
        <p:spPr>
          <a:xfrm>
            <a:off x="6660232" y="6237312"/>
            <a:ext cx="208823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Correct version</a:t>
            </a:r>
            <a:endParaRPr lang="en-AU"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Iterate + Map</a:t>
            </a:r>
            <a:endParaRPr lang="en-AU" dirty="0"/>
          </a:p>
        </p:txBody>
      </p:sp>
      <p:sp>
        <p:nvSpPr>
          <p:cNvPr id="3" name="2 Marcador de contenido"/>
          <p:cNvSpPr>
            <a:spLocks noGrp="1"/>
          </p:cNvSpPr>
          <p:nvPr>
            <p:ph idx="1"/>
          </p:nvPr>
        </p:nvSpPr>
        <p:spPr/>
        <p:txBody>
          <a:bodyPr/>
          <a:lstStyle/>
          <a:p>
            <a:r>
              <a:rPr lang="en-AU" dirty="0" smtClean="0"/>
              <a:t>Example</a:t>
            </a:r>
          </a:p>
          <a:p>
            <a:pPr lvl="1"/>
            <a:r>
              <a:rPr lang="en-AU" dirty="0" smtClean="0"/>
              <a:t>Parameterize CD2GUI with a dictionary of synonyms. </a:t>
            </a:r>
          </a:p>
          <a:p>
            <a:pPr lvl="1"/>
            <a:r>
              <a:rPr lang="en-AU" dirty="0" smtClean="0"/>
              <a:t>Simple meta-model:</a:t>
            </a:r>
          </a:p>
          <a:p>
            <a:pPr lvl="1"/>
            <a:endParaRPr lang="en-AU" dirty="0" smtClean="0"/>
          </a:p>
          <a:p>
            <a:pPr lvl="1"/>
            <a:r>
              <a:rPr lang="en-AU" dirty="0" smtClean="0"/>
              <a:t>“Slow” lookup:</a:t>
            </a:r>
          </a:p>
          <a:p>
            <a:pPr lvl="1"/>
            <a:endParaRPr lang="en-AU" dirty="0" smtClean="0"/>
          </a:p>
          <a:p>
            <a:pPr lvl="1">
              <a:buNone/>
            </a:pPr>
            <a:endParaRPr lang="en-AU" dirty="0" smtClean="0"/>
          </a:p>
          <a:p>
            <a:pPr lvl="1"/>
            <a:endParaRPr lang="en-AU" dirty="0"/>
          </a:p>
        </p:txBody>
      </p:sp>
      <p:sp>
        <p:nvSpPr>
          <p:cNvPr id="4" name="3 Rectángulo"/>
          <p:cNvSpPr/>
          <p:nvPr/>
        </p:nvSpPr>
        <p:spPr>
          <a:xfrm>
            <a:off x="657660" y="4869160"/>
            <a:ext cx="8289449" cy="1200329"/>
          </a:xfrm>
          <a:prstGeom prst="rect">
            <a:avLst/>
          </a:prstGeom>
        </p:spPr>
        <p:txBody>
          <a:bodyPr wrap="none">
            <a:spAutoFit/>
          </a:bodyPr>
          <a:lstStyle/>
          <a:p>
            <a:r>
              <a:rPr lang="es-ES_tradnl" b="1" dirty="0" err="1" smtClean="0">
                <a:solidFill>
                  <a:srgbClr val="C00000"/>
                </a:solidFill>
                <a:latin typeface="Consolas" pitchFamily="49" charset="0"/>
              </a:rPr>
              <a:t>helper</a:t>
            </a:r>
            <a:r>
              <a:rPr lang="es-ES_tradnl" dirty="0" smtClean="0">
                <a:latin typeface="Consolas" pitchFamily="49" charset="0"/>
              </a:rPr>
              <a:t> </a:t>
            </a:r>
            <a:r>
              <a:rPr lang="es-ES_tradnl" b="1" dirty="0" err="1" smtClean="0">
                <a:solidFill>
                  <a:srgbClr val="C00000"/>
                </a:solidFill>
                <a:latin typeface="Consolas" pitchFamily="49" charset="0"/>
              </a:rPr>
              <a:t>def</a:t>
            </a:r>
            <a:r>
              <a:rPr lang="es-ES_tradnl" dirty="0" smtClean="0">
                <a:latin typeface="Consolas" pitchFamily="49" charset="0"/>
              </a:rPr>
              <a:t> </a:t>
            </a:r>
            <a:r>
              <a:rPr lang="en-AU" dirty="0" smtClean="0">
                <a:latin typeface="Consolas" pitchFamily="49" charset="0"/>
              </a:rPr>
              <a:t>: </a:t>
            </a:r>
            <a:r>
              <a:rPr lang="en-AU" dirty="0" err="1" smtClean="0">
                <a:latin typeface="Consolas" pitchFamily="49" charset="0"/>
              </a:rPr>
              <a:t>isSynonym</a:t>
            </a:r>
            <a:r>
              <a:rPr lang="en-AU" dirty="0" smtClean="0">
                <a:latin typeface="Consolas" pitchFamily="49" charset="0"/>
              </a:rPr>
              <a:t>(word : String, </a:t>
            </a:r>
            <a:r>
              <a:rPr lang="en-AU" dirty="0" err="1" smtClean="0">
                <a:latin typeface="Consolas" pitchFamily="49" charset="0"/>
              </a:rPr>
              <a:t>syn</a:t>
            </a:r>
            <a:r>
              <a:rPr lang="en-AU" dirty="0" smtClean="0">
                <a:latin typeface="Consolas" pitchFamily="49" charset="0"/>
              </a:rPr>
              <a:t> : String) : </a:t>
            </a:r>
            <a:r>
              <a:rPr lang="en-AU" dirty="0" smtClean="0">
                <a:solidFill>
                  <a:srgbClr val="00B050"/>
                </a:solidFill>
                <a:latin typeface="Consolas" pitchFamily="49" charset="0"/>
              </a:rPr>
              <a:t>Boolean</a:t>
            </a:r>
            <a:r>
              <a:rPr lang="en-AU" dirty="0" smtClean="0">
                <a:latin typeface="Consolas" pitchFamily="49" charset="0"/>
              </a:rPr>
              <a:t> =</a:t>
            </a:r>
          </a:p>
          <a:p>
            <a:r>
              <a:rPr lang="en-AU" dirty="0" smtClean="0">
                <a:latin typeface="Consolas" pitchFamily="49" charset="0"/>
              </a:rPr>
              <a:t>   </a:t>
            </a:r>
            <a:r>
              <a:rPr lang="en-AU" dirty="0" err="1" smtClean="0">
                <a:latin typeface="Consolas" pitchFamily="49" charset="0"/>
              </a:rPr>
              <a:t>DICT!Word.allInstances</a:t>
            </a:r>
            <a:r>
              <a:rPr lang="en-AU" dirty="0" smtClean="0">
                <a:latin typeface="Consolas" pitchFamily="49" charset="0"/>
              </a:rPr>
              <a:t>()-&gt;exists(w | </a:t>
            </a:r>
          </a:p>
          <a:p>
            <a:r>
              <a:rPr lang="en-AU" dirty="0" smtClean="0">
                <a:latin typeface="Consolas" pitchFamily="49" charset="0"/>
              </a:rPr>
              <a:t>     </a:t>
            </a:r>
            <a:r>
              <a:rPr lang="en-AU" b="1" dirty="0" smtClean="0">
                <a:solidFill>
                  <a:srgbClr val="C00000"/>
                </a:solidFill>
                <a:latin typeface="Consolas" pitchFamily="49" charset="0"/>
              </a:rPr>
              <a:t>if</a:t>
            </a:r>
            <a:r>
              <a:rPr lang="en-AU" dirty="0" smtClean="0">
                <a:latin typeface="Consolas" pitchFamily="49" charset="0"/>
              </a:rPr>
              <a:t> w.name = word </a:t>
            </a:r>
            <a:r>
              <a:rPr lang="en-AU" b="1" dirty="0" smtClean="0">
                <a:solidFill>
                  <a:srgbClr val="C00000"/>
                </a:solidFill>
                <a:latin typeface="Consolas" pitchFamily="49" charset="0"/>
              </a:rPr>
              <a:t>then</a:t>
            </a:r>
            <a:r>
              <a:rPr lang="en-AU" dirty="0" smtClean="0">
                <a:latin typeface="Consolas" pitchFamily="49" charset="0"/>
              </a:rPr>
              <a:t> </a:t>
            </a:r>
            <a:r>
              <a:rPr lang="en-AU" dirty="0" err="1" smtClean="0">
                <a:latin typeface="Consolas" pitchFamily="49" charset="0"/>
              </a:rPr>
              <a:t>w.synonyms</a:t>
            </a:r>
            <a:r>
              <a:rPr lang="en-AU" dirty="0" smtClean="0">
                <a:latin typeface="Consolas" pitchFamily="49" charset="0"/>
              </a:rPr>
              <a:t>-&gt;exists(w2|w2.name = </a:t>
            </a:r>
            <a:r>
              <a:rPr lang="en-AU" dirty="0" err="1" smtClean="0">
                <a:latin typeface="Consolas" pitchFamily="49" charset="0"/>
              </a:rPr>
              <a:t>syn</a:t>
            </a:r>
            <a:r>
              <a:rPr lang="en-AU" dirty="0" smtClean="0">
                <a:latin typeface="Consolas" pitchFamily="49" charset="0"/>
              </a:rPr>
              <a:t>)</a:t>
            </a:r>
          </a:p>
          <a:p>
            <a:r>
              <a:rPr lang="en-AU" dirty="0" smtClean="0">
                <a:latin typeface="Consolas" pitchFamily="49" charset="0"/>
              </a:rPr>
              <a:t>     </a:t>
            </a:r>
            <a:r>
              <a:rPr lang="en-AU" b="1" dirty="0" smtClean="0">
                <a:solidFill>
                  <a:srgbClr val="C00000"/>
                </a:solidFill>
                <a:latin typeface="Consolas" pitchFamily="49" charset="0"/>
              </a:rPr>
              <a:t>else</a:t>
            </a:r>
            <a:r>
              <a:rPr lang="en-AU" dirty="0" smtClean="0">
                <a:latin typeface="Consolas" pitchFamily="49" charset="0"/>
              </a:rPr>
              <a:t> false </a:t>
            </a:r>
            <a:r>
              <a:rPr lang="en-AU" b="1" dirty="0" err="1" smtClean="0">
                <a:solidFill>
                  <a:srgbClr val="C00000"/>
                </a:solidFill>
                <a:latin typeface="Consolas" pitchFamily="49" charset="0"/>
              </a:rPr>
              <a:t>endif</a:t>
            </a:r>
            <a:r>
              <a:rPr lang="en-AU" dirty="0" smtClean="0">
                <a:latin typeface="Consolas" pitchFamily="49" charset="0"/>
              </a:rPr>
              <a:t> );</a:t>
            </a:r>
            <a:endParaRPr lang="en-AU" dirty="0"/>
          </a:p>
        </p:txBody>
      </p:sp>
      <p:sp>
        <p:nvSpPr>
          <p:cNvPr id="5" name="4 Rectángulo"/>
          <p:cNvSpPr/>
          <p:nvPr/>
        </p:nvSpPr>
        <p:spPr>
          <a:xfrm>
            <a:off x="4532970" y="3573016"/>
            <a:ext cx="1410890"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_tradnl" sz="1600" dirty="0" smtClean="0"/>
              <a:t>Word</a:t>
            </a:r>
            <a:endParaRPr lang="es-ES_tradnl" sz="1600" dirty="0"/>
          </a:p>
        </p:txBody>
      </p:sp>
      <p:sp>
        <p:nvSpPr>
          <p:cNvPr id="6" name="5 Rectángulo"/>
          <p:cNvSpPr/>
          <p:nvPr/>
        </p:nvSpPr>
        <p:spPr>
          <a:xfrm>
            <a:off x="4532970" y="3933056"/>
            <a:ext cx="1410890"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s-ES_tradnl" sz="1600" dirty="0" err="1" smtClean="0"/>
              <a:t>name</a:t>
            </a:r>
            <a:r>
              <a:rPr lang="es-ES_tradnl" sz="1600" dirty="0" smtClean="0"/>
              <a:t> : </a:t>
            </a:r>
            <a:r>
              <a:rPr lang="es-ES_tradnl" sz="1600" dirty="0" err="1" smtClean="0"/>
              <a:t>String</a:t>
            </a:r>
            <a:endParaRPr lang="es-ES_tradnl" sz="1600" dirty="0" smtClean="0"/>
          </a:p>
        </p:txBody>
      </p:sp>
      <p:cxnSp>
        <p:nvCxnSpPr>
          <p:cNvPr id="13" name="12 Forma"/>
          <p:cNvCxnSpPr>
            <a:stCxn id="6" idx="3"/>
            <a:endCxn id="5" idx="0"/>
          </p:cNvCxnSpPr>
          <p:nvPr/>
        </p:nvCxnSpPr>
        <p:spPr>
          <a:xfrm flipH="1" flipV="1">
            <a:off x="5238415" y="3573016"/>
            <a:ext cx="705445" cy="540060"/>
          </a:xfrm>
          <a:prstGeom prst="bentConnector4">
            <a:avLst>
              <a:gd name="adj1" fmla="val -32405"/>
              <a:gd name="adj2" fmla="val 142329"/>
            </a:avLst>
          </a:prstGeom>
          <a:ln>
            <a:tailEnd type="arrow"/>
          </a:ln>
        </p:spPr>
        <p:style>
          <a:lnRef idx="1">
            <a:schemeClr val="dk1"/>
          </a:lnRef>
          <a:fillRef idx="0">
            <a:schemeClr val="dk1"/>
          </a:fillRef>
          <a:effectRef idx="0">
            <a:schemeClr val="dk1"/>
          </a:effectRef>
          <a:fontRef idx="minor">
            <a:schemeClr val="tx1"/>
          </a:fontRef>
        </p:style>
      </p:cxnSp>
      <p:sp>
        <p:nvSpPr>
          <p:cNvPr id="14" name="13 CuadroTexto"/>
          <p:cNvSpPr txBox="1"/>
          <p:nvPr/>
        </p:nvSpPr>
        <p:spPr>
          <a:xfrm>
            <a:off x="5253050" y="2996952"/>
            <a:ext cx="1335174" cy="369332"/>
          </a:xfrm>
          <a:prstGeom prst="rect">
            <a:avLst/>
          </a:prstGeom>
          <a:noFill/>
        </p:spPr>
        <p:txBody>
          <a:bodyPr wrap="none" rtlCol="0">
            <a:spAutoFit/>
          </a:bodyPr>
          <a:lstStyle/>
          <a:p>
            <a:r>
              <a:rPr lang="en-AU" dirty="0" smtClean="0"/>
              <a:t>* synonyms </a:t>
            </a:r>
            <a:endParaRPr lang="en-AU"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Iterate + Map</a:t>
            </a:r>
            <a:endParaRPr lang="en-AU" dirty="0"/>
          </a:p>
        </p:txBody>
      </p:sp>
      <p:sp>
        <p:nvSpPr>
          <p:cNvPr id="3" name="2 Marcador de contenido"/>
          <p:cNvSpPr>
            <a:spLocks noGrp="1"/>
          </p:cNvSpPr>
          <p:nvPr>
            <p:ph idx="1"/>
          </p:nvPr>
        </p:nvSpPr>
        <p:spPr/>
        <p:txBody>
          <a:bodyPr/>
          <a:lstStyle/>
          <a:p>
            <a:r>
              <a:rPr lang="en-AU" dirty="0" smtClean="0"/>
              <a:t>Example</a:t>
            </a:r>
          </a:p>
          <a:p>
            <a:pPr lvl="1"/>
            <a:r>
              <a:rPr lang="en-AU" dirty="0" smtClean="0"/>
              <a:t>We can pre-compute for fast look up *</a:t>
            </a:r>
            <a:endParaRPr lang="en-AU" dirty="0"/>
          </a:p>
        </p:txBody>
      </p:sp>
      <p:sp>
        <p:nvSpPr>
          <p:cNvPr id="4" name="3 Rectángulo"/>
          <p:cNvSpPr/>
          <p:nvPr/>
        </p:nvSpPr>
        <p:spPr>
          <a:xfrm>
            <a:off x="657660" y="2780928"/>
            <a:ext cx="8289449" cy="2862322"/>
          </a:xfrm>
          <a:prstGeom prst="rect">
            <a:avLst/>
          </a:prstGeom>
        </p:spPr>
        <p:txBody>
          <a:bodyPr wrap="square">
            <a:spAutoFit/>
          </a:bodyPr>
          <a:lstStyle/>
          <a:p>
            <a:endParaRPr lang="es-ES_tradnl" b="1" dirty="0" smtClean="0">
              <a:solidFill>
                <a:srgbClr val="C00000"/>
              </a:solidFill>
              <a:latin typeface="Consolas" pitchFamily="49" charset="0"/>
            </a:endParaRPr>
          </a:p>
          <a:p>
            <a:r>
              <a:rPr lang="es-ES_tradnl" b="1" dirty="0" err="1" smtClean="0">
                <a:solidFill>
                  <a:srgbClr val="C00000"/>
                </a:solidFill>
                <a:latin typeface="Consolas" pitchFamily="49" charset="0"/>
              </a:rPr>
              <a:t>helper</a:t>
            </a:r>
            <a:r>
              <a:rPr lang="es-ES_tradnl" dirty="0" smtClean="0">
                <a:latin typeface="Consolas" pitchFamily="49" charset="0"/>
              </a:rPr>
              <a:t> </a:t>
            </a:r>
            <a:r>
              <a:rPr lang="es-ES_tradnl" b="1" dirty="0" err="1" smtClean="0">
                <a:solidFill>
                  <a:srgbClr val="C00000"/>
                </a:solidFill>
                <a:latin typeface="Consolas" pitchFamily="49" charset="0"/>
              </a:rPr>
              <a:t>def</a:t>
            </a:r>
            <a:r>
              <a:rPr lang="es-ES_tradnl" dirty="0" smtClean="0">
                <a:latin typeface="Consolas" pitchFamily="49" charset="0"/>
              </a:rPr>
              <a:t> </a:t>
            </a:r>
            <a:r>
              <a:rPr lang="en-AU" dirty="0" smtClean="0">
                <a:latin typeface="Consolas" pitchFamily="49" charset="0"/>
              </a:rPr>
              <a:t>: </a:t>
            </a:r>
            <a:r>
              <a:rPr lang="en-AU" dirty="0" err="1" smtClean="0">
                <a:latin typeface="Consolas" pitchFamily="49" charset="0"/>
              </a:rPr>
              <a:t>syns</a:t>
            </a:r>
            <a:r>
              <a:rPr lang="en-AU" dirty="0" smtClean="0">
                <a:latin typeface="Consolas" pitchFamily="49" charset="0"/>
              </a:rPr>
              <a:t> : </a:t>
            </a:r>
            <a:r>
              <a:rPr lang="en-AU" b="1" dirty="0" smtClean="0">
                <a:solidFill>
                  <a:srgbClr val="00B050"/>
                </a:solidFill>
                <a:latin typeface="Consolas" pitchFamily="49" charset="0"/>
              </a:rPr>
              <a:t>Map</a:t>
            </a:r>
            <a:r>
              <a:rPr lang="en-AU" dirty="0" smtClean="0">
                <a:latin typeface="Consolas" pitchFamily="49" charset="0"/>
              </a:rPr>
              <a:t>(</a:t>
            </a:r>
            <a:r>
              <a:rPr lang="en-AU" b="1" dirty="0" smtClean="0">
                <a:solidFill>
                  <a:srgbClr val="00B050"/>
                </a:solidFill>
                <a:latin typeface="Consolas" pitchFamily="49" charset="0"/>
              </a:rPr>
              <a:t>String</a:t>
            </a:r>
            <a:r>
              <a:rPr lang="en-AU" dirty="0" smtClean="0">
                <a:latin typeface="Consolas" pitchFamily="49" charset="0"/>
              </a:rPr>
              <a:t>, </a:t>
            </a:r>
            <a:r>
              <a:rPr lang="en-AU" b="1" dirty="0" smtClean="0">
                <a:solidFill>
                  <a:srgbClr val="00B050"/>
                </a:solidFill>
                <a:latin typeface="Consolas" pitchFamily="49" charset="0"/>
              </a:rPr>
              <a:t>Set</a:t>
            </a:r>
            <a:r>
              <a:rPr lang="en-AU" dirty="0" smtClean="0">
                <a:latin typeface="Consolas" pitchFamily="49" charset="0"/>
              </a:rPr>
              <a:t>(</a:t>
            </a:r>
            <a:r>
              <a:rPr lang="en-AU" b="1" dirty="0" smtClean="0">
                <a:solidFill>
                  <a:srgbClr val="00B050"/>
                </a:solidFill>
                <a:latin typeface="Consolas" pitchFamily="49" charset="0"/>
              </a:rPr>
              <a:t>String</a:t>
            </a:r>
            <a:r>
              <a:rPr lang="en-AU" dirty="0" smtClean="0">
                <a:latin typeface="Consolas" pitchFamily="49" charset="0"/>
              </a:rPr>
              <a:t>)) =</a:t>
            </a:r>
          </a:p>
          <a:p>
            <a:r>
              <a:rPr lang="en-AU" dirty="0" smtClean="0">
                <a:latin typeface="Consolas" pitchFamily="49" charset="0"/>
              </a:rPr>
              <a:t>  </a:t>
            </a:r>
            <a:r>
              <a:rPr lang="en-AU" dirty="0" err="1" smtClean="0">
                <a:latin typeface="Consolas" pitchFamily="49" charset="0"/>
              </a:rPr>
              <a:t>DICT!Word.allInstances</a:t>
            </a:r>
            <a:r>
              <a:rPr lang="en-AU" dirty="0" smtClean="0">
                <a:latin typeface="Consolas" pitchFamily="49" charset="0"/>
              </a:rPr>
              <a:t>()-&gt;iterate(w, acc = </a:t>
            </a:r>
            <a:r>
              <a:rPr lang="en-AU" b="1" dirty="0" smtClean="0">
                <a:solidFill>
                  <a:srgbClr val="00B050"/>
                </a:solidFill>
                <a:latin typeface="Consolas" pitchFamily="49" charset="0"/>
              </a:rPr>
              <a:t>Map</a:t>
            </a:r>
            <a:r>
              <a:rPr lang="en-AU" dirty="0" smtClean="0">
                <a:latin typeface="Consolas" pitchFamily="49" charset="0"/>
              </a:rPr>
              <a:t> {} |</a:t>
            </a:r>
          </a:p>
          <a:p>
            <a:r>
              <a:rPr lang="en-AU" dirty="0" smtClean="0">
                <a:latin typeface="Consolas" pitchFamily="49" charset="0"/>
              </a:rPr>
              <a:t>    acc-&gt;including(w.name, </a:t>
            </a:r>
          </a:p>
          <a:p>
            <a:r>
              <a:rPr lang="en-AU" dirty="0" smtClean="0">
                <a:latin typeface="Consolas" pitchFamily="49" charset="0"/>
              </a:rPr>
              <a:t>       </a:t>
            </a:r>
            <a:r>
              <a:rPr lang="en-AU" dirty="0" err="1" smtClean="0">
                <a:latin typeface="Consolas" pitchFamily="49" charset="0"/>
              </a:rPr>
              <a:t>w.synonyms</a:t>
            </a:r>
            <a:r>
              <a:rPr lang="en-AU" dirty="0" smtClean="0">
                <a:latin typeface="Consolas" pitchFamily="49" charset="0"/>
              </a:rPr>
              <a:t>-&gt;collect(w2 | w2.name)-&gt;</a:t>
            </a:r>
            <a:r>
              <a:rPr lang="en-AU" dirty="0" err="1" smtClean="0">
                <a:latin typeface="Consolas" pitchFamily="49" charset="0"/>
              </a:rPr>
              <a:t>asSet</a:t>
            </a:r>
            <a:r>
              <a:rPr lang="en-AU" dirty="0" smtClean="0">
                <a:latin typeface="Consolas" pitchFamily="49" charset="0"/>
              </a:rPr>
              <a:t>()) );</a:t>
            </a:r>
          </a:p>
          <a:p>
            <a:endParaRPr lang="es-ES_tradnl" b="1" dirty="0" smtClean="0">
              <a:solidFill>
                <a:srgbClr val="C00000"/>
              </a:solidFill>
              <a:latin typeface="Consolas" pitchFamily="49" charset="0"/>
            </a:endParaRPr>
          </a:p>
          <a:p>
            <a:r>
              <a:rPr lang="es-ES_tradnl" b="1" dirty="0" err="1" smtClean="0">
                <a:solidFill>
                  <a:srgbClr val="C00000"/>
                </a:solidFill>
                <a:latin typeface="Consolas" pitchFamily="49" charset="0"/>
              </a:rPr>
              <a:t>helper</a:t>
            </a:r>
            <a:r>
              <a:rPr lang="es-ES_tradnl" dirty="0" smtClean="0">
                <a:latin typeface="Consolas" pitchFamily="49" charset="0"/>
              </a:rPr>
              <a:t> </a:t>
            </a:r>
            <a:r>
              <a:rPr lang="es-ES_tradnl" b="1" dirty="0" err="1" smtClean="0">
                <a:solidFill>
                  <a:srgbClr val="C00000"/>
                </a:solidFill>
                <a:latin typeface="Consolas" pitchFamily="49" charset="0"/>
              </a:rPr>
              <a:t>def</a:t>
            </a:r>
            <a:r>
              <a:rPr lang="es-ES_tradnl" dirty="0" smtClean="0">
                <a:latin typeface="Consolas" pitchFamily="49" charset="0"/>
              </a:rPr>
              <a:t> </a:t>
            </a:r>
            <a:r>
              <a:rPr lang="en-AU" dirty="0" smtClean="0">
                <a:latin typeface="Consolas" pitchFamily="49" charset="0"/>
              </a:rPr>
              <a:t>: </a:t>
            </a:r>
            <a:r>
              <a:rPr lang="en-AU" dirty="0" err="1" smtClean="0">
                <a:latin typeface="Consolas" pitchFamily="49" charset="0"/>
              </a:rPr>
              <a:t>isSynonym</a:t>
            </a:r>
            <a:r>
              <a:rPr lang="en-AU" dirty="0" smtClean="0">
                <a:latin typeface="Consolas" pitchFamily="49" charset="0"/>
              </a:rPr>
              <a:t>(word : </a:t>
            </a:r>
            <a:r>
              <a:rPr lang="en-AU" dirty="0" smtClean="0">
                <a:solidFill>
                  <a:srgbClr val="00B050"/>
                </a:solidFill>
                <a:latin typeface="Consolas" pitchFamily="49" charset="0"/>
              </a:rPr>
              <a:t>String</a:t>
            </a:r>
            <a:r>
              <a:rPr lang="en-AU" dirty="0" smtClean="0">
                <a:latin typeface="Consolas" pitchFamily="49" charset="0"/>
              </a:rPr>
              <a:t>, </a:t>
            </a:r>
            <a:r>
              <a:rPr lang="en-AU" dirty="0" err="1" smtClean="0">
                <a:latin typeface="Consolas" pitchFamily="49" charset="0"/>
              </a:rPr>
              <a:t>syn</a:t>
            </a:r>
            <a:r>
              <a:rPr lang="en-AU" dirty="0" smtClean="0">
                <a:latin typeface="Consolas" pitchFamily="49" charset="0"/>
              </a:rPr>
              <a:t> : String) : </a:t>
            </a:r>
            <a:r>
              <a:rPr lang="en-AU" dirty="0" smtClean="0">
                <a:solidFill>
                  <a:srgbClr val="00B050"/>
                </a:solidFill>
                <a:latin typeface="Consolas" pitchFamily="49" charset="0"/>
              </a:rPr>
              <a:t>Boolean</a:t>
            </a:r>
            <a:r>
              <a:rPr lang="en-AU" dirty="0" smtClean="0">
                <a:latin typeface="Consolas" pitchFamily="49" charset="0"/>
              </a:rPr>
              <a:t> =</a:t>
            </a:r>
          </a:p>
          <a:p>
            <a:r>
              <a:rPr lang="en-AU" dirty="0" smtClean="0">
                <a:latin typeface="Consolas" pitchFamily="49" charset="0"/>
              </a:rPr>
              <a:t>   </a:t>
            </a:r>
            <a:r>
              <a:rPr lang="en-AU" b="1" dirty="0" smtClean="0">
                <a:solidFill>
                  <a:srgbClr val="C00000"/>
                </a:solidFill>
                <a:latin typeface="Consolas" pitchFamily="49" charset="0"/>
              </a:rPr>
              <a:t>let</a:t>
            </a:r>
            <a:r>
              <a:rPr lang="en-AU" dirty="0" smtClean="0">
                <a:latin typeface="Consolas" pitchFamily="49" charset="0"/>
              </a:rPr>
              <a:t> </a:t>
            </a:r>
            <a:r>
              <a:rPr lang="en-AU" dirty="0" err="1" smtClean="0">
                <a:latin typeface="Consolas" pitchFamily="49" charset="0"/>
              </a:rPr>
              <a:t>syns</a:t>
            </a:r>
            <a:r>
              <a:rPr lang="en-AU" dirty="0" smtClean="0">
                <a:latin typeface="Consolas" pitchFamily="49" charset="0"/>
              </a:rPr>
              <a:t> : </a:t>
            </a:r>
            <a:r>
              <a:rPr lang="en-AU" b="1" dirty="0" smtClean="0">
                <a:solidFill>
                  <a:srgbClr val="00B050"/>
                </a:solidFill>
                <a:latin typeface="Consolas" pitchFamily="49" charset="0"/>
              </a:rPr>
              <a:t>Set</a:t>
            </a:r>
            <a:r>
              <a:rPr lang="en-AU" dirty="0" smtClean="0">
                <a:latin typeface="Consolas" pitchFamily="49" charset="0"/>
              </a:rPr>
              <a:t>(</a:t>
            </a:r>
            <a:r>
              <a:rPr lang="en-AU" b="1" dirty="0" smtClean="0">
                <a:solidFill>
                  <a:srgbClr val="00B050"/>
                </a:solidFill>
                <a:latin typeface="Consolas" pitchFamily="49" charset="0"/>
              </a:rPr>
              <a:t>String</a:t>
            </a:r>
            <a:r>
              <a:rPr lang="en-AU" dirty="0" smtClean="0">
                <a:latin typeface="Consolas" pitchFamily="49" charset="0"/>
              </a:rPr>
              <a:t>) = </a:t>
            </a:r>
            <a:r>
              <a:rPr lang="en-AU" b="1" dirty="0" err="1" smtClean="0">
                <a:solidFill>
                  <a:srgbClr val="7030A0"/>
                </a:solidFill>
                <a:latin typeface="Consolas" pitchFamily="49" charset="0"/>
              </a:rPr>
              <a:t>thisModule</a:t>
            </a:r>
            <a:r>
              <a:rPr lang="en-AU" dirty="0" err="1" smtClean="0">
                <a:latin typeface="Consolas" pitchFamily="49" charset="0"/>
              </a:rPr>
              <a:t>.syns</a:t>
            </a:r>
            <a:r>
              <a:rPr lang="en-AU" dirty="0" smtClean="0">
                <a:latin typeface="Consolas" pitchFamily="49" charset="0"/>
              </a:rPr>
              <a:t>-&gt;get(word) </a:t>
            </a:r>
          </a:p>
          <a:p>
            <a:r>
              <a:rPr lang="en-AU" dirty="0" smtClean="0">
                <a:latin typeface="Consolas" pitchFamily="49" charset="0"/>
              </a:rPr>
              <a:t>    </a:t>
            </a:r>
            <a:r>
              <a:rPr lang="en-AU" b="1" dirty="0" smtClean="0">
                <a:solidFill>
                  <a:srgbClr val="C00000"/>
                </a:solidFill>
                <a:latin typeface="Consolas" pitchFamily="49" charset="0"/>
              </a:rPr>
              <a:t>in</a:t>
            </a:r>
            <a:r>
              <a:rPr lang="en-AU" dirty="0" smtClean="0">
                <a:latin typeface="Consolas" pitchFamily="49" charset="0"/>
              </a:rPr>
              <a:t> </a:t>
            </a:r>
            <a:r>
              <a:rPr lang="en-AU" b="1" dirty="0" smtClean="0">
                <a:solidFill>
                  <a:srgbClr val="C00000"/>
                </a:solidFill>
                <a:latin typeface="Consolas" pitchFamily="49" charset="0"/>
              </a:rPr>
              <a:t>if</a:t>
            </a:r>
            <a:r>
              <a:rPr lang="en-AU" dirty="0" smtClean="0">
                <a:latin typeface="Consolas" pitchFamily="49" charset="0"/>
              </a:rPr>
              <a:t> </a:t>
            </a:r>
            <a:r>
              <a:rPr lang="en-AU" dirty="0" err="1" smtClean="0">
                <a:latin typeface="Consolas" pitchFamily="49" charset="0"/>
              </a:rPr>
              <a:t>syns</a:t>
            </a:r>
            <a:r>
              <a:rPr lang="en-AU" dirty="0" smtClean="0">
                <a:latin typeface="Consolas" pitchFamily="49" charset="0"/>
              </a:rPr>
              <a:t> &lt;&gt; </a:t>
            </a:r>
            <a:r>
              <a:rPr lang="en-AU" dirty="0" err="1" smtClean="0">
                <a:latin typeface="Consolas" pitchFamily="49" charset="0"/>
              </a:rPr>
              <a:t>OclUndefined</a:t>
            </a:r>
            <a:r>
              <a:rPr lang="en-AU" dirty="0" smtClean="0">
                <a:latin typeface="Consolas" pitchFamily="49" charset="0"/>
              </a:rPr>
              <a:t> </a:t>
            </a:r>
            <a:r>
              <a:rPr lang="en-AU" b="1" dirty="0" smtClean="0">
                <a:solidFill>
                  <a:srgbClr val="C00000"/>
                </a:solidFill>
                <a:latin typeface="Consolas" pitchFamily="49" charset="0"/>
              </a:rPr>
              <a:t>then</a:t>
            </a:r>
            <a:r>
              <a:rPr lang="en-AU" dirty="0" smtClean="0">
                <a:latin typeface="Consolas" pitchFamily="49" charset="0"/>
              </a:rPr>
              <a:t> </a:t>
            </a:r>
            <a:r>
              <a:rPr lang="en-AU" dirty="0" err="1" smtClean="0">
                <a:latin typeface="Consolas" pitchFamily="49" charset="0"/>
              </a:rPr>
              <a:t>syns</a:t>
            </a:r>
            <a:r>
              <a:rPr lang="en-AU" dirty="0" smtClean="0">
                <a:latin typeface="Consolas" pitchFamily="49" charset="0"/>
              </a:rPr>
              <a:t>-&gt;includes(</a:t>
            </a:r>
            <a:r>
              <a:rPr lang="en-AU" dirty="0" err="1" smtClean="0">
                <a:latin typeface="Consolas" pitchFamily="49" charset="0"/>
              </a:rPr>
              <a:t>syn</a:t>
            </a:r>
            <a:r>
              <a:rPr lang="en-AU" dirty="0" smtClean="0">
                <a:latin typeface="Consolas" pitchFamily="49" charset="0"/>
              </a:rPr>
              <a:t>)</a:t>
            </a:r>
          </a:p>
          <a:p>
            <a:r>
              <a:rPr lang="en-AU" dirty="0" smtClean="0">
                <a:latin typeface="Consolas" pitchFamily="49" charset="0"/>
              </a:rPr>
              <a:t>       </a:t>
            </a:r>
            <a:r>
              <a:rPr lang="en-AU" b="1" dirty="0" smtClean="0">
                <a:solidFill>
                  <a:srgbClr val="C00000"/>
                </a:solidFill>
                <a:latin typeface="Consolas" pitchFamily="49" charset="0"/>
              </a:rPr>
              <a:t>else</a:t>
            </a:r>
            <a:r>
              <a:rPr lang="en-AU" dirty="0" smtClean="0">
                <a:latin typeface="Consolas" pitchFamily="49" charset="0"/>
              </a:rPr>
              <a:t> </a:t>
            </a:r>
            <a:r>
              <a:rPr lang="en-AU" dirty="0" smtClean="0">
                <a:solidFill>
                  <a:srgbClr val="00B050"/>
                </a:solidFill>
                <a:latin typeface="Consolas" pitchFamily="49" charset="0"/>
              </a:rPr>
              <a:t>false</a:t>
            </a:r>
            <a:r>
              <a:rPr lang="en-AU" dirty="0" smtClean="0">
                <a:latin typeface="Consolas" pitchFamily="49" charset="0"/>
              </a:rPr>
              <a:t> </a:t>
            </a:r>
            <a:r>
              <a:rPr lang="en-AU" b="1" dirty="0" err="1" smtClean="0">
                <a:solidFill>
                  <a:srgbClr val="C00000"/>
                </a:solidFill>
                <a:latin typeface="Consolas" pitchFamily="49" charset="0"/>
              </a:rPr>
              <a:t>endif</a:t>
            </a:r>
            <a:r>
              <a:rPr lang="en-AU" dirty="0" smtClean="0">
                <a:latin typeface="Consolas" pitchFamily="49" charset="0"/>
              </a:rPr>
              <a:t>;</a:t>
            </a:r>
          </a:p>
        </p:txBody>
      </p:sp>
      <p:sp>
        <p:nvSpPr>
          <p:cNvPr id="5" name="4 CuadroTexto"/>
          <p:cNvSpPr txBox="1"/>
          <p:nvPr/>
        </p:nvSpPr>
        <p:spPr>
          <a:xfrm>
            <a:off x="107505" y="6165304"/>
            <a:ext cx="6912768" cy="646331"/>
          </a:xfrm>
          <a:prstGeom prst="rect">
            <a:avLst/>
          </a:prstGeom>
          <a:noFill/>
        </p:spPr>
        <p:txBody>
          <a:bodyPr wrap="square" rtlCol="0">
            <a:spAutoFit/>
          </a:bodyPr>
          <a:lstStyle/>
          <a:p>
            <a:r>
              <a:rPr lang="en-AU" dirty="0" smtClean="0"/>
              <a:t>* </a:t>
            </a:r>
            <a:r>
              <a:rPr lang="en-AU" dirty="0" err="1" smtClean="0"/>
              <a:t>Jesús</a:t>
            </a:r>
            <a:r>
              <a:rPr lang="en-AU" dirty="0" smtClean="0"/>
              <a:t> </a:t>
            </a:r>
            <a:r>
              <a:rPr lang="en-AU" dirty="0" err="1" smtClean="0"/>
              <a:t>Sánchez</a:t>
            </a:r>
            <a:r>
              <a:rPr lang="en-AU" dirty="0" smtClean="0"/>
              <a:t> </a:t>
            </a:r>
            <a:r>
              <a:rPr lang="en-AU" dirty="0" err="1" smtClean="0"/>
              <a:t>Cuadrado</a:t>
            </a:r>
            <a:r>
              <a:rPr lang="en-AU" dirty="0" smtClean="0"/>
              <a:t>, et al. "Optimization patterns for OCL-based   </a:t>
            </a:r>
          </a:p>
          <a:p>
            <a:r>
              <a:rPr lang="en-AU" dirty="0" smtClean="0"/>
              <a:t>   model transformations.“  Satellite Events of MoDELS’08</a:t>
            </a:r>
            <a:endParaRPr lang="en-AU"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Iterate + Map</a:t>
            </a:r>
            <a:endParaRPr lang="en-AU" dirty="0"/>
          </a:p>
        </p:txBody>
      </p:sp>
      <p:sp>
        <p:nvSpPr>
          <p:cNvPr id="3" name="2 Marcador de contenido"/>
          <p:cNvSpPr>
            <a:spLocks noGrp="1"/>
          </p:cNvSpPr>
          <p:nvPr>
            <p:ph idx="1"/>
          </p:nvPr>
        </p:nvSpPr>
        <p:spPr/>
        <p:txBody>
          <a:bodyPr/>
          <a:lstStyle/>
          <a:p>
            <a:r>
              <a:rPr lang="en-AU" dirty="0" smtClean="0"/>
              <a:t>Example</a:t>
            </a:r>
          </a:p>
          <a:p>
            <a:pPr lvl="1"/>
            <a:r>
              <a:rPr lang="en-AU" dirty="0" smtClean="0"/>
              <a:t>Compute a collection of class features we may want to organise features by its type</a:t>
            </a:r>
          </a:p>
          <a:p>
            <a:pPr lvl="1"/>
            <a:endParaRPr lang="en-AU" dirty="0" smtClean="0"/>
          </a:p>
        </p:txBody>
      </p:sp>
      <p:sp>
        <p:nvSpPr>
          <p:cNvPr id="4" name="3 CuadroTexto"/>
          <p:cNvSpPr txBox="1"/>
          <p:nvPr/>
        </p:nvSpPr>
        <p:spPr>
          <a:xfrm>
            <a:off x="359024" y="3501008"/>
            <a:ext cx="8784976" cy="2862322"/>
          </a:xfrm>
          <a:prstGeom prst="rect">
            <a:avLst/>
          </a:prstGeom>
          <a:noFill/>
        </p:spPr>
        <p:txBody>
          <a:bodyPr wrap="square" rtlCol="0">
            <a:spAutoFit/>
          </a:bodyPr>
          <a:lstStyle/>
          <a:p>
            <a:r>
              <a:rPr lang="en-AU" b="1" dirty="0" smtClean="0">
                <a:solidFill>
                  <a:srgbClr val="C00000"/>
                </a:solidFill>
                <a:latin typeface="Consolas" pitchFamily="49" charset="0"/>
              </a:rPr>
              <a:t>helper def:</a:t>
            </a:r>
            <a:r>
              <a:rPr lang="en-AU" dirty="0" smtClean="0">
                <a:latin typeface="Consolas" pitchFamily="49" charset="0"/>
              </a:rPr>
              <a:t> </a:t>
            </a:r>
            <a:r>
              <a:rPr lang="en-AU" dirty="0" err="1" smtClean="0">
                <a:latin typeface="Consolas" pitchFamily="49" charset="0"/>
              </a:rPr>
              <a:t>featuresByType</a:t>
            </a:r>
            <a:r>
              <a:rPr lang="en-AU" dirty="0" smtClean="0">
                <a:latin typeface="Consolas" pitchFamily="49" charset="0"/>
              </a:rPr>
              <a:t> : </a:t>
            </a:r>
            <a:r>
              <a:rPr lang="en-AU" b="1" dirty="0" smtClean="0">
                <a:solidFill>
                  <a:srgbClr val="00B050"/>
                </a:solidFill>
                <a:latin typeface="Consolas" pitchFamily="49" charset="0"/>
              </a:rPr>
              <a:t>Map</a:t>
            </a:r>
            <a:r>
              <a:rPr lang="en-AU" dirty="0" smtClean="0">
                <a:latin typeface="Consolas" pitchFamily="49" charset="0"/>
              </a:rPr>
              <a:t>(</a:t>
            </a:r>
            <a:r>
              <a:rPr lang="en-AU" dirty="0" err="1" smtClean="0">
                <a:latin typeface="Consolas" pitchFamily="49" charset="0"/>
              </a:rPr>
              <a:t>CD!Classifier</a:t>
            </a:r>
            <a:r>
              <a:rPr lang="en-AU" dirty="0" smtClean="0">
                <a:latin typeface="Consolas" pitchFamily="49" charset="0"/>
              </a:rPr>
              <a:t>, </a:t>
            </a:r>
            <a:r>
              <a:rPr lang="en-AU" b="1" dirty="0" smtClean="0">
                <a:solidFill>
                  <a:srgbClr val="00B050"/>
                </a:solidFill>
                <a:latin typeface="Consolas" pitchFamily="49" charset="0"/>
              </a:rPr>
              <a:t>Set</a:t>
            </a:r>
            <a:r>
              <a:rPr lang="en-AU" dirty="0" smtClean="0">
                <a:latin typeface="Consolas" pitchFamily="49" charset="0"/>
              </a:rPr>
              <a:t>(</a:t>
            </a:r>
            <a:r>
              <a:rPr lang="en-AU" dirty="0" err="1" smtClean="0">
                <a:latin typeface="Consolas" pitchFamily="49" charset="0"/>
              </a:rPr>
              <a:t>CD!Feature</a:t>
            </a:r>
            <a:r>
              <a:rPr lang="en-AU" dirty="0" smtClean="0">
                <a:latin typeface="Consolas" pitchFamily="49" charset="0"/>
              </a:rPr>
              <a:t>)) =   </a:t>
            </a:r>
          </a:p>
          <a:p>
            <a:r>
              <a:rPr lang="en-AU" dirty="0" smtClean="0">
                <a:latin typeface="Consolas" pitchFamily="49" charset="0"/>
              </a:rPr>
              <a:t>  </a:t>
            </a:r>
            <a:r>
              <a:rPr lang="en-AU" dirty="0" err="1" smtClean="0">
                <a:latin typeface="Consolas" pitchFamily="49" charset="0"/>
              </a:rPr>
              <a:t>CD!Features.allInstances</a:t>
            </a:r>
            <a:r>
              <a:rPr lang="en-AU" dirty="0" smtClean="0">
                <a:latin typeface="Consolas" pitchFamily="49" charset="0"/>
              </a:rPr>
              <a:t>()-&gt;</a:t>
            </a:r>
            <a:r>
              <a:rPr lang="en-AU" b="1" dirty="0" smtClean="0">
                <a:latin typeface="Consolas" pitchFamily="49" charset="0"/>
              </a:rPr>
              <a:t>iterate</a:t>
            </a:r>
            <a:r>
              <a:rPr lang="en-AU" dirty="0" smtClean="0">
                <a:latin typeface="Consolas" pitchFamily="49" charset="0"/>
              </a:rPr>
              <a:t>(f, acc = </a:t>
            </a:r>
            <a:r>
              <a:rPr lang="en-AU" b="1" dirty="0" smtClean="0">
                <a:solidFill>
                  <a:srgbClr val="00B050"/>
                </a:solidFill>
                <a:latin typeface="Consolas" pitchFamily="49" charset="0"/>
              </a:rPr>
              <a:t>Map</a:t>
            </a:r>
            <a:r>
              <a:rPr lang="en-AU" dirty="0" smtClean="0">
                <a:latin typeface="Consolas" pitchFamily="49" charset="0"/>
              </a:rPr>
              <a:t> {} |</a:t>
            </a:r>
          </a:p>
          <a:p>
            <a:r>
              <a:rPr lang="en-AU" dirty="0" smtClean="0">
                <a:latin typeface="Consolas" pitchFamily="49" charset="0"/>
              </a:rPr>
              <a:t>    </a:t>
            </a:r>
            <a:r>
              <a:rPr lang="en-AU" b="1" dirty="0" smtClean="0">
                <a:solidFill>
                  <a:srgbClr val="C00000"/>
                </a:solidFill>
                <a:latin typeface="Consolas" pitchFamily="49" charset="0"/>
              </a:rPr>
              <a:t>if</a:t>
            </a:r>
            <a:r>
              <a:rPr lang="en-AU" dirty="0" smtClean="0">
                <a:latin typeface="Consolas" pitchFamily="49" charset="0"/>
              </a:rPr>
              <a:t> acc-&gt;get(</a:t>
            </a:r>
            <a:r>
              <a:rPr lang="en-AU" dirty="0" err="1" smtClean="0">
                <a:latin typeface="Consolas" pitchFamily="49" charset="0"/>
              </a:rPr>
              <a:t>f.type</a:t>
            </a:r>
            <a:r>
              <a:rPr lang="en-AU" dirty="0" smtClean="0">
                <a:latin typeface="Consolas" pitchFamily="49" charset="0"/>
              </a:rPr>
              <a:t>).</a:t>
            </a:r>
            <a:r>
              <a:rPr lang="en-AU" dirty="0" err="1" smtClean="0">
                <a:latin typeface="Consolas" pitchFamily="49" charset="0"/>
              </a:rPr>
              <a:t>oclIsUndefined</a:t>
            </a:r>
            <a:r>
              <a:rPr lang="en-AU" dirty="0" smtClean="0">
                <a:latin typeface="Consolas" pitchFamily="49" charset="0"/>
              </a:rPr>
              <a:t>() </a:t>
            </a:r>
            <a:r>
              <a:rPr lang="en-AU" b="1" dirty="0" smtClean="0">
                <a:solidFill>
                  <a:srgbClr val="C00000"/>
                </a:solidFill>
                <a:latin typeface="Consolas" pitchFamily="49" charset="0"/>
              </a:rPr>
              <a:t>then</a:t>
            </a:r>
          </a:p>
          <a:p>
            <a:r>
              <a:rPr lang="en-AU" dirty="0" smtClean="0">
                <a:latin typeface="Consolas" pitchFamily="49" charset="0"/>
              </a:rPr>
              <a:t>       acc-&gt;including(</a:t>
            </a:r>
            <a:r>
              <a:rPr lang="en-AU" dirty="0" err="1" smtClean="0">
                <a:latin typeface="Consolas" pitchFamily="49" charset="0"/>
              </a:rPr>
              <a:t>f.type</a:t>
            </a:r>
            <a:r>
              <a:rPr lang="en-AU" dirty="0" smtClean="0">
                <a:latin typeface="Consolas" pitchFamily="49" charset="0"/>
              </a:rPr>
              <a:t>, </a:t>
            </a:r>
            <a:r>
              <a:rPr lang="en-AU" b="1" dirty="0" smtClean="0">
                <a:solidFill>
                  <a:srgbClr val="00B050"/>
                </a:solidFill>
                <a:latin typeface="Consolas" pitchFamily="49" charset="0"/>
              </a:rPr>
              <a:t>Set</a:t>
            </a:r>
            <a:r>
              <a:rPr lang="en-AU" dirty="0" smtClean="0">
                <a:latin typeface="Consolas" pitchFamily="49" charset="0"/>
              </a:rPr>
              <a:t> { f })</a:t>
            </a:r>
          </a:p>
          <a:p>
            <a:r>
              <a:rPr lang="en-AU" dirty="0" smtClean="0">
                <a:latin typeface="Consolas" pitchFamily="49" charset="0"/>
              </a:rPr>
              <a:t>    </a:t>
            </a:r>
            <a:r>
              <a:rPr lang="en-AU" b="1" dirty="0" smtClean="0">
                <a:solidFill>
                  <a:srgbClr val="C00000"/>
                </a:solidFill>
                <a:latin typeface="Consolas" pitchFamily="49" charset="0"/>
              </a:rPr>
              <a:t>else</a:t>
            </a:r>
          </a:p>
          <a:p>
            <a:r>
              <a:rPr lang="en-AU" dirty="0" smtClean="0">
                <a:latin typeface="Consolas" pitchFamily="49" charset="0"/>
              </a:rPr>
              <a:t>       acc-&gt;including(</a:t>
            </a:r>
            <a:r>
              <a:rPr lang="en-AU" dirty="0" err="1" smtClean="0">
                <a:latin typeface="Consolas" pitchFamily="49" charset="0"/>
              </a:rPr>
              <a:t>f.type</a:t>
            </a:r>
            <a:r>
              <a:rPr lang="en-AU" dirty="0" smtClean="0">
                <a:latin typeface="Consolas" pitchFamily="49" charset="0"/>
              </a:rPr>
              <a:t>, acc-&gt;get(</a:t>
            </a:r>
            <a:r>
              <a:rPr lang="en-AU" dirty="0" err="1" smtClean="0">
                <a:latin typeface="Consolas" pitchFamily="49" charset="0"/>
              </a:rPr>
              <a:t>f.type</a:t>
            </a:r>
            <a:r>
              <a:rPr lang="en-AU" dirty="0" smtClean="0">
                <a:latin typeface="Consolas" pitchFamily="49" charset="0"/>
              </a:rPr>
              <a:t>)-&gt;including(f))</a:t>
            </a:r>
          </a:p>
          <a:p>
            <a:r>
              <a:rPr lang="en-AU" dirty="0" smtClean="0">
                <a:latin typeface="Consolas" pitchFamily="49" charset="0"/>
              </a:rPr>
              <a:t>    </a:t>
            </a:r>
            <a:r>
              <a:rPr lang="en-AU" b="1" dirty="0" err="1" smtClean="0">
                <a:solidFill>
                  <a:srgbClr val="C00000"/>
                </a:solidFill>
                <a:latin typeface="Consolas" pitchFamily="49" charset="0"/>
              </a:rPr>
              <a:t>endif</a:t>
            </a:r>
            <a:endParaRPr lang="en-AU" b="1" dirty="0" smtClean="0">
              <a:solidFill>
                <a:srgbClr val="C00000"/>
              </a:solidFill>
              <a:latin typeface="Consolas" pitchFamily="49" charset="0"/>
            </a:endParaRPr>
          </a:p>
          <a:p>
            <a:r>
              <a:rPr lang="en-AU" dirty="0" smtClean="0">
                <a:latin typeface="Consolas" pitchFamily="49" charset="0"/>
              </a:rPr>
              <a:t>  )</a:t>
            </a:r>
          </a:p>
          <a:p>
            <a:endParaRPr lang="en-AU" dirty="0" smtClean="0">
              <a:latin typeface="Consolas" pitchFamily="49" charset="0"/>
            </a:endParaRPr>
          </a:p>
          <a:p>
            <a:r>
              <a:rPr lang="en-AU" dirty="0" smtClean="0">
                <a:latin typeface="Consolas" pitchFamily="49" charset="0"/>
              </a:rPr>
              <a:t>   </a:t>
            </a:r>
            <a:endParaRPr lang="en-AU" dirty="0">
              <a:latin typeface="Consolas" pitchFamily="49" charset="0"/>
            </a:endParaRPr>
          </a:p>
        </p:txBody>
      </p:sp>
      <p:sp>
        <p:nvSpPr>
          <p:cNvPr id="5" name="4 CuadroTexto"/>
          <p:cNvSpPr txBox="1"/>
          <p:nvPr/>
        </p:nvSpPr>
        <p:spPr>
          <a:xfrm>
            <a:off x="8244408" y="6488668"/>
            <a:ext cx="827471" cy="307777"/>
          </a:xfrm>
          <a:prstGeom prst="rect">
            <a:avLst/>
          </a:prstGeom>
          <a:noFill/>
        </p:spPr>
        <p:txBody>
          <a:bodyPr wrap="none" rtlCol="0">
            <a:spAutoFit/>
          </a:bodyPr>
          <a:lstStyle/>
          <a:p>
            <a:r>
              <a:rPr lang="en-US" sz="1400" dirty="0" smtClean="0">
                <a:solidFill>
                  <a:schemeClr val="bg1">
                    <a:lumMod val="65000"/>
                  </a:schemeClr>
                </a:solidFill>
              </a:rPr>
              <a:t>OCL – </a:t>
            </a:r>
            <a:fld id="{FDBEFE11-3DF1-4A6E-91A5-8B939726F35A}" type="slidenum">
              <a:rPr lang="en-US" sz="1400" smtClean="0">
                <a:solidFill>
                  <a:schemeClr val="bg1">
                    <a:lumMod val="65000"/>
                  </a:schemeClr>
                </a:solidFill>
              </a:rPr>
              <a:pPr/>
              <a:t>67</a:t>
            </a:fld>
            <a:endParaRPr lang="en-US" sz="1400" dirty="0">
              <a:solidFill>
                <a:schemeClr val="bg1">
                  <a:lumMod val="65000"/>
                </a:schemeClr>
              </a:solidFill>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err="1" smtClean="0"/>
              <a:t>Model</a:t>
            </a:r>
            <a:r>
              <a:rPr lang="es-ES_tradnl" dirty="0" smtClean="0"/>
              <a:t> </a:t>
            </a:r>
            <a:r>
              <a:rPr lang="es-ES_tradnl" dirty="0" err="1" smtClean="0"/>
              <a:t>References</a:t>
            </a:r>
            <a:endParaRPr lang="es-ES_tradnl" dirty="0"/>
          </a:p>
        </p:txBody>
      </p:sp>
      <p:sp>
        <p:nvSpPr>
          <p:cNvPr id="3" name="2 Marcador de contenido"/>
          <p:cNvSpPr>
            <a:spLocks noGrp="1"/>
          </p:cNvSpPr>
          <p:nvPr>
            <p:ph idx="1"/>
          </p:nvPr>
        </p:nvSpPr>
        <p:spPr/>
        <p:txBody>
          <a:bodyPr>
            <a:normAutofit/>
          </a:bodyPr>
          <a:lstStyle/>
          <a:p>
            <a:r>
              <a:rPr lang="es-ES_tradnl" dirty="0" err="1" smtClean="0"/>
              <a:t>By</a:t>
            </a:r>
            <a:r>
              <a:rPr lang="es-ES_tradnl" dirty="0" smtClean="0"/>
              <a:t> default ATL </a:t>
            </a:r>
            <a:r>
              <a:rPr lang="es-ES_tradnl" dirty="0" err="1" smtClean="0"/>
              <a:t>assumes</a:t>
            </a:r>
            <a:r>
              <a:rPr lang="es-ES_tradnl" dirty="0" smtClean="0"/>
              <a:t> a </a:t>
            </a:r>
            <a:r>
              <a:rPr lang="es-ES_tradnl" dirty="0" err="1" smtClean="0"/>
              <a:t>flattened</a:t>
            </a:r>
            <a:r>
              <a:rPr lang="es-ES_tradnl" dirty="0" smtClean="0"/>
              <a:t> meta-</a:t>
            </a:r>
            <a:r>
              <a:rPr lang="es-ES_tradnl" dirty="0" err="1" smtClean="0"/>
              <a:t>model</a:t>
            </a:r>
            <a:r>
              <a:rPr lang="es-ES_tradnl" dirty="0" smtClean="0"/>
              <a:t> (</a:t>
            </a:r>
            <a:r>
              <a:rPr lang="es-ES_tradnl" dirty="0" err="1" smtClean="0"/>
              <a:t>e.g.</a:t>
            </a:r>
            <a:r>
              <a:rPr lang="es-ES_tradnl" dirty="0" smtClean="0"/>
              <a:t>, no sub-</a:t>
            </a:r>
            <a:r>
              <a:rPr lang="es-ES_tradnl" dirty="0" err="1" smtClean="0"/>
              <a:t>packages</a:t>
            </a:r>
            <a:r>
              <a:rPr lang="es-ES_tradnl" dirty="0" smtClean="0"/>
              <a:t>)</a:t>
            </a:r>
          </a:p>
          <a:p>
            <a:pPr lvl="1"/>
            <a:r>
              <a:rPr lang="es-ES_tradnl" dirty="0" err="1" smtClean="0"/>
              <a:t>This</a:t>
            </a:r>
            <a:r>
              <a:rPr lang="es-ES_tradnl" dirty="0" smtClean="0"/>
              <a:t> </a:t>
            </a:r>
            <a:r>
              <a:rPr lang="es-ES_tradnl" dirty="0" err="1" smtClean="0"/>
              <a:t>is</a:t>
            </a:r>
            <a:r>
              <a:rPr lang="es-ES_tradnl" dirty="0" smtClean="0"/>
              <a:t> </a:t>
            </a:r>
            <a:r>
              <a:rPr lang="es-ES_tradnl" dirty="0" err="1" smtClean="0"/>
              <a:t>not</a:t>
            </a:r>
            <a:r>
              <a:rPr lang="es-ES_tradnl" dirty="0" smtClean="0"/>
              <a:t> a </a:t>
            </a:r>
            <a:r>
              <a:rPr lang="es-ES_tradnl" dirty="0" err="1" smtClean="0"/>
              <a:t>problem</a:t>
            </a:r>
            <a:r>
              <a:rPr lang="es-ES_tradnl" dirty="0" smtClean="0"/>
              <a:t> </a:t>
            </a:r>
            <a:r>
              <a:rPr lang="es-ES_tradnl" dirty="0" err="1" smtClean="0"/>
              <a:t>if</a:t>
            </a:r>
            <a:r>
              <a:rPr lang="es-ES_tradnl" dirty="0" smtClean="0"/>
              <a:t> </a:t>
            </a:r>
            <a:r>
              <a:rPr lang="es-ES_tradnl" dirty="0" err="1" smtClean="0"/>
              <a:t>all</a:t>
            </a:r>
            <a:r>
              <a:rPr lang="es-ES_tradnl" dirty="0" smtClean="0"/>
              <a:t> </a:t>
            </a:r>
            <a:r>
              <a:rPr lang="es-ES_tradnl" dirty="0" err="1" smtClean="0"/>
              <a:t>classes</a:t>
            </a:r>
            <a:r>
              <a:rPr lang="es-ES_tradnl" dirty="0" smtClean="0"/>
              <a:t> in </a:t>
            </a:r>
            <a:r>
              <a:rPr lang="es-ES_tradnl" dirty="0" err="1" smtClean="0"/>
              <a:t>the</a:t>
            </a:r>
            <a:r>
              <a:rPr lang="es-ES_tradnl" dirty="0" smtClean="0"/>
              <a:t> meta-</a:t>
            </a:r>
            <a:r>
              <a:rPr lang="es-ES_tradnl" dirty="0" err="1" smtClean="0"/>
              <a:t>model</a:t>
            </a:r>
            <a:r>
              <a:rPr lang="es-ES_tradnl" dirty="0" smtClean="0"/>
              <a:t> </a:t>
            </a:r>
            <a:r>
              <a:rPr lang="es-ES_tradnl" dirty="0" err="1" smtClean="0"/>
              <a:t>have</a:t>
            </a:r>
            <a:r>
              <a:rPr lang="es-ES_tradnl" dirty="0" smtClean="0"/>
              <a:t> </a:t>
            </a:r>
            <a:r>
              <a:rPr lang="es-ES_tradnl" dirty="0" err="1" smtClean="0"/>
              <a:t>distinct</a:t>
            </a:r>
            <a:r>
              <a:rPr lang="es-ES_tradnl" dirty="0" smtClean="0"/>
              <a:t> </a:t>
            </a:r>
            <a:r>
              <a:rPr lang="es-ES_tradnl" dirty="0" err="1" smtClean="0"/>
              <a:t>names</a:t>
            </a:r>
            <a:endParaRPr lang="es-ES_tradnl" dirty="0" smtClean="0"/>
          </a:p>
          <a:p>
            <a:pPr lvl="1"/>
            <a:r>
              <a:rPr lang="es-ES_tradnl" dirty="0" err="1" smtClean="0"/>
              <a:t>Sometimes</a:t>
            </a:r>
            <a:r>
              <a:rPr lang="es-ES_tradnl" dirty="0" smtClean="0"/>
              <a:t> </a:t>
            </a:r>
            <a:r>
              <a:rPr lang="es-ES_tradnl" dirty="0" err="1" smtClean="0"/>
              <a:t>it</a:t>
            </a:r>
            <a:r>
              <a:rPr lang="es-ES_tradnl" dirty="0" smtClean="0"/>
              <a:t> </a:t>
            </a:r>
            <a:r>
              <a:rPr lang="es-ES_tradnl" dirty="0" err="1" smtClean="0"/>
              <a:t>is</a:t>
            </a:r>
            <a:r>
              <a:rPr lang="es-ES_tradnl" dirty="0" smtClean="0"/>
              <a:t> a </a:t>
            </a:r>
            <a:r>
              <a:rPr lang="es-ES_tradnl" dirty="0" err="1" smtClean="0"/>
              <a:t>problem</a:t>
            </a:r>
            <a:endParaRPr lang="es-ES_tradnl" dirty="0" smtClean="0"/>
          </a:p>
          <a:p>
            <a:pPr lvl="2"/>
            <a:r>
              <a:rPr lang="en-US" dirty="0" smtClean="0"/>
              <a:t>A warning will be reported at runtime</a:t>
            </a:r>
            <a:endParaRPr lang="es-ES_tradnl" dirty="0" smtClean="0"/>
          </a:p>
          <a:p>
            <a:r>
              <a:rPr lang="es-ES_tradnl" dirty="0" err="1" smtClean="0"/>
              <a:t>How</a:t>
            </a:r>
            <a:r>
              <a:rPr lang="es-ES_tradnl" dirty="0" smtClean="0"/>
              <a:t> </a:t>
            </a:r>
            <a:r>
              <a:rPr lang="es-ES_tradnl" dirty="0" err="1" smtClean="0"/>
              <a:t>to</a:t>
            </a:r>
            <a:r>
              <a:rPr lang="es-ES_tradnl" dirty="0" smtClean="0"/>
              <a:t> </a:t>
            </a:r>
            <a:r>
              <a:rPr lang="es-ES_tradnl" dirty="0" err="1" smtClean="0"/>
              <a:t>disambiguate</a:t>
            </a:r>
            <a:r>
              <a:rPr lang="es-ES_tradnl" dirty="0" smtClean="0"/>
              <a:t>?</a:t>
            </a:r>
          </a:p>
          <a:p>
            <a:pPr lvl="1"/>
            <a:r>
              <a:rPr lang="es-ES_tradnl" dirty="0" smtClean="0"/>
              <a:t>GUI!“GUI::SWT::</a:t>
            </a:r>
            <a:r>
              <a:rPr lang="es-ES_tradnl" dirty="0" err="1" smtClean="0"/>
              <a:t>Label</a:t>
            </a:r>
            <a:r>
              <a:rPr lang="es-ES_tradnl" dirty="0" smtClean="0"/>
              <a:t>"</a:t>
            </a:r>
          </a:p>
        </p:txBody>
      </p:sp>
      <p:grpSp>
        <p:nvGrpSpPr>
          <p:cNvPr id="47" name="46 Grupo"/>
          <p:cNvGrpSpPr/>
          <p:nvPr/>
        </p:nvGrpSpPr>
        <p:grpSpPr>
          <a:xfrm>
            <a:off x="6948264" y="3573016"/>
            <a:ext cx="1907336" cy="2241540"/>
            <a:chOff x="9144000" y="2636912"/>
            <a:chExt cx="1907336" cy="2241540"/>
          </a:xfrm>
        </p:grpSpPr>
        <p:grpSp>
          <p:nvGrpSpPr>
            <p:cNvPr id="6" name="5 Grupo"/>
            <p:cNvGrpSpPr/>
            <p:nvPr/>
          </p:nvGrpSpPr>
          <p:grpSpPr>
            <a:xfrm>
              <a:off x="9144000" y="2636912"/>
              <a:ext cx="432048" cy="360040"/>
              <a:chOff x="5796136" y="3284984"/>
              <a:chExt cx="432048" cy="360040"/>
            </a:xfrm>
          </p:grpSpPr>
          <p:sp>
            <p:nvSpPr>
              <p:cNvPr id="4" name="3 Rectángulo"/>
              <p:cNvSpPr/>
              <p:nvPr/>
            </p:nvSpPr>
            <p:spPr>
              <a:xfrm>
                <a:off x="5796136" y="3429000"/>
                <a:ext cx="432048" cy="216024"/>
              </a:xfrm>
              <a:prstGeom prst="rect">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5" name="4 Rectángulo"/>
              <p:cNvSpPr/>
              <p:nvPr/>
            </p:nvSpPr>
            <p:spPr>
              <a:xfrm>
                <a:off x="5796136" y="3284984"/>
                <a:ext cx="216024" cy="144016"/>
              </a:xfrm>
              <a:prstGeom prst="rect">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grpSp>
        <p:sp>
          <p:nvSpPr>
            <p:cNvPr id="7" name="6 CuadroTexto"/>
            <p:cNvSpPr txBox="1"/>
            <p:nvPr/>
          </p:nvSpPr>
          <p:spPr>
            <a:xfrm>
              <a:off x="9576048" y="2699628"/>
              <a:ext cx="535724" cy="369332"/>
            </a:xfrm>
            <a:prstGeom prst="rect">
              <a:avLst/>
            </a:prstGeom>
            <a:noFill/>
          </p:spPr>
          <p:txBody>
            <a:bodyPr wrap="none" rtlCol="0">
              <a:spAutoFit/>
            </a:bodyPr>
            <a:lstStyle/>
            <a:p>
              <a:r>
                <a:rPr lang="en-AU" dirty="0" smtClean="0"/>
                <a:t>GUI</a:t>
              </a:r>
              <a:endParaRPr lang="en-AU" dirty="0"/>
            </a:p>
          </p:txBody>
        </p:sp>
        <p:grpSp>
          <p:nvGrpSpPr>
            <p:cNvPr id="8" name="7 Grupo"/>
            <p:cNvGrpSpPr/>
            <p:nvPr/>
          </p:nvGrpSpPr>
          <p:grpSpPr>
            <a:xfrm>
              <a:off x="9720064" y="3140968"/>
              <a:ext cx="432048" cy="360040"/>
              <a:chOff x="5796136" y="3284984"/>
              <a:chExt cx="432048" cy="360040"/>
            </a:xfrm>
          </p:grpSpPr>
          <p:sp>
            <p:nvSpPr>
              <p:cNvPr id="9" name="8 Rectángulo"/>
              <p:cNvSpPr/>
              <p:nvPr/>
            </p:nvSpPr>
            <p:spPr>
              <a:xfrm>
                <a:off x="5796136" y="3429000"/>
                <a:ext cx="432048" cy="216024"/>
              </a:xfrm>
              <a:prstGeom prst="rect">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10" name="9 Rectángulo"/>
              <p:cNvSpPr/>
              <p:nvPr/>
            </p:nvSpPr>
            <p:spPr>
              <a:xfrm>
                <a:off x="5796136" y="3284984"/>
                <a:ext cx="216024" cy="144016"/>
              </a:xfrm>
              <a:prstGeom prst="rect">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grpSp>
        <p:sp>
          <p:nvSpPr>
            <p:cNvPr id="11" name="10 CuadroTexto"/>
            <p:cNvSpPr txBox="1"/>
            <p:nvPr/>
          </p:nvSpPr>
          <p:spPr>
            <a:xfrm>
              <a:off x="10224120" y="3140968"/>
              <a:ext cx="606192" cy="369332"/>
            </a:xfrm>
            <a:prstGeom prst="rect">
              <a:avLst/>
            </a:prstGeom>
            <a:noFill/>
          </p:spPr>
          <p:txBody>
            <a:bodyPr wrap="none" rtlCol="0">
              <a:spAutoFit/>
            </a:bodyPr>
            <a:lstStyle/>
            <a:p>
              <a:r>
                <a:rPr lang="en-AU" dirty="0" smtClean="0"/>
                <a:t>SWT</a:t>
              </a:r>
              <a:endParaRPr lang="en-AU" dirty="0"/>
            </a:p>
          </p:txBody>
        </p:sp>
        <p:grpSp>
          <p:nvGrpSpPr>
            <p:cNvPr id="12" name="11 Grupo"/>
            <p:cNvGrpSpPr/>
            <p:nvPr/>
          </p:nvGrpSpPr>
          <p:grpSpPr>
            <a:xfrm>
              <a:off x="9720064" y="4058488"/>
              <a:ext cx="432048" cy="360040"/>
              <a:chOff x="5796136" y="3284984"/>
              <a:chExt cx="432048" cy="360040"/>
            </a:xfrm>
          </p:grpSpPr>
          <p:sp>
            <p:nvSpPr>
              <p:cNvPr id="13" name="12 Rectángulo"/>
              <p:cNvSpPr/>
              <p:nvPr/>
            </p:nvSpPr>
            <p:spPr>
              <a:xfrm>
                <a:off x="5796136" y="3429000"/>
                <a:ext cx="432048" cy="216024"/>
              </a:xfrm>
              <a:prstGeom prst="rect">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14" name="13 Rectángulo"/>
              <p:cNvSpPr/>
              <p:nvPr/>
            </p:nvSpPr>
            <p:spPr>
              <a:xfrm>
                <a:off x="5796136" y="3284984"/>
                <a:ext cx="216024" cy="144016"/>
              </a:xfrm>
              <a:prstGeom prst="rect">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grpSp>
        <p:sp>
          <p:nvSpPr>
            <p:cNvPr id="16" name="15 CuadroTexto"/>
            <p:cNvSpPr txBox="1"/>
            <p:nvPr/>
          </p:nvSpPr>
          <p:spPr>
            <a:xfrm>
              <a:off x="10188624" y="4139788"/>
              <a:ext cx="615874" cy="369332"/>
            </a:xfrm>
            <a:prstGeom prst="rect">
              <a:avLst/>
            </a:prstGeom>
            <a:noFill/>
          </p:spPr>
          <p:txBody>
            <a:bodyPr wrap="none" rtlCol="0">
              <a:spAutoFit/>
            </a:bodyPr>
            <a:lstStyle/>
            <a:p>
              <a:r>
                <a:rPr lang="en-AU" dirty="0" smtClean="0"/>
                <a:t>.NET</a:t>
              </a:r>
              <a:endParaRPr lang="en-AU" dirty="0"/>
            </a:p>
          </p:txBody>
        </p:sp>
        <p:cxnSp>
          <p:nvCxnSpPr>
            <p:cNvPr id="18" name="17 Conector angular"/>
            <p:cNvCxnSpPr>
              <a:endCxn id="9" idx="1"/>
            </p:cNvCxnSpPr>
            <p:nvPr/>
          </p:nvCxnSpPr>
          <p:spPr>
            <a:xfrm rot="16200000" flipH="1">
              <a:off x="9342022" y="3014954"/>
              <a:ext cx="396044" cy="360040"/>
            </a:xfrm>
            <a:prstGeom prst="bentConnector2">
              <a:avLst/>
            </a:prstGeom>
            <a:ln>
              <a:tailEnd type="arrow"/>
            </a:ln>
          </p:spPr>
          <p:style>
            <a:lnRef idx="1">
              <a:schemeClr val="dk1"/>
            </a:lnRef>
            <a:fillRef idx="0">
              <a:schemeClr val="dk1"/>
            </a:fillRef>
            <a:effectRef idx="0">
              <a:schemeClr val="dk1"/>
            </a:effectRef>
            <a:fontRef idx="minor">
              <a:schemeClr val="tx1"/>
            </a:fontRef>
          </p:style>
        </p:cxnSp>
        <p:grpSp>
          <p:nvGrpSpPr>
            <p:cNvPr id="23" name="22 Grupo"/>
            <p:cNvGrpSpPr/>
            <p:nvPr/>
          </p:nvGrpSpPr>
          <p:grpSpPr>
            <a:xfrm>
              <a:off x="10152112" y="3645024"/>
              <a:ext cx="216024" cy="216024"/>
              <a:chOff x="6804248" y="4293096"/>
              <a:chExt cx="216024" cy="216024"/>
            </a:xfrm>
          </p:grpSpPr>
          <p:sp>
            <p:nvSpPr>
              <p:cNvPr id="20" name="19 Rectángulo"/>
              <p:cNvSpPr/>
              <p:nvPr/>
            </p:nvSpPr>
            <p:spPr>
              <a:xfrm>
                <a:off x="6804248" y="4293096"/>
                <a:ext cx="216024" cy="72008"/>
              </a:xfrm>
              <a:prstGeom prst="rect">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21" name="20 Rectángulo"/>
              <p:cNvSpPr/>
              <p:nvPr/>
            </p:nvSpPr>
            <p:spPr>
              <a:xfrm>
                <a:off x="6804248" y="4365104"/>
                <a:ext cx="216024" cy="72008"/>
              </a:xfrm>
              <a:prstGeom prst="rect">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22" name="21 Rectángulo"/>
              <p:cNvSpPr/>
              <p:nvPr/>
            </p:nvSpPr>
            <p:spPr>
              <a:xfrm>
                <a:off x="6804248" y="4437112"/>
                <a:ext cx="216024" cy="72008"/>
              </a:xfrm>
              <a:prstGeom prst="rect">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grpSp>
        <p:sp>
          <p:nvSpPr>
            <p:cNvPr id="24" name="23 CuadroTexto"/>
            <p:cNvSpPr txBox="1"/>
            <p:nvPr/>
          </p:nvSpPr>
          <p:spPr>
            <a:xfrm>
              <a:off x="10368136" y="3573016"/>
              <a:ext cx="683200" cy="369332"/>
            </a:xfrm>
            <a:prstGeom prst="rect">
              <a:avLst/>
            </a:prstGeom>
            <a:noFill/>
          </p:spPr>
          <p:txBody>
            <a:bodyPr wrap="none" rtlCol="0">
              <a:spAutoFit/>
            </a:bodyPr>
            <a:lstStyle/>
            <a:p>
              <a:r>
                <a:rPr lang="en-AU" dirty="0" smtClean="0"/>
                <a:t>Label</a:t>
              </a:r>
              <a:endParaRPr lang="en-AU" dirty="0"/>
            </a:p>
          </p:txBody>
        </p:sp>
        <p:sp>
          <p:nvSpPr>
            <p:cNvPr id="25" name="24 CuadroTexto"/>
            <p:cNvSpPr txBox="1"/>
            <p:nvPr/>
          </p:nvSpPr>
          <p:spPr>
            <a:xfrm>
              <a:off x="10368136" y="4509120"/>
              <a:ext cx="683200" cy="369332"/>
            </a:xfrm>
            <a:prstGeom prst="rect">
              <a:avLst/>
            </a:prstGeom>
            <a:noFill/>
          </p:spPr>
          <p:txBody>
            <a:bodyPr wrap="none" rtlCol="0">
              <a:spAutoFit/>
            </a:bodyPr>
            <a:lstStyle/>
            <a:p>
              <a:r>
                <a:rPr lang="en-AU" dirty="0" smtClean="0"/>
                <a:t>Label</a:t>
              </a:r>
              <a:endParaRPr lang="en-AU" dirty="0"/>
            </a:p>
          </p:txBody>
        </p:sp>
        <p:cxnSp>
          <p:nvCxnSpPr>
            <p:cNvPr id="28" name="17 Conector angular"/>
            <p:cNvCxnSpPr>
              <a:stCxn id="9" idx="2"/>
              <a:endCxn id="21" idx="1"/>
            </p:cNvCxnSpPr>
            <p:nvPr/>
          </p:nvCxnSpPr>
          <p:spPr>
            <a:xfrm rot="16200000" flipH="1">
              <a:off x="9918086" y="3519010"/>
              <a:ext cx="252028" cy="216024"/>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31" name="17 Conector angular"/>
            <p:cNvCxnSpPr>
              <a:stCxn id="13" idx="2"/>
              <a:endCxn id="50" idx="1"/>
            </p:cNvCxnSpPr>
            <p:nvPr/>
          </p:nvCxnSpPr>
          <p:spPr>
            <a:xfrm rot="16200000" flipH="1">
              <a:off x="9908794" y="4445822"/>
              <a:ext cx="270612" cy="216024"/>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34" name="17 Conector angular"/>
            <p:cNvCxnSpPr>
              <a:stCxn id="4" idx="2"/>
              <a:endCxn id="13" idx="1"/>
            </p:cNvCxnSpPr>
            <p:nvPr/>
          </p:nvCxnSpPr>
          <p:spPr>
            <a:xfrm rot="16200000" flipH="1">
              <a:off x="8883262" y="3473714"/>
              <a:ext cx="1313564" cy="360040"/>
            </a:xfrm>
            <a:prstGeom prst="bentConnector2">
              <a:avLst/>
            </a:prstGeom>
            <a:ln>
              <a:tailEnd type="arrow"/>
            </a:ln>
          </p:spPr>
          <p:style>
            <a:lnRef idx="1">
              <a:schemeClr val="dk1"/>
            </a:lnRef>
            <a:fillRef idx="0">
              <a:schemeClr val="dk1"/>
            </a:fillRef>
            <a:effectRef idx="0">
              <a:schemeClr val="dk1"/>
            </a:effectRef>
            <a:fontRef idx="minor">
              <a:schemeClr val="tx1"/>
            </a:fontRef>
          </p:style>
        </p:cxnSp>
      </p:grpSp>
      <p:cxnSp>
        <p:nvCxnSpPr>
          <p:cNvPr id="39" name="38 Conector recto de flecha"/>
          <p:cNvCxnSpPr/>
          <p:nvPr/>
        </p:nvCxnSpPr>
        <p:spPr>
          <a:xfrm flipV="1">
            <a:off x="1619672" y="5589240"/>
            <a:ext cx="0" cy="6480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0" name="39 CuadroTexto"/>
          <p:cNvSpPr txBox="1"/>
          <p:nvPr/>
        </p:nvSpPr>
        <p:spPr>
          <a:xfrm>
            <a:off x="539552" y="6237312"/>
            <a:ext cx="3561039" cy="369332"/>
          </a:xfrm>
          <a:prstGeom prst="rect">
            <a:avLst/>
          </a:prstGeom>
          <a:noFill/>
        </p:spPr>
        <p:txBody>
          <a:bodyPr wrap="none" rtlCol="0">
            <a:spAutoFit/>
          </a:bodyPr>
          <a:lstStyle/>
          <a:p>
            <a:r>
              <a:rPr lang="en-AU" dirty="0" smtClean="0"/>
              <a:t>This is the logical meta-model name</a:t>
            </a:r>
            <a:endParaRPr lang="en-AU" dirty="0"/>
          </a:p>
        </p:txBody>
      </p:sp>
      <p:cxnSp>
        <p:nvCxnSpPr>
          <p:cNvPr id="41" name="40 Conector recto de flecha"/>
          <p:cNvCxnSpPr/>
          <p:nvPr/>
        </p:nvCxnSpPr>
        <p:spPr>
          <a:xfrm flipH="1" flipV="1">
            <a:off x="3347864" y="5661248"/>
            <a:ext cx="1944216"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43 CuadroTexto"/>
          <p:cNvSpPr txBox="1"/>
          <p:nvPr/>
        </p:nvSpPr>
        <p:spPr>
          <a:xfrm>
            <a:off x="4427984" y="6237312"/>
            <a:ext cx="3432606" cy="369332"/>
          </a:xfrm>
          <a:prstGeom prst="rect">
            <a:avLst/>
          </a:prstGeom>
          <a:noFill/>
        </p:spPr>
        <p:txBody>
          <a:bodyPr wrap="none" rtlCol="0">
            <a:spAutoFit/>
          </a:bodyPr>
          <a:lstStyle/>
          <a:p>
            <a:r>
              <a:rPr lang="en-AU" dirty="0" smtClean="0"/>
              <a:t>This is the actual meta-model path</a:t>
            </a:r>
            <a:endParaRPr lang="en-AU" dirty="0"/>
          </a:p>
        </p:txBody>
      </p:sp>
      <p:cxnSp>
        <p:nvCxnSpPr>
          <p:cNvPr id="46" name="45 Conector recto"/>
          <p:cNvCxnSpPr/>
          <p:nvPr/>
        </p:nvCxnSpPr>
        <p:spPr>
          <a:xfrm>
            <a:off x="2051720" y="5589240"/>
            <a:ext cx="2304256" cy="0"/>
          </a:xfrm>
          <a:prstGeom prst="line">
            <a:avLst/>
          </a:prstGeom>
        </p:spPr>
        <p:style>
          <a:lnRef idx="1">
            <a:schemeClr val="dk1"/>
          </a:lnRef>
          <a:fillRef idx="0">
            <a:schemeClr val="dk1"/>
          </a:fillRef>
          <a:effectRef idx="0">
            <a:schemeClr val="dk1"/>
          </a:effectRef>
          <a:fontRef idx="minor">
            <a:schemeClr val="tx1"/>
          </a:fontRef>
        </p:style>
      </p:cxnSp>
      <p:sp>
        <p:nvSpPr>
          <p:cNvPr id="48" name="47 Rectángulo"/>
          <p:cNvSpPr/>
          <p:nvPr/>
        </p:nvSpPr>
        <p:spPr>
          <a:xfrm>
            <a:off x="7956376" y="5517232"/>
            <a:ext cx="216024" cy="72008"/>
          </a:xfrm>
          <a:prstGeom prst="rect">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49" name="48 Rectángulo"/>
          <p:cNvSpPr/>
          <p:nvPr/>
        </p:nvSpPr>
        <p:spPr>
          <a:xfrm>
            <a:off x="7956376" y="5661248"/>
            <a:ext cx="216024" cy="72008"/>
          </a:xfrm>
          <a:prstGeom prst="rect">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50" name="49 Rectángulo"/>
          <p:cNvSpPr/>
          <p:nvPr/>
        </p:nvSpPr>
        <p:spPr>
          <a:xfrm>
            <a:off x="7956376" y="5589240"/>
            <a:ext cx="216024" cy="72008"/>
          </a:xfrm>
          <a:prstGeom prst="rect">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AU" dirty="0" smtClean="0"/>
              <a:t>Multiple models with the same meta-model</a:t>
            </a:r>
            <a:endParaRPr lang="en-AU" dirty="0"/>
          </a:p>
        </p:txBody>
      </p:sp>
      <p:sp>
        <p:nvSpPr>
          <p:cNvPr id="3" name="2 Marcador de contenido"/>
          <p:cNvSpPr>
            <a:spLocks noGrp="1"/>
          </p:cNvSpPr>
          <p:nvPr>
            <p:ph idx="1"/>
          </p:nvPr>
        </p:nvSpPr>
        <p:spPr/>
        <p:txBody>
          <a:bodyPr/>
          <a:lstStyle/>
          <a:p>
            <a:r>
              <a:rPr lang="en-US" dirty="0" smtClean="0"/>
              <a:t>Problems if the transformation has two input/output models with the same input/output meta-model</a:t>
            </a:r>
          </a:p>
          <a:p>
            <a:r>
              <a:rPr lang="en-US" dirty="0" smtClean="0"/>
              <a:t>E.g., two UML models as input model</a:t>
            </a:r>
          </a:p>
          <a:p>
            <a:r>
              <a:rPr lang="en-US" dirty="0" smtClean="0"/>
              <a:t>Keyword “</a:t>
            </a:r>
            <a:r>
              <a:rPr lang="en-US" dirty="0" smtClean="0">
                <a:solidFill>
                  <a:srgbClr val="C00000"/>
                </a:solidFill>
              </a:rPr>
              <a:t>in</a:t>
            </a:r>
            <a:r>
              <a:rPr lang="en-US" dirty="0" smtClean="0"/>
              <a:t>”</a:t>
            </a:r>
          </a:p>
          <a:p>
            <a:pPr lvl="1"/>
            <a:r>
              <a:rPr lang="en-US" sz="2400" b="1" dirty="0" smtClean="0">
                <a:solidFill>
                  <a:srgbClr val="C00000"/>
                </a:solidFill>
                <a:latin typeface="Consolas" pitchFamily="49" charset="0"/>
              </a:rPr>
              <a:t>from</a:t>
            </a:r>
            <a:r>
              <a:rPr lang="en-US" sz="2400" dirty="0" smtClean="0">
                <a:latin typeface="Consolas" pitchFamily="49" charset="0"/>
              </a:rPr>
              <a:t> c : </a:t>
            </a:r>
            <a:r>
              <a:rPr lang="en-US" sz="2400" dirty="0" err="1" smtClean="0">
                <a:latin typeface="Consolas" pitchFamily="49" charset="0"/>
              </a:rPr>
              <a:t>UML!Class</a:t>
            </a:r>
            <a:r>
              <a:rPr lang="en-US" sz="2400" dirty="0" smtClean="0">
                <a:latin typeface="Consolas" pitchFamily="49" charset="0"/>
              </a:rPr>
              <a:t> </a:t>
            </a:r>
            <a:r>
              <a:rPr lang="en-US" sz="2400" b="1" dirty="0" smtClean="0">
                <a:solidFill>
                  <a:srgbClr val="C00000"/>
                </a:solidFill>
                <a:latin typeface="Consolas" pitchFamily="49" charset="0"/>
              </a:rPr>
              <a:t>in</a:t>
            </a:r>
            <a:r>
              <a:rPr lang="en-US" sz="2400" dirty="0" smtClean="0">
                <a:latin typeface="Consolas" pitchFamily="49" charset="0"/>
              </a:rPr>
              <a:t> IN1</a:t>
            </a:r>
          </a:p>
          <a:p>
            <a:pPr lvl="1"/>
            <a:r>
              <a:rPr lang="en-US" sz="2400" b="1" dirty="0" smtClean="0">
                <a:solidFill>
                  <a:srgbClr val="C00000"/>
                </a:solidFill>
                <a:latin typeface="Consolas" pitchFamily="49" charset="0"/>
              </a:rPr>
              <a:t>to</a:t>
            </a:r>
            <a:r>
              <a:rPr lang="en-US" sz="2400" dirty="0" smtClean="0">
                <a:latin typeface="Consolas" pitchFamily="49" charset="0"/>
              </a:rPr>
              <a:t> c : </a:t>
            </a:r>
            <a:r>
              <a:rPr lang="en-US" sz="2400" dirty="0" err="1" smtClean="0">
                <a:latin typeface="Consolas" pitchFamily="49" charset="0"/>
              </a:rPr>
              <a:t>UML!Class</a:t>
            </a:r>
            <a:r>
              <a:rPr lang="en-US" sz="2400" dirty="0" smtClean="0">
                <a:latin typeface="Consolas" pitchFamily="49" charset="0"/>
              </a:rPr>
              <a:t> </a:t>
            </a:r>
            <a:r>
              <a:rPr lang="en-US" sz="2400" b="1" dirty="0" smtClean="0">
                <a:solidFill>
                  <a:srgbClr val="C00000"/>
                </a:solidFill>
                <a:latin typeface="Consolas" pitchFamily="49" charset="0"/>
              </a:rPr>
              <a:t>in</a:t>
            </a:r>
            <a:r>
              <a:rPr lang="en-US" sz="2400" dirty="0" smtClean="0">
                <a:latin typeface="Consolas" pitchFamily="49" charset="0"/>
              </a:rPr>
              <a:t> OUT1</a:t>
            </a:r>
          </a:p>
          <a:p>
            <a:r>
              <a:rPr lang="en-US" dirty="0" smtClean="0"/>
              <a:t>Also, </a:t>
            </a:r>
            <a:r>
              <a:rPr lang="en-US" dirty="0" err="1" smtClean="0"/>
              <a:t>allInstancesFrom</a:t>
            </a:r>
            <a:r>
              <a:rPr lang="en-US" dirty="0" smtClean="0"/>
              <a:t>(</a:t>
            </a:r>
            <a:r>
              <a:rPr lang="en-US" dirty="0" smtClean="0">
                <a:solidFill>
                  <a:srgbClr val="0070C0"/>
                </a:solidFill>
              </a:rPr>
              <a:t>‘IN1’</a:t>
            </a:r>
            <a:r>
              <a:rPr lang="en-US" dirty="0" smtClean="0"/>
              <a:t>)</a:t>
            </a:r>
            <a:endParaRPr lang="en-AU" dirty="0" smtClean="0"/>
          </a:p>
          <a:p>
            <a:pPr lvl="1"/>
            <a:endParaRPr lang="en-AU" dirty="0"/>
          </a:p>
        </p:txBody>
      </p:sp>
      <p:sp>
        <p:nvSpPr>
          <p:cNvPr id="4" name="3 CuadroTexto"/>
          <p:cNvSpPr txBox="1"/>
          <p:nvPr/>
        </p:nvSpPr>
        <p:spPr>
          <a:xfrm>
            <a:off x="8244408" y="6488668"/>
            <a:ext cx="827471" cy="307777"/>
          </a:xfrm>
          <a:prstGeom prst="rect">
            <a:avLst/>
          </a:prstGeom>
          <a:noFill/>
        </p:spPr>
        <p:txBody>
          <a:bodyPr wrap="none" rtlCol="0">
            <a:spAutoFit/>
          </a:bodyPr>
          <a:lstStyle/>
          <a:p>
            <a:r>
              <a:rPr lang="en-US" sz="1400" dirty="0" smtClean="0">
                <a:solidFill>
                  <a:schemeClr val="bg1">
                    <a:lumMod val="65000"/>
                  </a:schemeClr>
                </a:solidFill>
              </a:rPr>
              <a:t>OCL – </a:t>
            </a:r>
            <a:fld id="{FDBEFE11-3DF1-4A6E-91A5-8B939726F35A}" type="slidenum">
              <a:rPr lang="en-US" sz="1400" smtClean="0">
                <a:solidFill>
                  <a:schemeClr val="bg1">
                    <a:lumMod val="65000"/>
                  </a:schemeClr>
                </a:solidFill>
              </a:rPr>
              <a:pPr/>
              <a:t>69</a:t>
            </a:fld>
            <a:endParaRPr lang="en-US"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err="1" smtClean="0"/>
              <a:t>Tuple</a:t>
            </a:r>
            <a:endParaRPr lang="en-GB" dirty="0"/>
          </a:p>
        </p:txBody>
      </p:sp>
      <p:sp>
        <p:nvSpPr>
          <p:cNvPr id="3" name="2 Marcador de contenido"/>
          <p:cNvSpPr>
            <a:spLocks noGrp="1"/>
          </p:cNvSpPr>
          <p:nvPr>
            <p:ph idx="1"/>
          </p:nvPr>
        </p:nvSpPr>
        <p:spPr/>
        <p:txBody>
          <a:bodyPr/>
          <a:lstStyle/>
          <a:p>
            <a:r>
              <a:rPr lang="en-GB" dirty="0" err="1" smtClean="0"/>
              <a:t>Tuples</a:t>
            </a:r>
            <a:endParaRPr lang="en-GB" dirty="0" smtClean="0"/>
          </a:p>
          <a:p>
            <a:pPr lvl="1"/>
            <a:r>
              <a:rPr lang="en-US" dirty="0" smtClean="0"/>
              <a:t>A </a:t>
            </a:r>
            <a:r>
              <a:rPr lang="en-US" dirty="0" err="1" smtClean="0"/>
              <a:t>tuple</a:t>
            </a:r>
            <a:r>
              <a:rPr lang="en-US" dirty="0" smtClean="0"/>
              <a:t> type is not named. </a:t>
            </a:r>
          </a:p>
          <a:p>
            <a:pPr lvl="1"/>
            <a:r>
              <a:rPr lang="en-US" dirty="0" smtClean="0"/>
              <a:t>A declared </a:t>
            </a:r>
            <a:r>
              <a:rPr lang="en-US" dirty="0" err="1" smtClean="0"/>
              <a:t>tuple</a:t>
            </a:r>
            <a:r>
              <a:rPr lang="en-US" dirty="0" smtClean="0"/>
              <a:t> type has to be identified by its full declaration each time it is required.</a:t>
            </a:r>
          </a:p>
          <a:p>
            <a:pPr lvl="2"/>
            <a:r>
              <a:rPr lang="en-US" dirty="0" smtClean="0"/>
              <a:t>What can you do in ATL to avoid this burden…?</a:t>
            </a:r>
          </a:p>
          <a:p>
            <a:pPr lvl="2"/>
            <a:endParaRPr lang="en-GB" dirty="0" smtClean="0"/>
          </a:p>
          <a:p>
            <a:pPr lvl="1"/>
            <a:endParaRPr lang="en-GB" dirty="0"/>
          </a:p>
        </p:txBody>
      </p:sp>
      <p:sp>
        <p:nvSpPr>
          <p:cNvPr id="4" name="3 CuadroTexto"/>
          <p:cNvSpPr txBox="1"/>
          <p:nvPr/>
        </p:nvSpPr>
        <p:spPr>
          <a:xfrm>
            <a:off x="1115616" y="4133979"/>
            <a:ext cx="7488832" cy="1754326"/>
          </a:xfrm>
          <a:prstGeom prst="rect">
            <a:avLst/>
          </a:prstGeom>
          <a:noFill/>
        </p:spPr>
        <p:txBody>
          <a:bodyPr wrap="square" rtlCol="0">
            <a:spAutoFit/>
          </a:bodyPr>
          <a:lstStyle/>
          <a:p>
            <a:endParaRPr lang="en-GB" dirty="0" smtClean="0">
              <a:latin typeface="Consolas" pitchFamily="49" charset="0"/>
            </a:endParaRPr>
          </a:p>
          <a:p>
            <a:r>
              <a:rPr lang="en-GB" b="1" dirty="0" smtClean="0">
                <a:solidFill>
                  <a:srgbClr val="C00000"/>
                </a:solidFill>
                <a:latin typeface="Consolas" pitchFamily="49" charset="0"/>
              </a:rPr>
              <a:t>let </a:t>
            </a:r>
            <a:r>
              <a:rPr lang="en-GB" dirty="0" err="1" smtClean="0">
                <a:latin typeface="Consolas" pitchFamily="49" charset="0"/>
              </a:rPr>
              <a:t>var</a:t>
            </a:r>
            <a:r>
              <a:rPr lang="en-GB" dirty="0" smtClean="0">
                <a:latin typeface="Consolas" pitchFamily="49" charset="0"/>
              </a:rPr>
              <a:t> : </a:t>
            </a:r>
            <a:r>
              <a:rPr lang="en-GB" dirty="0" err="1" smtClean="0">
                <a:latin typeface="Consolas" pitchFamily="49" charset="0"/>
              </a:rPr>
              <a:t>TupleType</a:t>
            </a:r>
            <a:r>
              <a:rPr lang="en-GB" dirty="0" smtClean="0">
                <a:latin typeface="Consolas" pitchFamily="49" charset="0"/>
              </a:rPr>
              <a:t>(</a:t>
            </a:r>
            <a:r>
              <a:rPr lang="en-GB" dirty="0" err="1" smtClean="0">
                <a:latin typeface="Consolas" pitchFamily="49" charset="0"/>
              </a:rPr>
              <a:t>idx</a:t>
            </a:r>
            <a:r>
              <a:rPr lang="en-GB" dirty="0" smtClean="0">
                <a:latin typeface="Consolas" pitchFamily="49" charset="0"/>
              </a:rPr>
              <a:t> : Integer, value : String) = </a:t>
            </a:r>
          </a:p>
          <a:p>
            <a:r>
              <a:rPr lang="en-GB" dirty="0" smtClean="0">
                <a:latin typeface="Consolas" pitchFamily="49" charset="0"/>
              </a:rPr>
              <a:t>	  </a:t>
            </a:r>
            <a:r>
              <a:rPr lang="en-GB" dirty="0" err="1" smtClean="0">
                <a:latin typeface="Consolas" pitchFamily="49" charset="0"/>
              </a:rPr>
              <a:t>Tuple</a:t>
            </a:r>
            <a:r>
              <a:rPr lang="en-GB" dirty="0" smtClean="0">
                <a:latin typeface="Consolas" pitchFamily="49" charset="0"/>
              </a:rPr>
              <a:t> { </a:t>
            </a:r>
            <a:r>
              <a:rPr lang="en-GB" dirty="0" err="1" smtClean="0">
                <a:latin typeface="Consolas" pitchFamily="49" charset="0"/>
              </a:rPr>
              <a:t>idx</a:t>
            </a:r>
            <a:r>
              <a:rPr lang="en-GB" dirty="0" smtClean="0">
                <a:latin typeface="Consolas" pitchFamily="49" charset="0"/>
              </a:rPr>
              <a:t> = 1, value = </a:t>
            </a:r>
            <a:r>
              <a:rPr lang="en-GB" dirty="0" smtClean="0">
                <a:solidFill>
                  <a:srgbClr val="0070C0"/>
                </a:solidFill>
                <a:latin typeface="Consolas" pitchFamily="49" charset="0"/>
              </a:rPr>
              <a:t>‘something’</a:t>
            </a:r>
            <a:r>
              <a:rPr lang="en-GB" dirty="0" smtClean="0">
                <a:latin typeface="Consolas" pitchFamily="49" charset="0"/>
              </a:rPr>
              <a:t> }</a:t>
            </a:r>
          </a:p>
          <a:p>
            <a:r>
              <a:rPr lang="en-GB" dirty="0" smtClean="0">
                <a:latin typeface="Consolas" pitchFamily="49" charset="0"/>
              </a:rPr>
              <a:t>  </a:t>
            </a:r>
            <a:r>
              <a:rPr lang="en-GB" b="1" dirty="0" smtClean="0">
                <a:solidFill>
                  <a:srgbClr val="C00000"/>
                </a:solidFill>
                <a:latin typeface="Consolas" pitchFamily="49" charset="0"/>
              </a:rPr>
              <a:t>in</a:t>
            </a:r>
            <a:r>
              <a:rPr lang="en-GB" dirty="0" smtClean="0">
                <a:latin typeface="Consolas" pitchFamily="49" charset="0"/>
              </a:rPr>
              <a:t> var.idx</a:t>
            </a:r>
          </a:p>
          <a:p>
            <a:endParaRPr lang="en-GB" dirty="0" smtClean="0">
              <a:latin typeface="Consolas" pitchFamily="49" charset="0"/>
            </a:endParaRPr>
          </a:p>
          <a:p>
            <a:endParaRPr lang="en-GB" dirty="0">
              <a:latin typeface="Consolas" pitchFamily="49" charset="0"/>
            </a:endParaRPr>
          </a:p>
        </p:txBody>
      </p:sp>
      <p:sp>
        <p:nvSpPr>
          <p:cNvPr id="5" name="4 Rectángulo"/>
          <p:cNvSpPr/>
          <p:nvPr/>
        </p:nvSpPr>
        <p:spPr>
          <a:xfrm>
            <a:off x="2555776" y="5589240"/>
            <a:ext cx="1944216" cy="9144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AU" dirty="0" smtClean="0"/>
              <a:t>Feature access like a regular object</a:t>
            </a:r>
            <a:endParaRPr lang="en-AU" dirty="0"/>
          </a:p>
        </p:txBody>
      </p:sp>
      <p:cxnSp>
        <p:nvCxnSpPr>
          <p:cNvPr id="7" name="6 Conector recto de flecha"/>
          <p:cNvCxnSpPr>
            <a:stCxn id="5" idx="1"/>
          </p:cNvCxnSpPr>
          <p:nvPr/>
        </p:nvCxnSpPr>
        <p:spPr>
          <a:xfrm flipH="1" flipV="1">
            <a:off x="2195736" y="5301208"/>
            <a:ext cx="360040" cy="745232"/>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8" name="7 Documento"/>
          <p:cNvSpPr/>
          <p:nvPr/>
        </p:nvSpPr>
        <p:spPr>
          <a:xfrm>
            <a:off x="6300192" y="5589240"/>
            <a:ext cx="2592288" cy="936104"/>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dirty="0" err="1" smtClean="0">
                <a:latin typeface="Consolas" pitchFamily="49" charset="0"/>
              </a:rPr>
              <a:t>aTuple.toMap</a:t>
            </a:r>
            <a:r>
              <a:rPr lang="en-AU" dirty="0" smtClean="0"/>
              <a:t> returns a map version of the </a:t>
            </a:r>
            <a:r>
              <a:rPr lang="en-AU" dirty="0" err="1" smtClean="0"/>
              <a:t>tuple</a:t>
            </a:r>
            <a:endParaRPr lang="en-AU"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dirty="0" err="1" smtClean="0"/>
              <a:t>Helpers</a:t>
            </a:r>
            <a:endParaRPr lang="es-ES_tradnl" dirty="0"/>
          </a:p>
        </p:txBody>
      </p:sp>
      <p:sp>
        <p:nvSpPr>
          <p:cNvPr id="3" name="2 Marcador de contenido"/>
          <p:cNvSpPr>
            <a:spLocks noGrp="1"/>
          </p:cNvSpPr>
          <p:nvPr>
            <p:ph idx="1"/>
          </p:nvPr>
        </p:nvSpPr>
        <p:spPr>
          <a:xfrm>
            <a:off x="457200" y="1600200"/>
            <a:ext cx="8507288" cy="4853136"/>
          </a:xfrm>
        </p:spPr>
        <p:txBody>
          <a:bodyPr>
            <a:normAutofit/>
          </a:bodyPr>
          <a:lstStyle/>
          <a:p>
            <a:r>
              <a:rPr lang="es-ES_tradnl" dirty="0" err="1" smtClean="0"/>
              <a:t>Helpers</a:t>
            </a:r>
            <a:r>
              <a:rPr lang="es-ES_tradnl" dirty="0" smtClean="0"/>
              <a:t> can </a:t>
            </a:r>
            <a:r>
              <a:rPr lang="es-ES_tradnl" dirty="0" err="1" smtClean="0"/>
              <a:t>be</a:t>
            </a:r>
            <a:r>
              <a:rPr lang="es-ES_tradnl" dirty="0" smtClean="0"/>
              <a:t> </a:t>
            </a:r>
            <a:r>
              <a:rPr lang="es-ES_tradnl" dirty="0" err="1" smtClean="0"/>
              <a:t>attached</a:t>
            </a:r>
            <a:r>
              <a:rPr lang="es-ES_tradnl" dirty="0" smtClean="0"/>
              <a:t> </a:t>
            </a:r>
            <a:r>
              <a:rPr lang="es-ES_tradnl" dirty="0" err="1" smtClean="0"/>
              <a:t>to</a:t>
            </a:r>
            <a:r>
              <a:rPr lang="es-ES_tradnl" dirty="0" smtClean="0"/>
              <a:t> </a:t>
            </a:r>
            <a:r>
              <a:rPr lang="es-ES_tradnl" dirty="0" err="1" smtClean="0"/>
              <a:t>primitive</a:t>
            </a:r>
            <a:r>
              <a:rPr lang="es-ES_tradnl" dirty="0" smtClean="0"/>
              <a:t> </a:t>
            </a:r>
            <a:r>
              <a:rPr lang="es-ES_tradnl" dirty="0" err="1" smtClean="0"/>
              <a:t>types</a:t>
            </a:r>
            <a:endParaRPr lang="es-ES_tradnl" dirty="0" smtClean="0"/>
          </a:p>
          <a:p>
            <a:endParaRPr lang="es-ES_tradnl" dirty="0" smtClean="0"/>
          </a:p>
          <a:p>
            <a:endParaRPr lang="es-ES_tradnl" dirty="0" smtClean="0"/>
          </a:p>
          <a:p>
            <a:endParaRPr lang="es-ES_tradnl" dirty="0" smtClean="0"/>
          </a:p>
          <a:p>
            <a:r>
              <a:rPr lang="es-ES_tradnl" dirty="0" err="1" smtClean="0"/>
              <a:t>Helpers</a:t>
            </a:r>
            <a:r>
              <a:rPr lang="es-ES_tradnl" dirty="0" smtClean="0"/>
              <a:t> can </a:t>
            </a:r>
            <a:r>
              <a:rPr lang="es-ES_tradnl" dirty="0" err="1" smtClean="0"/>
              <a:t>be</a:t>
            </a:r>
            <a:r>
              <a:rPr lang="es-ES_tradnl" dirty="0" smtClean="0"/>
              <a:t> </a:t>
            </a:r>
            <a:r>
              <a:rPr lang="es-ES_tradnl" dirty="0" err="1" smtClean="0"/>
              <a:t>attached</a:t>
            </a:r>
            <a:r>
              <a:rPr lang="es-ES_tradnl" dirty="0" smtClean="0"/>
              <a:t> </a:t>
            </a:r>
            <a:r>
              <a:rPr lang="es-ES_tradnl" dirty="0" err="1" smtClean="0"/>
              <a:t>to</a:t>
            </a:r>
            <a:r>
              <a:rPr lang="es-ES_tradnl" dirty="0" smtClean="0"/>
              <a:t> </a:t>
            </a:r>
            <a:r>
              <a:rPr lang="es-ES_tradnl" dirty="0" err="1" smtClean="0"/>
              <a:t>OclAny</a:t>
            </a:r>
            <a:endParaRPr lang="es-ES_tradnl" dirty="0" smtClean="0"/>
          </a:p>
          <a:p>
            <a:pPr lvl="1"/>
            <a:r>
              <a:rPr lang="es-ES_tradnl" dirty="0" err="1" smtClean="0"/>
              <a:t>Not</a:t>
            </a:r>
            <a:r>
              <a:rPr lang="es-ES_tradnl" dirty="0" smtClean="0"/>
              <a:t> </a:t>
            </a:r>
            <a:r>
              <a:rPr lang="es-ES_tradnl" dirty="0" err="1" smtClean="0"/>
              <a:t>collections</a:t>
            </a:r>
            <a:r>
              <a:rPr lang="es-ES_tradnl" dirty="0" smtClean="0"/>
              <a:t> (</a:t>
            </a:r>
            <a:r>
              <a:rPr lang="es-ES_tradnl" dirty="0" err="1" smtClean="0"/>
              <a:t>i.e.</a:t>
            </a:r>
            <a:r>
              <a:rPr lang="es-ES_tradnl" dirty="0" smtClean="0"/>
              <a:t>, </a:t>
            </a:r>
            <a:r>
              <a:rPr lang="es-ES_tradnl" sz="2400" dirty="0" err="1" smtClean="0">
                <a:latin typeface="Consolas" pitchFamily="49" charset="0"/>
              </a:rPr>
              <a:t>context</a:t>
            </a:r>
            <a:r>
              <a:rPr lang="es-ES_tradnl" sz="2400" dirty="0" smtClean="0">
                <a:latin typeface="Consolas" pitchFamily="49" charset="0"/>
              </a:rPr>
              <a:t> </a:t>
            </a:r>
            <a:r>
              <a:rPr lang="es-ES_tradnl" sz="2400" dirty="0" err="1" smtClean="0">
                <a:latin typeface="Consolas" pitchFamily="49" charset="0"/>
              </a:rPr>
              <a:t>Sequence</a:t>
            </a:r>
            <a:r>
              <a:rPr lang="es-ES_tradnl" sz="2400" dirty="0" smtClean="0">
                <a:latin typeface="Consolas" pitchFamily="49" charset="0"/>
              </a:rPr>
              <a:t>(</a:t>
            </a:r>
            <a:r>
              <a:rPr lang="es-ES_tradnl" sz="2400" dirty="0" err="1" smtClean="0">
                <a:latin typeface="Consolas" pitchFamily="49" charset="0"/>
              </a:rPr>
              <a:t>OclAny</a:t>
            </a:r>
            <a:r>
              <a:rPr lang="es-ES_tradnl" sz="2400" dirty="0" smtClean="0">
                <a:latin typeface="Consolas" pitchFamily="49" charset="0"/>
              </a:rPr>
              <a:t>)</a:t>
            </a:r>
            <a:r>
              <a:rPr lang="es-ES_tradnl" dirty="0" smtClean="0"/>
              <a:t>)</a:t>
            </a:r>
          </a:p>
        </p:txBody>
      </p:sp>
      <p:sp>
        <p:nvSpPr>
          <p:cNvPr id="5" name="4 Rectángulo"/>
          <p:cNvSpPr/>
          <p:nvPr/>
        </p:nvSpPr>
        <p:spPr>
          <a:xfrm>
            <a:off x="1512168" y="2276872"/>
            <a:ext cx="8820472" cy="923330"/>
          </a:xfrm>
          <a:prstGeom prst="rect">
            <a:avLst/>
          </a:prstGeom>
        </p:spPr>
        <p:txBody>
          <a:bodyPr wrap="square">
            <a:spAutoFit/>
          </a:bodyPr>
          <a:lstStyle/>
          <a:p>
            <a:r>
              <a:rPr lang="en-AU" b="1" dirty="0" smtClean="0">
                <a:solidFill>
                  <a:srgbClr val="C00000"/>
                </a:solidFill>
                <a:latin typeface="Consolas" pitchFamily="49" charset="0"/>
              </a:rPr>
              <a:t>helper context </a:t>
            </a:r>
            <a:r>
              <a:rPr lang="en-AU" dirty="0" smtClean="0">
                <a:latin typeface="Consolas" pitchFamily="49" charset="0"/>
              </a:rPr>
              <a:t>String </a:t>
            </a:r>
            <a:r>
              <a:rPr lang="en-AU" b="1" dirty="0" smtClean="0">
                <a:solidFill>
                  <a:srgbClr val="C00000"/>
                </a:solidFill>
                <a:latin typeface="Consolas" pitchFamily="49" charset="0"/>
              </a:rPr>
              <a:t>def: </a:t>
            </a:r>
            <a:r>
              <a:rPr lang="en-AU" dirty="0" err="1" smtClean="0">
                <a:latin typeface="Consolas" pitchFamily="49" charset="0"/>
              </a:rPr>
              <a:t>firstToUpper</a:t>
            </a:r>
            <a:r>
              <a:rPr lang="en-AU" dirty="0" smtClean="0">
                <a:latin typeface="Consolas" pitchFamily="49" charset="0"/>
              </a:rPr>
              <a:t>() : </a:t>
            </a:r>
            <a:r>
              <a:rPr lang="en-AU" b="1" dirty="0" smtClean="0">
                <a:solidFill>
                  <a:srgbClr val="00B050"/>
                </a:solidFill>
                <a:latin typeface="Consolas" pitchFamily="49" charset="0"/>
              </a:rPr>
              <a:t>String</a:t>
            </a:r>
            <a:r>
              <a:rPr lang="en-AU" dirty="0" smtClean="0">
                <a:latin typeface="Consolas" pitchFamily="49" charset="0"/>
              </a:rPr>
              <a:t> =</a:t>
            </a:r>
          </a:p>
          <a:p>
            <a:r>
              <a:rPr lang="en-AU" dirty="0" smtClean="0">
                <a:latin typeface="Consolas" pitchFamily="49" charset="0"/>
              </a:rPr>
              <a:t>    </a:t>
            </a:r>
            <a:r>
              <a:rPr lang="en-AU" b="1" dirty="0" err="1" smtClean="0">
                <a:solidFill>
                  <a:srgbClr val="7030A0"/>
                </a:solidFill>
                <a:latin typeface="Consolas" pitchFamily="49" charset="0"/>
              </a:rPr>
              <a:t>self</a:t>
            </a:r>
            <a:r>
              <a:rPr lang="en-AU" dirty="0" err="1" smtClean="0">
                <a:latin typeface="Consolas" pitchFamily="49" charset="0"/>
              </a:rPr>
              <a:t>.substring</a:t>
            </a:r>
            <a:r>
              <a:rPr lang="en-AU" dirty="0" smtClean="0">
                <a:latin typeface="Consolas" pitchFamily="49" charset="0"/>
              </a:rPr>
              <a:t>(1, 1).</a:t>
            </a:r>
            <a:r>
              <a:rPr lang="en-AU" dirty="0" err="1" smtClean="0">
                <a:latin typeface="Consolas" pitchFamily="49" charset="0"/>
              </a:rPr>
              <a:t>toUpper</a:t>
            </a:r>
            <a:r>
              <a:rPr lang="en-AU" dirty="0" smtClean="0">
                <a:latin typeface="Consolas" pitchFamily="49" charset="0"/>
              </a:rPr>
              <a:t>() + </a:t>
            </a:r>
          </a:p>
          <a:p>
            <a:r>
              <a:rPr lang="en-AU" dirty="0" smtClean="0">
                <a:latin typeface="Consolas" pitchFamily="49" charset="0"/>
              </a:rPr>
              <a:t>    </a:t>
            </a:r>
            <a:r>
              <a:rPr lang="en-AU" b="1" dirty="0" err="1" smtClean="0">
                <a:solidFill>
                  <a:srgbClr val="7030A0"/>
                </a:solidFill>
                <a:latin typeface="Consolas" pitchFamily="49" charset="0"/>
              </a:rPr>
              <a:t>self</a:t>
            </a:r>
            <a:r>
              <a:rPr lang="en-AU" dirty="0" err="1" smtClean="0">
                <a:latin typeface="Consolas" pitchFamily="49" charset="0"/>
              </a:rPr>
              <a:t>.substring</a:t>
            </a:r>
            <a:r>
              <a:rPr lang="en-AU" dirty="0" smtClean="0">
                <a:latin typeface="Consolas" pitchFamily="49" charset="0"/>
              </a:rPr>
              <a:t>(2, </a:t>
            </a:r>
            <a:r>
              <a:rPr lang="en-AU" dirty="0" err="1" smtClean="0">
                <a:latin typeface="Consolas" pitchFamily="49" charset="0"/>
              </a:rPr>
              <a:t>self.size</a:t>
            </a:r>
            <a:r>
              <a:rPr lang="en-AU" dirty="0" smtClean="0">
                <a:latin typeface="Consolas" pitchFamily="49" charset="0"/>
              </a:rPr>
              <a:t>());</a:t>
            </a:r>
            <a:endParaRPr lang="en-AU" dirty="0">
              <a:latin typeface="Consolas" pitchFamily="49" charset="0"/>
            </a:endParaRPr>
          </a:p>
        </p:txBody>
      </p:sp>
      <p:sp>
        <p:nvSpPr>
          <p:cNvPr id="7" name="6 Rectángulo"/>
          <p:cNvSpPr/>
          <p:nvPr/>
        </p:nvSpPr>
        <p:spPr>
          <a:xfrm>
            <a:off x="1619672" y="5229200"/>
            <a:ext cx="8820472" cy="646331"/>
          </a:xfrm>
          <a:prstGeom prst="rect">
            <a:avLst/>
          </a:prstGeom>
        </p:spPr>
        <p:txBody>
          <a:bodyPr wrap="square">
            <a:spAutoFit/>
          </a:bodyPr>
          <a:lstStyle/>
          <a:p>
            <a:r>
              <a:rPr lang="en-AU" b="1" dirty="0" smtClean="0">
                <a:solidFill>
                  <a:srgbClr val="C00000"/>
                </a:solidFill>
                <a:latin typeface="Consolas" pitchFamily="49" charset="0"/>
              </a:rPr>
              <a:t>helper context </a:t>
            </a:r>
            <a:r>
              <a:rPr lang="en-AU" dirty="0" err="1" smtClean="0">
                <a:latin typeface="Consolas" pitchFamily="49" charset="0"/>
              </a:rPr>
              <a:t>OclAny</a:t>
            </a:r>
            <a:r>
              <a:rPr lang="en-AU" dirty="0" smtClean="0">
                <a:latin typeface="Consolas" pitchFamily="49" charset="0"/>
              </a:rPr>
              <a:t> </a:t>
            </a:r>
            <a:r>
              <a:rPr lang="en-AU" b="1" dirty="0" smtClean="0">
                <a:solidFill>
                  <a:srgbClr val="C00000"/>
                </a:solidFill>
                <a:latin typeface="Consolas" pitchFamily="49" charset="0"/>
              </a:rPr>
              <a:t>def: </a:t>
            </a:r>
            <a:r>
              <a:rPr lang="en-AU" dirty="0" err="1" smtClean="0">
                <a:latin typeface="Consolas" pitchFamily="49" charset="0"/>
              </a:rPr>
              <a:t>myDebug</a:t>
            </a:r>
            <a:r>
              <a:rPr lang="en-AU" dirty="0" smtClean="0">
                <a:latin typeface="Consolas" pitchFamily="49" charset="0"/>
              </a:rPr>
              <a:t>() : </a:t>
            </a:r>
            <a:r>
              <a:rPr lang="en-AU" dirty="0" smtClean="0">
                <a:solidFill>
                  <a:srgbClr val="00B050"/>
                </a:solidFill>
                <a:latin typeface="Consolas" pitchFamily="49" charset="0"/>
              </a:rPr>
              <a:t>String</a:t>
            </a:r>
            <a:r>
              <a:rPr lang="en-AU" dirty="0" smtClean="0">
                <a:latin typeface="Consolas" pitchFamily="49" charset="0"/>
              </a:rPr>
              <a:t> = </a:t>
            </a:r>
          </a:p>
          <a:p>
            <a:r>
              <a:rPr lang="en-AU" dirty="0" smtClean="0">
                <a:latin typeface="Consolas" pitchFamily="49" charset="0"/>
              </a:rPr>
              <a:t>     </a:t>
            </a:r>
            <a:r>
              <a:rPr lang="en-AU" b="1" dirty="0" err="1" smtClean="0">
                <a:solidFill>
                  <a:srgbClr val="7030A0"/>
                </a:solidFill>
                <a:latin typeface="Consolas" pitchFamily="49" charset="0"/>
              </a:rPr>
              <a:t>self</a:t>
            </a:r>
            <a:r>
              <a:rPr lang="en-AU" dirty="0" err="1" smtClean="0">
                <a:latin typeface="Consolas" pitchFamily="49" charset="0"/>
              </a:rPr>
              <a:t>.debug</a:t>
            </a:r>
            <a:r>
              <a:rPr lang="en-AU" dirty="0" smtClean="0">
                <a:latin typeface="Consolas" pitchFamily="49" charset="0"/>
              </a:rPr>
              <a:t>(‘Debugging... ‘);</a:t>
            </a:r>
          </a:p>
        </p:txBody>
      </p:sp>
      <p:sp>
        <p:nvSpPr>
          <p:cNvPr id="6" name="5 CuadroTexto"/>
          <p:cNvSpPr txBox="1"/>
          <p:nvPr/>
        </p:nvSpPr>
        <p:spPr>
          <a:xfrm>
            <a:off x="8244408" y="6488668"/>
            <a:ext cx="827471" cy="307777"/>
          </a:xfrm>
          <a:prstGeom prst="rect">
            <a:avLst/>
          </a:prstGeom>
          <a:noFill/>
        </p:spPr>
        <p:txBody>
          <a:bodyPr wrap="none" rtlCol="0">
            <a:spAutoFit/>
          </a:bodyPr>
          <a:lstStyle/>
          <a:p>
            <a:r>
              <a:rPr lang="en-US" sz="1400" dirty="0" smtClean="0">
                <a:solidFill>
                  <a:schemeClr val="bg1">
                    <a:lumMod val="65000"/>
                  </a:schemeClr>
                </a:solidFill>
              </a:rPr>
              <a:t>OCL – </a:t>
            </a:r>
            <a:fld id="{FDBEFE11-3DF1-4A6E-91A5-8B939726F35A}" type="slidenum">
              <a:rPr lang="en-US" sz="1400" smtClean="0">
                <a:solidFill>
                  <a:schemeClr val="bg1">
                    <a:lumMod val="65000"/>
                  </a:schemeClr>
                </a:solidFill>
              </a:rPr>
              <a:pPr/>
              <a:t>70</a:t>
            </a:fld>
            <a:endParaRPr lang="en-US"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Libraries</a:t>
            </a:r>
            <a:endParaRPr lang="en-AU" dirty="0"/>
          </a:p>
        </p:txBody>
      </p:sp>
      <p:sp>
        <p:nvSpPr>
          <p:cNvPr id="3" name="2 Marcador de contenido"/>
          <p:cNvSpPr>
            <a:spLocks noGrp="1"/>
          </p:cNvSpPr>
          <p:nvPr>
            <p:ph idx="1"/>
          </p:nvPr>
        </p:nvSpPr>
        <p:spPr/>
        <p:txBody>
          <a:bodyPr>
            <a:normAutofit/>
          </a:bodyPr>
          <a:lstStyle/>
          <a:p>
            <a:r>
              <a:rPr lang="en-AU" dirty="0" smtClean="0"/>
              <a:t>ATL support libraries of helpers</a:t>
            </a:r>
          </a:p>
          <a:p>
            <a:pPr lvl="1"/>
            <a:r>
              <a:rPr lang="en-AU" dirty="0" smtClean="0"/>
              <a:t>Only context helpers are allowed</a:t>
            </a:r>
          </a:p>
          <a:p>
            <a:pPr lvl="1"/>
            <a:r>
              <a:rPr lang="en-AU" dirty="0" smtClean="0"/>
              <a:t>Only operation helpers are allowed</a:t>
            </a:r>
          </a:p>
          <a:p>
            <a:pPr lvl="1"/>
            <a:endParaRPr lang="en-AU" dirty="0" smtClean="0"/>
          </a:p>
          <a:p>
            <a:endParaRPr lang="en-AU" dirty="0" smtClean="0"/>
          </a:p>
          <a:p>
            <a:r>
              <a:rPr lang="en-AU" dirty="0" smtClean="0"/>
              <a:t>Merged at runtime with the transformation</a:t>
            </a:r>
          </a:p>
          <a:p>
            <a:pPr lvl="1"/>
            <a:endParaRPr lang="en-AU" dirty="0" smtClean="0"/>
          </a:p>
          <a:p>
            <a:pPr lvl="1"/>
            <a:endParaRPr lang="en-AU" dirty="0" smtClean="0"/>
          </a:p>
        </p:txBody>
      </p:sp>
      <p:sp>
        <p:nvSpPr>
          <p:cNvPr id="5" name="4 Rectángulo"/>
          <p:cNvSpPr/>
          <p:nvPr/>
        </p:nvSpPr>
        <p:spPr>
          <a:xfrm>
            <a:off x="1187624" y="5027692"/>
            <a:ext cx="7704856" cy="1569660"/>
          </a:xfrm>
          <a:prstGeom prst="rect">
            <a:avLst/>
          </a:prstGeom>
        </p:spPr>
        <p:txBody>
          <a:bodyPr wrap="square">
            <a:spAutoFit/>
          </a:bodyPr>
          <a:lstStyle/>
          <a:p>
            <a:r>
              <a:rPr lang="es-ES_tradnl" sz="1600" dirty="0" smtClean="0">
                <a:solidFill>
                  <a:schemeClr val="accent3">
                    <a:lumMod val="50000"/>
                  </a:schemeClr>
                </a:solidFill>
                <a:latin typeface="Consolas" pitchFamily="49" charset="0"/>
              </a:rPr>
              <a:t>-- @</a:t>
            </a:r>
            <a:r>
              <a:rPr lang="es-ES_tradnl" sz="1600" dirty="0" err="1" smtClean="0">
                <a:solidFill>
                  <a:schemeClr val="accent3">
                    <a:lumMod val="50000"/>
                  </a:schemeClr>
                </a:solidFill>
                <a:latin typeface="Consolas" pitchFamily="49" charset="0"/>
              </a:rPr>
              <a:t>nsURI</a:t>
            </a:r>
            <a:r>
              <a:rPr lang="es-ES_tradnl" sz="1600" dirty="0" smtClean="0">
                <a:solidFill>
                  <a:schemeClr val="accent3">
                    <a:lumMod val="50000"/>
                  </a:schemeClr>
                </a:solidFill>
                <a:latin typeface="Consolas" pitchFamily="49" charset="0"/>
              </a:rPr>
              <a:t> UML=http://www.eclipse.org/uml2/5.0.0/UML</a:t>
            </a:r>
          </a:p>
          <a:p>
            <a:r>
              <a:rPr lang="es-ES_tradnl" sz="1600" dirty="0" smtClean="0">
                <a:solidFill>
                  <a:schemeClr val="accent3">
                    <a:lumMod val="50000"/>
                  </a:schemeClr>
                </a:solidFill>
                <a:latin typeface="Consolas" pitchFamily="49" charset="0"/>
              </a:rPr>
              <a:t>-- @</a:t>
            </a:r>
            <a:r>
              <a:rPr lang="es-ES_tradnl" sz="1600" dirty="0" err="1" smtClean="0">
                <a:solidFill>
                  <a:schemeClr val="accent3">
                    <a:lumMod val="50000"/>
                  </a:schemeClr>
                </a:solidFill>
                <a:latin typeface="Consolas" pitchFamily="49" charset="0"/>
              </a:rPr>
              <a:t>path</a:t>
            </a:r>
            <a:r>
              <a:rPr lang="es-ES_tradnl" sz="1600" dirty="0" smtClean="0">
                <a:solidFill>
                  <a:schemeClr val="accent3">
                    <a:lumMod val="50000"/>
                  </a:schemeClr>
                </a:solidFill>
                <a:latin typeface="Consolas" pitchFamily="49" charset="0"/>
              </a:rPr>
              <a:t> GUI=/guigen.trafo.uml2gui/</a:t>
            </a:r>
            <a:r>
              <a:rPr lang="es-ES_tradnl" sz="1600" dirty="0" err="1" smtClean="0">
                <a:solidFill>
                  <a:schemeClr val="accent3">
                    <a:lumMod val="50000"/>
                  </a:schemeClr>
                </a:solidFill>
                <a:latin typeface="Consolas" pitchFamily="49" charset="0"/>
              </a:rPr>
              <a:t>metamodels</a:t>
            </a:r>
            <a:r>
              <a:rPr lang="es-ES_tradnl" sz="1600" dirty="0" smtClean="0">
                <a:solidFill>
                  <a:schemeClr val="accent3">
                    <a:lumMod val="50000"/>
                  </a:schemeClr>
                </a:solidFill>
                <a:latin typeface="Consolas" pitchFamily="49" charset="0"/>
              </a:rPr>
              <a:t>/</a:t>
            </a:r>
            <a:r>
              <a:rPr lang="es-ES_tradnl" sz="1600" dirty="0" err="1" smtClean="0">
                <a:solidFill>
                  <a:schemeClr val="accent3">
                    <a:lumMod val="50000"/>
                  </a:schemeClr>
                </a:solidFill>
                <a:latin typeface="Consolas" pitchFamily="49" charset="0"/>
              </a:rPr>
              <a:t>gui.ecore</a:t>
            </a:r>
            <a:endParaRPr lang="es-ES_tradnl" sz="1600" dirty="0" smtClean="0">
              <a:solidFill>
                <a:schemeClr val="accent3">
                  <a:lumMod val="50000"/>
                </a:schemeClr>
              </a:solidFill>
              <a:latin typeface="Consolas" pitchFamily="49" charset="0"/>
            </a:endParaRPr>
          </a:p>
          <a:p>
            <a:r>
              <a:rPr lang="es-ES_tradnl" sz="1600" dirty="0" smtClean="0">
                <a:solidFill>
                  <a:schemeClr val="accent3">
                    <a:lumMod val="50000"/>
                  </a:schemeClr>
                </a:solidFill>
                <a:latin typeface="Consolas" pitchFamily="49" charset="0"/>
              </a:rPr>
              <a:t>-- @</a:t>
            </a:r>
            <a:r>
              <a:rPr lang="es-ES_tradnl" sz="1600" dirty="0" err="1" smtClean="0">
                <a:solidFill>
                  <a:schemeClr val="accent3">
                    <a:lumMod val="50000"/>
                  </a:schemeClr>
                </a:solidFill>
                <a:latin typeface="Consolas" pitchFamily="49" charset="0"/>
              </a:rPr>
              <a:t>lib</a:t>
            </a:r>
            <a:r>
              <a:rPr lang="es-ES_tradnl" sz="1600" dirty="0" smtClean="0">
                <a:solidFill>
                  <a:schemeClr val="accent3">
                    <a:lumMod val="50000"/>
                  </a:schemeClr>
                </a:solidFill>
                <a:latin typeface="Consolas" pitchFamily="49" charset="0"/>
              </a:rPr>
              <a:t> </a:t>
            </a:r>
            <a:r>
              <a:rPr lang="es-ES_tradnl" sz="1600" dirty="0" err="1" smtClean="0">
                <a:solidFill>
                  <a:schemeClr val="accent3">
                    <a:lumMod val="50000"/>
                  </a:schemeClr>
                </a:solidFill>
                <a:latin typeface="Consolas" pitchFamily="49" charset="0"/>
              </a:rPr>
              <a:t>UMLfacilities</a:t>
            </a:r>
            <a:r>
              <a:rPr lang="es-ES_tradnl" sz="1600" dirty="0" smtClean="0">
                <a:solidFill>
                  <a:schemeClr val="accent3">
                    <a:lumMod val="50000"/>
                  </a:schemeClr>
                </a:solidFill>
                <a:latin typeface="Consolas" pitchFamily="49" charset="0"/>
              </a:rPr>
              <a:t>=/guigen.trafo.uml2gui/</a:t>
            </a:r>
            <a:r>
              <a:rPr lang="es-ES_tradnl" sz="1600" dirty="0" err="1" smtClean="0">
                <a:solidFill>
                  <a:schemeClr val="accent3">
                    <a:lumMod val="50000"/>
                  </a:schemeClr>
                </a:solidFill>
                <a:latin typeface="Consolas" pitchFamily="49" charset="0"/>
              </a:rPr>
              <a:t>lib</a:t>
            </a:r>
            <a:r>
              <a:rPr lang="es-ES_tradnl" sz="1600" dirty="0" smtClean="0">
                <a:solidFill>
                  <a:schemeClr val="accent3">
                    <a:lumMod val="50000"/>
                  </a:schemeClr>
                </a:solidFill>
                <a:latin typeface="Consolas" pitchFamily="49" charset="0"/>
              </a:rPr>
              <a:t>/UMLfac.atl</a:t>
            </a:r>
          </a:p>
          <a:p>
            <a:r>
              <a:rPr lang="es-ES_tradnl" sz="1600" b="1" dirty="0" smtClean="0">
                <a:solidFill>
                  <a:srgbClr val="C00000"/>
                </a:solidFill>
                <a:latin typeface="Consolas" pitchFamily="49" charset="0"/>
              </a:rPr>
              <a:t>module</a:t>
            </a:r>
            <a:r>
              <a:rPr lang="es-ES_tradnl" sz="1600" dirty="0" smtClean="0">
                <a:latin typeface="Consolas" pitchFamily="49" charset="0"/>
              </a:rPr>
              <a:t> “uml2gui”;</a:t>
            </a:r>
          </a:p>
          <a:p>
            <a:r>
              <a:rPr lang="es-ES_tradnl" sz="1600" b="1" dirty="0" err="1" smtClean="0">
                <a:solidFill>
                  <a:srgbClr val="C00000"/>
                </a:solidFill>
                <a:latin typeface="Consolas" pitchFamily="49" charset="0"/>
              </a:rPr>
              <a:t>create</a:t>
            </a:r>
            <a:r>
              <a:rPr lang="es-ES_tradnl" sz="1600" dirty="0" smtClean="0">
                <a:latin typeface="Consolas" pitchFamily="49" charset="0"/>
              </a:rPr>
              <a:t> OUT : GUI </a:t>
            </a:r>
            <a:r>
              <a:rPr lang="es-ES_tradnl" sz="1600" b="1" dirty="0" err="1" smtClean="0">
                <a:solidFill>
                  <a:srgbClr val="C00000"/>
                </a:solidFill>
                <a:latin typeface="Consolas" pitchFamily="49" charset="0"/>
              </a:rPr>
              <a:t>from</a:t>
            </a:r>
            <a:r>
              <a:rPr lang="es-ES_tradnl" sz="1600" dirty="0" smtClean="0">
                <a:latin typeface="Consolas" pitchFamily="49" charset="0"/>
              </a:rPr>
              <a:t> IN : UML;</a:t>
            </a:r>
          </a:p>
          <a:p>
            <a:r>
              <a:rPr lang="es-ES_tradnl" sz="1600" b="1" dirty="0" smtClean="0">
                <a:solidFill>
                  <a:srgbClr val="C00000"/>
                </a:solidFill>
                <a:latin typeface="Consolas" pitchFamily="49" charset="0"/>
              </a:rPr>
              <a:t>uses</a:t>
            </a:r>
            <a:r>
              <a:rPr lang="es-ES_tradnl" sz="1600" dirty="0" smtClean="0">
                <a:latin typeface="Consolas" pitchFamily="49" charset="0"/>
              </a:rPr>
              <a:t> </a:t>
            </a:r>
            <a:r>
              <a:rPr lang="es-ES_tradnl" sz="1600" dirty="0" err="1" smtClean="0">
                <a:latin typeface="Consolas" pitchFamily="49" charset="0"/>
              </a:rPr>
              <a:t>UMLfacilities</a:t>
            </a:r>
            <a:endParaRPr lang="es-ES_tradnl" sz="1600" dirty="0">
              <a:latin typeface="Consolas" pitchFamily="49" charset="0"/>
            </a:endParaRPr>
          </a:p>
        </p:txBody>
      </p:sp>
      <p:sp>
        <p:nvSpPr>
          <p:cNvPr id="6" name="5 CuadroTexto"/>
          <p:cNvSpPr txBox="1"/>
          <p:nvPr/>
        </p:nvSpPr>
        <p:spPr>
          <a:xfrm>
            <a:off x="6444208" y="5877272"/>
            <a:ext cx="2224776" cy="646331"/>
          </a:xfrm>
          <a:prstGeom prst="rect">
            <a:avLst/>
          </a:prstGeom>
          <a:noFill/>
        </p:spPr>
        <p:txBody>
          <a:bodyPr wrap="none" rtlCol="0">
            <a:spAutoFit/>
          </a:bodyPr>
          <a:lstStyle/>
          <a:p>
            <a:r>
              <a:rPr lang="en-AU" dirty="0" smtClean="0"/>
              <a:t>-- @lib </a:t>
            </a:r>
          </a:p>
          <a:p>
            <a:r>
              <a:rPr lang="en-AU" dirty="0" err="1" smtClean="0"/>
              <a:t>AnATLyzer</a:t>
            </a:r>
            <a:r>
              <a:rPr lang="en-AU" dirty="0" smtClean="0"/>
              <a:t> annotation</a:t>
            </a:r>
            <a:endParaRPr lang="en-AU" dirty="0"/>
          </a:p>
        </p:txBody>
      </p:sp>
      <p:sp>
        <p:nvSpPr>
          <p:cNvPr id="7" name="6 Rectángulo"/>
          <p:cNvSpPr/>
          <p:nvPr/>
        </p:nvSpPr>
        <p:spPr>
          <a:xfrm>
            <a:off x="971600" y="3284984"/>
            <a:ext cx="7927170" cy="830997"/>
          </a:xfrm>
          <a:prstGeom prst="rect">
            <a:avLst/>
          </a:prstGeom>
        </p:spPr>
        <p:txBody>
          <a:bodyPr wrap="none">
            <a:spAutoFit/>
          </a:bodyPr>
          <a:lstStyle/>
          <a:p>
            <a:r>
              <a:rPr lang="es-ES_tradnl" sz="1600" b="1" dirty="0" err="1" smtClean="0">
                <a:solidFill>
                  <a:srgbClr val="C00000"/>
                </a:solidFill>
                <a:latin typeface="Consolas" pitchFamily="49" charset="0"/>
              </a:rPr>
              <a:t>library</a:t>
            </a:r>
            <a:r>
              <a:rPr lang="es-ES_tradnl" sz="1600" b="1" dirty="0" smtClean="0">
                <a:solidFill>
                  <a:srgbClr val="C00000"/>
                </a:solidFill>
                <a:latin typeface="Consolas" pitchFamily="49" charset="0"/>
              </a:rPr>
              <a:t> </a:t>
            </a:r>
            <a:r>
              <a:rPr lang="es-ES_tradnl" sz="1600" dirty="0" err="1" smtClean="0">
                <a:latin typeface="Consolas" pitchFamily="49" charset="0"/>
              </a:rPr>
              <a:t>UMLfacilities</a:t>
            </a:r>
            <a:r>
              <a:rPr lang="es-ES_tradnl" sz="1600" dirty="0" smtClean="0">
                <a:latin typeface="Consolas" pitchFamily="49" charset="0"/>
              </a:rPr>
              <a:t>;</a:t>
            </a:r>
          </a:p>
          <a:p>
            <a:endParaRPr lang="es-ES_tradnl" sz="1600" dirty="0" smtClean="0">
              <a:latin typeface="Consolas" pitchFamily="49" charset="0"/>
            </a:endParaRPr>
          </a:p>
          <a:p>
            <a:r>
              <a:rPr lang="es-ES_tradnl" sz="1600" b="1" dirty="0" err="1" smtClean="0">
                <a:solidFill>
                  <a:srgbClr val="C00000"/>
                </a:solidFill>
                <a:latin typeface="Consolas" pitchFamily="49" charset="0"/>
              </a:rPr>
              <a:t>helper</a:t>
            </a:r>
            <a:r>
              <a:rPr lang="es-ES_tradnl" sz="1600" b="1" dirty="0" smtClean="0">
                <a:solidFill>
                  <a:srgbClr val="C00000"/>
                </a:solidFill>
                <a:latin typeface="Consolas" pitchFamily="49" charset="0"/>
              </a:rPr>
              <a:t> </a:t>
            </a:r>
            <a:r>
              <a:rPr lang="es-ES_tradnl" sz="1600" b="1" dirty="0" err="1" smtClean="0">
                <a:solidFill>
                  <a:srgbClr val="C00000"/>
                </a:solidFill>
                <a:latin typeface="Consolas" pitchFamily="49" charset="0"/>
              </a:rPr>
              <a:t>context</a:t>
            </a:r>
            <a:r>
              <a:rPr lang="es-ES_tradnl" sz="1600" b="1" dirty="0" smtClean="0">
                <a:solidFill>
                  <a:srgbClr val="C00000"/>
                </a:solidFill>
                <a:latin typeface="Consolas" pitchFamily="49" charset="0"/>
              </a:rPr>
              <a:t> </a:t>
            </a:r>
            <a:r>
              <a:rPr lang="es-ES_tradnl" sz="1600" dirty="0" err="1" smtClean="0">
                <a:latin typeface="Consolas" pitchFamily="49" charset="0"/>
              </a:rPr>
              <a:t>UML!Class</a:t>
            </a:r>
            <a:r>
              <a:rPr lang="es-ES_tradnl" sz="1600" dirty="0" smtClean="0">
                <a:latin typeface="Consolas" pitchFamily="49" charset="0"/>
              </a:rPr>
              <a:t> </a:t>
            </a:r>
            <a:r>
              <a:rPr lang="es-ES_tradnl" sz="1600" dirty="0" err="1" smtClean="0">
                <a:latin typeface="Consolas" pitchFamily="49" charset="0"/>
              </a:rPr>
              <a:t>def</a:t>
            </a:r>
            <a:r>
              <a:rPr lang="es-ES_tradnl" sz="1600" dirty="0" smtClean="0">
                <a:latin typeface="Consolas" pitchFamily="49" charset="0"/>
              </a:rPr>
              <a:t>: </a:t>
            </a:r>
            <a:r>
              <a:rPr lang="es-ES_tradnl" sz="1600" dirty="0" err="1" smtClean="0">
                <a:latin typeface="Consolas" pitchFamily="49" charset="0"/>
              </a:rPr>
              <a:t>allSuperClasses</a:t>
            </a:r>
            <a:r>
              <a:rPr lang="es-ES_tradnl" sz="1600" dirty="0" smtClean="0">
                <a:latin typeface="Consolas" pitchFamily="49" charset="0"/>
              </a:rPr>
              <a:t>() : Set(</a:t>
            </a:r>
            <a:r>
              <a:rPr lang="es-ES_tradnl" sz="1600" dirty="0" err="1" smtClean="0">
                <a:latin typeface="Consolas" pitchFamily="49" charset="0"/>
              </a:rPr>
              <a:t>UML!Class</a:t>
            </a:r>
            <a:r>
              <a:rPr lang="es-ES_tradnl" sz="1600" dirty="0" smtClean="0">
                <a:latin typeface="Consolas" pitchFamily="49" charset="0"/>
              </a:rPr>
              <a:t>) =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n-GB" dirty="0" smtClean="0"/>
              <a:t>The ATL language</a:t>
            </a:r>
            <a:endParaRPr lang="en-GB" dirty="0"/>
          </a:p>
        </p:txBody>
      </p:sp>
      <p:sp>
        <p:nvSpPr>
          <p:cNvPr id="5" name="4 Subtítulo"/>
          <p:cNvSpPr>
            <a:spLocks noGrp="1"/>
          </p:cNvSpPr>
          <p:nvPr>
            <p:ph type="subTitle" idx="1"/>
          </p:nvPr>
        </p:nvSpPr>
        <p:spPr/>
        <p:txBody>
          <a:bodyPr/>
          <a:lstStyle/>
          <a:p>
            <a:r>
              <a:rPr lang="en-GB" dirty="0" smtClean="0"/>
              <a:t>Refining mode</a:t>
            </a:r>
            <a:endParaRPr lang="en-GB"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Refining mode</a:t>
            </a:r>
            <a:endParaRPr lang="en-GB" dirty="0"/>
          </a:p>
        </p:txBody>
      </p:sp>
      <p:sp>
        <p:nvSpPr>
          <p:cNvPr id="3" name="2 Marcador de contenido"/>
          <p:cNvSpPr>
            <a:spLocks noGrp="1"/>
          </p:cNvSpPr>
          <p:nvPr>
            <p:ph idx="1"/>
          </p:nvPr>
        </p:nvSpPr>
        <p:spPr/>
        <p:txBody>
          <a:bodyPr>
            <a:normAutofit/>
          </a:bodyPr>
          <a:lstStyle/>
          <a:p>
            <a:r>
              <a:rPr lang="en-GB" dirty="0" smtClean="0"/>
              <a:t>ATL support for in-place transformations *</a:t>
            </a:r>
          </a:p>
          <a:p>
            <a:pPr lvl="1"/>
            <a:r>
              <a:rPr lang="en-GB" dirty="0" smtClean="0"/>
              <a:t>The input model is changed by the transformation rules</a:t>
            </a:r>
          </a:p>
          <a:p>
            <a:pPr lvl="1"/>
            <a:endParaRPr lang="en-GB" dirty="0"/>
          </a:p>
        </p:txBody>
      </p:sp>
      <p:sp>
        <p:nvSpPr>
          <p:cNvPr id="4" name="3 CuadroTexto"/>
          <p:cNvSpPr txBox="1"/>
          <p:nvPr/>
        </p:nvSpPr>
        <p:spPr>
          <a:xfrm>
            <a:off x="7524328" y="6488668"/>
            <a:ext cx="1502399" cy="307777"/>
          </a:xfrm>
          <a:prstGeom prst="rect">
            <a:avLst/>
          </a:prstGeom>
          <a:noFill/>
        </p:spPr>
        <p:txBody>
          <a:bodyPr wrap="none" rtlCol="0">
            <a:spAutoFit/>
          </a:bodyPr>
          <a:lstStyle/>
          <a:p>
            <a:r>
              <a:rPr lang="es-ES_tradnl" sz="1400" dirty="0" err="1" smtClean="0">
                <a:solidFill>
                  <a:schemeClr val="bg1">
                    <a:lumMod val="65000"/>
                  </a:schemeClr>
                </a:solidFill>
              </a:rPr>
              <a:t>Refining</a:t>
            </a:r>
            <a:r>
              <a:rPr lang="es-ES_tradnl" sz="1400" dirty="0" smtClean="0">
                <a:solidFill>
                  <a:schemeClr val="bg1">
                    <a:lumMod val="65000"/>
                  </a:schemeClr>
                </a:solidFill>
              </a:rPr>
              <a:t> </a:t>
            </a:r>
            <a:r>
              <a:rPr lang="es-ES_tradnl" sz="1400" dirty="0" err="1" smtClean="0">
                <a:solidFill>
                  <a:schemeClr val="bg1">
                    <a:lumMod val="65000"/>
                  </a:schemeClr>
                </a:solidFill>
              </a:rPr>
              <a:t>mode</a:t>
            </a:r>
            <a:r>
              <a:rPr lang="es-ES_tradnl" sz="1400" dirty="0" smtClean="0">
                <a:solidFill>
                  <a:schemeClr val="bg1">
                    <a:lumMod val="65000"/>
                  </a:schemeClr>
                </a:solidFill>
              </a:rPr>
              <a:t> – </a:t>
            </a:r>
            <a:fld id="{FDBEFE11-3DF1-4A6E-91A5-8B939726F35A}" type="slidenum">
              <a:rPr lang="es-ES_tradnl" sz="1400" smtClean="0">
                <a:solidFill>
                  <a:schemeClr val="bg1">
                    <a:lumMod val="65000"/>
                  </a:schemeClr>
                </a:solidFill>
              </a:rPr>
              <a:pPr/>
              <a:t>73</a:t>
            </a:fld>
            <a:endParaRPr lang="es-ES_tradnl" sz="1400" dirty="0">
              <a:solidFill>
                <a:schemeClr val="bg1">
                  <a:lumMod val="65000"/>
                </a:schemeClr>
              </a:solidFill>
            </a:endParaRPr>
          </a:p>
        </p:txBody>
      </p:sp>
      <p:sp>
        <p:nvSpPr>
          <p:cNvPr id="6" name="5 Rectángulo"/>
          <p:cNvSpPr/>
          <p:nvPr/>
        </p:nvSpPr>
        <p:spPr>
          <a:xfrm>
            <a:off x="35496" y="5613047"/>
            <a:ext cx="7848872" cy="1200329"/>
          </a:xfrm>
          <a:prstGeom prst="rect">
            <a:avLst/>
          </a:prstGeom>
        </p:spPr>
        <p:txBody>
          <a:bodyPr wrap="square">
            <a:spAutoFit/>
          </a:bodyPr>
          <a:lstStyle/>
          <a:p>
            <a:r>
              <a:rPr lang="en-GB" dirty="0" smtClean="0"/>
              <a:t>* Refining Models with Rule-based Model Transformations. </a:t>
            </a:r>
          </a:p>
          <a:p>
            <a:r>
              <a:rPr lang="en-GB" dirty="0" smtClean="0"/>
              <a:t>   Massimo </a:t>
            </a:r>
            <a:r>
              <a:rPr lang="en-GB" dirty="0" err="1" smtClean="0"/>
              <a:t>Tisi</a:t>
            </a:r>
            <a:r>
              <a:rPr lang="en-GB" dirty="0" smtClean="0"/>
              <a:t> , Salvador </a:t>
            </a:r>
            <a:r>
              <a:rPr lang="en-GB" dirty="0" err="1" smtClean="0"/>
              <a:t>Martínez</a:t>
            </a:r>
            <a:r>
              <a:rPr lang="en-GB" dirty="0" smtClean="0"/>
              <a:t> , </a:t>
            </a:r>
            <a:r>
              <a:rPr lang="en-GB" dirty="0" err="1" smtClean="0"/>
              <a:t>Frédéric</a:t>
            </a:r>
            <a:r>
              <a:rPr lang="en-GB" dirty="0" smtClean="0"/>
              <a:t> </a:t>
            </a:r>
            <a:r>
              <a:rPr lang="en-GB" dirty="0" err="1" smtClean="0"/>
              <a:t>Jouault</a:t>
            </a:r>
            <a:r>
              <a:rPr lang="en-GB" dirty="0" smtClean="0"/>
              <a:t> , </a:t>
            </a:r>
            <a:r>
              <a:rPr lang="en-GB" dirty="0" err="1" smtClean="0"/>
              <a:t>Jordi</a:t>
            </a:r>
            <a:r>
              <a:rPr lang="en-GB" dirty="0" smtClean="0"/>
              <a:t> Cabot.</a:t>
            </a:r>
          </a:p>
          <a:p>
            <a:r>
              <a:rPr lang="en-GB" dirty="0" smtClean="0"/>
              <a:t>   Technical report.</a:t>
            </a:r>
          </a:p>
          <a:p>
            <a:r>
              <a:rPr lang="en-GB" dirty="0" smtClean="0"/>
              <a:t>* http://modeling-languages.com/refiningrefactoring-transformations-atl/</a:t>
            </a:r>
            <a:endParaRPr lang="en-GB" dirty="0"/>
          </a:p>
        </p:txBody>
      </p:sp>
      <p:sp>
        <p:nvSpPr>
          <p:cNvPr id="7" name="6 Rectángulo"/>
          <p:cNvSpPr/>
          <p:nvPr/>
        </p:nvSpPr>
        <p:spPr>
          <a:xfrm>
            <a:off x="2339752" y="4005064"/>
            <a:ext cx="1428979"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Input model</a:t>
            </a:r>
            <a:endParaRPr lang="en-GB" dirty="0"/>
          </a:p>
        </p:txBody>
      </p:sp>
      <p:sp>
        <p:nvSpPr>
          <p:cNvPr id="8" name="7 Rectángulo redondeado"/>
          <p:cNvSpPr/>
          <p:nvPr/>
        </p:nvSpPr>
        <p:spPr>
          <a:xfrm>
            <a:off x="4932040" y="3933056"/>
            <a:ext cx="2016224" cy="6480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In-place</a:t>
            </a:r>
          </a:p>
          <a:p>
            <a:pPr algn="ctr"/>
            <a:r>
              <a:rPr lang="en-GB" dirty="0" smtClean="0"/>
              <a:t>transformation</a:t>
            </a:r>
            <a:endParaRPr lang="en-GB" dirty="0"/>
          </a:p>
        </p:txBody>
      </p:sp>
      <p:cxnSp>
        <p:nvCxnSpPr>
          <p:cNvPr id="10" name="9 Conector recto de flecha"/>
          <p:cNvCxnSpPr>
            <a:stCxn id="7" idx="3"/>
            <a:endCxn id="8" idx="1"/>
          </p:cNvCxnSpPr>
          <p:nvPr/>
        </p:nvCxnSpPr>
        <p:spPr>
          <a:xfrm>
            <a:off x="3768731" y="4257092"/>
            <a:ext cx="116330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11 Conector angular"/>
          <p:cNvCxnSpPr>
            <a:stCxn id="8" idx="0"/>
            <a:endCxn id="7" idx="0"/>
          </p:cNvCxnSpPr>
          <p:nvPr/>
        </p:nvCxnSpPr>
        <p:spPr>
          <a:xfrm rot="16200000" flipH="1" flipV="1">
            <a:off x="4461193" y="2526105"/>
            <a:ext cx="72008" cy="2885910"/>
          </a:xfrm>
          <a:prstGeom prst="bentConnector3">
            <a:avLst>
              <a:gd name="adj1" fmla="val -317465"/>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Refining mode</a:t>
            </a:r>
            <a:endParaRPr lang="en-GB" dirty="0"/>
          </a:p>
        </p:txBody>
      </p:sp>
      <p:sp>
        <p:nvSpPr>
          <p:cNvPr id="3" name="2 Marcador de contenido"/>
          <p:cNvSpPr>
            <a:spLocks noGrp="1"/>
          </p:cNvSpPr>
          <p:nvPr>
            <p:ph idx="1"/>
          </p:nvPr>
        </p:nvSpPr>
        <p:spPr/>
        <p:txBody>
          <a:bodyPr>
            <a:normAutofit lnSpcReduction="10000"/>
          </a:bodyPr>
          <a:lstStyle/>
          <a:p>
            <a:r>
              <a:rPr lang="en-GB" dirty="0" smtClean="0"/>
              <a:t>Limitations</a:t>
            </a:r>
          </a:p>
          <a:p>
            <a:pPr lvl="1"/>
            <a:r>
              <a:rPr lang="en-GB" dirty="0" smtClean="0"/>
              <a:t>Simplistic support  (poor’s man in-place transf.)</a:t>
            </a:r>
          </a:p>
          <a:p>
            <a:pPr lvl="2"/>
            <a:r>
              <a:rPr lang="en-US" dirty="0" smtClean="0"/>
              <a:t>NOT recursive application of graph-rewriting rules</a:t>
            </a:r>
            <a:endParaRPr lang="en-GB" dirty="0" smtClean="0"/>
          </a:p>
          <a:p>
            <a:pPr lvl="1"/>
            <a:r>
              <a:rPr lang="en-GB" dirty="0" smtClean="0"/>
              <a:t>Adequate for “refinements” of a model</a:t>
            </a:r>
          </a:p>
          <a:p>
            <a:pPr lvl="2"/>
            <a:r>
              <a:rPr lang="en-GB" dirty="0" smtClean="0"/>
              <a:t>E.g., a refactoring</a:t>
            </a:r>
          </a:p>
          <a:p>
            <a:pPr lvl="1"/>
            <a:r>
              <a:rPr lang="en-GB" dirty="0" smtClean="0"/>
              <a:t>Not adequate for...</a:t>
            </a:r>
          </a:p>
          <a:p>
            <a:pPr lvl="2"/>
            <a:r>
              <a:rPr lang="en-GB" dirty="0" smtClean="0"/>
              <a:t>Things like the </a:t>
            </a:r>
            <a:r>
              <a:rPr lang="en-GB" dirty="0" err="1" smtClean="0"/>
              <a:t>pac</a:t>
            </a:r>
            <a:r>
              <a:rPr lang="en-GB" dirty="0" smtClean="0"/>
              <a:t>-man...</a:t>
            </a:r>
          </a:p>
          <a:p>
            <a:pPr lvl="2"/>
            <a:r>
              <a:rPr lang="en-GB" dirty="0" smtClean="0"/>
              <a:t>Complex program transformation manipulations</a:t>
            </a:r>
          </a:p>
          <a:p>
            <a:pPr lvl="3"/>
            <a:r>
              <a:rPr lang="en-GB" dirty="0" smtClean="0"/>
              <a:t>E.g., a compiler optimization</a:t>
            </a:r>
          </a:p>
          <a:p>
            <a:r>
              <a:rPr lang="en-GB" dirty="0" smtClean="0"/>
              <a:t>Older versions implemented a copy strategy</a:t>
            </a:r>
          </a:p>
          <a:p>
            <a:pPr lvl="1"/>
            <a:endParaRPr lang="en-GB" dirty="0"/>
          </a:p>
        </p:txBody>
      </p:sp>
      <p:sp>
        <p:nvSpPr>
          <p:cNvPr id="5" name="4 CuadroTexto"/>
          <p:cNvSpPr txBox="1"/>
          <p:nvPr/>
        </p:nvSpPr>
        <p:spPr>
          <a:xfrm>
            <a:off x="7524328" y="6488668"/>
            <a:ext cx="1502399" cy="307777"/>
          </a:xfrm>
          <a:prstGeom prst="rect">
            <a:avLst/>
          </a:prstGeom>
          <a:noFill/>
        </p:spPr>
        <p:txBody>
          <a:bodyPr wrap="none" rtlCol="0">
            <a:spAutoFit/>
          </a:bodyPr>
          <a:lstStyle/>
          <a:p>
            <a:r>
              <a:rPr lang="es-ES_tradnl" sz="1400" dirty="0" err="1" smtClean="0">
                <a:solidFill>
                  <a:schemeClr val="bg1">
                    <a:lumMod val="65000"/>
                  </a:schemeClr>
                </a:solidFill>
              </a:rPr>
              <a:t>Refining</a:t>
            </a:r>
            <a:r>
              <a:rPr lang="es-ES_tradnl" sz="1400" dirty="0" smtClean="0">
                <a:solidFill>
                  <a:schemeClr val="bg1">
                    <a:lumMod val="65000"/>
                  </a:schemeClr>
                </a:solidFill>
              </a:rPr>
              <a:t> </a:t>
            </a:r>
            <a:r>
              <a:rPr lang="es-ES_tradnl" sz="1400" dirty="0" err="1" smtClean="0">
                <a:solidFill>
                  <a:schemeClr val="bg1">
                    <a:lumMod val="65000"/>
                  </a:schemeClr>
                </a:solidFill>
              </a:rPr>
              <a:t>mode</a:t>
            </a:r>
            <a:r>
              <a:rPr lang="es-ES_tradnl" sz="1400" dirty="0" smtClean="0">
                <a:solidFill>
                  <a:schemeClr val="bg1">
                    <a:lumMod val="65000"/>
                  </a:schemeClr>
                </a:solidFill>
              </a:rPr>
              <a:t> – </a:t>
            </a:r>
            <a:fld id="{FDBEFE11-3DF1-4A6E-91A5-8B939726F35A}" type="slidenum">
              <a:rPr lang="es-ES_tradnl" sz="1400" smtClean="0">
                <a:solidFill>
                  <a:schemeClr val="bg1">
                    <a:lumMod val="65000"/>
                  </a:schemeClr>
                </a:solidFill>
              </a:rPr>
              <a:pPr/>
              <a:t>74</a:t>
            </a:fld>
            <a:endParaRPr lang="es-ES_tradnl"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Refining mode</a:t>
            </a:r>
            <a:endParaRPr lang="en-AU" dirty="0"/>
          </a:p>
        </p:txBody>
      </p:sp>
      <p:sp>
        <p:nvSpPr>
          <p:cNvPr id="3" name="2 Marcador de contenido"/>
          <p:cNvSpPr>
            <a:spLocks noGrp="1"/>
          </p:cNvSpPr>
          <p:nvPr>
            <p:ph idx="1"/>
          </p:nvPr>
        </p:nvSpPr>
        <p:spPr/>
        <p:txBody>
          <a:bodyPr/>
          <a:lstStyle/>
          <a:p>
            <a:r>
              <a:rPr lang="en-AU" dirty="0" smtClean="0"/>
              <a:t>Design rationale</a:t>
            </a:r>
          </a:p>
          <a:p>
            <a:pPr lvl="1"/>
            <a:r>
              <a:rPr lang="en-AU" dirty="0" smtClean="0"/>
              <a:t>Fit in the model-to-model schema ATL developers are used to</a:t>
            </a:r>
          </a:p>
          <a:p>
            <a:pPr lvl="1"/>
            <a:r>
              <a:rPr lang="en-AU" dirty="0" smtClean="0"/>
              <a:t>Refining mode conceptually acts as a kind of copy transformation</a:t>
            </a:r>
          </a:p>
          <a:p>
            <a:pPr lvl="2"/>
            <a:r>
              <a:rPr lang="en-AU" dirty="0" smtClean="0"/>
              <a:t>Everything is implicitly copied</a:t>
            </a:r>
          </a:p>
          <a:p>
            <a:pPr lvl="2"/>
            <a:r>
              <a:rPr lang="en-AU" dirty="0" smtClean="0"/>
              <a:t>Write rules for what you want to change</a:t>
            </a:r>
          </a:p>
          <a:p>
            <a:pPr lvl="3"/>
            <a:r>
              <a:rPr lang="en-AU" dirty="0" smtClean="0"/>
              <a:t>If a binding is not overridden, the default value is used</a:t>
            </a:r>
          </a:p>
          <a:p>
            <a:pPr lvl="1"/>
            <a:endParaRPr lang="en-AU" dirty="0"/>
          </a:p>
        </p:txBody>
      </p:sp>
      <p:sp>
        <p:nvSpPr>
          <p:cNvPr id="4" name="3 CuadroTexto"/>
          <p:cNvSpPr txBox="1"/>
          <p:nvPr/>
        </p:nvSpPr>
        <p:spPr>
          <a:xfrm>
            <a:off x="7524328" y="6488668"/>
            <a:ext cx="1502399" cy="307777"/>
          </a:xfrm>
          <a:prstGeom prst="rect">
            <a:avLst/>
          </a:prstGeom>
          <a:noFill/>
        </p:spPr>
        <p:txBody>
          <a:bodyPr wrap="none" rtlCol="0">
            <a:spAutoFit/>
          </a:bodyPr>
          <a:lstStyle/>
          <a:p>
            <a:r>
              <a:rPr lang="es-ES_tradnl" sz="1400" dirty="0" err="1" smtClean="0">
                <a:solidFill>
                  <a:schemeClr val="bg1">
                    <a:lumMod val="65000"/>
                  </a:schemeClr>
                </a:solidFill>
              </a:rPr>
              <a:t>Refining</a:t>
            </a:r>
            <a:r>
              <a:rPr lang="es-ES_tradnl" sz="1400" dirty="0" smtClean="0">
                <a:solidFill>
                  <a:schemeClr val="bg1">
                    <a:lumMod val="65000"/>
                  </a:schemeClr>
                </a:solidFill>
              </a:rPr>
              <a:t> </a:t>
            </a:r>
            <a:r>
              <a:rPr lang="es-ES_tradnl" sz="1400" dirty="0" err="1" smtClean="0">
                <a:solidFill>
                  <a:schemeClr val="bg1">
                    <a:lumMod val="65000"/>
                  </a:schemeClr>
                </a:solidFill>
              </a:rPr>
              <a:t>mode</a:t>
            </a:r>
            <a:r>
              <a:rPr lang="es-ES_tradnl" sz="1400" dirty="0" smtClean="0">
                <a:solidFill>
                  <a:schemeClr val="bg1">
                    <a:lumMod val="65000"/>
                  </a:schemeClr>
                </a:solidFill>
              </a:rPr>
              <a:t> – </a:t>
            </a:r>
            <a:fld id="{FDBEFE11-3DF1-4A6E-91A5-8B939726F35A}" type="slidenum">
              <a:rPr lang="es-ES_tradnl" sz="1400" smtClean="0">
                <a:solidFill>
                  <a:schemeClr val="bg1">
                    <a:lumMod val="65000"/>
                  </a:schemeClr>
                </a:solidFill>
              </a:rPr>
              <a:pPr/>
              <a:t>75</a:t>
            </a:fld>
            <a:endParaRPr lang="es-ES_tradnl"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Module</a:t>
            </a:r>
            <a:endParaRPr lang="en-GB" dirty="0"/>
          </a:p>
        </p:txBody>
      </p:sp>
      <p:sp>
        <p:nvSpPr>
          <p:cNvPr id="3" name="2 Marcador de contenido"/>
          <p:cNvSpPr>
            <a:spLocks noGrp="1"/>
          </p:cNvSpPr>
          <p:nvPr>
            <p:ph idx="1"/>
          </p:nvPr>
        </p:nvSpPr>
        <p:spPr>
          <a:xfrm>
            <a:off x="457200" y="1600200"/>
            <a:ext cx="8686800" cy="4525963"/>
          </a:xfrm>
        </p:spPr>
        <p:txBody>
          <a:bodyPr/>
          <a:lstStyle/>
          <a:p>
            <a:r>
              <a:rPr lang="en-GB" dirty="0" smtClean="0"/>
              <a:t>Module declaration is a bit different</a:t>
            </a:r>
          </a:p>
          <a:p>
            <a:pPr lvl="1"/>
            <a:r>
              <a:rPr lang="en-GB" dirty="0" smtClean="0"/>
              <a:t>Requires atl2010 or </a:t>
            </a:r>
            <a:r>
              <a:rPr lang="en-GB" dirty="0" err="1" smtClean="0"/>
              <a:t>emftvm</a:t>
            </a:r>
            <a:r>
              <a:rPr lang="en-GB" dirty="0" smtClean="0"/>
              <a:t> versions for new in-place semantics</a:t>
            </a:r>
          </a:p>
          <a:p>
            <a:pPr lvl="1"/>
            <a:r>
              <a:rPr lang="en-GB" dirty="0" smtClean="0"/>
              <a:t>Keyword </a:t>
            </a:r>
            <a:r>
              <a:rPr lang="en-GB" b="1" dirty="0" smtClean="0">
                <a:solidFill>
                  <a:srgbClr val="C00000"/>
                </a:solidFill>
              </a:rPr>
              <a:t>refining</a:t>
            </a:r>
            <a:r>
              <a:rPr lang="en-GB" dirty="0" smtClean="0"/>
              <a:t> instead of </a:t>
            </a:r>
            <a:r>
              <a:rPr lang="en-GB" b="1" dirty="0" smtClean="0">
                <a:solidFill>
                  <a:srgbClr val="C00000"/>
                </a:solidFill>
              </a:rPr>
              <a:t>from</a:t>
            </a:r>
          </a:p>
          <a:p>
            <a:pPr lvl="1"/>
            <a:endParaRPr lang="en-GB" dirty="0"/>
          </a:p>
        </p:txBody>
      </p:sp>
      <p:sp>
        <p:nvSpPr>
          <p:cNvPr id="4" name="3 Rectángulo"/>
          <p:cNvSpPr/>
          <p:nvPr/>
        </p:nvSpPr>
        <p:spPr>
          <a:xfrm>
            <a:off x="611560" y="3861048"/>
            <a:ext cx="7776864" cy="1477328"/>
          </a:xfrm>
          <a:prstGeom prst="rect">
            <a:avLst/>
          </a:prstGeom>
        </p:spPr>
        <p:txBody>
          <a:bodyPr wrap="square">
            <a:spAutoFit/>
          </a:bodyPr>
          <a:lstStyle/>
          <a:p>
            <a:r>
              <a:rPr lang="es-ES_tradnl" dirty="0" smtClean="0">
                <a:solidFill>
                  <a:schemeClr val="accent3">
                    <a:lumMod val="50000"/>
                  </a:schemeClr>
                </a:solidFill>
                <a:latin typeface="Consolas" pitchFamily="49" charset="0"/>
              </a:rPr>
              <a:t>-- @</a:t>
            </a:r>
            <a:r>
              <a:rPr lang="es-ES_tradnl" dirty="0" err="1" smtClean="0">
                <a:solidFill>
                  <a:schemeClr val="accent3">
                    <a:lumMod val="50000"/>
                  </a:schemeClr>
                </a:solidFill>
                <a:latin typeface="Consolas" pitchFamily="49" charset="0"/>
              </a:rPr>
              <a:t>atlcompiler</a:t>
            </a:r>
            <a:r>
              <a:rPr lang="es-ES_tradnl" dirty="0" smtClean="0">
                <a:solidFill>
                  <a:schemeClr val="accent3">
                    <a:lumMod val="50000"/>
                  </a:schemeClr>
                </a:solidFill>
                <a:latin typeface="Consolas" pitchFamily="49" charset="0"/>
              </a:rPr>
              <a:t> </a:t>
            </a:r>
            <a:r>
              <a:rPr lang="es-ES_tradnl" dirty="0" err="1" smtClean="0">
                <a:solidFill>
                  <a:schemeClr val="accent3">
                    <a:lumMod val="50000"/>
                  </a:schemeClr>
                </a:solidFill>
                <a:latin typeface="Consolas" pitchFamily="49" charset="0"/>
              </a:rPr>
              <a:t>emftvm</a:t>
            </a:r>
            <a:endParaRPr lang="es-ES_tradnl" dirty="0" smtClean="0">
              <a:solidFill>
                <a:schemeClr val="accent3">
                  <a:lumMod val="50000"/>
                </a:schemeClr>
              </a:solidFill>
              <a:latin typeface="Consolas" pitchFamily="49" charset="0"/>
            </a:endParaRPr>
          </a:p>
          <a:p>
            <a:r>
              <a:rPr lang="es-ES_tradnl" dirty="0" smtClean="0">
                <a:solidFill>
                  <a:schemeClr val="accent3">
                    <a:lumMod val="50000"/>
                  </a:schemeClr>
                </a:solidFill>
                <a:latin typeface="Consolas" pitchFamily="49" charset="0"/>
              </a:rPr>
              <a:t>-- @</a:t>
            </a:r>
            <a:r>
              <a:rPr lang="es-ES_tradnl" dirty="0" err="1" smtClean="0">
                <a:solidFill>
                  <a:schemeClr val="accent3">
                    <a:lumMod val="50000"/>
                  </a:schemeClr>
                </a:solidFill>
                <a:latin typeface="Consolas" pitchFamily="49" charset="0"/>
              </a:rPr>
              <a:t>path</a:t>
            </a:r>
            <a:r>
              <a:rPr lang="es-ES_tradnl" dirty="0" smtClean="0">
                <a:solidFill>
                  <a:schemeClr val="accent3">
                    <a:lumMod val="50000"/>
                  </a:schemeClr>
                </a:solidFill>
                <a:latin typeface="Consolas" pitchFamily="49" charset="0"/>
              </a:rPr>
              <a:t> CD=/guigen.trafo.uml2gui/</a:t>
            </a:r>
            <a:r>
              <a:rPr lang="es-ES_tradnl" dirty="0" err="1" smtClean="0">
                <a:solidFill>
                  <a:schemeClr val="accent3">
                    <a:lumMod val="50000"/>
                  </a:schemeClr>
                </a:solidFill>
                <a:latin typeface="Consolas" pitchFamily="49" charset="0"/>
              </a:rPr>
              <a:t>metamodels</a:t>
            </a:r>
            <a:r>
              <a:rPr lang="es-ES_tradnl" dirty="0" smtClean="0">
                <a:solidFill>
                  <a:schemeClr val="accent3">
                    <a:lumMod val="50000"/>
                  </a:schemeClr>
                </a:solidFill>
                <a:latin typeface="Consolas" pitchFamily="49" charset="0"/>
              </a:rPr>
              <a:t>/</a:t>
            </a:r>
            <a:r>
              <a:rPr lang="es-ES_tradnl" dirty="0" err="1" smtClean="0">
                <a:solidFill>
                  <a:schemeClr val="accent3">
                    <a:lumMod val="50000"/>
                  </a:schemeClr>
                </a:solidFill>
                <a:latin typeface="Consolas" pitchFamily="49" charset="0"/>
              </a:rPr>
              <a:t>cd.ecore</a:t>
            </a:r>
            <a:endParaRPr lang="es-ES_tradnl" dirty="0" smtClean="0">
              <a:solidFill>
                <a:schemeClr val="accent3">
                  <a:lumMod val="50000"/>
                </a:schemeClr>
              </a:solidFill>
              <a:latin typeface="Consolas" pitchFamily="49" charset="0"/>
            </a:endParaRPr>
          </a:p>
          <a:p>
            <a:endParaRPr lang="es-ES_tradnl" dirty="0" smtClean="0">
              <a:latin typeface="Consolas" pitchFamily="49" charset="0"/>
            </a:endParaRPr>
          </a:p>
          <a:p>
            <a:r>
              <a:rPr lang="es-ES_tradnl" b="1" dirty="0" smtClean="0">
                <a:solidFill>
                  <a:srgbClr val="C00000"/>
                </a:solidFill>
                <a:latin typeface="Consolas" pitchFamily="49" charset="0"/>
              </a:rPr>
              <a:t>module</a:t>
            </a:r>
            <a:r>
              <a:rPr lang="es-ES_tradnl" dirty="0" smtClean="0">
                <a:latin typeface="Consolas" pitchFamily="49" charset="0"/>
              </a:rPr>
              <a:t> “</a:t>
            </a:r>
            <a:r>
              <a:rPr lang="es-ES_tradnl" dirty="0" err="1" smtClean="0">
                <a:latin typeface="Consolas" pitchFamily="49" charset="0"/>
              </a:rPr>
              <a:t>copy</a:t>
            </a:r>
            <a:r>
              <a:rPr lang="es-ES_tradnl" dirty="0" smtClean="0">
                <a:latin typeface="Consolas" pitchFamily="49" charset="0"/>
              </a:rPr>
              <a:t> </a:t>
            </a:r>
            <a:r>
              <a:rPr lang="es-ES_tradnl" dirty="0" err="1" smtClean="0">
                <a:latin typeface="Consolas" pitchFamily="49" charset="0"/>
              </a:rPr>
              <a:t>inheritance</a:t>
            </a:r>
            <a:r>
              <a:rPr lang="es-ES_tradnl" dirty="0" smtClean="0">
                <a:latin typeface="Consolas" pitchFamily="49" charset="0"/>
              </a:rPr>
              <a:t>”;</a:t>
            </a:r>
          </a:p>
          <a:p>
            <a:r>
              <a:rPr lang="es-ES_tradnl" b="1" dirty="0" err="1" smtClean="0">
                <a:solidFill>
                  <a:srgbClr val="C00000"/>
                </a:solidFill>
                <a:latin typeface="Consolas" pitchFamily="49" charset="0"/>
              </a:rPr>
              <a:t>create</a:t>
            </a:r>
            <a:r>
              <a:rPr lang="es-ES_tradnl" dirty="0" smtClean="0">
                <a:latin typeface="Consolas" pitchFamily="49" charset="0"/>
              </a:rPr>
              <a:t> OUT : CD </a:t>
            </a:r>
            <a:r>
              <a:rPr lang="es-ES_tradnl" b="1" dirty="0" err="1" smtClean="0">
                <a:solidFill>
                  <a:srgbClr val="C00000"/>
                </a:solidFill>
                <a:latin typeface="Consolas" pitchFamily="49" charset="0"/>
              </a:rPr>
              <a:t>refining</a:t>
            </a:r>
            <a:r>
              <a:rPr lang="es-ES_tradnl" dirty="0" smtClean="0">
                <a:latin typeface="Consolas" pitchFamily="49" charset="0"/>
              </a:rPr>
              <a:t> IN : CD;</a:t>
            </a:r>
            <a:endParaRPr lang="es-ES_tradnl" dirty="0">
              <a:latin typeface="Consolas" pitchFamily="49" charset="0"/>
            </a:endParaRPr>
          </a:p>
        </p:txBody>
      </p:sp>
      <p:sp>
        <p:nvSpPr>
          <p:cNvPr id="5" name="4 CuadroTexto"/>
          <p:cNvSpPr txBox="1"/>
          <p:nvPr/>
        </p:nvSpPr>
        <p:spPr>
          <a:xfrm>
            <a:off x="7524328" y="6488668"/>
            <a:ext cx="1502399" cy="307777"/>
          </a:xfrm>
          <a:prstGeom prst="rect">
            <a:avLst/>
          </a:prstGeom>
          <a:noFill/>
        </p:spPr>
        <p:txBody>
          <a:bodyPr wrap="none" rtlCol="0">
            <a:spAutoFit/>
          </a:bodyPr>
          <a:lstStyle/>
          <a:p>
            <a:r>
              <a:rPr lang="es-ES_tradnl" sz="1400" dirty="0" err="1" smtClean="0">
                <a:solidFill>
                  <a:schemeClr val="bg1">
                    <a:lumMod val="65000"/>
                  </a:schemeClr>
                </a:solidFill>
              </a:rPr>
              <a:t>Refining</a:t>
            </a:r>
            <a:r>
              <a:rPr lang="es-ES_tradnl" sz="1400" dirty="0" smtClean="0">
                <a:solidFill>
                  <a:schemeClr val="bg1">
                    <a:lumMod val="65000"/>
                  </a:schemeClr>
                </a:solidFill>
              </a:rPr>
              <a:t> </a:t>
            </a:r>
            <a:r>
              <a:rPr lang="es-ES_tradnl" sz="1400" dirty="0" err="1" smtClean="0">
                <a:solidFill>
                  <a:schemeClr val="bg1">
                    <a:lumMod val="65000"/>
                  </a:schemeClr>
                </a:solidFill>
              </a:rPr>
              <a:t>mode</a:t>
            </a:r>
            <a:r>
              <a:rPr lang="es-ES_tradnl" sz="1400" dirty="0" smtClean="0">
                <a:solidFill>
                  <a:schemeClr val="bg1">
                    <a:lumMod val="65000"/>
                  </a:schemeClr>
                </a:solidFill>
              </a:rPr>
              <a:t> – </a:t>
            </a:r>
            <a:fld id="{FDBEFE11-3DF1-4A6E-91A5-8B939726F35A}" type="slidenum">
              <a:rPr lang="es-ES_tradnl" sz="1400" smtClean="0">
                <a:solidFill>
                  <a:schemeClr val="bg1">
                    <a:lumMod val="65000"/>
                  </a:schemeClr>
                </a:solidFill>
              </a:rPr>
              <a:pPr/>
              <a:t>76</a:t>
            </a:fld>
            <a:endParaRPr lang="es-ES_tradnl"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Execution</a:t>
            </a:r>
            <a:endParaRPr lang="en-GB" dirty="0"/>
          </a:p>
        </p:txBody>
      </p:sp>
      <p:sp>
        <p:nvSpPr>
          <p:cNvPr id="3" name="2 Marcador de contenido"/>
          <p:cNvSpPr>
            <a:spLocks noGrp="1"/>
          </p:cNvSpPr>
          <p:nvPr>
            <p:ph idx="1"/>
          </p:nvPr>
        </p:nvSpPr>
        <p:spPr/>
        <p:txBody>
          <a:bodyPr>
            <a:normAutofit/>
          </a:bodyPr>
          <a:lstStyle/>
          <a:p>
            <a:r>
              <a:rPr lang="en-US" dirty="0" smtClean="0"/>
              <a:t>Two steps:</a:t>
            </a:r>
          </a:p>
          <a:p>
            <a:pPr lvl="1"/>
            <a:r>
              <a:rPr lang="en-US" dirty="0" smtClean="0"/>
              <a:t>Rule modifications are stored in a change model.</a:t>
            </a:r>
          </a:p>
          <a:p>
            <a:pPr lvl="1"/>
            <a:r>
              <a:rPr lang="en-US" dirty="0" smtClean="0"/>
              <a:t>Then, applies all the modifications at once</a:t>
            </a:r>
          </a:p>
          <a:p>
            <a:r>
              <a:rPr lang="en-US" dirty="0" smtClean="0"/>
              <a:t>This implies that rules always “see” the original model</a:t>
            </a:r>
          </a:p>
          <a:p>
            <a:pPr lvl="1"/>
            <a:r>
              <a:rPr lang="en-US" dirty="0" smtClean="0"/>
              <a:t>Avoid rule recursion problems</a:t>
            </a:r>
            <a:endParaRPr lang="en-GB" dirty="0"/>
          </a:p>
        </p:txBody>
      </p:sp>
      <p:sp>
        <p:nvSpPr>
          <p:cNvPr id="4" name="3 CuadroTexto"/>
          <p:cNvSpPr txBox="1"/>
          <p:nvPr/>
        </p:nvSpPr>
        <p:spPr>
          <a:xfrm>
            <a:off x="7524328" y="6488668"/>
            <a:ext cx="1502399" cy="307777"/>
          </a:xfrm>
          <a:prstGeom prst="rect">
            <a:avLst/>
          </a:prstGeom>
          <a:noFill/>
        </p:spPr>
        <p:txBody>
          <a:bodyPr wrap="none" rtlCol="0">
            <a:spAutoFit/>
          </a:bodyPr>
          <a:lstStyle/>
          <a:p>
            <a:r>
              <a:rPr lang="es-ES_tradnl" sz="1400" dirty="0" err="1" smtClean="0">
                <a:solidFill>
                  <a:schemeClr val="bg1">
                    <a:lumMod val="65000"/>
                  </a:schemeClr>
                </a:solidFill>
              </a:rPr>
              <a:t>Refining</a:t>
            </a:r>
            <a:r>
              <a:rPr lang="es-ES_tradnl" sz="1400" dirty="0" smtClean="0">
                <a:solidFill>
                  <a:schemeClr val="bg1">
                    <a:lumMod val="65000"/>
                  </a:schemeClr>
                </a:solidFill>
              </a:rPr>
              <a:t> </a:t>
            </a:r>
            <a:r>
              <a:rPr lang="es-ES_tradnl" sz="1400" dirty="0" err="1" smtClean="0">
                <a:solidFill>
                  <a:schemeClr val="bg1">
                    <a:lumMod val="65000"/>
                  </a:schemeClr>
                </a:solidFill>
              </a:rPr>
              <a:t>mode</a:t>
            </a:r>
            <a:r>
              <a:rPr lang="es-ES_tradnl" sz="1400" dirty="0" smtClean="0">
                <a:solidFill>
                  <a:schemeClr val="bg1">
                    <a:lumMod val="65000"/>
                  </a:schemeClr>
                </a:solidFill>
              </a:rPr>
              <a:t> – </a:t>
            </a:r>
            <a:fld id="{FDBEFE11-3DF1-4A6E-91A5-8B939726F35A}" type="slidenum">
              <a:rPr lang="es-ES_tradnl" sz="1400" smtClean="0">
                <a:solidFill>
                  <a:schemeClr val="bg1">
                    <a:lumMod val="65000"/>
                  </a:schemeClr>
                </a:solidFill>
              </a:rPr>
              <a:pPr/>
              <a:t>77</a:t>
            </a:fld>
            <a:endParaRPr lang="es-ES_tradnl"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Execution</a:t>
            </a:r>
            <a:endParaRPr lang="en-GB" dirty="0"/>
          </a:p>
        </p:txBody>
      </p:sp>
      <p:sp>
        <p:nvSpPr>
          <p:cNvPr id="4" name="3 Rectángulo"/>
          <p:cNvSpPr/>
          <p:nvPr/>
        </p:nvSpPr>
        <p:spPr>
          <a:xfrm>
            <a:off x="2051720" y="1988840"/>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Evaluate rules</a:t>
            </a:r>
            <a:endParaRPr lang="en-GB" dirty="0"/>
          </a:p>
        </p:txBody>
      </p:sp>
      <p:sp>
        <p:nvSpPr>
          <p:cNvPr id="5" name="4 Rectángulo"/>
          <p:cNvSpPr/>
          <p:nvPr/>
        </p:nvSpPr>
        <p:spPr>
          <a:xfrm>
            <a:off x="2051720" y="3429000"/>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Compute diff</a:t>
            </a:r>
            <a:endParaRPr lang="en-GB" dirty="0"/>
          </a:p>
        </p:txBody>
      </p:sp>
      <p:sp>
        <p:nvSpPr>
          <p:cNvPr id="6" name="5 Rectángulo"/>
          <p:cNvSpPr/>
          <p:nvPr/>
        </p:nvSpPr>
        <p:spPr>
          <a:xfrm>
            <a:off x="2051720" y="5301208"/>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Apply diff</a:t>
            </a:r>
            <a:endParaRPr lang="en-GB" dirty="0"/>
          </a:p>
        </p:txBody>
      </p:sp>
      <p:sp>
        <p:nvSpPr>
          <p:cNvPr id="7" name="6 Rectángulo"/>
          <p:cNvSpPr/>
          <p:nvPr/>
        </p:nvSpPr>
        <p:spPr>
          <a:xfrm>
            <a:off x="4860032" y="3140968"/>
            <a:ext cx="1800200"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AU" dirty="0" smtClean="0"/>
              <a:t>Create element</a:t>
            </a:r>
            <a:endParaRPr lang="en-AU" dirty="0"/>
          </a:p>
        </p:txBody>
      </p:sp>
      <p:sp>
        <p:nvSpPr>
          <p:cNvPr id="8" name="7 Rectángulo"/>
          <p:cNvSpPr/>
          <p:nvPr/>
        </p:nvSpPr>
        <p:spPr>
          <a:xfrm>
            <a:off x="4860032" y="3645024"/>
            <a:ext cx="1800200"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AU" dirty="0" smtClean="0"/>
              <a:t>Update element</a:t>
            </a:r>
            <a:endParaRPr lang="en-AU" dirty="0"/>
          </a:p>
        </p:txBody>
      </p:sp>
      <p:sp>
        <p:nvSpPr>
          <p:cNvPr id="9" name="8 Rectángulo"/>
          <p:cNvSpPr/>
          <p:nvPr/>
        </p:nvSpPr>
        <p:spPr>
          <a:xfrm>
            <a:off x="4860032" y="4149080"/>
            <a:ext cx="1800200"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AU" dirty="0" smtClean="0"/>
              <a:t>Delete element</a:t>
            </a:r>
            <a:endParaRPr lang="en-AU" dirty="0"/>
          </a:p>
        </p:txBody>
      </p:sp>
      <p:cxnSp>
        <p:nvCxnSpPr>
          <p:cNvPr id="11" name="10 Conector recto de flecha"/>
          <p:cNvCxnSpPr>
            <a:stCxn id="5" idx="3"/>
            <a:endCxn id="7" idx="1"/>
          </p:cNvCxnSpPr>
          <p:nvPr/>
        </p:nvCxnSpPr>
        <p:spPr>
          <a:xfrm flipV="1">
            <a:off x="4067944" y="3320988"/>
            <a:ext cx="79208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a:stCxn id="5" idx="3"/>
            <a:endCxn id="8" idx="1"/>
          </p:cNvCxnSpPr>
          <p:nvPr/>
        </p:nvCxnSpPr>
        <p:spPr>
          <a:xfrm>
            <a:off x="4067944" y="3681028"/>
            <a:ext cx="79208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5" idx="3"/>
            <a:endCxn id="9" idx="1"/>
          </p:cNvCxnSpPr>
          <p:nvPr/>
        </p:nvCxnSpPr>
        <p:spPr>
          <a:xfrm>
            <a:off x="4067944" y="3681028"/>
            <a:ext cx="792088"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Documento"/>
          <p:cNvSpPr/>
          <p:nvPr/>
        </p:nvSpPr>
        <p:spPr>
          <a:xfrm>
            <a:off x="4860032" y="5013176"/>
            <a:ext cx="1656184" cy="1080120"/>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buAutoNum type="arabicPeriod"/>
            </a:pPr>
            <a:r>
              <a:rPr lang="en-AU" dirty="0" smtClean="0"/>
              <a:t>Creations</a:t>
            </a:r>
          </a:p>
          <a:p>
            <a:pPr marL="342900" indent="-342900">
              <a:buAutoNum type="arabicPeriod"/>
            </a:pPr>
            <a:r>
              <a:rPr lang="en-AU" dirty="0" smtClean="0"/>
              <a:t>Updates</a:t>
            </a:r>
          </a:p>
          <a:p>
            <a:pPr marL="342900" indent="-342900">
              <a:buAutoNum type="arabicPeriod"/>
            </a:pPr>
            <a:r>
              <a:rPr lang="en-AU" dirty="0" smtClean="0"/>
              <a:t>Deletions</a:t>
            </a:r>
            <a:endParaRPr lang="en-AU" dirty="0"/>
          </a:p>
        </p:txBody>
      </p:sp>
      <p:cxnSp>
        <p:nvCxnSpPr>
          <p:cNvPr id="20" name="19 Conector recto de flecha"/>
          <p:cNvCxnSpPr>
            <a:stCxn id="6" idx="3"/>
            <a:endCxn id="18" idx="1"/>
          </p:cNvCxnSpPr>
          <p:nvPr/>
        </p:nvCxnSpPr>
        <p:spPr>
          <a:xfrm>
            <a:off x="4067944" y="555323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25 Documento"/>
          <p:cNvSpPr/>
          <p:nvPr/>
        </p:nvSpPr>
        <p:spPr>
          <a:xfrm>
            <a:off x="4860032" y="1772816"/>
            <a:ext cx="2304256" cy="936104"/>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r>
              <a:rPr lang="en-AU" dirty="0" smtClean="0"/>
              <a:t>Using the metaphor of copy transformation</a:t>
            </a:r>
            <a:endParaRPr lang="en-AU" dirty="0"/>
          </a:p>
        </p:txBody>
      </p:sp>
      <p:cxnSp>
        <p:nvCxnSpPr>
          <p:cNvPr id="27" name="26 Conector recto de flecha"/>
          <p:cNvCxnSpPr>
            <a:stCxn id="4" idx="3"/>
            <a:endCxn id="26" idx="1"/>
          </p:cNvCxnSpPr>
          <p:nvPr/>
        </p:nvCxnSpPr>
        <p:spPr>
          <a:xfrm>
            <a:off x="4067944" y="2240868"/>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4" idx="2"/>
            <a:endCxn id="5" idx="0"/>
          </p:cNvCxnSpPr>
          <p:nvPr/>
        </p:nvCxnSpPr>
        <p:spPr>
          <a:xfrm>
            <a:off x="3059832" y="2492896"/>
            <a:ext cx="0" cy="936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32 Conector recto de flecha"/>
          <p:cNvCxnSpPr>
            <a:stCxn id="5" idx="2"/>
            <a:endCxn id="6" idx="0"/>
          </p:cNvCxnSpPr>
          <p:nvPr/>
        </p:nvCxnSpPr>
        <p:spPr>
          <a:xfrm>
            <a:off x="3059832" y="3933056"/>
            <a:ext cx="0" cy="13681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18 CuadroTexto"/>
          <p:cNvSpPr txBox="1"/>
          <p:nvPr/>
        </p:nvSpPr>
        <p:spPr>
          <a:xfrm>
            <a:off x="7524328" y="6488668"/>
            <a:ext cx="1502399" cy="307777"/>
          </a:xfrm>
          <a:prstGeom prst="rect">
            <a:avLst/>
          </a:prstGeom>
          <a:noFill/>
        </p:spPr>
        <p:txBody>
          <a:bodyPr wrap="none" rtlCol="0">
            <a:spAutoFit/>
          </a:bodyPr>
          <a:lstStyle/>
          <a:p>
            <a:r>
              <a:rPr lang="es-ES_tradnl" sz="1400" dirty="0" err="1" smtClean="0">
                <a:solidFill>
                  <a:schemeClr val="bg1">
                    <a:lumMod val="65000"/>
                  </a:schemeClr>
                </a:solidFill>
              </a:rPr>
              <a:t>Refining</a:t>
            </a:r>
            <a:r>
              <a:rPr lang="es-ES_tradnl" sz="1400" dirty="0" smtClean="0">
                <a:solidFill>
                  <a:schemeClr val="bg1">
                    <a:lumMod val="65000"/>
                  </a:schemeClr>
                </a:solidFill>
              </a:rPr>
              <a:t> </a:t>
            </a:r>
            <a:r>
              <a:rPr lang="es-ES_tradnl" sz="1400" dirty="0" err="1" smtClean="0">
                <a:solidFill>
                  <a:schemeClr val="bg1">
                    <a:lumMod val="65000"/>
                  </a:schemeClr>
                </a:solidFill>
              </a:rPr>
              <a:t>mode</a:t>
            </a:r>
            <a:r>
              <a:rPr lang="es-ES_tradnl" sz="1400" dirty="0" smtClean="0">
                <a:solidFill>
                  <a:schemeClr val="bg1">
                    <a:lumMod val="65000"/>
                  </a:schemeClr>
                </a:solidFill>
              </a:rPr>
              <a:t> – </a:t>
            </a:r>
            <a:fld id="{FDBEFE11-3DF1-4A6E-91A5-8B939726F35A}" type="slidenum">
              <a:rPr lang="es-ES_tradnl" sz="1400" smtClean="0">
                <a:solidFill>
                  <a:schemeClr val="bg1">
                    <a:lumMod val="65000"/>
                  </a:schemeClr>
                </a:solidFill>
              </a:rPr>
              <a:pPr/>
              <a:t>78</a:t>
            </a:fld>
            <a:endParaRPr lang="es-ES_tradnl"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Example</a:t>
            </a:r>
            <a:endParaRPr lang="en-AU" dirty="0"/>
          </a:p>
        </p:txBody>
      </p:sp>
      <p:sp>
        <p:nvSpPr>
          <p:cNvPr id="3" name="2 Marcador de contenido"/>
          <p:cNvSpPr>
            <a:spLocks noGrp="1"/>
          </p:cNvSpPr>
          <p:nvPr>
            <p:ph idx="1"/>
          </p:nvPr>
        </p:nvSpPr>
        <p:spPr/>
        <p:txBody>
          <a:bodyPr/>
          <a:lstStyle/>
          <a:p>
            <a:r>
              <a:rPr lang="en-AU" dirty="0" smtClean="0"/>
              <a:t>The CD2GUI transformation became complex due to the handling of inherited attributes</a:t>
            </a:r>
          </a:p>
          <a:p>
            <a:pPr lvl="1"/>
            <a:r>
              <a:rPr lang="en-AU" dirty="0" smtClean="0"/>
              <a:t>An alternative is to flatten inheritance by copying all inherited features</a:t>
            </a:r>
            <a:endParaRPr lang="en-AU" dirty="0"/>
          </a:p>
        </p:txBody>
      </p:sp>
      <p:sp>
        <p:nvSpPr>
          <p:cNvPr id="4" name="3 Rectángulo redondeado"/>
          <p:cNvSpPr/>
          <p:nvPr/>
        </p:nvSpPr>
        <p:spPr>
          <a:xfrm>
            <a:off x="7236296" y="116632"/>
            <a:ext cx="185050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latin typeface="Consolas" pitchFamily="49" charset="0"/>
              </a:rPr>
              <a:t>cd2cd_01.atl</a:t>
            </a:r>
            <a:endParaRPr lang="en-AU" sz="1400" dirty="0">
              <a:latin typeface="Consolas" pitchFamily="49" charset="0"/>
            </a:endParaRPr>
          </a:p>
        </p:txBody>
      </p:sp>
      <p:sp>
        <p:nvSpPr>
          <p:cNvPr id="5" name="4 CuadroTexto"/>
          <p:cNvSpPr txBox="1"/>
          <p:nvPr/>
        </p:nvSpPr>
        <p:spPr>
          <a:xfrm>
            <a:off x="7524328" y="6488668"/>
            <a:ext cx="1502399" cy="307777"/>
          </a:xfrm>
          <a:prstGeom prst="rect">
            <a:avLst/>
          </a:prstGeom>
          <a:noFill/>
        </p:spPr>
        <p:txBody>
          <a:bodyPr wrap="none" rtlCol="0">
            <a:spAutoFit/>
          </a:bodyPr>
          <a:lstStyle/>
          <a:p>
            <a:r>
              <a:rPr lang="es-ES_tradnl" sz="1400" dirty="0" err="1" smtClean="0">
                <a:solidFill>
                  <a:schemeClr val="bg1">
                    <a:lumMod val="65000"/>
                  </a:schemeClr>
                </a:solidFill>
              </a:rPr>
              <a:t>Refining</a:t>
            </a:r>
            <a:r>
              <a:rPr lang="es-ES_tradnl" sz="1400" dirty="0" smtClean="0">
                <a:solidFill>
                  <a:schemeClr val="bg1">
                    <a:lumMod val="65000"/>
                  </a:schemeClr>
                </a:solidFill>
              </a:rPr>
              <a:t> </a:t>
            </a:r>
            <a:r>
              <a:rPr lang="es-ES_tradnl" sz="1400" dirty="0" err="1" smtClean="0">
                <a:solidFill>
                  <a:schemeClr val="bg1">
                    <a:lumMod val="65000"/>
                  </a:schemeClr>
                </a:solidFill>
              </a:rPr>
              <a:t>mode</a:t>
            </a:r>
            <a:r>
              <a:rPr lang="es-ES_tradnl" sz="1400" dirty="0" smtClean="0">
                <a:solidFill>
                  <a:schemeClr val="bg1">
                    <a:lumMod val="65000"/>
                  </a:schemeClr>
                </a:solidFill>
              </a:rPr>
              <a:t> – </a:t>
            </a:r>
            <a:fld id="{FDBEFE11-3DF1-4A6E-91A5-8B939726F35A}" type="slidenum">
              <a:rPr lang="es-ES_tradnl" sz="1400" smtClean="0">
                <a:solidFill>
                  <a:schemeClr val="bg1">
                    <a:lumMod val="65000"/>
                  </a:schemeClr>
                </a:solidFill>
              </a:rPr>
              <a:pPr/>
              <a:t>79</a:t>
            </a:fld>
            <a:endParaRPr lang="es-ES_tradnl"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Types of multi-valued features</a:t>
            </a:r>
            <a:endParaRPr lang="en-AU" dirty="0"/>
          </a:p>
        </p:txBody>
      </p:sp>
      <p:sp>
        <p:nvSpPr>
          <p:cNvPr id="3" name="2 Marcador de contenido"/>
          <p:cNvSpPr>
            <a:spLocks noGrp="1"/>
          </p:cNvSpPr>
          <p:nvPr>
            <p:ph idx="1"/>
          </p:nvPr>
        </p:nvSpPr>
        <p:spPr/>
        <p:txBody>
          <a:bodyPr>
            <a:normAutofit/>
          </a:bodyPr>
          <a:lstStyle/>
          <a:p>
            <a:r>
              <a:rPr lang="en-AU" dirty="0" smtClean="0"/>
              <a:t>Which is the type of a navigation expression over a </a:t>
            </a:r>
            <a:r>
              <a:rPr lang="en-AU" dirty="0" err="1" smtClean="0"/>
              <a:t>multivalued</a:t>
            </a:r>
            <a:r>
              <a:rPr lang="en-AU" dirty="0" smtClean="0"/>
              <a:t> feature, like in: </a:t>
            </a:r>
          </a:p>
          <a:p>
            <a:endParaRPr lang="en-AU" sz="1600" dirty="0" smtClean="0"/>
          </a:p>
          <a:p>
            <a:pPr algn="ctr">
              <a:buNone/>
            </a:pPr>
            <a:r>
              <a:rPr lang="en-AU" sz="2800" dirty="0" err="1" smtClean="0">
                <a:latin typeface="Consolas" pitchFamily="49" charset="0"/>
              </a:rPr>
              <a:t>aClass.features</a:t>
            </a:r>
            <a:endParaRPr lang="en-AU" sz="2800" dirty="0" smtClean="0">
              <a:latin typeface="Consolas" pitchFamily="49" charset="0"/>
            </a:endParaRPr>
          </a:p>
          <a:p>
            <a:pPr algn="ctr">
              <a:buNone/>
            </a:pPr>
            <a:endParaRPr lang="en-AU" sz="2800" dirty="0" smtClean="0">
              <a:latin typeface="Consolas" pitchFamily="49" charset="0"/>
            </a:endParaRPr>
          </a:p>
          <a:p>
            <a:r>
              <a:rPr lang="en-AU" dirty="0" smtClean="0"/>
              <a:t>There are two cases:</a:t>
            </a:r>
          </a:p>
          <a:p>
            <a:pPr lvl="1"/>
            <a:r>
              <a:rPr lang="en-AU" dirty="0" smtClean="0"/>
              <a:t>Feature with </a:t>
            </a:r>
            <a:r>
              <a:rPr lang="en-AU" dirty="0" err="1" smtClean="0"/>
              <a:t>isUnique</a:t>
            </a:r>
            <a:r>
              <a:rPr lang="en-AU" dirty="0" smtClean="0"/>
              <a:t> = false   =&gt;  Sequence(T)</a:t>
            </a:r>
          </a:p>
          <a:p>
            <a:pPr lvl="1"/>
            <a:r>
              <a:rPr lang="en-AU" dirty="0" smtClean="0"/>
              <a:t>Feature with </a:t>
            </a:r>
            <a:r>
              <a:rPr lang="en-AU" dirty="0" err="1" smtClean="0"/>
              <a:t>isUnique</a:t>
            </a:r>
            <a:r>
              <a:rPr lang="en-AU" dirty="0" smtClean="0"/>
              <a:t> = true    =&gt;  Sequence(T) !</a:t>
            </a:r>
          </a:p>
          <a:p>
            <a:pPr lvl="2"/>
            <a:r>
              <a:rPr lang="en-AU" dirty="0" smtClean="0"/>
              <a:t>Be careful with this one, it should be Set(T)</a:t>
            </a:r>
          </a:p>
        </p:txBody>
      </p:sp>
      <p:sp>
        <p:nvSpPr>
          <p:cNvPr id="4" name="3 Flecha derecha"/>
          <p:cNvSpPr/>
          <p:nvPr/>
        </p:nvSpPr>
        <p:spPr>
          <a:xfrm>
            <a:off x="5652120" y="4653136"/>
            <a:ext cx="432048" cy="3600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5" name="4 Flecha derecha"/>
          <p:cNvSpPr/>
          <p:nvPr/>
        </p:nvSpPr>
        <p:spPr>
          <a:xfrm>
            <a:off x="5652120" y="5157192"/>
            <a:ext cx="432048" cy="36004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6" name="5 CuadroTexto"/>
          <p:cNvSpPr txBox="1"/>
          <p:nvPr/>
        </p:nvSpPr>
        <p:spPr>
          <a:xfrm>
            <a:off x="7852197" y="6488668"/>
            <a:ext cx="1184299" cy="307777"/>
          </a:xfrm>
          <a:prstGeom prst="rect">
            <a:avLst/>
          </a:prstGeom>
          <a:noFill/>
        </p:spPr>
        <p:txBody>
          <a:bodyPr wrap="none" rtlCol="0">
            <a:spAutoFit/>
          </a:bodyPr>
          <a:lstStyle/>
          <a:p>
            <a:r>
              <a:rPr lang="en-US" sz="1400" dirty="0" smtClean="0">
                <a:solidFill>
                  <a:schemeClr val="bg1">
                    <a:lumMod val="65000"/>
                  </a:schemeClr>
                </a:solidFill>
              </a:rPr>
              <a:t>Data types– </a:t>
            </a:r>
            <a:fld id="{FDBEFE11-3DF1-4A6E-91A5-8B939726F35A}" type="slidenum">
              <a:rPr lang="en-US" sz="1400" smtClean="0">
                <a:solidFill>
                  <a:schemeClr val="bg1">
                    <a:lumMod val="65000"/>
                  </a:schemeClr>
                </a:solidFill>
              </a:rPr>
              <a:pPr/>
              <a:t>8</a:t>
            </a:fld>
            <a:endParaRPr lang="en-US"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79512" y="1700808"/>
            <a:ext cx="9145016" cy="5016758"/>
          </a:xfrm>
          <a:prstGeom prst="rect">
            <a:avLst/>
          </a:prstGeom>
        </p:spPr>
        <p:txBody>
          <a:bodyPr wrap="square">
            <a:spAutoFit/>
          </a:bodyPr>
          <a:lstStyle/>
          <a:p>
            <a:r>
              <a:rPr lang="en-AU" sz="1600" dirty="0" smtClean="0">
                <a:solidFill>
                  <a:schemeClr val="accent3">
                    <a:lumMod val="75000"/>
                  </a:schemeClr>
                </a:solidFill>
                <a:latin typeface="Consolas" pitchFamily="49" charset="0"/>
              </a:rPr>
              <a:t>-- @</a:t>
            </a:r>
            <a:r>
              <a:rPr lang="en-AU" sz="1600" dirty="0" err="1" smtClean="0">
                <a:solidFill>
                  <a:schemeClr val="accent3">
                    <a:lumMod val="75000"/>
                  </a:schemeClr>
                </a:solidFill>
                <a:latin typeface="Consolas" pitchFamily="49" charset="0"/>
              </a:rPr>
              <a:t>atlcompiler</a:t>
            </a:r>
            <a:r>
              <a:rPr lang="en-AU" sz="1600" dirty="0" smtClean="0">
                <a:solidFill>
                  <a:schemeClr val="accent3">
                    <a:lumMod val="75000"/>
                  </a:schemeClr>
                </a:solidFill>
                <a:latin typeface="Consolas" pitchFamily="49" charset="0"/>
              </a:rPr>
              <a:t> </a:t>
            </a:r>
            <a:r>
              <a:rPr lang="en-AU" sz="1600" dirty="0" err="1" smtClean="0">
                <a:solidFill>
                  <a:schemeClr val="accent3">
                    <a:lumMod val="75000"/>
                  </a:schemeClr>
                </a:solidFill>
                <a:latin typeface="Consolas" pitchFamily="49" charset="0"/>
              </a:rPr>
              <a:t>emftvm</a:t>
            </a:r>
            <a:endParaRPr lang="en-AU" sz="1600" dirty="0" smtClean="0">
              <a:solidFill>
                <a:schemeClr val="accent3">
                  <a:lumMod val="75000"/>
                </a:schemeClr>
              </a:solidFill>
              <a:latin typeface="Consolas" pitchFamily="49" charset="0"/>
            </a:endParaRPr>
          </a:p>
          <a:p>
            <a:r>
              <a:rPr lang="en-AU" sz="1600" dirty="0" smtClean="0">
                <a:solidFill>
                  <a:schemeClr val="accent3">
                    <a:lumMod val="75000"/>
                  </a:schemeClr>
                </a:solidFill>
                <a:latin typeface="Consolas" pitchFamily="49" charset="0"/>
              </a:rPr>
              <a:t>-- @path CD=/guigen.trafo.uml2gui/</a:t>
            </a:r>
            <a:r>
              <a:rPr lang="en-AU" sz="1600" dirty="0" err="1" smtClean="0">
                <a:solidFill>
                  <a:schemeClr val="accent3">
                    <a:lumMod val="75000"/>
                  </a:schemeClr>
                </a:solidFill>
                <a:latin typeface="Consolas" pitchFamily="49" charset="0"/>
              </a:rPr>
              <a:t>metamodels</a:t>
            </a:r>
            <a:r>
              <a:rPr lang="en-AU" sz="1600" dirty="0" smtClean="0">
                <a:solidFill>
                  <a:schemeClr val="accent3">
                    <a:lumMod val="75000"/>
                  </a:schemeClr>
                </a:solidFill>
                <a:latin typeface="Consolas" pitchFamily="49" charset="0"/>
              </a:rPr>
              <a:t>/</a:t>
            </a:r>
            <a:r>
              <a:rPr lang="en-AU" sz="1600" dirty="0" err="1" smtClean="0">
                <a:solidFill>
                  <a:schemeClr val="accent3">
                    <a:lumMod val="75000"/>
                  </a:schemeClr>
                </a:solidFill>
                <a:latin typeface="Consolas" pitchFamily="49" charset="0"/>
              </a:rPr>
              <a:t>cd.ecore</a:t>
            </a:r>
            <a:endParaRPr lang="en-AU" sz="1600" dirty="0" smtClean="0">
              <a:solidFill>
                <a:schemeClr val="accent3">
                  <a:lumMod val="75000"/>
                </a:schemeClr>
              </a:solidFill>
              <a:latin typeface="Consolas" pitchFamily="49" charset="0"/>
            </a:endParaRPr>
          </a:p>
          <a:p>
            <a:endParaRPr lang="en-AU" sz="1600" dirty="0" smtClean="0">
              <a:latin typeface="Consolas" pitchFamily="49" charset="0"/>
            </a:endParaRPr>
          </a:p>
          <a:p>
            <a:r>
              <a:rPr lang="en-AU" sz="1600" b="1" dirty="0" smtClean="0">
                <a:solidFill>
                  <a:srgbClr val="C00000"/>
                </a:solidFill>
                <a:latin typeface="Consolas" pitchFamily="49" charset="0"/>
              </a:rPr>
              <a:t>module</a:t>
            </a:r>
            <a:r>
              <a:rPr lang="en-AU" sz="1600" dirty="0" smtClean="0">
                <a:latin typeface="Consolas" pitchFamily="49" charset="0"/>
              </a:rPr>
              <a:t> “cd2cd_01";</a:t>
            </a:r>
          </a:p>
          <a:p>
            <a:r>
              <a:rPr lang="en-AU" sz="1600" b="1" dirty="0" smtClean="0">
                <a:solidFill>
                  <a:srgbClr val="C00000"/>
                </a:solidFill>
                <a:latin typeface="Consolas" pitchFamily="49" charset="0"/>
              </a:rPr>
              <a:t>create</a:t>
            </a:r>
            <a:r>
              <a:rPr lang="en-AU" sz="1600" dirty="0" smtClean="0">
                <a:latin typeface="Consolas" pitchFamily="49" charset="0"/>
              </a:rPr>
              <a:t> OUT: CD </a:t>
            </a:r>
            <a:r>
              <a:rPr lang="en-AU" sz="1600" b="1" dirty="0" smtClean="0">
                <a:solidFill>
                  <a:srgbClr val="C00000"/>
                </a:solidFill>
                <a:latin typeface="Consolas" pitchFamily="49" charset="0"/>
              </a:rPr>
              <a:t>refining</a:t>
            </a:r>
            <a:r>
              <a:rPr lang="en-AU" sz="1600" dirty="0" smtClean="0">
                <a:latin typeface="Consolas" pitchFamily="49" charset="0"/>
              </a:rPr>
              <a:t> IN: CD;</a:t>
            </a:r>
          </a:p>
          <a:p>
            <a:endParaRPr lang="en-AU" sz="1600" dirty="0" smtClean="0">
              <a:latin typeface="Consolas" pitchFamily="49" charset="0"/>
            </a:endParaRPr>
          </a:p>
          <a:p>
            <a:r>
              <a:rPr lang="en-AU" sz="1600" b="1" dirty="0" smtClean="0">
                <a:solidFill>
                  <a:srgbClr val="C00000"/>
                </a:solidFill>
                <a:latin typeface="Consolas" pitchFamily="49" charset="0"/>
              </a:rPr>
              <a:t>helper context </a:t>
            </a:r>
            <a:r>
              <a:rPr lang="en-AU" sz="1600" dirty="0" err="1" smtClean="0">
                <a:latin typeface="Consolas" pitchFamily="49" charset="0"/>
              </a:rPr>
              <a:t>CD!Class</a:t>
            </a:r>
            <a:r>
              <a:rPr lang="en-AU" sz="1600" dirty="0" smtClean="0">
                <a:latin typeface="Consolas" pitchFamily="49" charset="0"/>
              </a:rPr>
              <a:t> </a:t>
            </a:r>
            <a:r>
              <a:rPr lang="en-AU" sz="1600" b="1" dirty="0" smtClean="0">
                <a:solidFill>
                  <a:srgbClr val="C00000"/>
                </a:solidFill>
                <a:latin typeface="Consolas" pitchFamily="49" charset="0"/>
              </a:rPr>
              <a:t>def: </a:t>
            </a:r>
            <a:r>
              <a:rPr lang="en-AU" sz="1600" dirty="0" err="1" smtClean="0">
                <a:latin typeface="Consolas" pitchFamily="49" charset="0"/>
              </a:rPr>
              <a:t>allFeatures</a:t>
            </a:r>
            <a:r>
              <a:rPr lang="en-AU" sz="1600" dirty="0" smtClean="0">
                <a:latin typeface="Consolas" pitchFamily="49" charset="0"/>
              </a:rPr>
              <a:t> : </a:t>
            </a:r>
            <a:r>
              <a:rPr lang="en-AU" sz="1600" dirty="0" smtClean="0">
                <a:solidFill>
                  <a:srgbClr val="00B050"/>
                </a:solidFill>
                <a:latin typeface="Consolas" pitchFamily="49" charset="0"/>
              </a:rPr>
              <a:t>Sequence</a:t>
            </a:r>
            <a:r>
              <a:rPr lang="en-AU" sz="1600" dirty="0" smtClean="0">
                <a:latin typeface="Consolas" pitchFamily="49" charset="0"/>
              </a:rPr>
              <a:t>(</a:t>
            </a:r>
            <a:r>
              <a:rPr lang="en-AU" sz="1600" dirty="0" err="1" smtClean="0">
                <a:latin typeface="Consolas" pitchFamily="49" charset="0"/>
              </a:rPr>
              <a:t>CD!Feature</a:t>
            </a:r>
            <a:r>
              <a:rPr lang="en-AU" sz="1600" dirty="0" smtClean="0">
                <a:latin typeface="Consolas" pitchFamily="49" charset="0"/>
              </a:rPr>
              <a:t>) =</a:t>
            </a:r>
          </a:p>
          <a:p>
            <a:r>
              <a:rPr lang="en-AU" sz="1600" dirty="0" smtClean="0">
                <a:latin typeface="Consolas" pitchFamily="49" charset="0"/>
              </a:rPr>
              <a:t>  </a:t>
            </a:r>
            <a:r>
              <a:rPr lang="en-AU" sz="1600" b="1" dirty="0" err="1" smtClean="0">
                <a:solidFill>
                  <a:srgbClr val="7030A0"/>
                </a:solidFill>
                <a:latin typeface="Consolas" pitchFamily="49" charset="0"/>
              </a:rPr>
              <a:t>self</a:t>
            </a:r>
            <a:r>
              <a:rPr lang="en-AU" sz="1600" dirty="0" err="1" smtClean="0">
                <a:latin typeface="Consolas" pitchFamily="49" charset="0"/>
              </a:rPr>
              <a:t>.superclasses</a:t>
            </a:r>
            <a:r>
              <a:rPr lang="en-AU" sz="1600" dirty="0" smtClean="0">
                <a:latin typeface="Consolas" pitchFamily="49" charset="0"/>
              </a:rPr>
              <a:t>-&gt;collect(c | </a:t>
            </a:r>
            <a:r>
              <a:rPr lang="en-AU" sz="1600" dirty="0" err="1" smtClean="0">
                <a:latin typeface="Consolas" pitchFamily="49" charset="0"/>
              </a:rPr>
              <a:t>c.allFeatures</a:t>
            </a:r>
            <a:r>
              <a:rPr lang="en-AU" sz="1600" dirty="0" smtClean="0">
                <a:latin typeface="Consolas" pitchFamily="49" charset="0"/>
              </a:rPr>
              <a:t>)-&gt;</a:t>
            </a:r>
          </a:p>
          <a:p>
            <a:r>
              <a:rPr lang="en-AU" sz="1600" dirty="0" smtClean="0">
                <a:latin typeface="Consolas" pitchFamily="49" charset="0"/>
              </a:rPr>
              <a:t>                     flatten()-&gt;union(</a:t>
            </a:r>
            <a:r>
              <a:rPr lang="en-AU" sz="1600" dirty="0" err="1" smtClean="0">
                <a:latin typeface="Consolas" pitchFamily="49" charset="0"/>
              </a:rPr>
              <a:t>self.features</a:t>
            </a:r>
            <a:r>
              <a:rPr lang="en-AU" sz="1600" dirty="0" smtClean="0">
                <a:latin typeface="Consolas" pitchFamily="49" charset="0"/>
              </a:rPr>
              <a:t>);</a:t>
            </a:r>
          </a:p>
          <a:p>
            <a:endParaRPr lang="en-AU" sz="1600" dirty="0" smtClean="0">
              <a:latin typeface="Consolas" pitchFamily="49" charset="0"/>
            </a:endParaRPr>
          </a:p>
          <a:p>
            <a:r>
              <a:rPr lang="en-AU" sz="1600" b="1" dirty="0" smtClean="0">
                <a:solidFill>
                  <a:srgbClr val="C00000"/>
                </a:solidFill>
                <a:latin typeface="Consolas" pitchFamily="49" charset="0"/>
              </a:rPr>
              <a:t>rule </a:t>
            </a:r>
            <a:r>
              <a:rPr lang="en-AU" sz="1600" dirty="0" smtClean="0">
                <a:latin typeface="Consolas" pitchFamily="49" charset="0"/>
              </a:rPr>
              <a:t>class2class {</a:t>
            </a:r>
          </a:p>
          <a:p>
            <a:r>
              <a:rPr lang="en-AU" sz="1600" dirty="0" smtClean="0">
                <a:latin typeface="Consolas" pitchFamily="49" charset="0"/>
              </a:rPr>
              <a:t> </a:t>
            </a:r>
            <a:r>
              <a:rPr lang="en-AU" sz="1600" b="1" dirty="0" smtClean="0">
                <a:solidFill>
                  <a:srgbClr val="C00000"/>
                </a:solidFill>
                <a:latin typeface="Consolas" pitchFamily="49" charset="0"/>
              </a:rPr>
              <a:t>from </a:t>
            </a:r>
            <a:r>
              <a:rPr lang="en-AU" sz="1600" dirty="0" smtClean="0">
                <a:latin typeface="Consolas" pitchFamily="49" charset="0"/>
              </a:rPr>
              <a:t>c1 : </a:t>
            </a:r>
            <a:r>
              <a:rPr lang="en-AU" sz="1600" dirty="0" err="1" smtClean="0">
                <a:latin typeface="Consolas" pitchFamily="49" charset="0"/>
              </a:rPr>
              <a:t>CD!Class</a:t>
            </a:r>
            <a:endParaRPr lang="en-AU" sz="1600" dirty="0" smtClean="0">
              <a:latin typeface="Consolas" pitchFamily="49" charset="0"/>
            </a:endParaRPr>
          </a:p>
          <a:p>
            <a:r>
              <a:rPr lang="en-AU" sz="1600" dirty="0" smtClean="0">
                <a:latin typeface="Consolas" pitchFamily="49" charset="0"/>
              </a:rPr>
              <a:t>   </a:t>
            </a:r>
            <a:r>
              <a:rPr lang="en-AU" sz="1600" b="1" dirty="0" smtClean="0">
                <a:solidFill>
                  <a:srgbClr val="C00000"/>
                </a:solidFill>
                <a:latin typeface="Consolas" pitchFamily="49" charset="0"/>
              </a:rPr>
              <a:t>to  </a:t>
            </a:r>
            <a:r>
              <a:rPr lang="en-AU" sz="1600" dirty="0" smtClean="0">
                <a:latin typeface="Consolas" pitchFamily="49" charset="0"/>
              </a:rPr>
              <a:t>c2 : </a:t>
            </a:r>
            <a:r>
              <a:rPr lang="en-AU" sz="1600" dirty="0" err="1" smtClean="0">
                <a:latin typeface="Consolas" pitchFamily="49" charset="0"/>
              </a:rPr>
              <a:t>CD!Class</a:t>
            </a:r>
            <a:r>
              <a:rPr lang="en-AU" sz="1600" dirty="0" smtClean="0">
                <a:latin typeface="Consolas" pitchFamily="49" charset="0"/>
              </a:rPr>
              <a:t> (</a:t>
            </a:r>
          </a:p>
          <a:p>
            <a:r>
              <a:rPr lang="en-AU" sz="1600" dirty="0" smtClean="0">
                <a:latin typeface="Consolas" pitchFamily="49" charset="0"/>
              </a:rPr>
              <a:t>     features &lt;- c1.allFeatures-&gt;collect(f | </a:t>
            </a:r>
          </a:p>
          <a:p>
            <a:r>
              <a:rPr lang="en-AU" sz="1600" b="1" dirty="0" smtClean="0">
                <a:solidFill>
                  <a:srgbClr val="C00000"/>
                </a:solidFill>
                <a:latin typeface="Consolas" pitchFamily="49" charset="0"/>
              </a:rPr>
              <a:t>       if </a:t>
            </a:r>
            <a:r>
              <a:rPr lang="en-AU" sz="1600" dirty="0" err="1" smtClean="0">
                <a:latin typeface="Consolas" pitchFamily="49" charset="0"/>
              </a:rPr>
              <a:t>f.oclIsKindOf</a:t>
            </a:r>
            <a:r>
              <a:rPr lang="en-AU" sz="1600" dirty="0" smtClean="0">
                <a:latin typeface="Consolas" pitchFamily="49" charset="0"/>
              </a:rPr>
              <a:t>(</a:t>
            </a:r>
            <a:r>
              <a:rPr lang="en-AU" sz="1600" dirty="0" err="1" smtClean="0">
                <a:latin typeface="Consolas" pitchFamily="49" charset="0"/>
              </a:rPr>
              <a:t>CD!Attribute</a:t>
            </a:r>
            <a:r>
              <a:rPr lang="en-AU" sz="1600" dirty="0" smtClean="0">
                <a:latin typeface="Consolas" pitchFamily="49" charset="0"/>
              </a:rPr>
              <a:t>) </a:t>
            </a:r>
            <a:r>
              <a:rPr lang="en-AU" sz="1600" b="1" dirty="0" smtClean="0">
                <a:solidFill>
                  <a:srgbClr val="C00000"/>
                </a:solidFill>
                <a:latin typeface="Consolas" pitchFamily="49" charset="0"/>
              </a:rPr>
              <a:t>then</a:t>
            </a:r>
            <a:r>
              <a:rPr lang="en-AU" sz="1600" dirty="0" smtClean="0">
                <a:latin typeface="Consolas" pitchFamily="49" charset="0"/>
              </a:rPr>
              <a:t> </a:t>
            </a:r>
            <a:r>
              <a:rPr lang="en-AU" sz="1600" b="1" dirty="0" err="1" smtClean="0">
                <a:solidFill>
                  <a:srgbClr val="7030A0"/>
                </a:solidFill>
                <a:latin typeface="Consolas" pitchFamily="49" charset="0"/>
              </a:rPr>
              <a:t>thisModule</a:t>
            </a:r>
            <a:r>
              <a:rPr lang="en-AU" sz="1600" dirty="0" err="1" smtClean="0">
                <a:latin typeface="Consolas" pitchFamily="49" charset="0"/>
              </a:rPr>
              <a:t>.createAttribute</a:t>
            </a:r>
            <a:r>
              <a:rPr lang="en-AU" sz="1600" dirty="0" smtClean="0">
                <a:latin typeface="Consolas" pitchFamily="49" charset="0"/>
              </a:rPr>
              <a:t>(f)</a:t>
            </a:r>
          </a:p>
          <a:p>
            <a:r>
              <a:rPr lang="en-AU" sz="1600" dirty="0" smtClean="0">
                <a:latin typeface="Consolas" pitchFamily="49" charset="0"/>
              </a:rPr>
              <a:t>       </a:t>
            </a:r>
            <a:r>
              <a:rPr lang="en-AU" sz="1600" b="1" dirty="0" smtClean="0">
                <a:solidFill>
                  <a:srgbClr val="C00000"/>
                </a:solidFill>
                <a:latin typeface="Consolas" pitchFamily="49" charset="0"/>
              </a:rPr>
              <a:t>else</a:t>
            </a:r>
            <a:r>
              <a:rPr lang="en-AU" sz="1600" dirty="0" smtClean="0">
                <a:latin typeface="Consolas" pitchFamily="49" charset="0"/>
              </a:rPr>
              <a:t> </a:t>
            </a:r>
            <a:r>
              <a:rPr lang="en-AU" sz="1600" b="1" dirty="0" smtClean="0">
                <a:solidFill>
                  <a:srgbClr val="C00000"/>
                </a:solidFill>
                <a:latin typeface="Consolas" pitchFamily="49" charset="0"/>
              </a:rPr>
              <a:t>if </a:t>
            </a:r>
            <a:r>
              <a:rPr lang="en-AU" sz="1600" dirty="0" err="1" smtClean="0">
                <a:latin typeface="Consolas" pitchFamily="49" charset="0"/>
              </a:rPr>
              <a:t>f.oclIsKindOf</a:t>
            </a:r>
            <a:r>
              <a:rPr lang="en-AU" sz="1600" dirty="0" smtClean="0">
                <a:latin typeface="Consolas" pitchFamily="49" charset="0"/>
              </a:rPr>
              <a:t>(</a:t>
            </a:r>
            <a:r>
              <a:rPr lang="en-AU" sz="1600" dirty="0" err="1" smtClean="0">
                <a:latin typeface="Consolas" pitchFamily="49" charset="0"/>
              </a:rPr>
              <a:t>CD!Reference</a:t>
            </a:r>
            <a:r>
              <a:rPr lang="en-AU" sz="1600" dirty="0" smtClean="0">
                <a:latin typeface="Consolas" pitchFamily="49" charset="0"/>
              </a:rPr>
              <a:t>) </a:t>
            </a:r>
            <a:r>
              <a:rPr lang="en-AU" sz="1600" b="1" dirty="0" smtClean="0">
                <a:solidFill>
                  <a:srgbClr val="C00000"/>
                </a:solidFill>
                <a:latin typeface="Consolas" pitchFamily="49" charset="0"/>
              </a:rPr>
              <a:t>then</a:t>
            </a:r>
            <a:r>
              <a:rPr lang="en-AU" sz="1600" dirty="0" smtClean="0">
                <a:latin typeface="Consolas" pitchFamily="49" charset="0"/>
              </a:rPr>
              <a:t> </a:t>
            </a:r>
            <a:r>
              <a:rPr lang="en-AU" sz="1600" b="1" dirty="0" err="1" smtClean="0">
                <a:solidFill>
                  <a:srgbClr val="7030A0"/>
                </a:solidFill>
                <a:latin typeface="Consolas" pitchFamily="49" charset="0"/>
              </a:rPr>
              <a:t>thisModule</a:t>
            </a:r>
            <a:r>
              <a:rPr lang="en-AU" sz="1600" dirty="0" err="1" smtClean="0">
                <a:latin typeface="Consolas" pitchFamily="49" charset="0"/>
              </a:rPr>
              <a:t>.createReference</a:t>
            </a:r>
            <a:r>
              <a:rPr lang="en-AU" sz="1600" dirty="0" smtClean="0">
                <a:latin typeface="Consolas" pitchFamily="49" charset="0"/>
              </a:rPr>
              <a:t>(f) </a:t>
            </a:r>
          </a:p>
          <a:p>
            <a:r>
              <a:rPr lang="en-AU" sz="1600" dirty="0" smtClean="0">
                <a:latin typeface="Consolas" pitchFamily="49" charset="0"/>
              </a:rPr>
              <a:t>       </a:t>
            </a:r>
            <a:r>
              <a:rPr lang="en-AU" sz="1600" b="1" dirty="0" smtClean="0">
                <a:solidFill>
                  <a:srgbClr val="C00000"/>
                </a:solidFill>
                <a:latin typeface="Consolas" pitchFamily="49" charset="0"/>
              </a:rPr>
              <a:t>else</a:t>
            </a:r>
            <a:r>
              <a:rPr lang="en-AU" sz="1600" dirty="0" smtClean="0">
                <a:latin typeface="Consolas" pitchFamily="49" charset="0"/>
              </a:rPr>
              <a:t> </a:t>
            </a:r>
            <a:r>
              <a:rPr lang="en-AU" sz="1600" dirty="0" err="1" smtClean="0">
                <a:latin typeface="Consolas" pitchFamily="49" charset="0"/>
              </a:rPr>
              <a:t>OclUndefined.fail</a:t>
            </a:r>
            <a:r>
              <a:rPr lang="en-AU" sz="1600" dirty="0" smtClean="0">
                <a:latin typeface="Consolas" pitchFamily="49" charset="0"/>
              </a:rPr>
              <a:t>_(</a:t>
            </a:r>
            <a:r>
              <a:rPr lang="en-AU" sz="1600" dirty="0" smtClean="0">
                <a:solidFill>
                  <a:srgbClr val="0070C0"/>
                </a:solidFill>
                <a:latin typeface="Consolas" pitchFamily="49" charset="0"/>
              </a:rPr>
              <a:t>'pattern match error'</a:t>
            </a:r>
            <a:r>
              <a:rPr lang="en-AU" sz="1600" dirty="0" smtClean="0">
                <a:latin typeface="Consolas" pitchFamily="49" charset="0"/>
              </a:rPr>
              <a:t>) </a:t>
            </a:r>
            <a:r>
              <a:rPr lang="en-AU" sz="1600" b="1" dirty="0" err="1" smtClean="0">
                <a:solidFill>
                  <a:srgbClr val="C00000"/>
                </a:solidFill>
                <a:latin typeface="Consolas" pitchFamily="49" charset="0"/>
              </a:rPr>
              <a:t>endif</a:t>
            </a:r>
            <a:r>
              <a:rPr lang="en-AU" sz="1600" dirty="0" smtClean="0">
                <a:latin typeface="Consolas" pitchFamily="49" charset="0"/>
              </a:rPr>
              <a:t> </a:t>
            </a:r>
            <a:r>
              <a:rPr lang="en-AU" sz="1600" b="1" dirty="0" err="1" smtClean="0">
                <a:solidFill>
                  <a:srgbClr val="C00000"/>
                </a:solidFill>
                <a:latin typeface="Consolas" pitchFamily="49" charset="0"/>
              </a:rPr>
              <a:t>endif</a:t>
            </a:r>
            <a:r>
              <a:rPr lang="en-AU" sz="1600" dirty="0" smtClean="0">
                <a:latin typeface="Consolas" pitchFamily="49" charset="0"/>
              </a:rPr>
              <a:t>)	   </a:t>
            </a:r>
          </a:p>
          <a:p>
            <a:r>
              <a:rPr lang="en-AU" sz="1600" dirty="0" smtClean="0">
                <a:latin typeface="Consolas" pitchFamily="49" charset="0"/>
              </a:rPr>
              <a:t>   )</a:t>
            </a:r>
          </a:p>
          <a:p>
            <a:r>
              <a:rPr lang="en-AU" sz="1600" dirty="0" smtClean="0">
                <a:latin typeface="Consolas" pitchFamily="49" charset="0"/>
              </a:rPr>
              <a:t>}</a:t>
            </a:r>
          </a:p>
          <a:p>
            <a:endParaRPr lang="en-AU" sz="1600" dirty="0" smtClean="0">
              <a:latin typeface="Consolas" pitchFamily="49" charset="0"/>
            </a:endParaRPr>
          </a:p>
        </p:txBody>
      </p:sp>
      <p:sp>
        <p:nvSpPr>
          <p:cNvPr id="6" name="5 Título"/>
          <p:cNvSpPr>
            <a:spLocks noGrp="1"/>
          </p:cNvSpPr>
          <p:nvPr>
            <p:ph type="title"/>
          </p:nvPr>
        </p:nvSpPr>
        <p:spPr/>
        <p:txBody>
          <a:bodyPr/>
          <a:lstStyle/>
          <a:p>
            <a:r>
              <a:rPr lang="en-AU" dirty="0" smtClean="0"/>
              <a:t>Example</a:t>
            </a:r>
            <a:endParaRPr lang="en-AU" dirty="0"/>
          </a:p>
        </p:txBody>
      </p:sp>
      <p:sp>
        <p:nvSpPr>
          <p:cNvPr id="5" name="4 CuadroTexto"/>
          <p:cNvSpPr txBox="1"/>
          <p:nvPr/>
        </p:nvSpPr>
        <p:spPr>
          <a:xfrm>
            <a:off x="7524328" y="6488668"/>
            <a:ext cx="1502399" cy="307777"/>
          </a:xfrm>
          <a:prstGeom prst="rect">
            <a:avLst/>
          </a:prstGeom>
          <a:noFill/>
        </p:spPr>
        <p:txBody>
          <a:bodyPr wrap="none" rtlCol="0">
            <a:spAutoFit/>
          </a:bodyPr>
          <a:lstStyle/>
          <a:p>
            <a:r>
              <a:rPr lang="es-ES_tradnl" sz="1400" dirty="0" err="1" smtClean="0">
                <a:solidFill>
                  <a:schemeClr val="bg1">
                    <a:lumMod val="65000"/>
                  </a:schemeClr>
                </a:solidFill>
              </a:rPr>
              <a:t>Refining</a:t>
            </a:r>
            <a:r>
              <a:rPr lang="es-ES_tradnl" sz="1400" dirty="0" smtClean="0">
                <a:solidFill>
                  <a:schemeClr val="bg1">
                    <a:lumMod val="65000"/>
                  </a:schemeClr>
                </a:solidFill>
              </a:rPr>
              <a:t> </a:t>
            </a:r>
            <a:r>
              <a:rPr lang="es-ES_tradnl" sz="1400" dirty="0" err="1" smtClean="0">
                <a:solidFill>
                  <a:schemeClr val="bg1">
                    <a:lumMod val="65000"/>
                  </a:schemeClr>
                </a:solidFill>
              </a:rPr>
              <a:t>mode</a:t>
            </a:r>
            <a:r>
              <a:rPr lang="es-ES_tradnl" sz="1400" dirty="0" smtClean="0">
                <a:solidFill>
                  <a:schemeClr val="bg1">
                    <a:lumMod val="65000"/>
                  </a:schemeClr>
                </a:solidFill>
              </a:rPr>
              <a:t> – </a:t>
            </a:r>
            <a:fld id="{FDBEFE11-3DF1-4A6E-91A5-8B939726F35A}" type="slidenum">
              <a:rPr lang="es-ES_tradnl" sz="1400" smtClean="0">
                <a:solidFill>
                  <a:schemeClr val="bg1">
                    <a:lumMod val="65000"/>
                  </a:schemeClr>
                </a:solidFill>
              </a:rPr>
              <a:pPr/>
              <a:t>80</a:t>
            </a:fld>
            <a:endParaRPr lang="es-ES_tradnl"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Example</a:t>
            </a:r>
            <a:endParaRPr lang="en-AU" dirty="0"/>
          </a:p>
        </p:txBody>
      </p:sp>
      <p:sp>
        <p:nvSpPr>
          <p:cNvPr id="5" name="4 Rectángulo"/>
          <p:cNvSpPr/>
          <p:nvPr/>
        </p:nvSpPr>
        <p:spPr>
          <a:xfrm>
            <a:off x="395536" y="1556792"/>
            <a:ext cx="4572000" cy="5539978"/>
          </a:xfrm>
          <a:prstGeom prst="rect">
            <a:avLst/>
          </a:prstGeom>
        </p:spPr>
        <p:txBody>
          <a:bodyPr>
            <a:spAutoFit/>
          </a:bodyPr>
          <a:lstStyle/>
          <a:p>
            <a:r>
              <a:rPr lang="en-AU" sz="1600" b="1" dirty="0" smtClean="0">
                <a:solidFill>
                  <a:srgbClr val="C00000"/>
                </a:solidFill>
                <a:latin typeface="Consolas" pitchFamily="49" charset="0"/>
              </a:rPr>
              <a:t>lazy rule</a:t>
            </a:r>
            <a:r>
              <a:rPr lang="en-AU" sz="1600" dirty="0" smtClean="0">
                <a:latin typeface="Consolas" pitchFamily="49" charset="0"/>
              </a:rPr>
              <a:t> </a:t>
            </a:r>
            <a:r>
              <a:rPr lang="en-AU" sz="1600" dirty="0" err="1" smtClean="0">
                <a:latin typeface="Consolas" pitchFamily="49" charset="0"/>
              </a:rPr>
              <a:t>createAttribute</a:t>
            </a:r>
            <a:r>
              <a:rPr lang="en-AU" sz="1600" dirty="0" smtClean="0">
                <a:latin typeface="Consolas" pitchFamily="49" charset="0"/>
              </a:rPr>
              <a:t> {</a:t>
            </a:r>
          </a:p>
          <a:p>
            <a:r>
              <a:rPr lang="en-AU" sz="1600" dirty="0" smtClean="0">
                <a:latin typeface="Consolas" pitchFamily="49" charset="0"/>
              </a:rPr>
              <a:t> </a:t>
            </a:r>
            <a:r>
              <a:rPr lang="en-AU" sz="1600" b="1" dirty="0" smtClean="0">
                <a:solidFill>
                  <a:srgbClr val="C00000"/>
                </a:solidFill>
                <a:latin typeface="Consolas" pitchFamily="49" charset="0"/>
              </a:rPr>
              <a:t>from</a:t>
            </a:r>
            <a:r>
              <a:rPr lang="en-AU" sz="1600" dirty="0" smtClean="0">
                <a:latin typeface="Consolas" pitchFamily="49" charset="0"/>
              </a:rPr>
              <a:t> f : </a:t>
            </a:r>
            <a:r>
              <a:rPr lang="en-AU" sz="1600" dirty="0" err="1" smtClean="0">
                <a:latin typeface="Consolas" pitchFamily="49" charset="0"/>
              </a:rPr>
              <a:t>CD!Attribute</a:t>
            </a:r>
            <a:endParaRPr lang="en-AU" sz="1600" dirty="0" smtClean="0">
              <a:latin typeface="Consolas" pitchFamily="49" charset="0"/>
            </a:endParaRPr>
          </a:p>
          <a:p>
            <a:r>
              <a:rPr lang="en-AU" sz="1600" dirty="0" smtClean="0">
                <a:latin typeface="Consolas" pitchFamily="49" charset="0"/>
              </a:rPr>
              <a:t>   </a:t>
            </a:r>
            <a:r>
              <a:rPr lang="en-AU" sz="1600" b="1" dirty="0" smtClean="0">
                <a:solidFill>
                  <a:srgbClr val="C00000"/>
                </a:solidFill>
                <a:latin typeface="Consolas" pitchFamily="49" charset="0"/>
              </a:rPr>
              <a:t>to</a:t>
            </a:r>
            <a:r>
              <a:rPr lang="en-AU" sz="1600" dirty="0" smtClean="0">
                <a:latin typeface="Consolas" pitchFamily="49" charset="0"/>
              </a:rPr>
              <a:t> a : </a:t>
            </a:r>
            <a:r>
              <a:rPr lang="en-AU" sz="1600" dirty="0" err="1" smtClean="0">
                <a:latin typeface="Consolas" pitchFamily="49" charset="0"/>
              </a:rPr>
              <a:t>CD!Attribute</a:t>
            </a:r>
            <a:r>
              <a:rPr lang="en-AU" sz="1600" dirty="0" smtClean="0">
                <a:latin typeface="Consolas" pitchFamily="49" charset="0"/>
              </a:rPr>
              <a:t> (</a:t>
            </a:r>
          </a:p>
          <a:p>
            <a:r>
              <a:rPr lang="en-AU" sz="1600" dirty="0" smtClean="0">
                <a:latin typeface="Consolas" pitchFamily="49" charset="0"/>
              </a:rPr>
              <a:t>     name &lt;- f.name, </a:t>
            </a:r>
          </a:p>
          <a:p>
            <a:r>
              <a:rPr lang="en-AU" sz="1600" dirty="0" smtClean="0">
                <a:latin typeface="Consolas" pitchFamily="49" charset="0"/>
              </a:rPr>
              <a:t>     </a:t>
            </a:r>
            <a:r>
              <a:rPr lang="en-AU" sz="1600" dirty="0" err="1" smtClean="0">
                <a:latin typeface="Consolas" pitchFamily="49" charset="0"/>
              </a:rPr>
              <a:t>lowerBound</a:t>
            </a:r>
            <a:r>
              <a:rPr lang="en-AU" sz="1600" dirty="0" smtClean="0">
                <a:latin typeface="Consolas" pitchFamily="49" charset="0"/>
              </a:rPr>
              <a:t> &lt;- </a:t>
            </a:r>
            <a:r>
              <a:rPr lang="en-AU" sz="1600" dirty="0" err="1" smtClean="0">
                <a:latin typeface="Consolas" pitchFamily="49" charset="0"/>
              </a:rPr>
              <a:t>f.lowerBound</a:t>
            </a:r>
            <a:r>
              <a:rPr lang="en-AU" sz="1600" dirty="0" smtClean="0">
                <a:latin typeface="Consolas" pitchFamily="49" charset="0"/>
              </a:rPr>
              <a:t>, </a:t>
            </a:r>
          </a:p>
          <a:p>
            <a:r>
              <a:rPr lang="en-AU" sz="1600" dirty="0" smtClean="0">
                <a:latin typeface="Consolas" pitchFamily="49" charset="0"/>
              </a:rPr>
              <a:t>     </a:t>
            </a:r>
            <a:r>
              <a:rPr lang="en-AU" sz="1600" dirty="0" err="1" smtClean="0">
                <a:latin typeface="Consolas" pitchFamily="49" charset="0"/>
              </a:rPr>
              <a:t>upperBound</a:t>
            </a:r>
            <a:r>
              <a:rPr lang="en-AU" sz="1600" dirty="0" smtClean="0">
                <a:latin typeface="Consolas" pitchFamily="49" charset="0"/>
              </a:rPr>
              <a:t> &lt;- </a:t>
            </a:r>
            <a:r>
              <a:rPr lang="en-AU" sz="1600" dirty="0" err="1" smtClean="0">
                <a:latin typeface="Consolas" pitchFamily="49" charset="0"/>
              </a:rPr>
              <a:t>f.upperBound</a:t>
            </a:r>
            <a:r>
              <a:rPr lang="en-AU" sz="1600" dirty="0" smtClean="0">
                <a:latin typeface="Consolas" pitchFamily="49" charset="0"/>
              </a:rPr>
              <a:t>, </a:t>
            </a:r>
          </a:p>
          <a:p>
            <a:r>
              <a:rPr lang="en-AU" sz="1600" dirty="0" smtClean="0">
                <a:latin typeface="Consolas" pitchFamily="49" charset="0"/>
              </a:rPr>
              <a:t>     </a:t>
            </a:r>
            <a:r>
              <a:rPr lang="en-AU" sz="1600" dirty="0" err="1" smtClean="0">
                <a:latin typeface="Consolas" pitchFamily="49" charset="0"/>
              </a:rPr>
              <a:t>isId</a:t>
            </a:r>
            <a:r>
              <a:rPr lang="en-AU" sz="1600" dirty="0" smtClean="0">
                <a:latin typeface="Consolas" pitchFamily="49" charset="0"/>
              </a:rPr>
              <a:t> &lt;- </a:t>
            </a:r>
            <a:r>
              <a:rPr lang="en-AU" sz="1600" dirty="0" err="1" smtClean="0">
                <a:latin typeface="Consolas" pitchFamily="49" charset="0"/>
              </a:rPr>
              <a:t>f.isId</a:t>
            </a:r>
            <a:r>
              <a:rPr lang="en-AU" sz="1600" dirty="0" smtClean="0">
                <a:latin typeface="Consolas" pitchFamily="49" charset="0"/>
              </a:rPr>
              <a:t>,</a:t>
            </a:r>
          </a:p>
          <a:p>
            <a:r>
              <a:rPr lang="en-AU" sz="1600" dirty="0" smtClean="0">
                <a:latin typeface="Consolas" pitchFamily="49" charset="0"/>
              </a:rPr>
              <a:t>     type &lt;- type</a:t>
            </a:r>
          </a:p>
          <a:p>
            <a:r>
              <a:rPr lang="en-AU" sz="1600" dirty="0" smtClean="0">
                <a:latin typeface="Consolas" pitchFamily="49" charset="0"/>
              </a:rPr>
              <a:t>  )</a:t>
            </a:r>
          </a:p>
          <a:p>
            <a:r>
              <a:rPr lang="en-AU" sz="1600" dirty="0" smtClean="0">
                <a:latin typeface="Consolas" pitchFamily="49" charset="0"/>
              </a:rPr>
              <a:t>}</a:t>
            </a:r>
          </a:p>
          <a:p>
            <a:endParaRPr lang="en-AU" sz="1600" dirty="0" smtClean="0">
              <a:latin typeface="Consolas" pitchFamily="49" charset="0"/>
            </a:endParaRPr>
          </a:p>
          <a:p>
            <a:r>
              <a:rPr lang="en-AU" sz="1600" b="1" dirty="0" smtClean="0">
                <a:solidFill>
                  <a:srgbClr val="C00000"/>
                </a:solidFill>
                <a:latin typeface="Consolas" pitchFamily="49" charset="0"/>
              </a:rPr>
              <a:t>lazy rule</a:t>
            </a:r>
            <a:r>
              <a:rPr lang="en-AU" sz="1600" dirty="0" smtClean="0">
                <a:latin typeface="Consolas" pitchFamily="49" charset="0"/>
              </a:rPr>
              <a:t> </a:t>
            </a:r>
            <a:r>
              <a:rPr lang="en-AU" sz="1600" dirty="0" err="1" smtClean="0">
                <a:latin typeface="Consolas" pitchFamily="49" charset="0"/>
              </a:rPr>
              <a:t>createReference</a:t>
            </a:r>
            <a:r>
              <a:rPr lang="en-AU" sz="1600" dirty="0" smtClean="0">
                <a:latin typeface="Consolas" pitchFamily="49" charset="0"/>
              </a:rPr>
              <a:t> {</a:t>
            </a:r>
          </a:p>
          <a:p>
            <a:r>
              <a:rPr lang="en-AU" sz="1600" dirty="0" smtClean="0">
                <a:latin typeface="Consolas" pitchFamily="49" charset="0"/>
              </a:rPr>
              <a:t> </a:t>
            </a:r>
            <a:r>
              <a:rPr lang="en-AU" sz="1600" b="1" dirty="0" smtClean="0">
                <a:solidFill>
                  <a:srgbClr val="C00000"/>
                </a:solidFill>
                <a:latin typeface="Consolas" pitchFamily="49" charset="0"/>
              </a:rPr>
              <a:t>from</a:t>
            </a:r>
            <a:r>
              <a:rPr lang="en-AU" sz="1600" dirty="0" smtClean="0">
                <a:latin typeface="Consolas" pitchFamily="49" charset="0"/>
              </a:rPr>
              <a:t> f : </a:t>
            </a:r>
            <a:r>
              <a:rPr lang="en-AU" sz="1600" dirty="0" err="1" smtClean="0">
                <a:latin typeface="Consolas" pitchFamily="49" charset="0"/>
              </a:rPr>
              <a:t>CD!Reference</a:t>
            </a:r>
            <a:endParaRPr lang="en-AU" sz="1600" dirty="0" smtClean="0">
              <a:latin typeface="Consolas" pitchFamily="49" charset="0"/>
            </a:endParaRPr>
          </a:p>
          <a:p>
            <a:r>
              <a:rPr lang="en-AU" sz="1600" dirty="0" smtClean="0">
                <a:latin typeface="Consolas" pitchFamily="49" charset="0"/>
              </a:rPr>
              <a:t>   </a:t>
            </a:r>
            <a:r>
              <a:rPr lang="en-AU" sz="1600" b="1" dirty="0" smtClean="0">
                <a:solidFill>
                  <a:srgbClr val="C00000"/>
                </a:solidFill>
                <a:latin typeface="Consolas" pitchFamily="49" charset="0"/>
              </a:rPr>
              <a:t>to</a:t>
            </a:r>
            <a:r>
              <a:rPr lang="en-AU" sz="1600" dirty="0" smtClean="0">
                <a:latin typeface="Consolas" pitchFamily="49" charset="0"/>
              </a:rPr>
              <a:t> a : </a:t>
            </a:r>
            <a:r>
              <a:rPr lang="en-AU" sz="1600" dirty="0" err="1" smtClean="0">
                <a:latin typeface="Consolas" pitchFamily="49" charset="0"/>
              </a:rPr>
              <a:t>CD!Reference</a:t>
            </a:r>
            <a:r>
              <a:rPr lang="en-AU" sz="1600" dirty="0" smtClean="0">
                <a:latin typeface="Consolas" pitchFamily="49" charset="0"/>
              </a:rPr>
              <a:t> (</a:t>
            </a:r>
          </a:p>
          <a:p>
            <a:r>
              <a:rPr lang="en-AU" sz="1600" dirty="0" smtClean="0">
                <a:latin typeface="Consolas" pitchFamily="49" charset="0"/>
              </a:rPr>
              <a:t>     name &lt;- f.name, </a:t>
            </a:r>
          </a:p>
          <a:p>
            <a:r>
              <a:rPr lang="en-AU" sz="1600" dirty="0" smtClean="0">
                <a:latin typeface="Consolas" pitchFamily="49" charset="0"/>
              </a:rPr>
              <a:t>     </a:t>
            </a:r>
            <a:r>
              <a:rPr lang="en-AU" sz="1600" dirty="0" err="1" smtClean="0">
                <a:latin typeface="Consolas" pitchFamily="49" charset="0"/>
              </a:rPr>
              <a:t>lowerBound</a:t>
            </a:r>
            <a:r>
              <a:rPr lang="en-AU" sz="1600" dirty="0" smtClean="0">
                <a:latin typeface="Consolas" pitchFamily="49" charset="0"/>
              </a:rPr>
              <a:t> &lt;- </a:t>
            </a:r>
            <a:r>
              <a:rPr lang="en-AU" sz="1600" dirty="0" err="1" smtClean="0">
                <a:latin typeface="Consolas" pitchFamily="49" charset="0"/>
              </a:rPr>
              <a:t>f.lowerBound</a:t>
            </a:r>
            <a:r>
              <a:rPr lang="en-AU" sz="1600" dirty="0" smtClean="0">
                <a:latin typeface="Consolas" pitchFamily="49" charset="0"/>
              </a:rPr>
              <a:t>, </a:t>
            </a:r>
          </a:p>
          <a:p>
            <a:r>
              <a:rPr lang="en-AU" sz="1600" dirty="0" smtClean="0">
                <a:latin typeface="Consolas" pitchFamily="49" charset="0"/>
              </a:rPr>
              <a:t>     </a:t>
            </a:r>
            <a:r>
              <a:rPr lang="en-AU" sz="1600" dirty="0" err="1" smtClean="0">
                <a:latin typeface="Consolas" pitchFamily="49" charset="0"/>
              </a:rPr>
              <a:t>upperBound</a:t>
            </a:r>
            <a:r>
              <a:rPr lang="en-AU" sz="1600" dirty="0" smtClean="0">
                <a:latin typeface="Consolas" pitchFamily="49" charset="0"/>
              </a:rPr>
              <a:t> &lt;- </a:t>
            </a:r>
            <a:r>
              <a:rPr lang="en-AU" sz="1600" dirty="0" err="1" smtClean="0">
                <a:latin typeface="Consolas" pitchFamily="49" charset="0"/>
              </a:rPr>
              <a:t>f.upperBound</a:t>
            </a:r>
            <a:r>
              <a:rPr lang="en-AU" sz="1600" dirty="0" smtClean="0">
                <a:latin typeface="Consolas" pitchFamily="49" charset="0"/>
              </a:rPr>
              <a:t>, </a:t>
            </a:r>
          </a:p>
          <a:p>
            <a:r>
              <a:rPr lang="en-AU" sz="1600" dirty="0" smtClean="0">
                <a:latin typeface="Consolas" pitchFamily="49" charset="0"/>
              </a:rPr>
              <a:t>     </a:t>
            </a:r>
            <a:r>
              <a:rPr lang="en-AU" sz="1600" dirty="0" err="1" smtClean="0">
                <a:latin typeface="Consolas" pitchFamily="49" charset="0"/>
              </a:rPr>
              <a:t>isId</a:t>
            </a:r>
            <a:r>
              <a:rPr lang="en-AU" sz="1600" dirty="0" smtClean="0">
                <a:latin typeface="Consolas" pitchFamily="49" charset="0"/>
              </a:rPr>
              <a:t> &lt;- </a:t>
            </a:r>
            <a:r>
              <a:rPr lang="en-AU" sz="1600" dirty="0" err="1" smtClean="0">
                <a:latin typeface="Consolas" pitchFamily="49" charset="0"/>
              </a:rPr>
              <a:t>f.isId</a:t>
            </a:r>
            <a:r>
              <a:rPr lang="en-AU" sz="1600" dirty="0" smtClean="0">
                <a:latin typeface="Consolas" pitchFamily="49" charset="0"/>
              </a:rPr>
              <a:t>,</a:t>
            </a:r>
          </a:p>
          <a:p>
            <a:r>
              <a:rPr lang="en-AU" sz="1600" dirty="0" smtClean="0">
                <a:latin typeface="Consolas" pitchFamily="49" charset="0"/>
              </a:rPr>
              <a:t>     type &lt;- type</a:t>
            </a:r>
          </a:p>
          <a:p>
            <a:r>
              <a:rPr lang="en-AU" sz="1600" dirty="0" smtClean="0">
                <a:latin typeface="Consolas" pitchFamily="49" charset="0"/>
              </a:rPr>
              <a:t>  )</a:t>
            </a:r>
          </a:p>
          <a:p>
            <a:r>
              <a:rPr lang="en-AU" sz="1600" dirty="0" smtClean="0">
                <a:latin typeface="Consolas" pitchFamily="49" charset="0"/>
              </a:rPr>
              <a:t>}</a:t>
            </a:r>
          </a:p>
          <a:p>
            <a:endParaRPr lang="en-AU" dirty="0" smtClean="0">
              <a:latin typeface="Consolas" pitchFamily="49" charset="0"/>
            </a:endParaRPr>
          </a:p>
        </p:txBody>
      </p:sp>
      <p:sp>
        <p:nvSpPr>
          <p:cNvPr id="4" name="3 CuadroTexto"/>
          <p:cNvSpPr txBox="1"/>
          <p:nvPr/>
        </p:nvSpPr>
        <p:spPr>
          <a:xfrm>
            <a:off x="7524328" y="6488668"/>
            <a:ext cx="1502399" cy="307777"/>
          </a:xfrm>
          <a:prstGeom prst="rect">
            <a:avLst/>
          </a:prstGeom>
          <a:noFill/>
        </p:spPr>
        <p:txBody>
          <a:bodyPr wrap="none" rtlCol="0">
            <a:spAutoFit/>
          </a:bodyPr>
          <a:lstStyle/>
          <a:p>
            <a:r>
              <a:rPr lang="es-ES_tradnl" sz="1400" dirty="0" err="1" smtClean="0">
                <a:solidFill>
                  <a:schemeClr val="bg1">
                    <a:lumMod val="65000"/>
                  </a:schemeClr>
                </a:solidFill>
              </a:rPr>
              <a:t>Refining</a:t>
            </a:r>
            <a:r>
              <a:rPr lang="es-ES_tradnl" sz="1400" dirty="0" smtClean="0">
                <a:solidFill>
                  <a:schemeClr val="bg1">
                    <a:lumMod val="65000"/>
                  </a:schemeClr>
                </a:solidFill>
              </a:rPr>
              <a:t> </a:t>
            </a:r>
            <a:r>
              <a:rPr lang="es-ES_tradnl" sz="1400" dirty="0" err="1" smtClean="0">
                <a:solidFill>
                  <a:schemeClr val="bg1">
                    <a:lumMod val="65000"/>
                  </a:schemeClr>
                </a:solidFill>
              </a:rPr>
              <a:t>mode</a:t>
            </a:r>
            <a:r>
              <a:rPr lang="es-ES_tradnl" sz="1400" dirty="0" smtClean="0">
                <a:solidFill>
                  <a:schemeClr val="bg1">
                    <a:lumMod val="65000"/>
                  </a:schemeClr>
                </a:solidFill>
              </a:rPr>
              <a:t> – </a:t>
            </a:r>
            <a:fld id="{FDBEFE11-3DF1-4A6E-91A5-8B939726F35A}" type="slidenum">
              <a:rPr lang="es-ES_tradnl" sz="1400" smtClean="0">
                <a:solidFill>
                  <a:schemeClr val="bg1">
                    <a:lumMod val="65000"/>
                  </a:schemeClr>
                </a:solidFill>
              </a:rPr>
              <a:pPr/>
              <a:t>81</a:t>
            </a:fld>
            <a:endParaRPr lang="es-ES_tradnl"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Example</a:t>
            </a:r>
            <a:endParaRPr lang="en-AU" dirty="0"/>
          </a:p>
        </p:txBody>
      </p:sp>
      <p:sp>
        <p:nvSpPr>
          <p:cNvPr id="3" name="2 Marcador de contenido"/>
          <p:cNvSpPr>
            <a:spLocks noGrp="1"/>
          </p:cNvSpPr>
          <p:nvPr>
            <p:ph idx="1"/>
          </p:nvPr>
        </p:nvSpPr>
        <p:spPr/>
        <p:txBody>
          <a:bodyPr/>
          <a:lstStyle/>
          <a:p>
            <a:r>
              <a:rPr lang="en-AU" dirty="0" smtClean="0"/>
              <a:t>Remember that there is an implicit copy semantics</a:t>
            </a:r>
          </a:p>
          <a:p>
            <a:endParaRPr lang="en-AU" dirty="0" smtClean="0"/>
          </a:p>
          <a:p>
            <a:endParaRPr lang="en-AU" dirty="0" smtClean="0"/>
          </a:p>
          <a:p>
            <a:endParaRPr lang="en-AU" dirty="0" smtClean="0"/>
          </a:p>
          <a:p>
            <a:pPr lvl="1"/>
            <a:r>
              <a:rPr lang="en-AU" dirty="0" smtClean="0"/>
              <a:t>In EMFTVM </a:t>
            </a:r>
            <a:r>
              <a:rPr lang="en-AU" b="1" dirty="0" smtClean="0">
                <a:solidFill>
                  <a:srgbClr val="C00000"/>
                </a:solidFill>
              </a:rPr>
              <a:t>drop </a:t>
            </a:r>
            <a:r>
              <a:rPr lang="en-AU" dirty="0" smtClean="0"/>
              <a:t>keyword is not used, but the target pattern is left empty</a:t>
            </a:r>
          </a:p>
          <a:p>
            <a:pPr lvl="1"/>
            <a:endParaRPr lang="en-AU" dirty="0"/>
          </a:p>
        </p:txBody>
      </p:sp>
      <p:sp>
        <p:nvSpPr>
          <p:cNvPr id="4" name="3 Rectángulo"/>
          <p:cNvSpPr/>
          <p:nvPr/>
        </p:nvSpPr>
        <p:spPr>
          <a:xfrm>
            <a:off x="2555776" y="2708920"/>
            <a:ext cx="4572000" cy="1477328"/>
          </a:xfrm>
          <a:prstGeom prst="rect">
            <a:avLst/>
          </a:prstGeom>
        </p:spPr>
        <p:txBody>
          <a:bodyPr>
            <a:spAutoFit/>
          </a:bodyPr>
          <a:lstStyle/>
          <a:p>
            <a:endParaRPr lang="en-AU" dirty="0" smtClean="0">
              <a:latin typeface="Consolas" pitchFamily="49" charset="0"/>
            </a:endParaRPr>
          </a:p>
          <a:p>
            <a:r>
              <a:rPr lang="en-AU" b="1" dirty="0" smtClean="0">
                <a:solidFill>
                  <a:srgbClr val="C00000"/>
                </a:solidFill>
                <a:latin typeface="Consolas" pitchFamily="49" charset="0"/>
              </a:rPr>
              <a:t>rule</a:t>
            </a:r>
            <a:r>
              <a:rPr lang="en-AU" dirty="0" smtClean="0">
                <a:latin typeface="Consolas" pitchFamily="49" charset="0"/>
              </a:rPr>
              <a:t> </a:t>
            </a:r>
            <a:r>
              <a:rPr lang="en-AU" dirty="0" err="1" smtClean="0">
                <a:latin typeface="Consolas" pitchFamily="49" charset="0"/>
              </a:rPr>
              <a:t>featureRemoval</a:t>
            </a:r>
            <a:r>
              <a:rPr lang="en-AU" dirty="0" smtClean="0">
                <a:latin typeface="Consolas" pitchFamily="49" charset="0"/>
              </a:rPr>
              <a:t> {</a:t>
            </a:r>
          </a:p>
          <a:p>
            <a:r>
              <a:rPr lang="en-AU" b="1" dirty="0" smtClean="0">
                <a:solidFill>
                  <a:srgbClr val="C00000"/>
                </a:solidFill>
                <a:latin typeface="Consolas" pitchFamily="49" charset="0"/>
              </a:rPr>
              <a:t>   from</a:t>
            </a:r>
            <a:r>
              <a:rPr lang="en-AU" dirty="0" smtClean="0">
                <a:latin typeface="Consolas" pitchFamily="49" charset="0"/>
              </a:rPr>
              <a:t> f : </a:t>
            </a:r>
            <a:r>
              <a:rPr lang="en-AU" dirty="0" err="1" smtClean="0">
                <a:latin typeface="Consolas" pitchFamily="49" charset="0"/>
              </a:rPr>
              <a:t>CD!Feature</a:t>
            </a:r>
            <a:endParaRPr lang="en-AU" dirty="0" smtClean="0">
              <a:latin typeface="Consolas" pitchFamily="49" charset="0"/>
            </a:endParaRPr>
          </a:p>
          <a:p>
            <a:r>
              <a:rPr lang="en-AU" dirty="0" smtClean="0">
                <a:solidFill>
                  <a:schemeClr val="accent3">
                    <a:lumMod val="75000"/>
                  </a:schemeClr>
                </a:solidFill>
                <a:latin typeface="Consolas" pitchFamily="49" charset="0"/>
              </a:rPr>
              <a:t>--   to drop</a:t>
            </a:r>
          </a:p>
          <a:p>
            <a:r>
              <a:rPr lang="en-AU" dirty="0" smtClean="0">
                <a:latin typeface="Consolas" pitchFamily="49" charset="0"/>
              </a:rPr>
              <a:t>}</a:t>
            </a:r>
          </a:p>
        </p:txBody>
      </p:sp>
      <p:sp>
        <p:nvSpPr>
          <p:cNvPr id="5" name="4 CuadroTexto"/>
          <p:cNvSpPr txBox="1"/>
          <p:nvPr/>
        </p:nvSpPr>
        <p:spPr>
          <a:xfrm>
            <a:off x="7524328" y="6488668"/>
            <a:ext cx="1502399" cy="307777"/>
          </a:xfrm>
          <a:prstGeom prst="rect">
            <a:avLst/>
          </a:prstGeom>
          <a:noFill/>
        </p:spPr>
        <p:txBody>
          <a:bodyPr wrap="none" rtlCol="0">
            <a:spAutoFit/>
          </a:bodyPr>
          <a:lstStyle/>
          <a:p>
            <a:r>
              <a:rPr lang="es-ES_tradnl" sz="1400" dirty="0" err="1" smtClean="0">
                <a:solidFill>
                  <a:schemeClr val="bg1">
                    <a:lumMod val="65000"/>
                  </a:schemeClr>
                </a:solidFill>
              </a:rPr>
              <a:t>Refining</a:t>
            </a:r>
            <a:r>
              <a:rPr lang="es-ES_tradnl" sz="1400" dirty="0" smtClean="0">
                <a:solidFill>
                  <a:schemeClr val="bg1">
                    <a:lumMod val="65000"/>
                  </a:schemeClr>
                </a:solidFill>
              </a:rPr>
              <a:t> </a:t>
            </a:r>
            <a:r>
              <a:rPr lang="es-ES_tradnl" sz="1400" dirty="0" err="1" smtClean="0">
                <a:solidFill>
                  <a:schemeClr val="bg1">
                    <a:lumMod val="65000"/>
                  </a:schemeClr>
                </a:solidFill>
              </a:rPr>
              <a:t>mode</a:t>
            </a:r>
            <a:r>
              <a:rPr lang="es-ES_tradnl" sz="1400" dirty="0" smtClean="0">
                <a:solidFill>
                  <a:schemeClr val="bg1">
                    <a:lumMod val="65000"/>
                  </a:schemeClr>
                </a:solidFill>
              </a:rPr>
              <a:t> – </a:t>
            </a:r>
            <a:fld id="{FDBEFE11-3DF1-4A6E-91A5-8B939726F35A}" type="slidenum">
              <a:rPr lang="es-ES_tradnl" sz="1400" smtClean="0">
                <a:solidFill>
                  <a:schemeClr val="bg1">
                    <a:lumMod val="65000"/>
                  </a:schemeClr>
                </a:solidFill>
              </a:rPr>
              <a:pPr/>
              <a:t>82</a:t>
            </a:fld>
            <a:endParaRPr lang="es-ES_tradnl"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n-GB" dirty="0" smtClean="0"/>
              <a:t>The ATL language</a:t>
            </a:r>
            <a:endParaRPr lang="en-GB" dirty="0"/>
          </a:p>
        </p:txBody>
      </p:sp>
      <p:sp>
        <p:nvSpPr>
          <p:cNvPr id="5" name="4 Subtítulo"/>
          <p:cNvSpPr>
            <a:spLocks noGrp="1"/>
          </p:cNvSpPr>
          <p:nvPr>
            <p:ph type="subTitle" idx="1"/>
          </p:nvPr>
        </p:nvSpPr>
        <p:spPr/>
        <p:txBody>
          <a:bodyPr/>
          <a:lstStyle/>
          <a:p>
            <a:r>
              <a:rPr lang="en-GB" dirty="0" smtClean="0"/>
              <a:t>Modularity – Superimposition</a:t>
            </a:r>
            <a:endParaRPr lang="en-GB"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Modularity</a:t>
            </a:r>
            <a:endParaRPr lang="en-AU" dirty="0"/>
          </a:p>
        </p:txBody>
      </p:sp>
      <p:sp>
        <p:nvSpPr>
          <p:cNvPr id="3" name="2 Marcador de contenido"/>
          <p:cNvSpPr>
            <a:spLocks noGrp="1"/>
          </p:cNvSpPr>
          <p:nvPr>
            <p:ph idx="1"/>
          </p:nvPr>
        </p:nvSpPr>
        <p:spPr/>
        <p:txBody>
          <a:bodyPr/>
          <a:lstStyle/>
          <a:p>
            <a:r>
              <a:rPr lang="en-AU" dirty="0" smtClean="0"/>
              <a:t>ATL does not support any kind of module importation facility</a:t>
            </a:r>
          </a:p>
          <a:p>
            <a:r>
              <a:rPr lang="en-AU" dirty="0" smtClean="0"/>
              <a:t>Superimposition *</a:t>
            </a:r>
          </a:p>
          <a:p>
            <a:pPr lvl="1"/>
            <a:r>
              <a:rPr lang="en-AU" dirty="0" smtClean="0"/>
              <a:t>Allows merging two ATL modules at load time</a:t>
            </a:r>
          </a:p>
        </p:txBody>
      </p:sp>
      <p:sp>
        <p:nvSpPr>
          <p:cNvPr id="4" name="3 Rectángulo"/>
          <p:cNvSpPr/>
          <p:nvPr/>
        </p:nvSpPr>
        <p:spPr>
          <a:xfrm>
            <a:off x="251520" y="5805264"/>
            <a:ext cx="8424936" cy="923330"/>
          </a:xfrm>
          <a:prstGeom prst="rect">
            <a:avLst/>
          </a:prstGeom>
        </p:spPr>
        <p:txBody>
          <a:bodyPr wrap="square">
            <a:spAutoFit/>
          </a:bodyPr>
          <a:lstStyle/>
          <a:p>
            <a:r>
              <a:rPr lang="en-AU" dirty="0" smtClean="0"/>
              <a:t>* </a:t>
            </a:r>
            <a:r>
              <a:rPr lang="en-AU" dirty="0" err="1" smtClean="0"/>
              <a:t>Wagelaar</a:t>
            </a:r>
            <a:r>
              <a:rPr lang="en-AU" dirty="0" smtClean="0"/>
              <a:t>, Dennis, </a:t>
            </a:r>
            <a:r>
              <a:rPr lang="en-AU" dirty="0" err="1" smtClean="0"/>
              <a:t>Ragnhild</a:t>
            </a:r>
            <a:r>
              <a:rPr lang="en-AU" dirty="0" smtClean="0"/>
              <a:t> Van </a:t>
            </a:r>
            <a:r>
              <a:rPr lang="en-AU" dirty="0" err="1" smtClean="0"/>
              <a:t>Der</a:t>
            </a:r>
            <a:r>
              <a:rPr lang="en-AU" dirty="0" smtClean="0"/>
              <a:t> </a:t>
            </a:r>
            <a:r>
              <a:rPr lang="en-AU" dirty="0" err="1" smtClean="0"/>
              <a:t>Straeten</a:t>
            </a:r>
            <a:r>
              <a:rPr lang="en-AU" dirty="0" smtClean="0"/>
              <a:t>, and Dirk Deridder. "Module </a:t>
            </a:r>
          </a:p>
          <a:p>
            <a:r>
              <a:rPr lang="en-AU" dirty="0" smtClean="0"/>
              <a:t>    superimposition: a composition technique for rule-based model transformation    </a:t>
            </a:r>
          </a:p>
          <a:p>
            <a:r>
              <a:rPr lang="en-AU" dirty="0" smtClean="0"/>
              <a:t>    languages." Software &amp; Systems </a:t>
            </a:r>
            <a:r>
              <a:rPr lang="en-AU" dirty="0" err="1" smtClean="0"/>
              <a:t>Modeling</a:t>
            </a:r>
            <a:r>
              <a:rPr lang="en-AU" dirty="0" smtClean="0"/>
              <a:t> 9.3 (2010): 285-309.</a:t>
            </a:r>
            <a:endParaRPr lang="en-AU"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Modularity</a:t>
            </a:r>
            <a:endParaRPr lang="en-AU" dirty="0"/>
          </a:p>
        </p:txBody>
      </p:sp>
      <p:sp>
        <p:nvSpPr>
          <p:cNvPr id="3" name="2 Marcador de contenido"/>
          <p:cNvSpPr>
            <a:spLocks noGrp="1"/>
          </p:cNvSpPr>
          <p:nvPr>
            <p:ph idx="1"/>
          </p:nvPr>
        </p:nvSpPr>
        <p:spPr/>
        <p:txBody>
          <a:bodyPr/>
          <a:lstStyle/>
          <a:p>
            <a:r>
              <a:rPr lang="en-AU" dirty="0" smtClean="0"/>
              <a:t>Example</a:t>
            </a:r>
          </a:p>
          <a:p>
            <a:pPr lvl="1"/>
            <a:r>
              <a:rPr lang="en-AU" dirty="0" smtClean="0"/>
              <a:t>We don’t want to decouple the mapping for widgets from the decision about which layout to use.</a:t>
            </a:r>
          </a:p>
          <a:p>
            <a:pPr lvl="1"/>
            <a:r>
              <a:rPr lang="en-AU" dirty="0" smtClean="0"/>
              <a:t>With superimposition:</a:t>
            </a:r>
          </a:p>
          <a:p>
            <a:pPr lvl="2"/>
            <a:r>
              <a:rPr lang="en-AU" dirty="0" smtClean="0"/>
              <a:t>Base module with mappings for widgets</a:t>
            </a:r>
          </a:p>
          <a:p>
            <a:pPr lvl="2"/>
            <a:r>
              <a:rPr lang="en-AU" dirty="0" smtClean="0"/>
              <a:t>“Extension” modules with rules to create the layout</a:t>
            </a:r>
            <a:endParaRPr lang="en-AU" dirty="0"/>
          </a:p>
        </p:txBody>
      </p:sp>
      <p:sp>
        <p:nvSpPr>
          <p:cNvPr id="4" name="3 CuadroTexto"/>
          <p:cNvSpPr txBox="1"/>
          <p:nvPr/>
        </p:nvSpPr>
        <p:spPr>
          <a:xfrm>
            <a:off x="7308304" y="6488668"/>
            <a:ext cx="1737976" cy="307777"/>
          </a:xfrm>
          <a:prstGeom prst="rect">
            <a:avLst/>
          </a:prstGeom>
          <a:noFill/>
        </p:spPr>
        <p:txBody>
          <a:bodyPr wrap="none" rtlCol="0">
            <a:spAutoFit/>
          </a:bodyPr>
          <a:lstStyle/>
          <a:p>
            <a:r>
              <a:rPr lang="es-ES_tradnl" sz="1400" dirty="0" err="1" smtClean="0">
                <a:solidFill>
                  <a:schemeClr val="bg1">
                    <a:lumMod val="65000"/>
                  </a:schemeClr>
                </a:solidFill>
              </a:rPr>
              <a:t>Superimposition</a:t>
            </a:r>
            <a:r>
              <a:rPr lang="es-ES_tradnl" sz="1400" dirty="0" smtClean="0">
                <a:solidFill>
                  <a:schemeClr val="bg1">
                    <a:lumMod val="65000"/>
                  </a:schemeClr>
                </a:solidFill>
              </a:rPr>
              <a:t> – </a:t>
            </a:r>
            <a:fld id="{FDBEFE11-3DF1-4A6E-91A5-8B939726F35A}" type="slidenum">
              <a:rPr lang="es-ES_tradnl" sz="1400" smtClean="0">
                <a:solidFill>
                  <a:schemeClr val="bg1">
                    <a:lumMod val="65000"/>
                  </a:schemeClr>
                </a:solidFill>
              </a:rPr>
              <a:pPr/>
              <a:t>85</a:t>
            </a:fld>
            <a:endParaRPr lang="es-ES_tradnl"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Superimposition</a:t>
            </a:r>
            <a:endParaRPr lang="en-AU" dirty="0"/>
          </a:p>
        </p:txBody>
      </p:sp>
      <p:sp>
        <p:nvSpPr>
          <p:cNvPr id="3" name="2 Marcador de contenido"/>
          <p:cNvSpPr>
            <a:spLocks noGrp="1"/>
          </p:cNvSpPr>
          <p:nvPr>
            <p:ph idx="1"/>
          </p:nvPr>
        </p:nvSpPr>
        <p:spPr>
          <a:xfrm>
            <a:off x="457200" y="1600201"/>
            <a:ext cx="8229600" cy="1612776"/>
          </a:xfrm>
        </p:spPr>
        <p:txBody>
          <a:bodyPr>
            <a:normAutofit fontScale="92500" lnSpcReduction="20000"/>
          </a:bodyPr>
          <a:lstStyle/>
          <a:p>
            <a:r>
              <a:rPr lang="en-US" dirty="0" smtClean="0"/>
              <a:t>Basic idea:</a:t>
            </a:r>
          </a:p>
          <a:p>
            <a:pPr lvl="1"/>
            <a:r>
              <a:rPr lang="en-US" dirty="0" smtClean="0"/>
              <a:t>Replace each rule in the original transformation with the rule with the same name in the superimposed module</a:t>
            </a:r>
          </a:p>
        </p:txBody>
      </p:sp>
      <p:sp>
        <p:nvSpPr>
          <p:cNvPr id="4" name="3 Rectángulo"/>
          <p:cNvSpPr/>
          <p:nvPr/>
        </p:nvSpPr>
        <p:spPr>
          <a:xfrm>
            <a:off x="467544" y="3356992"/>
            <a:ext cx="3312368" cy="3240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smtClean="0">
                <a:solidFill>
                  <a:srgbClr val="C00000"/>
                </a:solidFill>
                <a:latin typeface="Consolas" pitchFamily="49" charset="0"/>
              </a:rPr>
              <a:t> rule</a:t>
            </a:r>
            <a:r>
              <a:rPr lang="en-US" dirty="0" smtClean="0">
                <a:latin typeface="Consolas" pitchFamily="49" charset="0"/>
              </a:rPr>
              <a:t> class2frame {</a:t>
            </a:r>
          </a:p>
          <a:p>
            <a:r>
              <a:rPr lang="en-US" dirty="0" smtClean="0">
                <a:latin typeface="Consolas" pitchFamily="49" charset="0"/>
              </a:rPr>
              <a:t>    ...</a:t>
            </a:r>
          </a:p>
          <a:p>
            <a:r>
              <a:rPr lang="en-US" dirty="0" smtClean="0">
                <a:latin typeface="Consolas" pitchFamily="49" charset="0"/>
              </a:rPr>
              <a:t> }</a:t>
            </a:r>
          </a:p>
          <a:p>
            <a:endParaRPr lang="en-US" b="1" dirty="0" smtClean="0">
              <a:solidFill>
                <a:srgbClr val="C00000"/>
              </a:solidFill>
              <a:latin typeface="Consolas" pitchFamily="49" charset="0"/>
            </a:endParaRPr>
          </a:p>
          <a:p>
            <a:r>
              <a:rPr lang="en-US" b="1" dirty="0" smtClean="0">
                <a:solidFill>
                  <a:srgbClr val="C00000"/>
                </a:solidFill>
                <a:latin typeface="Consolas" pitchFamily="49" charset="0"/>
              </a:rPr>
              <a:t> rule</a:t>
            </a:r>
            <a:r>
              <a:rPr lang="en-US" dirty="0" smtClean="0">
                <a:latin typeface="Consolas" pitchFamily="49" charset="0"/>
              </a:rPr>
              <a:t> attribute2text {</a:t>
            </a:r>
          </a:p>
          <a:p>
            <a:r>
              <a:rPr lang="en-US" dirty="0" smtClean="0">
                <a:latin typeface="Consolas" pitchFamily="49" charset="0"/>
              </a:rPr>
              <a:t>    ...</a:t>
            </a:r>
          </a:p>
          <a:p>
            <a:r>
              <a:rPr lang="en-US" dirty="0" smtClean="0">
                <a:latin typeface="Consolas" pitchFamily="49" charset="0"/>
              </a:rPr>
              <a:t> }</a:t>
            </a:r>
          </a:p>
          <a:p>
            <a:r>
              <a:rPr lang="en-US" dirty="0" smtClean="0">
                <a:latin typeface="Consolas" pitchFamily="49" charset="0"/>
              </a:rPr>
              <a:t> </a:t>
            </a:r>
          </a:p>
          <a:p>
            <a:r>
              <a:rPr lang="en-US" dirty="0" smtClean="0">
                <a:latin typeface="Consolas" pitchFamily="49" charset="0"/>
              </a:rPr>
              <a:t> </a:t>
            </a:r>
            <a:r>
              <a:rPr lang="en-US" b="1" dirty="0" smtClean="0">
                <a:solidFill>
                  <a:srgbClr val="C00000"/>
                </a:solidFill>
                <a:latin typeface="Consolas" pitchFamily="49" charset="0"/>
              </a:rPr>
              <a:t>rule</a:t>
            </a:r>
            <a:r>
              <a:rPr lang="en-US" dirty="0" smtClean="0">
                <a:latin typeface="Consolas" pitchFamily="49" charset="0"/>
              </a:rPr>
              <a:t> attribute2int {</a:t>
            </a:r>
          </a:p>
          <a:p>
            <a:r>
              <a:rPr lang="en-US" dirty="0" smtClean="0">
                <a:latin typeface="Consolas" pitchFamily="49" charset="0"/>
              </a:rPr>
              <a:t>    ...</a:t>
            </a:r>
          </a:p>
          <a:p>
            <a:r>
              <a:rPr lang="en-US" dirty="0" smtClean="0">
                <a:latin typeface="Consolas" pitchFamily="49" charset="0"/>
              </a:rPr>
              <a:t> }</a:t>
            </a:r>
          </a:p>
        </p:txBody>
      </p:sp>
      <p:sp>
        <p:nvSpPr>
          <p:cNvPr id="6" name="5 Rectángulo"/>
          <p:cNvSpPr/>
          <p:nvPr/>
        </p:nvSpPr>
        <p:spPr>
          <a:xfrm>
            <a:off x="5292080" y="3356992"/>
            <a:ext cx="3528392" cy="3240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smtClean="0">
                <a:solidFill>
                  <a:srgbClr val="C00000"/>
                </a:solidFill>
                <a:latin typeface="Consolas" pitchFamily="49" charset="0"/>
              </a:rPr>
              <a:t> rule</a:t>
            </a:r>
            <a:r>
              <a:rPr lang="en-US" dirty="0" smtClean="0">
                <a:latin typeface="Consolas" pitchFamily="49" charset="0"/>
              </a:rPr>
              <a:t> class2frame {</a:t>
            </a:r>
          </a:p>
          <a:p>
            <a:r>
              <a:rPr lang="en-US" dirty="0" smtClean="0">
                <a:latin typeface="Consolas" pitchFamily="49" charset="0"/>
              </a:rPr>
              <a:t>    ...</a:t>
            </a:r>
          </a:p>
          <a:p>
            <a:r>
              <a:rPr lang="en-US" dirty="0" smtClean="0">
                <a:latin typeface="Consolas" pitchFamily="49" charset="0"/>
              </a:rPr>
              <a:t> }</a:t>
            </a:r>
          </a:p>
          <a:p>
            <a:endParaRPr lang="en-US" b="1" dirty="0" smtClean="0">
              <a:solidFill>
                <a:srgbClr val="C00000"/>
              </a:solidFill>
              <a:latin typeface="Consolas" pitchFamily="49" charset="0"/>
            </a:endParaRPr>
          </a:p>
          <a:p>
            <a:r>
              <a:rPr lang="en-US" b="1" dirty="0" smtClean="0">
                <a:solidFill>
                  <a:srgbClr val="C00000"/>
                </a:solidFill>
                <a:latin typeface="Consolas" pitchFamily="49" charset="0"/>
              </a:rPr>
              <a:t> lazy rule</a:t>
            </a:r>
            <a:r>
              <a:rPr lang="en-US" dirty="0" smtClean="0">
                <a:latin typeface="Consolas" pitchFamily="49" charset="0"/>
              </a:rPr>
              <a:t> </a:t>
            </a:r>
            <a:r>
              <a:rPr lang="en-US" dirty="0" err="1" smtClean="0">
                <a:latin typeface="Consolas" pitchFamily="49" charset="0"/>
              </a:rPr>
              <a:t>createVLayout</a:t>
            </a:r>
            <a:r>
              <a:rPr lang="en-US" dirty="0" smtClean="0">
                <a:latin typeface="Consolas" pitchFamily="49" charset="0"/>
              </a:rPr>
              <a:t> {</a:t>
            </a:r>
          </a:p>
          <a:p>
            <a:r>
              <a:rPr lang="en-US" dirty="0" smtClean="0">
                <a:latin typeface="Consolas" pitchFamily="49" charset="0"/>
              </a:rPr>
              <a:t>    ...</a:t>
            </a:r>
          </a:p>
          <a:p>
            <a:r>
              <a:rPr lang="en-US" dirty="0" smtClean="0">
                <a:latin typeface="Consolas" pitchFamily="49" charset="0"/>
              </a:rPr>
              <a:t> }</a:t>
            </a:r>
          </a:p>
        </p:txBody>
      </p:sp>
      <p:cxnSp>
        <p:nvCxnSpPr>
          <p:cNvPr id="8" name="7 Conector recto de flecha"/>
          <p:cNvCxnSpPr>
            <a:stCxn id="6" idx="1"/>
            <a:endCxn id="4" idx="3"/>
          </p:cNvCxnSpPr>
          <p:nvPr/>
        </p:nvCxnSpPr>
        <p:spPr>
          <a:xfrm flipH="1">
            <a:off x="3779912" y="4977172"/>
            <a:ext cx="151216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 name="8 CuadroTexto"/>
          <p:cNvSpPr txBox="1"/>
          <p:nvPr/>
        </p:nvSpPr>
        <p:spPr>
          <a:xfrm>
            <a:off x="3851920" y="4499828"/>
            <a:ext cx="1399742" cy="369332"/>
          </a:xfrm>
          <a:prstGeom prst="rect">
            <a:avLst/>
          </a:prstGeom>
          <a:noFill/>
        </p:spPr>
        <p:txBody>
          <a:bodyPr wrap="none" rtlCol="0">
            <a:spAutoFit/>
          </a:bodyPr>
          <a:lstStyle/>
          <a:p>
            <a:r>
              <a:rPr lang="en-AU" dirty="0" smtClean="0"/>
              <a:t>superimpose</a:t>
            </a:r>
            <a:endParaRPr lang="en-AU" dirty="0"/>
          </a:p>
        </p:txBody>
      </p:sp>
      <p:sp>
        <p:nvSpPr>
          <p:cNvPr id="10" name="9 Rectángulo redondeado"/>
          <p:cNvSpPr/>
          <p:nvPr/>
        </p:nvSpPr>
        <p:spPr>
          <a:xfrm>
            <a:off x="7164288" y="116632"/>
            <a:ext cx="1951112"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latin typeface="Consolas" pitchFamily="49" charset="0"/>
              </a:rPr>
              <a:t>cd2gui_base.atl</a:t>
            </a:r>
            <a:endParaRPr lang="en-AU" sz="1400" dirty="0">
              <a:latin typeface="Consolas" pitchFamily="49" charset="0"/>
            </a:endParaRPr>
          </a:p>
        </p:txBody>
      </p:sp>
      <p:sp>
        <p:nvSpPr>
          <p:cNvPr id="11" name="10 Rectángulo redondeado"/>
          <p:cNvSpPr/>
          <p:nvPr/>
        </p:nvSpPr>
        <p:spPr>
          <a:xfrm>
            <a:off x="7164288" y="476672"/>
            <a:ext cx="1951112"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latin typeface="Consolas" pitchFamily="49" charset="0"/>
              </a:rPr>
              <a:t>cd2gui_mobile.atl</a:t>
            </a:r>
            <a:endParaRPr lang="en-AU" sz="1400" dirty="0">
              <a:latin typeface="Consolas" pitchFamily="49"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Superimposition</a:t>
            </a:r>
            <a:endParaRPr lang="en-AU" dirty="0"/>
          </a:p>
        </p:txBody>
      </p:sp>
      <p:sp>
        <p:nvSpPr>
          <p:cNvPr id="4" name="3 Rectángulo"/>
          <p:cNvSpPr/>
          <p:nvPr/>
        </p:nvSpPr>
        <p:spPr>
          <a:xfrm>
            <a:off x="2555776" y="1340768"/>
            <a:ext cx="4464496" cy="54452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smtClean="0">
                <a:solidFill>
                  <a:srgbClr val="C00000"/>
                </a:solidFill>
                <a:latin typeface="Consolas" pitchFamily="49" charset="0"/>
              </a:rPr>
              <a:t> </a:t>
            </a:r>
            <a:r>
              <a:rPr lang="en-US" b="1" strike="sngStrike" dirty="0" smtClean="0">
                <a:solidFill>
                  <a:srgbClr val="C00000"/>
                </a:solidFill>
                <a:latin typeface="Consolas" pitchFamily="49" charset="0"/>
              </a:rPr>
              <a:t>rule</a:t>
            </a:r>
            <a:r>
              <a:rPr lang="en-US" strike="sngStrike" dirty="0" smtClean="0">
                <a:latin typeface="Consolas" pitchFamily="49" charset="0"/>
              </a:rPr>
              <a:t> class2frame {</a:t>
            </a:r>
          </a:p>
          <a:p>
            <a:r>
              <a:rPr lang="en-US" dirty="0" smtClean="0">
                <a:latin typeface="Consolas" pitchFamily="49" charset="0"/>
              </a:rPr>
              <a:t>   </a:t>
            </a:r>
            <a:r>
              <a:rPr lang="en-US" strike="sngStrike" dirty="0" smtClean="0">
                <a:latin typeface="Consolas" pitchFamily="49" charset="0"/>
              </a:rPr>
              <a:t>&lt;create a </a:t>
            </a:r>
            <a:r>
              <a:rPr lang="en-US" strike="sngStrike" dirty="0" err="1" smtClean="0">
                <a:latin typeface="Consolas" pitchFamily="49" charset="0"/>
              </a:rPr>
              <a:t>gridlayout</a:t>
            </a:r>
            <a:r>
              <a:rPr lang="en-US" strike="sngStrike" dirty="0" smtClean="0">
                <a:latin typeface="Consolas" pitchFamily="49" charset="0"/>
              </a:rPr>
              <a:t>&gt;</a:t>
            </a:r>
          </a:p>
          <a:p>
            <a:r>
              <a:rPr lang="en-US" dirty="0" smtClean="0">
                <a:latin typeface="Consolas" pitchFamily="49" charset="0"/>
              </a:rPr>
              <a:t> </a:t>
            </a:r>
            <a:r>
              <a:rPr lang="en-US" strike="sngStrike" dirty="0" smtClean="0">
                <a:latin typeface="Consolas" pitchFamily="49" charset="0"/>
              </a:rPr>
              <a:t>}</a:t>
            </a:r>
          </a:p>
          <a:p>
            <a:endParaRPr lang="en-US" b="1" dirty="0" smtClean="0">
              <a:solidFill>
                <a:srgbClr val="C00000"/>
              </a:solidFill>
              <a:latin typeface="Consolas" pitchFamily="49" charset="0"/>
            </a:endParaRPr>
          </a:p>
          <a:p>
            <a:r>
              <a:rPr lang="en-US" b="1" dirty="0" smtClean="0">
                <a:solidFill>
                  <a:srgbClr val="C00000"/>
                </a:solidFill>
                <a:latin typeface="Consolas" pitchFamily="49" charset="0"/>
              </a:rPr>
              <a:t> rule</a:t>
            </a:r>
            <a:r>
              <a:rPr lang="en-US" dirty="0" smtClean="0">
                <a:latin typeface="Consolas" pitchFamily="49" charset="0"/>
              </a:rPr>
              <a:t> class2frame {</a:t>
            </a:r>
          </a:p>
          <a:p>
            <a:r>
              <a:rPr lang="en-US" dirty="0" smtClean="0">
                <a:latin typeface="Consolas" pitchFamily="49" charset="0"/>
              </a:rPr>
              <a:t>    &lt;create a </a:t>
            </a:r>
            <a:r>
              <a:rPr lang="en-US" dirty="0" err="1" smtClean="0">
                <a:latin typeface="Consolas" pitchFamily="49" charset="0"/>
              </a:rPr>
              <a:t>vlayout</a:t>
            </a:r>
            <a:r>
              <a:rPr lang="en-US" dirty="0" smtClean="0">
                <a:latin typeface="Consolas" pitchFamily="49" charset="0"/>
              </a:rPr>
              <a:t>&gt;</a:t>
            </a:r>
          </a:p>
          <a:p>
            <a:r>
              <a:rPr lang="en-US" dirty="0" smtClean="0">
                <a:latin typeface="Consolas" pitchFamily="49" charset="0"/>
              </a:rPr>
              <a:t> }</a:t>
            </a:r>
          </a:p>
          <a:p>
            <a:endParaRPr lang="en-US" b="1" dirty="0" smtClean="0">
              <a:solidFill>
                <a:srgbClr val="C00000"/>
              </a:solidFill>
              <a:latin typeface="Consolas" pitchFamily="49" charset="0"/>
            </a:endParaRPr>
          </a:p>
          <a:p>
            <a:r>
              <a:rPr lang="en-US" b="1" dirty="0" smtClean="0">
                <a:solidFill>
                  <a:srgbClr val="C00000"/>
                </a:solidFill>
                <a:latin typeface="Consolas" pitchFamily="49" charset="0"/>
              </a:rPr>
              <a:t> lazy rule</a:t>
            </a:r>
            <a:r>
              <a:rPr lang="en-US" dirty="0" smtClean="0">
                <a:latin typeface="Consolas" pitchFamily="49" charset="0"/>
              </a:rPr>
              <a:t> </a:t>
            </a:r>
            <a:r>
              <a:rPr lang="en-US" dirty="0" err="1" smtClean="0">
                <a:latin typeface="Consolas" pitchFamily="49" charset="0"/>
              </a:rPr>
              <a:t>createVLayout</a:t>
            </a:r>
            <a:r>
              <a:rPr lang="en-US" dirty="0" smtClean="0">
                <a:latin typeface="Consolas" pitchFamily="49" charset="0"/>
              </a:rPr>
              <a:t> {</a:t>
            </a:r>
          </a:p>
          <a:p>
            <a:r>
              <a:rPr lang="en-US" dirty="0" smtClean="0">
                <a:latin typeface="Consolas" pitchFamily="49" charset="0"/>
              </a:rPr>
              <a:t>    ...</a:t>
            </a:r>
          </a:p>
          <a:p>
            <a:r>
              <a:rPr lang="en-US" dirty="0" smtClean="0">
                <a:latin typeface="Consolas" pitchFamily="49" charset="0"/>
              </a:rPr>
              <a:t> }</a:t>
            </a:r>
          </a:p>
          <a:p>
            <a:endParaRPr lang="en-US" b="1" dirty="0" smtClean="0">
              <a:solidFill>
                <a:srgbClr val="C00000"/>
              </a:solidFill>
              <a:latin typeface="Consolas" pitchFamily="49" charset="0"/>
            </a:endParaRPr>
          </a:p>
          <a:p>
            <a:r>
              <a:rPr lang="en-US" b="1" dirty="0" smtClean="0">
                <a:solidFill>
                  <a:srgbClr val="C00000"/>
                </a:solidFill>
                <a:latin typeface="Consolas" pitchFamily="49" charset="0"/>
              </a:rPr>
              <a:t> rule</a:t>
            </a:r>
            <a:r>
              <a:rPr lang="en-US" dirty="0" smtClean="0">
                <a:latin typeface="Consolas" pitchFamily="49" charset="0"/>
              </a:rPr>
              <a:t> attribute2text {</a:t>
            </a:r>
          </a:p>
          <a:p>
            <a:r>
              <a:rPr lang="en-US" dirty="0" smtClean="0">
                <a:latin typeface="Consolas" pitchFamily="49" charset="0"/>
              </a:rPr>
              <a:t>    ...</a:t>
            </a:r>
          </a:p>
          <a:p>
            <a:r>
              <a:rPr lang="en-US" dirty="0" smtClean="0">
                <a:latin typeface="Consolas" pitchFamily="49" charset="0"/>
              </a:rPr>
              <a:t> }</a:t>
            </a:r>
          </a:p>
          <a:p>
            <a:r>
              <a:rPr lang="en-US" dirty="0" smtClean="0">
                <a:latin typeface="Consolas" pitchFamily="49" charset="0"/>
              </a:rPr>
              <a:t> </a:t>
            </a:r>
          </a:p>
          <a:p>
            <a:r>
              <a:rPr lang="en-US" dirty="0" smtClean="0">
                <a:latin typeface="Consolas" pitchFamily="49" charset="0"/>
              </a:rPr>
              <a:t> </a:t>
            </a:r>
            <a:r>
              <a:rPr lang="en-US" b="1" dirty="0" smtClean="0">
                <a:solidFill>
                  <a:srgbClr val="C00000"/>
                </a:solidFill>
                <a:latin typeface="Consolas" pitchFamily="49" charset="0"/>
              </a:rPr>
              <a:t>rule</a:t>
            </a:r>
            <a:r>
              <a:rPr lang="en-US" dirty="0" smtClean="0">
                <a:latin typeface="Consolas" pitchFamily="49" charset="0"/>
              </a:rPr>
              <a:t> attribute2int {</a:t>
            </a:r>
          </a:p>
          <a:p>
            <a:r>
              <a:rPr lang="en-US" dirty="0" smtClean="0">
                <a:latin typeface="Consolas" pitchFamily="49" charset="0"/>
              </a:rPr>
              <a:t>    ...</a:t>
            </a:r>
          </a:p>
          <a:p>
            <a:r>
              <a:rPr lang="en-US" dirty="0" smtClean="0">
                <a:latin typeface="Consolas" pitchFamily="49" charset="0"/>
              </a:rPr>
              <a:t>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Limitations</a:t>
            </a:r>
            <a:endParaRPr lang="en-AU" dirty="0"/>
          </a:p>
        </p:txBody>
      </p:sp>
      <p:sp>
        <p:nvSpPr>
          <p:cNvPr id="3" name="2 Marcador de contenido"/>
          <p:cNvSpPr>
            <a:spLocks noGrp="1"/>
          </p:cNvSpPr>
          <p:nvPr>
            <p:ph idx="1"/>
          </p:nvPr>
        </p:nvSpPr>
        <p:spPr/>
        <p:txBody>
          <a:bodyPr/>
          <a:lstStyle/>
          <a:p>
            <a:r>
              <a:rPr lang="en-AU" dirty="0" smtClean="0"/>
              <a:t>Interface between transformations is just the rule names</a:t>
            </a:r>
          </a:p>
          <a:p>
            <a:r>
              <a:rPr lang="en-AU" dirty="0" smtClean="0"/>
              <a:t>It is a “copy-paste” mechanism</a:t>
            </a:r>
          </a:p>
          <a:p>
            <a:pPr lvl="1"/>
            <a:r>
              <a:rPr lang="en-AU" dirty="0" smtClean="0"/>
              <a:t>To override a rule the original rule must copied and adapted</a:t>
            </a:r>
          </a:p>
          <a:p>
            <a:r>
              <a:rPr lang="en-AU" dirty="0" smtClean="0"/>
              <a:t>No compile-time checks</a:t>
            </a:r>
          </a:p>
          <a:p>
            <a:endParaRPr lang="en-AU" dirty="0" smtClean="0"/>
          </a:p>
          <a:p>
            <a:r>
              <a:rPr lang="en-AU" dirty="0" smtClean="0"/>
              <a:t>Some of these issues addressed in EMFTVM</a:t>
            </a:r>
          </a:p>
          <a:p>
            <a:endParaRPr lang="en-AU" dirty="0"/>
          </a:p>
        </p:txBody>
      </p:sp>
      <p:sp>
        <p:nvSpPr>
          <p:cNvPr id="4" name="3 CuadroTexto"/>
          <p:cNvSpPr txBox="1"/>
          <p:nvPr/>
        </p:nvSpPr>
        <p:spPr>
          <a:xfrm>
            <a:off x="7308304" y="6488668"/>
            <a:ext cx="1737976" cy="307777"/>
          </a:xfrm>
          <a:prstGeom prst="rect">
            <a:avLst/>
          </a:prstGeom>
          <a:noFill/>
        </p:spPr>
        <p:txBody>
          <a:bodyPr wrap="none" rtlCol="0">
            <a:spAutoFit/>
          </a:bodyPr>
          <a:lstStyle/>
          <a:p>
            <a:r>
              <a:rPr lang="es-ES_tradnl" sz="1400" dirty="0" err="1" smtClean="0">
                <a:solidFill>
                  <a:schemeClr val="bg1">
                    <a:lumMod val="65000"/>
                  </a:schemeClr>
                </a:solidFill>
              </a:rPr>
              <a:t>Superimposition</a:t>
            </a:r>
            <a:r>
              <a:rPr lang="es-ES_tradnl" sz="1400" dirty="0" smtClean="0">
                <a:solidFill>
                  <a:schemeClr val="bg1">
                    <a:lumMod val="65000"/>
                  </a:schemeClr>
                </a:solidFill>
              </a:rPr>
              <a:t> – </a:t>
            </a:r>
            <a:fld id="{FDBEFE11-3DF1-4A6E-91A5-8B939726F35A}" type="slidenum">
              <a:rPr lang="es-ES_tradnl" sz="1400" smtClean="0">
                <a:solidFill>
                  <a:schemeClr val="bg1">
                    <a:lumMod val="65000"/>
                  </a:schemeClr>
                </a:solidFill>
              </a:rPr>
              <a:pPr/>
              <a:t>88</a:t>
            </a:fld>
            <a:endParaRPr lang="es-ES_tradnl" sz="1400" dirty="0">
              <a:solidFill>
                <a:schemeClr val="bg1">
                  <a:lumMod val="65000"/>
                </a:schemeClr>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Limitations</a:t>
            </a:r>
            <a:endParaRPr lang="en-AU" dirty="0"/>
          </a:p>
        </p:txBody>
      </p:sp>
      <p:sp>
        <p:nvSpPr>
          <p:cNvPr id="3" name="2 Marcador de contenido"/>
          <p:cNvSpPr>
            <a:spLocks noGrp="1"/>
          </p:cNvSpPr>
          <p:nvPr>
            <p:ph idx="1"/>
          </p:nvPr>
        </p:nvSpPr>
        <p:spPr/>
        <p:txBody>
          <a:bodyPr/>
          <a:lstStyle/>
          <a:p>
            <a:r>
              <a:rPr lang="en-AU" dirty="0" smtClean="0"/>
              <a:t>Superimposition and rule inheritance</a:t>
            </a:r>
          </a:p>
          <a:p>
            <a:pPr lvl="1"/>
            <a:r>
              <a:rPr lang="en-AU" dirty="0" smtClean="0"/>
              <a:t>In standard ATL rule inheritance is handled at compile time.</a:t>
            </a:r>
          </a:p>
          <a:p>
            <a:pPr lvl="1"/>
            <a:r>
              <a:rPr lang="en-AU" dirty="0" smtClean="0"/>
              <a:t>But superimposition is handled at load time</a:t>
            </a:r>
            <a:endParaRPr lang="en-AU" dirty="0"/>
          </a:p>
        </p:txBody>
      </p:sp>
      <p:sp>
        <p:nvSpPr>
          <p:cNvPr id="6" name="5 Rectángulo"/>
          <p:cNvSpPr/>
          <p:nvPr/>
        </p:nvSpPr>
        <p:spPr>
          <a:xfrm>
            <a:off x="827584" y="3917955"/>
            <a:ext cx="2808312" cy="2031325"/>
          </a:xfrm>
          <a:prstGeom prst="rect">
            <a:avLst/>
          </a:prstGeom>
        </p:spPr>
        <p:txBody>
          <a:bodyPr wrap="square">
            <a:spAutoFit/>
          </a:bodyPr>
          <a:lstStyle/>
          <a:p>
            <a:r>
              <a:rPr lang="en-US" dirty="0" smtClean="0">
                <a:latin typeface="Consolas" pitchFamily="49" charset="0"/>
              </a:rPr>
              <a:t> </a:t>
            </a:r>
            <a:r>
              <a:rPr lang="en-US" b="1" dirty="0" smtClean="0">
                <a:solidFill>
                  <a:srgbClr val="C00000"/>
                </a:solidFill>
                <a:latin typeface="Consolas" pitchFamily="49" charset="0"/>
              </a:rPr>
              <a:t>rule</a:t>
            </a:r>
            <a:r>
              <a:rPr lang="en-US" dirty="0" smtClean="0">
                <a:latin typeface="Consolas" pitchFamily="49" charset="0"/>
              </a:rPr>
              <a:t> A {</a:t>
            </a:r>
          </a:p>
          <a:p>
            <a:r>
              <a:rPr lang="en-US" dirty="0" smtClean="0">
                <a:latin typeface="Consolas" pitchFamily="49" charset="0"/>
              </a:rPr>
              <a:t>    ...</a:t>
            </a:r>
          </a:p>
          <a:p>
            <a:r>
              <a:rPr lang="en-US" dirty="0" smtClean="0">
                <a:latin typeface="Consolas" pitchFamily="49" charset="0"/>
              </a:rPr>
              <a:t> }</a:t>
            </a:r>
          </a:p>
          <a:p>
            <a:r>
              <a:rPr lang="en-US" dirty="0" smtClean="0">
                <a:latin typeface="Consolas" pitchFamily="49" charset="0"/>
              </a:rPr>
              <a:t> </a:t>
            </a:r>
          </a:p>
          <a:p>
            <a:r>
              <a:rPr lang="en-US" dirty="0" smtClean="0">
                <a:latin typeface="Consolas" pitchFamily="49" charset="0"/>
              </a:rPr>
              <a:t> </a:t>
            </a:r>
            <a:r>
              <a:rPr lang="en-US" b="1" dirty="0" smtClean="0">
                <a:solidFill>
                  <a:srgbClr val="C00000"/>
                </a:solidFill>
                <a:latin typeface="Consolas" pitchFamily="49" charset="0"/>
              </a:rPr>
              <a:t>rule</a:t>
            </a:r>
            <a:r>
              <a:rPr lang="en-US" dirty="0" smtClean="0">
                <a:latin typeface="Consolas" pitchFamily="49" charset="0"/>
              </a:rPr>
              <a:t> B </a:t>
            </a:r>
            <a:r>
              <a:rPr lang="en-US" b="1" dirty="0" smtClean="0">
                <a:solidFill>
                  <a:srgbClr val="C00000"/>
                </a:solidFill>
                <a:latin typeface="Consolas" pitchFamily="49" charset="0"/>
              </a:rPr>
              <a:t>extends</a:t>
            </a:r>
            <a:r>
              <a:rPr lang="en-US" dirty="0" smtClean="0">
                <a:latin typeface="Consolas" pitchFamily="49" charset="0"/>
              </a:rPr>
              <a:t> A {</a:t>
            </a:r>
          </a:p>
          <a:p>
            <a:r>
              <a:rPr lang="en-US" dirty="0" smtClean="0">
                <a:latin typeface="Consolas" pitchFamily="49" charset="0"/>
              </a:rPr>
              <a:t>    ...</a:t>
            </a:r>
          </a:p>
          <a:p>
            <a:r>
              <a:rPr lang="en-US" dirty="0" smtClean="0">
                <a:latin typeface="Consolas" pitchFamily="49" charset="0"/>
              </a:rPr>
              <a:t> }</a:t>
            </a:r>
          </a:p>
        </p:txBody>
      </p:sp>
      <p:sp>
        <p:nvSpPr>
          <p:cNvPr id="7" name="6 Rectángulo"/>
          <p:cNvSpPr/>
          <p:nvPr/>
        </p:nvSpPr>
        <p:spPr>
          <a:xfrm>
            <a:off x="5364088" y="4471952"/>
            <a:ext cx="3168352" cy="923330"/>
          </a:xfrm>
          <a:prstGeom prst="rect">
            <a:avLst/>
          </a:prstGeom>
        </p:spPr>
        <p:txBody>
          <a:bodyPr wrap="square">
            <a:spAutoFit/>
          </a:bodyPr>
          <a:lstStyle/>
          <a:p>
            <a:r>
              <a:rPr lang="en-US" dirty="0" smtClean="0">
                <a:latin typeface="Consolas" pitchFamily="49" charset="0"/>
              </a:rPr>
              <a:t>  </a:t>
            </a:r>
            <a:r>
              <a:rPr lang="en-US" b="1" dirty="0" smtClean="0">
                <a:solidFill>
                  <a:srgbClr val="C00000"/>
                </a:solidFill>
                <a:latin typeface="Consolas" pitchFamily="49" charset="0"/>
              </a:rPr>
              <a:t>rule</a:t>
            </a:r>
            <a:r>
              <a:rPr lang="en-US" dirty="0" smtClean="0">
                <a:latin typeface="Consolas" pitchFamily="49" charset="0"/>
              </a:rPr>
              <a:t> B </a:t>
            </a:r>
            <a:r>
              <a:rPr lang="en-US" b="1" dirty="0" smtClean="0">
                <a:solidFill>
                  <a:srgbClr val="C00000"/>
                </a:solidFill>
                <a:latin typeface="Consolas" pitchFamily="49" charset="0"/>
              </a:rPr>
              <a:t>extends</a:t>
            </a:r>
            <a:r>
              <a:rPr lang="en-US" dirty="0" smtClean="0">
                <a:latin typeface="Consolas" pitchFamily="49" charset="0"/>
              </a:rPr>
              <a:t> A {</a:t>
            </a:r>
          </a:p>
          <a:p>
            <a:r>
              <a:rPr lang="en-US" dirty="0" smtClean="0">
                <a:latin typeface="Consolas" pitchFamily="49" charset="0"/>
              </a:rPr>
              <a:t>    ...</a:t>
            </a:r>
          </a:p>
          <a:p>
            <a:r>
              <a:rPr lang="en-US" dirty="0" smtClean="0">
                <a:latin typeface="Consolas" pitchFamily="49" charset="0"/>
              </a:rPr>
              <a:t> }</a:t>
            </a:r>
          </a:p>
        </p:txBody>
      </p:sp>
      <p:cxnSp>
        <p:nvCxnSpPr>
          <p:cNvPr id="11" name="10 Conector recto de flecha"/>
          <p:cNvCxnSpPr>
            <a:stCxn id="7" idx="1"/>
            <a:endCxn id="6" idx="3"/>
          </p:cNvCxnSpPr>
          <p:nvPr/>
        </p:nvCxnSpPr>
        <p:spPr>
          <a:xfrm flipH="1">
            <a:off x="3635896" y="4933617"/>
            <a:ext cx="1728192"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17 Conector recto"/>
          <p:cNvCxnSpPr/>
          <p:nvPr/>
        </p:nvCxnSpPr>
        <p:spPr>
          <a:xfrm flipV="1">
            <a:off x="4355976" y="5142091"/>
            <a:ext cx="360040" cy="288032"/>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18 Conector recto"/>
          <p:cNvCxnSpPr/>
          <p:nvPr/>
        </p:nvCxnSpPr>
        <p:spPr>
          <a:xfrm>
            <a:off x="4419600" y="5133707"/>
            <a:ext cx="296416" cy="296416"/>
          </a:xfrm>
          <a:prstGeom prst="line">
            <a:avLst/>
          </a:prstGeom>
        </p:spPr>
        <p:style>
          <a:lnRef idx="2">
            <a:schemeClr val="accent2"/>
          </a:lnRef>
          <a:fillRef idx="0">
            <a:schemeClr val="accent2"/>
          </a:fillRef>
          <a:effectRef idx="1">
            <a:schemeClr val="accent2"/>
          </a:effectRef>
          <a:fontRef idx="minor">
            <a:schemeClr val="tx1"/>
          </a:fontRef>
        </p:style>
      </p:cxnSp>
      <p:sp>
        <p:nvSpPr>
          <p:cNvPr id="22" name="21 CuadroTexto"/>
          <p:cNvSpPr txBox="1"/>
          <p:nvPr/>
        </p:nvSpPr>
        <p:spPr>
          <a:xfrm>
            <a:off x="3820330" y="4556735"/>
            <a:ext cx="1399742" cy="369332"/>
          </a:xfrm>
          <a:prstGeom prst="rect">
            <a:avLst/>
          </a:prstGeom>
          <a:noFill/>
        </p:spPr>
        <p:txBody>
          <a:bodyPr wrap="none" rtlCol="0">
            <a:spAutoFit/>
          </a:bodyPr>
          <a:lstStyle/>
          <a:p>
            <a:r>
              <a:rPr lang="en-AU" dirty="0" smtClean="0"/>
              <a:t>superimpose</a:t>
            </a:r>
            <a:endParaRPr lang="en-AU" dirty="0"/>
          </a:p>
        </p:txBody>
      </p:sp>
      <p:sp>
        <p:nvSpPr>
          <p:cNvPr id="25" name="24 CuadroTexto"/>
          <p:cNvSpPr txBox="1"/>
          <p:nvPr/>
        </p:nvSpPr>
        <p:spPr>
          <a:xfrm>
            <a:off x="4499992" y="5589240"/>
            <a:ext cx="1024448" cy="369332"/>
          </a:xfrm>
          <a:prstGeom prst="rect">
            <a:avLst/>
          </a:prstGeom>
          <a:noFill/>
        </p:spPr>
        <p:txBody>
          <a:bodyPr wrap="none" rtlCol="0">
            <a:spAutoFit/>
          </a:bodyPr>
          <a:lstStyle/>
          <a:p>
            <a:r>
              <a:rPr lang="en-AU" dirty="0" smtClean="0"/>
              <a:t>Not valid</a:t>
            </a:r>
            <a:endParaRPr lang="en-AU" dirty="0"/>
          </a:p>
        </p:txBody>
      </p:sp>
      <p:sp>
        <p:nvSpPr>
          <p:cNvPr id="12" name="11 CuadroTexto"/>
          <p:cNvSpPr txBox="1"/>
          <p:nvPr/>
        </p:nvSpPr>
        <p:spPr>
          <a:xfrm>
            <a:off x="7308304" y="6488668"/>
            <a:ext cx="1737976" cy="307777"/>
          </a:xfrm>
          <a:prstGeom prst="rect">
            <a:avLst/>
          </a:prstGeom>
          <a:noFill/>
        </p:spPr>
        <p:txBody>
          <a:bodyPr wrap="none" rtlCol="0">
            <a:spAutoFit/>
          </a:bodyPr>
          <a:lstStyle/>
          <a:p>
            <a:r>
              <a:rPr lang="es-ES_tradnl" sz="1400" dirty="0" err="1" smtClean="0">
                <a:solidFill>
                  <a:schemeClr val="bg1">
                    <a:lumMod val="65000"/>
                  </a:schemeClr>
                </a:solidFill>
              </a:rPr>
              <a:t>Superimposition</a:t>
            </a:r>
            <a:r>
              <a:rPr lang="es-ES_tradnl" sz="1400" dirty="0" smtClean="0">
                <a:solidFill>
                  <a:schemeClr val="bg1">
                    <a:lumMod val="65000"/>
                  </a:schemeClr>
                </a:solidFill>
              </a:rPr>
              <a:t> – </a:t>
            </a:r>
            <a:fld id="{FDBEFE11-3DF1-4A6E-91A5-8B939726F35A}" type="slidenum">
              <a:rPr lang="es-ES_tradnl" sz="1400" smtClean="0">
                <a:solidFill>
                  <a:schemeClr val="bg1">
                    <a:lumMod val="65000"/>
                  </a:schemeClr>
                </a:solidFill>
              </a:rPr>
              <a:pPr/>
              <a:t>89</a:t>
            </a:fld>
            <a:endParaRPr lang="es-ES_tradnl" sz="1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Type of </a:t>
            </a:r>
            <a:r>
              <a:rPr lang="en-AU" dirty="0" err="1" smtClean="0"/>
              <a:t>allInstances</a:t>
            </a:r>
            <a:r>
              <a:rPr lang="en-AU" dirty="0" smtClean="0"/>
              <a:t>()</a:t>
            </a:r>
            <a:endParaRPr lang="en-AU" dirty="0"/>
          </a:p>
        </p:txBody>
      </p:sp>
      <p:sp>
        <p:nvSpPr>
          <p:cNvPr id="3" name="2 Marcador de contenido"/>
          <p:cNvSpPr>
            <a:spLocks noGrp="1"/>
          </p:cNvSpPr>
          <p:nvPr>
            <p:ph idx="1"/>
          </p:nvPr>
        </p:nvSpPr>
        <p:spPr/>
        <p:txBody>
          <a:bodyPr/>
          <a:lstStyle/>
          <a:p>
            <a:r>
              <a:rPr lang="en-AU" dirty="0" smtClean="0"/>
              <a:t>Which is the type of </a:t>
            </a:r>
            <a:r>
              <a:rPr lang="en-AU" dirty="0" err="1" smtClean="0"/>
              <a:t>allInstances</a:t>
            </a:r>
            <a:r>
              <a:rPr lang="en-AU" dirty="0" smtClean="0"/>
              <a:t>()?</a:t>
            </a:r>
          </a:p>
          <a:p>
            <a:pPr lvl="1"/>
            <a:r>
              <a:rPr lang="en-AU" dirty="0" err="1" smtClean="0"/>
              <a:t>OrderedSet</a:t>
            </a:r>
            <a:r>
              <a:rPr lang="en-AU" dirty="0" smtClean="0"/>
              <a:t> (that’s fine)</a:t>
            </a:r>
          </a:p>
          <a:p>
            <a:pPr lvl="1"/>
            <a:endParaRPr lang="en-AU" dirty="0" smtClean="0"/>
          </a:p>
          <a:p>
            <a:r>
              <a:rPr lang="en-AU" dirty="0" smtClean="0"/>
              <a:t>Testing the types:</a:t>
            </a:r>
          </a:p>
          <a:p>
            <a:endParaRPr lang="en-AU" dirty="0"/>
          </a:p>
        </p:txBody>
      </p:sp>
      <p:sp>
        <p:nvSpPr>
          <p:cNvPr id="5" name="4 Rectángulo"/>
          <p:cNvSpPr/>
          <p:nvPr/>
        </p:nvSpPr>
        <p:spPr>
          <a:xfrm>
            <a:off x="323528" y="4221088"/>
            <a:ext cx="8820472" cy="1477328"/>
          </a:xfrm>
          <a:prstGeom prst="rect">
            <a:avLst/>
          </a:prstGeom>
        </p:spPr>
        <p:txBody>
          <a:bodyPr wrap="square">
            <a:spAutoFit/>
          </a:bodyPr>
          <a:lstStyle/>
          <a:p>
            <a:r>
              <a:rPr lang="en-AU" b="1" dirty="0" smtClean="0">
                <a:solidFill>
                  <a:srgbClr val="C00000"/>
                </a:solidFill>
                <a:latin typeface="Consolas" pitchFamily="49" charset="0"/>
              </a:rPr>
              <a:t>helper</a:t>
            </a:r>
            <a:r>
              <a:rPr lang="en-AU" dirty="0" smtClean="0">
                <a:latin typeface="Consolas" pitchFamily="49" charset="0"/>
              </a:rPr>
              <a:t> </a:t>
            </a:r>
            <a:r>
              <a:rPr lang="en-AU" b="1" dirty="0" smtClean="0">
                <a:solidFill>
                  <a:srgbClr val="C00000"/>
                </a:solidFill>
                <a:latin typeface="Consolas" pitchFamily="49" charset="0"/>
              </a:rPr>
              <a:t>def:</a:t>
            </a:r>
            <a:r>
              <a:rPr lang="en-AU" dirty="0" smtClean="0">
                <a:latin typeface="Consolas" pitchFamily="49" charset="0"/>
              </a:rPr>
              <a:t> testHelper1 : </a:t>
            </a:r>
            <a:r>
              <a:rPr lang="en-AU" dirty="0" err="1" smtClean="0">
                <a:latin typeface="Consolas" pitchFamily="49" charset="0"/>
              </a:rPr>
              <a:t>OclAny</a:t>
            </a:r>
            <a:r>
              <a:rPr lang="en-AU" dirty="0" smtClean="0">
                <a:latin typeface="Consolas" pitchFamily="49" charset="0"/>
              </a:rPr>
              <a:t> = </a:t>
            </a:r>
          </a:p>
          <a:p>
            <a:r>
              <a:rPr lang="en-AU" dirty="0" smtClean="0">
                <a:latin typeface="Consolas" pitchFamily="49" charset="0"/>
              </a:rPr>
              <a:t>   </a:t>
            </a:r>
            <a:r>
              <a:rPr lang="en-AU" dirty="0" err="1" smtClean="0">
                <a:latin typeface="Consolas" pitchFamily="49" charset="0"/>
              </a:rPr>
              <a:t>CD!Class.allInstances</a:t>
            </a:r>
            <a:r>
              <a:rPr lang="en-AU" dirty="0" smtClean="0">
                <a:latin typeface="Consolas" pitchFamily="49" charset="0"/>
              </a:rPr>
              <a:t>().debug(</a:t>
            </a:r>
            <a:r>
              <a:rPr lang="en-AU" dirty="0" smtClean="0">
                <a:solidFill>
                  <a:srgbClr val="0070C0"/>
                </a:solidFill>
                <a:latin typeface="Consolas" pitchFamily="49" charset="0"/>
              </a:rPr>
              <a:t>'</a:t>
            </a:r>
            <a:r>
              <a:rPr lang="en-AU" dirty="0" err="1" smtClean="0">
                <a:solidFill>
                  <a:srgbClr val="0070C0"/>
                </a:solidFill>
                <a:latin typeface="Consolas" pitchFamily="49" charset="0"/>
              </a:rPr>
              <a:t>collectionType</a:t>
            </a:r>
            <a:r>
              <a:rPr lang="en-AU" dirty="0" smtClean="0">
                <a:solidFill>
                  <a:srgbClr val="0070C0"/>
                </a:solidFill>
                <a:latin typeface="Consolas" pitchFamily="49" charset="0"/>
              </a:rPr>
              <a:t>'</a:t>
            </a:r>
            <a:r>
              <a:rPr lang="en-AU" dirty="0" smtClean="0">
                <a:latin typeface="Consolas" pitchFamily="49" charset="0"/>
              </a:rPr>
              <a:t>);</a:t>
            </a:r>
          </a:p>
          <a:p>
            <a:endParaRPr lang="en-AU" dirty="0" smtClean="0">
              <a:latin typeface="Consolas" pitchFamily="49" charset="0"/>
            </a:endParaRPr>
          </a:p>
          <a:p>
            <a:r>
              <a:rPr lang="en-AU" b="1" dirty="0" smtClean="0">
                <a:solidFill>
                  <a:srgbClr val="C00000"/>
                </a:solidFill>
                <a:latin typeface="Consolas" pitchFamily="49" charset="0"/>
              </a:rPr>
              <a:t>helper def: </a:t>
            </a:r>
            <a:r>
              <a:rPr lang="en-AU" dirty="0" smtClean="0">
                <a:latin typeface="Consolas" pitchFamily="49" charset="0"/>
              </a:rPr>
              <a:t>testHelper2 : </a:t>
            </a:r>
            <a:r>
              <a:rPr lang="en-AU" dirty="0" err="1" smtClean="0">
                <a:latin typeface="Consolas" pitchFamily="49" charset="0"/>
              </a:rPr>
              <a:t>OclAny</a:t>
            </a:r>
            <a:r>
              <a:rPr lang="en-AU" dirty="0" smtClean="0">
                <a:latin typeface="Consolas" pitchFamily="49" charset="0"/>
              </a:rPr>
              <a:t> = </a:t>
            </a:r>
          </a:p>
          <a:p>
            <a:r>
              <a:rPr lang="en-AU" dirty="0" smtClean="0">
                <a:latin typeface="Consolas" pitchFamily="49" charset="0"/>
              </a:rPr>
              <a:t>   </a:t>
            </a:r>
            <a:r>
              <a:rPr lang="en-AU" dirty="0" err="1" smtClean="0">
                <a:latin typeface="Consolas" pitchFamily="49" charset="0"/>
              </a:rPr>
              <a:t>CD!Class.allInstances</a:t>
            </a:r>
            <a:r>
              <a:rPr lang="en-AU" dirty="0" smtClean="0">
                <a:latin typeface="Consolas" pitchFamily="49" charset="0"/>
              </a:rPr>
              <a:t>()-&gt;first().</a:t>
            </a:r>
            <a:r>
              <a:rPr lang="en-AU" dirty="0" err="1" smtClean="0">
                <a:latin typeface="Consolas" pitchFamily="49" charset="0"/>
              </a:rPr>
              <a:t>features.debug</a:t>
            </a:r>
            <a:r>
              <a:rPr lang="en-AU" dirty="0" smtClean="0">
                <a:latin typeface="Consolas" pitchFamily="49" charset="0"/>
              </a:rPr>
              <a:t>(</a:t>
            </a:r>
            <a:r>
              <a:rPr lang="en-AU" dirty="0" smtClean="0">
                <a:solidFill>
                  <a:srgbClr val="0070C0"/>
                </a:solidFill>
                <a:latin typeface="Consolas" pitchFamily="49" charset="0"/>
              </a:rPr>
              <a:t>'</a:t>
            </a:r>
            <a:r>
              <a:rPr lang="en-AU" dirty="0" err="1" smtClean="0">
                <a:solidFill>
                  <a:srgbClr val="0070C0"/>
                </a:solidFill>
                <a:latin typeface="Consolas" pitchFamily="49" charset="0"/>
              </a:rPr>
              <a:t>featureType</a:t>
            </a:r>
            <a:r>
              <a:rPr lang="en-AU" dirty="0" smtClean="0">
                <a:solidFill>
                  <a:srgbClr val="0070C0"/>
                </a:solidFill>
                <a:latin typeface="Consolas" pitchFamily="49" charset="0"/>
              </a:rPr>
              <a:t>'</a:t>
            </a:r>
            <a:r>
              <a:rPr lang="en-AU" dirty="0" smtClean="0">
                <a:latin typeface="Consolas" pitchFamily="49" charset="0"/>
              </a:rPr>
              <a:t>));</a:t>
            </a:r>
            <a:endParaRPr lang="en-AU" dirty="0">
              <a:latin typeface="Consolas" pitchFamily="49" charset="0"/>
            </a:endParaRPr>
          </a:p>
        </p:txBody>
      </p:sp>
      <p:sp>
        <p:nvSpPr>
          <p:cNvPr id="6" name="5 CuadroTexto"/>
          <p:cNvSpPr txBox="1"/>
          <p:nvPr/>
        </p:nvSpPr>
        <p:spPr>
          <a:xfrm>
            <a:off x="7852197" y="6488668"/>
            <a:ext cx="1184299" cy="307777"/>
          </a:xfrm>
          <a:prstGeom prst="rect">
            <a:avLst/>
          </a:prstGeom>
          <a:noFill/>
        </p:spPr>
        <p:txBody>
          <a:bodyPr wrap="none" rtlCol="0">
            <a:spAutoFit/>
          </a:bodyPr>
          <a:lstStyle/>
          <a:p>
            <a:r>
              <a:rPr lang="en-US" sz="1400" dirty="0" smtClean="0">
                <a:solidFill>
                  <a:schemeClr val="bg1">
                    <a:lumMod val="65000"/>
                  </a:schemeClr>
                </a:solidFill>
              </a:rPr>
              <a:t>Data types– </a:t>
            </a:r>
            <a:fld id="{FDBEFE11-3DF1-4A6E-91A5-8B939726F35A}" type="slidenum">
              <a:rPr lang="en-US" sz="1400" smtClean="0">
                <a:solidFill>
                  <a:schemeClr val="bg1">
                    <a:lumMod val="65000"/>
                  </a:schemeClr>
                </a:solidFill>
              </a:rPr>
              <a:pPr/>
              <a:t>9</a:t>
            </a:fld>
            <a:endParaRPr lang="en-US" sz="1400" dirty="0">
              <a:solidFill>
                <a:schemeClr val="bg1">
                  <a:lumMod val="65000"/>
                </a:schemeClr>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n-AU" dirty="0" smtClean="0"/>
              <a:t>The ATL language</a:t>
            </a:r>
            <a:endParaRPr lang="en-AU" dirty="0"/>
          </a:p>
        </p:txBody>
      </p:sp>
      <p:sp>
        <p:nvSpPr>
          <p:cNvPr id="5" name="4 Subtítulo"/>
          <p:cNvSpPr>
            <a:spLocks noGrp="1"/>
          </p:cNvSpPr>
          <p:nvPr>
            <p:ph type="subTitle" idx="1"/>
          </p:nvPr>
        </p:nvSpPr>
        <p:spPr/>
        <p:txBody>
          <a:bodyPr/>
          <a:lstStyle/>
          <a:p>
            <a:r>
              <a:rPr lang="en-AU" dirty="0" smtClean="0"/>
              <a:t>UML Support</a:t>
            </a:r>
            <a:endParaRPr lang="en-AU"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UML Profiles</a:t>
            </a:r>
            <a:endParaRPr lang="en-AU" dirty="0"/>
          </a:p>
        </p:txBody>
      </p:sp>
      <p:sp>
        <p:nvSpPr>
          <p:cNvPr id="3" name="2 Marcador de contenido"/>
          <p:cNvSpPr>
            <a:spLocks noGrp="1"/>
          </p:cNvSpPr>
          <p:nvPr>
            <p:ph idx="1"/>
          </p:nvPr>
        </p:nvSpPr>
        <p:spPr/>
        <p:txBody>
          <a:bodyPr/>
          <a:lstStyle/>
          <a:p>
            <a:r>
              <a:rPr lang="en-AU" dirty="0" smtClean="0"/>
              <a:t>Natively supported by the language via </a:t>
            </a:r>
            <a:r>
              <a:rPr lang="en-AU" dirty="0" err="1" smtClean="0"/>
              <a:t>eOperations</a:t>
            </a:r>
            <a:endParaRPr lang="en-AU" dirty="0"/>
          </a:p>
        </p:txBody>
      </p:sp>
      <p:sp>
        <p:nvSpPr>
          <p:cNvPr id="4" name="3 Rectángulo"/>
          <p:cNvSpPr/>
          <p:nvPr/>
        </p:nvSpPr>
        <p:spPr>
          <a:xfrm>
            <a:off x="467544" y="3064892"/>
            <a:ext cx="8136904" cy="2585323"/>
          </a:xfrm>
          <a:prstGeom prst="rect">
            <a:avLst/>
          </a:prstGeom>
        </p:spPr>
        <p:txBody>
          <a:bodyPr wrap="square">
            <a:spAutoFit/>
          </a:bodyPr>
          <a:lstStyle/>
          <a:p>
            <a:r>
              <a:rPr lang="en-AU" b="1" dirty="0" smtClean="0">
                <a:solidFill>
                  <a:srgbClr val="C00000"/>
                </a:solidFill>
                <a:latin typeface="Consolas" pitchFamily="49" charset="0"/>
              </a:rPr>
              <a:t>rule</a:t>
            </a:r>
            <a:r>
              <a:rPr lang="en-AU" dirty="0" smtClean="0">
                <a:latin typeface="Consolas" pitchFamily="49" charset="0"/>
              </a:rPr>
              <a:t> property2attribute {</a:t>
            </a:r>
          </a:p>
          <a:p>
            <a:r>
              <a:rPr lang="en-AU" dirty="0" smtClean="0">
                <a:latin typeface="Consolas" pitchFamily="49" charset="0"/>
              </a:rPr>
              <a:t>   </a:t>
            </a:r>
            <a:r>
              <a:rPr lang="en-AU" b="1" dirty="0" smtClean="0">
                <a:solidFill>
                  <a:srgbClr val="C00000"/>
                </a:solidFill>
                <a:latin typeface="Consolas" pitchFamily="49" charset="0"/>
              </a:rPr>
              <a:t>from</a:t>
            </a:r>
            <a:r>
              <a:rPr lang="en-AU" dirty="0" smtClean="0">
                <a:latin typeface="Consolas" pitchFamily="49" charset="0"/>
              </a:rPr>
              <a:t> p : </a:t>
            </a:r>
            <a:r>
              <a:rPr lang="en-AU" dirty="0" err="1" smtClean="0">
                <a:latin typeface="Consolas" pitchFamily="49" charset="0"/>
              </a:rPr>
              <a:t>UML!Property</a:t>
            </a:r>
            <a:r>
              <a:rPr lang="en-AU" dirty="0" smtClean="0">
                <a:latin typeface="Consolas" pitchFamily="49" charset="0"/>
              </a:rPr>
              <a:t> ( </a:t>
            </a:r>
            <a:r>
              <a:rPr lang="en-AU" dirty="0" err="1" smtClean="0">
                <a:latin typeface="Consolas" pitchFamily="49" charset="0"/>
              </a:rPr>
              <a:t>p.type.oclIsKindOf</a:t>
            </a:r>
            <a:r>
              <a:rPr lang="en-AU" dirty="0" smtClean="0">
                <a:latin typeface="Consolas" pitchFamily="49" charset="0"/>
              </a:rPr>
              <a:t>(</a:t>
            </a:r>
            <a:r>
              <a:rPr lang="en-AU" dirty="0" err="1" smtClean="0">
                <a:latin typeface="Consolas" pitchFamily="49" charset="0"/>
              </a:rPr>
              <a:t>UML!DataType</a:t>
            </a:r>
            <a:r>
              <a:rPr lang="en-AU" dirty="0" smtClean="0">
                <a:latin typeface="Consolas" pitchFamily="49" charset="0"/>
              </a:rPr>
              <a:t>) )</a:t>
            </a:r>
          </a:p>
          <a:p>
            <a:r>
              <a:rPr lang="en-AU" dirty="0" smtClean="0">
                <a:latin typeface="Consolas" pitchFamily="49" charset="0"/>
              </a:rPr>
              <a:t>     </a:t>
            </a:r>
            <a:r>
              <a:rPr lang="en-AU" b="1" dirty="0" smtClean="0">
                <a:solidFill>
                  <a:srgbClr val="C00000"/>
                </a:solidFill>
                <a:latin typeface="Consolas" pitchFamily="49" charset="0"/>
              </a:rPr>
              <a:t>to</a:t>
            </a:r>
            <a:r>
              <a:rPr lang="en-AU" dirty="0" smtClean="0">
                <a:latin typeface="Consolas" pitchFamily="49" charset="0"/>
              </a:rPr>
              <a:t> f : </a:t>
            </a:r>
            <a:r>
              <a:rPr lang="en-AU" dirty="0" err="1" smtClean="0">
                <a:latin typeface="Consolas" pitchFamily="49" charset="0"/>
              </a:rPr>
              <a:t>CD!Attribute</a:t>
            </a:r>
            <a:r>
              <a:rPr lang="en-AU" dirty="0" smtClean="0">
                <a:latin typeface="Consolas" pitchFamily="49" charset="0"/>
              </a:rPr>
              <a:t> (</a:t>
            </a:r>
          </a:p>
          <a:p>
            <a:r>
              <a:rPr lang="en-AU" dirty="0" smtClean="0">
                <a:latin typeface="Consolas" pitchFamily="49" charset="0"/>
              </a:rPr>
              <a:t>	name &lt;- p.name, </a:t>
            </a:r>
          </a:p>
          <a:p>
            <a:r>
              <a:rPr lang="en-AU" dirty="0" smtClean="0">
                <a:latin typeface="Consolas" pitchFamily="49" charset="0"/>
              </a:rPr>
              <a:t>	type &lt;- </a:t>
            </a:r>
            <a:r>
              <a:rPr lang="en-AU" dirty="0" err="1" smtClean="0">
                <a:latin typeface="Consolas" pitchFamily="49" charset="0"/>
              </a:rPr>
              <a:t>p.type</a:t>
            </a:r>
            <a:r>
              <a:rPr lang="en-AU" dirty="0" smtClean="0">
                <a:latin typeface="Consolas" pitchFamily="49" charset="0"/>
              </a:rPr>
              <a:t>,</a:t>
            </a:r>
          </a:p>
          <a:p>
            <a:r>
              <a:rPr lang="en-AU" dirty="0" smtClean="0">
                <a:latin typeface="Consolas" pitchFamily="49" charset="0"/>
              </a:rPr>
              <a:t>	</a:t>
            </a:r>
            <a:r>
              <a:rPr lang="en-AU" dirty="0" err="1" smtClean="0">
                <a:latin typeface="Consolas" pitchFamily="49" charset="0"/>
              </a:rPr>
              <a:t>isId</a:t>
            </a:r>
            <a:r>
              <a:rPr lang="en-AU" dirty="0" smtClean="0">
                <a:latin typeface="Consolas" pitchFamily="49" charset="0"/>
              </a:rPr>
              <a:t> &lt;- </a:t>
            </a:r>
            <a:r>
              <a:rPr lang="en-AU" dirty="0" err="1" smtClean="0">
                <a:latin typeface="Consolas" pitchFamily="49" charset="0"/>
              </a:rPr>
              <a:t>p.getAppliedStereotype</a:t>
            </a:r>
            <a:r>
              <a:rPr lang="en-AU" dirty="0" smtClean="0">
                <a:latin typeface="Consolas" pitchFamily="49" charset="0"/>
              </a:rPr>
              <a:t>(</a:t>
            </a:r>
            <a:r>
              <a:rPr lang="en-AU" dirty="0" smtClean="0">
                <a:solidFill>
                  <a:srgbClr val="0070C0"/>
                </a:solidFill>
                <a:latin typeface="Consolas" pitchFamily="49" charset="0"/>
              </a:rPr>
              <a:t>'</a:t>
            </a:r>
            <a:r>
              <a:rPr lang="en-AU" dirty="0" err="1" smtClean="0">
                <a:solidFill>
                  <a:srgbClr val="0070C0"/>
                </a:solidFill>
                <a:latin typeface="Consolas" pitchFamily="49" charset="0"/>
              </a:rPr>
              <a:t>ExtendedCD</a:t>
            </a:r>
            <a:r>
              <a:rPr lang="en-AU" dirty="0" smtClean="0">
                <a:solidFill>
                  <a:srgbClr val="0070C0"/>
                </a:solidFill>
                <a:latin typeface="Consolas" pitchFamily="49" charset="0"/>
              </a:rPr>
              <a:t>::</a:t>
            </a:r>
            <a:r>
              <a:rPr lang="en-AU" dirty="0" err="1" smtClean="0">
                <a:solidFill>
                  <a:srgbClr val="0070C0"/>
                </a:solidFill>
                <a:latin typeface="Consolas" pitchFamily="49" charset="0"/>
              </a:rPr>
              <a:t>isID</a:t>
            </a:r>
            <a:r>
              <a:rPr lang="en-AU" dirty="0" smtClean="0">
                <a:solidFill>
                  <a:srgbClr val="0070C0"/>
                </a:solidFill>
                <a:latin typeface="Consolas" pitchFamily="49" charset="0"/>
              </a:rPr>
              <a:t>'</a:t>
            </a:r>
            <a:r>
              <a:rPr lang="en-AU" dirty="0" smtClean="0">
                <a:latin typeface="Consolas" pitchFamily="49" charset="0"/>
              </a:rPr>
              <a:t>) </a:t>
            </a:r>
          </a:p>
          <a:p>
            <a:r>
              <a:rPr lang="en-AU" dirty="0" smtClean="0">
                <a:latin typeface="Consolas" pitchFamily="49" charset="0"/>
              </a:rPr>
              <a:t>                   &lt;&gt; </a:t>
            </a:r>
            <a:r>
              <a:rPr lang="en-AU" dirty="0" err="1" smtClean="0">
                <a:latin typeface="Consolas" pitchFamily="49" charset="0"/>
              </a:rPr>
              <a:t>OclUndefined</a:t>
            </a:r>
            <a:endParaRPr lang="en-AU" dirty="0" smtClean="0">
              <a:latin typeface="Consolas" pitchFamily="49" charset="0"/>
            </a:endParaRPr>
          </a:p>
          <a:p>
            <a:r>
              <a:rPr lang="en-AU" dirty="0" smtClean="0">
                <a:latin typeface="Consolas" pitchFamily="49" charset="0"/>
              </a:rPr>
              <a:t>     )</a:t>
            </a:r>
          </a:p>
          <a:p>
            <a:r>
              <a:rPr lang="en-AU" dirty="0" smtClean="0">
                <a:latin typeface="Consolas" pitchFamily="49" charset="0"/>
              </a:rPr>
              <a:t>}</a:t>
            </a:r>
            <a:endParaRPr lang="en-AU" dirty="0">
              <a:latin typeface="Consolas" pitchFamily="49" charset="0"/>
            </a:endParaRPr>
          </a:p>
        </p:txBody>
      </p:sp>
      <p:sp>
        <p:nvSpPr>
          <p:cNvPr id="7" name="6 Rectángulo redondeado"/>
          <p:cNvSpPr/>
          <p:nvPr/>
        </p:nvSpPr>
        <p:spPr>
          <a:xfrm>
            <a:off x="6588224" y="116632"/>
            <a:ext cx="2498576"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latin typeface="Consolas" pitchFamily="49" charset="0"/>
              </a:rPr>
              <a:t>uml2cd_with_profile.atl</a:t>
            </a:r>
            <a:endParaRPr lang="en-AU" sz="1400" dirty="0">
              <a:latin typeface="Consolas" pitchFamily="49" charset="0"/>
            </a:endParaRPr>
          </a:p>
        </p:txBody>
      </p:sp>
      <p:sp>
        <p:nvSpPr>
          <p:cNvPr id="6" name="5 CuadroTexto"/>
          <p:cNvSpPr txBox="1"/>
          <p:nvPr/>
        </p:nvSpPr>
        <p:spPr>
          <a:xfrm>
            <a:off x="7450806" y="6488668"/>
            <a:ext cx="1585690" cy="307777"/>
          </a:xfrm>
          <a:prstGeom prst="rect">
            <a:avLst/>
          </a:prstGeom>
          <a:noFill/>
        </p:spPr>
        <p:txBody>
          <a:bodyPr wrap="none" rtlCol="0">
            <a:spAutoFit/>
          </a:bodyPr>
          <a:lstStyle/>
          <a:p>
            <a:r>
              <a:rPr lang="en-US" sz="1400" smtClean="0">
                <a:solidFill>
                  <a:schemeClr val="bg1">
                    <a:lumMod val="65000"/>
                  </a:schemeClr>
                </a:solidFill>
              </a:rPr>
              <a:t>UML support – </a:t>
            </a:r>
            <a:fld id="{FDBEFE11-3DF1-4A6E-91A5-8B939726F35A}" type="slidenum">
              <a:rPr lang="en-US" sz="1400" smtClean="0">
                <a:solidFill>
                  <a:schemeClr val="bg1">
                    <a:lumMod val="65000"/>
                  </a:schemeClr>
                </a:solidFill>
              </a:rPr>
              <a:pPr/>
              <a:t>91</a:t>
            </a:fld>
            <a:endParaRPr lang="en-US" sz="1400">
              <a:solidFill>
                <a:schemeClr val="bg1">
                  <a:lumMod val="65000"/>
                </a:schemeClr>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Profile operations</a:t>
            </a:r>
            <a:endParaRPr lang="en-AU" dirty="0"/>
          </a:p>
        </p:txBody>
      </p:sp>
      <p:sp>
        <p:nvSpPr>
          <p:cNvPr id="3" name="2 Marcador de contenido"/>
          <p:cNvSpPr>
            <a:spLocks noGrp="1"/>
          </p:cNvSpPr>
          <p:nvPr>
            <p:ph idx="1"/>
          </p:nvPr>
        </p:nvSpPr>
        <p:spPr/>
        <p:txBody>
          <a:bodyPr/>
          <a:lstStyle/>
          <a:p>
            <a:r>
              <a:rPr lang="en-AU" dirty="0" smtClean="0"/>
              <a:t>Stereotype queries</a:t>
            </a:r>
          </a:p>
          <a:p>
            <a:endParaRPr lang="en-AU" dirty="0" smtClean="0"/>
          </a:p>
          <a:p>
            <a:endParaRPr lang="en-AU" dirty="0" smtClean="0"/>
          </a:p>
          <a:p>
            <a:pPr lvl="1"/>
            <a:r>
              <a:rPr lang="en-AU" dirty="0" err="1" smtClean="0"/>
              <a:t>getValue</a:t>
            </a:r>
            <a:r>
              <a:rPr lang="en-AU" dirty="0" smtClean="0"/>
              <a:t>(name, </a:t>
            </a:r>
            <a:r>
              <a:rPr lang="en-AU" dirty="0" err="1" smtClean="0"/>
              <a:t>taggedValue</a:t>
            </a:r>
            <a:r>
              <a:rPr lang="en-AU" dirty="0" smtClean="0"/>
              <a:t>) : </a:t>
            </a:r>
            <a:r>
              <a:rPr lang="en-AU" dirty="0" err="1" smtClean="0"/>
              <a:t>OclAny</a:t>
            </a:r>
            <a:endParaRPr lang="en-AU" dirty="0" smtClean="0"/>
          </a:p>
          <a:p>
            <a:r>
              <a:rPr lang="en-AU" dirty="0" smtClean="0"/>
              <a:t>Profile application</a:t>
            </a:r>
          </a:p>
          <a:p>
            <a:pPr lvl="1"/>
            <a:r>
              <a:rPr lang="en-AU" dirty="0" err="1" smtClean="0"/>
              <a:t>applyStereotype</a:t>
            </a:r>
            <a:r>
              <a:rPr lang="en-AU" dirty="0" smtClean="0"/>
              <a:t>(Stereotype)</a:t>
            </a:r>
          </a:p>
          <a:p>
            <a:pPr lvl="2"/>
            <a:r>
              <a:rPr lang="en-AU" dirty="0" smtClean="0"/>
              <a:t>You must gather the stereotype first</a:t>
            </a:r>
          </a:p>
          <a:p>
            <a:endParaRPr lang="en-AU" dirty="0"/>
          </a:p>
        </p:txBody>
      </p:sp>
      <p:pic>
        <p:nvPicPr>
          <p:cNvPr id="5" name="4 Imagen" descr="bbb.png"/>
          <p:cNvPicPr>
            <a:picLocks noChangeAspect="1"/>
          </p:cNvPicPr>
          <p:nvPr/>
        </p:nvPicPr>
        <p:blipFill>
          <a:blip r:embed="rId3" cstate="print"/>
          <a:stretch>
            <a:fillRect/>
          </a:stretch>
        </p:blipFill>
        <p:spPr>
          <a:xfrm>
            <a:off x="1331640" y="2204864"/>
            <a:ext cx="3552825" cy="1257300"/>
          </a:xfrm>
          <a:prstGeom prst="rect">
            <a:avLst/>
          </a:prstGeom>
        </p:spPr>
      </p:pic>
      <p:sp>
        <p:nvSpPr>
          <p:cNvPr id="6" name="5 Rectángulo"/>
          <p:cNvSpPr/>
          <p:nvPr/>
        </p:nvSpPr>
        <p:spPr>
          <a:xfrm>
            <a:off x="899592" y="5517232"/>
            <a:ext cx="8244408" cy="923330"/>
          </a:xfrm>
          <a:prstGeom prst="rect">
            <a:avLst/>
          </a:prstGeom>
        </p:spPr>
        <p:txBody>
          <a:bodyPr wrap="square">
            <a:spAutoFit/>
          </a:bodyPr>
          <a:lstStyle/>
          <a:p>
            <a:r>
              <a:rPr lang="en-AU" b="1" dirty="0" smtClean="0">
                <a:solidFill>
                  <a:srgbClr val="C00000"/>
                </a:solidFill>
                <a:latin typeface="Consolas" pitchFamily="49" charset="0"/>
              </a:rPr>
              <a:t>helper</a:t>
            </a:r>
            <a:r>
              <a:rPr lang="en-AU" dirty="0" smtClean="0">
                <a:latin typeface="Consolas" pitchFamily="49" charset="0"/>
              </a:rPr>
              <a:t> </a:t>
            </a:r>
            <a:r>
              <a:rPr lang="en-AU" b="1" dirty="0" smtClean="0">
                <a:solidFill>
                  <a:srgbClr val="C00000"/>
                </a:solidFill>
                <a:latin typeface="Consolas" pitchFamily="49" charset="0"/>
              </a:rPr>
              <a:t>def: </a:t>
            </a:r>
            <a:r>
              <a:rPr lang="en-AU" dirty="0" err="1" smtClean="0">
                <a:latin typeface="Consolas" pitchFamily="49" charset="0"/>
              </a:rPr>
              <a:t>getStereotype</a:t>
            </a:r>
            <a:r>
              <a:rPr lang="en-AU" dirty="0" smtClean="0">
                <a:latin typeface="Consolas" pitchFamily="49" charset="0"/>
              </a:rPr>
              <a:t>(name: </a:t>
            </a:r>
            <a:r>
              <a:rPr lang="en-AU" dirty="0" smtClean="0">
                <a:solidFill>
                  <a:srgbClr val="00B050"/>
                </a:solidFill>
                <a:latin typeface="Consolas" pitchFamily="49" charset="0"/>
              </a:rPr>
              <a:t>String</a:t>
            </a:r>
            <a:r>
              <a:rPr lang="en-AU" dirty="0" smtClean="0">
                <a:latin typeface="Consolas" pitchFamily="49" charset="0"/>
              </a:rPr>
              <a:t>): </a:t>
            </a:r>
            <a:r>
              <a:rPr lang="en-AU" dirty="0" err="1" smtClean="0">
                <a:latin typeface="Consolas" pitchFamily="49" charset="0"/>
              </a:rPr>
              <a:t>UML!Stereotype</a:t>
            </a:r>
            <a:r>
              <a:rPr lang="en-AU" dirty="0" smtClean="0">
                <a:latin typeface="Consolas" pitchFamily="49" charset="0"/>
              </a:rPr>
              <a:t> =</a:t>
            </a:r>
          </a:p>
          <a:p>
            <a:r>
              <a:rPr lang="en-AU" dirty="0" smtClean="0">
                <a:latin typeface="Consolas" pitchFamily="49" charset="0"/>
              </a:rPr>
              <a:t>   </a:t>
            </a:r>
            <a:r>
              <a:rPr lang="en-AU" dirty="0" err="1" smtClean="0">
                <a:latin typeface="Consolas" pitchFamily="49" charset="0"/>
              </a:rPr>
              <a:t>UML!Stereotype.allInstancesFrom</a:t>
            </a:r>
            <a:r>
              <a:rPr lang="en-AU" dirty="0" smtClean="0">
                <a:latin typeface="Consolas" pitchFamily="49" charset="0"/>
              </a:rPr>
              <a:t>(</a:t>
            </a:r>
            <a:r>
              <a:rPr lang="en-AU" dirty="0" smtClean="0">
                <a:solidFill>
                  <a:srgbClr val="0070C0"/>
                </a:solidFill>
                <a:latin typeface="Consolas" pitchFamily="49" charset="0"/>
              </a:rPr>
              <a:t>‘INPROFILE‘</a:t>
            </a:r>
            <a:r>
              <a:rPr lang="en-AU" dirty="0" smtClean="0">
                <a:latin typeface="Consolas" pitchFamily="49" charset="0"/>
              </a:rPr>
              <a:t>)-&gt;</a:t>
            </a:r>
          </a:p>
          <a:p>
            <a:r>
              <a:rPr lang="en-AU" dirty="0" smtClean="0">
                <a:latin typeface="Consolas" pitchFamily="49" charset="0"/>
              </a:rPr>
              <a:t>      any(p | p.name = name);</a:t>
            </a:r>
            <a:endParaRPr lang="en-AU" dirty="0">
              <a:latin typeface="Consolas" pitchFamily="49" charset="0"/>
            </a:endParaRPr>
          </a:p>
        </p:txBody>
      </p:sp>
      <p:sp>
        <p:nvSpPr>
          <p:cNvPr id="7" name="6 CuadroTexto"/>
          <p:cNvSpPr txBox="1"/>
          <p:nvPr/>
        </p:nvSpPr>
        <p:spPr>
          <a:xfrm>
            <a:off x="7450806" y="6488668"/>
            <a:ext cx="1585690" cy="307777"/>
          </a:xfrm>
          <a:prstGeom prst="rect">
            <a:avLst/>
          </a:prstGeom>
          <a:noFill/>
        </p:spPr>
        <p:txBody>
          <a:bodyPr wrap="none" rtlCol="0">
            <a:spAutoFit/>
          </a:bodyPr>
          <a:lstStyle/>
          <a:p>
            <a:r>
              <a:rPr lang="en-US" sz="1400" smtClean="0">
                <a:solidFill>
                  <a:schemeClr val="bg1">
                    <a:lumMod val="65000"/>
                  </a:schemeClr>
                </a:solidFill>
              </a:rPr>
              <a:t>UML support – </a:t>
            </a:r>
            <a:fld id="{FDBEFE11-3DF1-4A6E-91A5-8B939726F35A}" type="slidenum">
              <a:rPr lang="en-US" sz="1400" smtClean="0">
                <a:solidFill>
                  <a:schemeClr val="bg1">
                    <a:lumMod val="65000"/>
                  </a:schemeClr>
                </a:solidFill>
              </a:rPr>
              <a:pPr/>
              <a:t>92</a:t>
            </a:fld>
            <a:endParaRPr lang="en-US" sz="1400">
              <a:solidFill>
                <a:schemeClr val="bg1">
                  <a:lumMod val="65000"/>
                </a:schemeClr>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UML profiles</a:t>
            </a:r>
            <a:endParaRPr lang="en-AU" dirty="0"/>
          </a:p>
        </p:txBody>
      </p:sp>
      <p:pic>
        <p:nvPicPr>
          <p:cNvPr id="4" name="3 Marcador de contenido" descr="aaa.png"/>
          <p:cNvPicPr>
            <a:picLocks noGrp="1" noChangeAspect="1"/>
          </p:cNvPicPr>
          <p:nvPr>
            <p:ph idx="1"/>
          </p:nvPr>
        </p:nvPicPr>
        <p:blipFill>
          <a:blip r:embed="rId2" cstate="print"/>
          <a:stretch>
            <a:fillRect/>
          </a:stretch>
        </p:blipFill>
        <p:spPr>
          <a:xfrm>
            <a:off x="2987824" y="1628800"/>
            <a:ext cx="4461306" cy="4525963"/>
          </a:xfrm>
        </p:spPr>
      </p:pic>
      <p:cxnSp>
        <p:nvCxnSpPr>
          <p:cNvPr id="6" name="5 Conector recto de flecha"/>
          <p:cNvCxnSpPr/>
          <p:nvPr/>
        </p:nvCxnSpPr>
        <p:spPr>
          <a:xfrm flipV="1">
            <a:off x="2411760" y="4725144"/>
            <a:ext cx="720080" cy="50405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7" name="6 CuadroTexto"/>
          <p:cNvSpPr txBox="1"/>
          <p:nvPr/>
        </p:nvSpPr>
        <p:spPr>
          <a:xfrm>
            <a:off x="395536" y="5301208"/>
            <a:ext cx="2374368" cy="646331"/>
          </a:xfrm>
          <a:prstGeom prst="rect">
            <a:avLst/>
          </a:prstGeom>
          <a:noFill/>
        </p:spPr>
        <p:txBody>
          <a:bodyPr wrap="none" rtlCol="0">
            <a:spAutoFit/>
          </a:bodyPr>
          <a:lstStyle/>
          <a:p>
            <a:r>
              <a:rPr lang="en-AU" dirty="0" smtClean="0"/>
              <a:t>Need if the UML model</a:t>
            </a:r>
          </a:p>
          <a:p>
            <a:r>
              <a:rPr lang="en-AU" dirty="0" smtClean="0"/>
              <a:t>is in the target</a:t>
            </a:r>
            <a:endParaRPr lang="en-AU" dirty="0"/>
          </a:p>
        </p:txBody>
      </p:sp>
      <p:sp>
        <p:nvSpPr>
          <p:cNvPr id="8" name="7 CuadroTexto"/>
          <p:cNvSpPr txBox="1"/>
          <p:nvPr/>
        </p:nvSpPr>
        <p:spPr>
          <a:xfrm>
            <a:off x="7450806" y="6488668"/>
            <a:ext cx="1585690" cy="307777"/>
          </a:xfrm>
          <a:prstGeom prst="rect">
            <a:avLst/>
          </a:prstGeom>
          <a:noFill/>
        </p:spPr>
        <p:txBody>
          <a:bodyPr wrap="none" rtlCol="0">
            <a:spAutoFit/>
          </a:bodyPr>
          <a:lstStyle/>
          <a:p>
            <a:r>
              <a:rPr lang="en-US" sz="1400" smtClean="0">
                <a:solidFill>
                  <a:schemeClr val="bg1">
                    <a:lumMod val="65000"/>
                  </a:schemeClr>
                </a:solidFill>
              </a:rPr>
              <a:t>UML support – </a:t>
            </a:r>
            <a:fld id="{FDBEFE11-3DF1-4A6E-91A5-8B939726F35A}" type="slidenum">
              <a:rPr lang="en-US" sz="1400" smtClean="0">
                <a:solidFill>
                  <a:schemeClr val="bg1">
                    <a:lumMod val="65000"/>
                  </a:schemeClr>
                </a:solidFill>
              </a:rPr>
              <a:pPr/>
              <a:t>93</a:t>
            </a:fld>
            <a:endParaRPr lang="en-US" sz="1400">
              <a:solidFill>
                <a:schemeClr val="bg1">
                  <a:lumMod val="65000"/>
                </a:schemeClr>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Loading UML models</a:t>
            </a:r>
            <a:endParaRPr lang="en-AU" dirty="0"/>
          </a:p>
        </p:txBody>
      </p:sp>
      <p:sp>
        <p:nvSpPr>
          <p:cNvPr id="3" name="2 Marcador de contenido"/>
          <p:cNvSpPr>
            <a:spLocks noGrp="1"/>
          </p:cNvSpPr>
          <p:nvPr>
            <p:ph idx="1"/>
          </p:nvPr>
        </p:nvSpPr>
        <p:spPr/>
        <p:txBody>
          <a:bodyPr/>
          <a:lstStyle/>
          <a:p>
            <a:r>
              <a:rPr lang="en-AU" dirty="0" smtClean="0"/>
              <a:t>If your UML model use primitive types from the UML library, the model needs to be loaded explicitly</a:t>
            </a:r>
          </a:p>
          <a:p>
            <a:endParaRPr lang="en-AU" dirty="0"/>
          </a:p>
        </p:txBody>
      </p:sp>
      <p:sp>
        <p:nvSpPr>
          <p:cNvPr id="4" name="3 Rectángulo"/>
          <p:cNvSpPr/>
          <p:nvPr/>
        </p:nvSpPr>
        <p:spPr>
          <a:xfrm>
            <a:off x="2051720" y="3429000"/>
            <a:ext cx="5472608" cy="2585323"/>
          </a:xfrm>
          <a:prstGeom prst="rect">
            <a:avLst/>
          </a:prstGeom>
        </p:spPr>
        <p:txBody>
          <a:bodyPr wrap="square">
            <a:spAutoFit/>
          </a:bodyPr>
          <a:lstStyle/>
          <a:p>
            <a:r>
              <a:rPr lang="en-US" b="1" dirty="0" smtClean="0">
                <a:solidFill>
                  <a:srgbClr val="C00000"/>
                </a:solidFill>
                <a:latin typeface="Consolas" pitchFamily="49" charset="0"/>
              </a:rPr>
              <a:t>module</a:t>
            </a:r>
            <a:r>
              <a:rPr lang="en-US" dirty="0" smtClean="0">
                <a:latin typeface="Consolas" pitchFamily="49" charset="0"/>
              </a:rPr>
              <a:t> "uml2cd";</a:t>
            </a:r>
          </a:p>
          <a:p>
            <a:r>
              <a:rPr lang="en-US" b="1" dirty="0" smtClean="0">
                <a:solidFill>
                  <a:srgbClr val="C00000"/>
                </a:solidFill>
                <a:latin typeface="Consolas" pitchFamily="49" charset="0"/>
              </a:rPr>
              <a:t>create</a:t>
            </a:r>
            <a:r>
              <a:rPr lang="en-US" dirty="0" smtClean="0">
                <a:latin typeface="Consolas" pitchFamily="49" charset="0"/>
              </a:rPr>
              <a:t> OUT: CD </a:t>
            </a:r>
            <a:r>
              <a:rPr lang="en-US" b="1" dirty="0" smtClean="0">
                <a:solidFill>
                  <a:srgbClr val="C00000"/>
                </a:solidFill>
                <a:latin typeface="Consolas" pitchFamily="49" charset="0"/>
              </a:rPr>
              <a:t>from</a:t>
            </a:r>
            <a:r>
              <a:rPr lang="en-US" dirty="0" smtClean="0">
                <a:latin typeface="Consolas" pitchFamily="49" charset="0"/>
              </a:rPr>
              <a:t> IN: UML, PT: UML;</a:t>
            </a:r>
          </a:p>
          <a:p>
            <a:endParaRPr lang="en-AU" dirty="0" smtClean="0">
              <a:latin typeface="Consolas" pitchFamily="49" charset="0"/>
            </a:endParaRPr>
          </a:p>
          <a:p>
            <a:r>
              <a:rPr lang="en-AU" b="1" dirty="0" smtClean="0">
                <a:solidFill>
                  <a:srgbClr val="C00000"/>
                </a:solidFill>
                <a:latin typeface="Consolas" pitchFamily="49" charset="0"/>
              </a:rPr>
              <a:t>rule</a:t>
            </a:r>
            <a:r>
              <a:rPr lang="en-AU" dirty="0" smtClean="0">
                <a:latin typeface="Consolas" pitchFamily="49" charset="0"/>
              </a:rPr>
              <a:t> DataType2DataType {</a:t>
            </a:r>
          </a:p>
          <a:p>
            <a:r>
              <a:rPr lang="en-AU" dirty="0" smtClean="0">
                <a:latin typeface="Consolas" pitchFamily="49" charset="0"/>
              </a:rPr>
              <a:t>   </a:t>
            </a:r>
            <a:r>
              <a:rPr lang="en-AU" b="1" dirty="0" smtClean="0">
                <a:solidFill>
                  <a:srgbClr val="C00000"/>
                </a:solidFill>
                <a:latin typeface="Consolas" pitchFamily="49" charset="0"/>
              </a:rPr>
              <a:t>from</a:t>
            </a:r>
            <a:r>
              <a:rPr lang="en-AU" dirty="0" smtClean="0">
                <a:latin typeface="Consolas" pitchFamily="49" charset="0"/>
              </a:rPr>
              <a:t> d1 : </a:t>
            </a:r>
            <a:r>
              <a:rPr lang="en-AU" dirty="0" err="1" smtClean="0">
                <a:latin typeface="Consolas" pitchFamily="49" charset="0"/>
              </a:rPr>
              <a:t>UML!DataType</a:t>
            </a:r>
            <a:endParaRPr lang="en-AU" dirty="0" smtClean="0">
              <a:latin typeface="Consolas" pitchFamily="49" charset="0"/>
            </a:endParaRPr>
          </a:p>
          <a:p>
            <a:r>
              <a:rPr lang="en-AU" dirty="0" smtClean="0">
                <a:latin typeface="Consolas" pitchFamily="49" charset="0"/>
              </a:rPr>
              <a:t>     </a:t>
            </a:r>
            <a:r>
              <a:rPr lang="en-AU" b="1" dirty="0" smtClean="0">
                <a:solidFill>
                  <a:srgbClr val="C00000"/>
                </a:solidFill>
                <a:latin typeface="Consolas" pitchFamily="49" charset="0"/>
              </a:rPr>
              <a:t>to</a:t>
            </a:r>
            <a:r>
              <a:rPr lang="en-AU" dirty="0" smtClean="0">
                <a:latin typeface="Consolas" pitchFamily="49" charset="0"/>
              </a:rPr>
              <a:t> d2 : </a:t>
            </a:r>
            <a:r>
              <a:rPr lang="en-AU" dirty="0" err="1" smtClean="0">
                <a:latin typeface="Consolas" pitchFamily="49" charset="0"/>
              </a:rPr>
              <a:t>CD!DataType</a:t>
            </a:r>
            <a:r>
              <a:rPr lang="en-AU" dirty="0" smtClean="0">
                <a:latin typeface="Consolas" pitchFamily="49" charset="0"/>
              </a:rPr>
              <a:t> (</a:t>
            </a:r>
          </a:p>
          <a:p>
            <a:r>
              <a:rPr lang="en-AU" dirty="0" smtClean="0">
                <a:latin typeface="Consolas" pitchFamily="49" charset="0"/>
              </a:rPr>
              <a:t>	name &lt;- d1.name </a:t>
            </a:r>
          </a:p>
          <a:p>
            <a:r>
              <a:rPr lang="en-AU" dirty="0" smtClean="0">
                <a:latin typeface="Consolas" pitchFamily="49" charset="0"/>
              </a:rPr>
              <a:t>     )</a:t>
            </a:r>
          </a:p>
          <a:p>
            <a:r>
              <a:rPr lang="en-AU" dirty="0" smtClean="0">
                <a:latin typeface="Consolas" pitchFamily="49" charset="0"/>
              </a:rPr>
              <a:t>}</a:t>
            </a:r>
            <a:endParaRPr lang="en-AU" dirty="0">
              <a:latin typeface="Consolas" pitchFamily="49" charset="0"/>
            </a:endParaRPr>
          </a:p>
        </p:txBody>
      </p:sp>
      <p:sp>
        <p:nvSpPr>
          <p:cNvPr id="5" name="4 CuadroTexto"/>
          <p:cNvSpPr txBox="1"/>
          <p:nvPr/>
        </p:nvSpPr>
        <p:spPr>
          <a:xfrm>
            <a:off x="7450806" y="6488668"/>
            <a:ext cx="1585690" cy="307777"/>
          </a:xfrm>
          <a:prstGeom prst="rect">
            <a:avLst/>
          </a:prstGeom>
          <a:noFill/>
        </p:spPr>
        <p:txBody>
          <a:bodyPr wrap="none" rtlCol="0">
            <a:spAutoFit/>
          </a:bodyPr>
          <a:lstStyle/>
          <a:p>
            <a:r>
              <a:rPr lang="en-US" sz="1400" smtClean="0">
                <a:solidFill>
                  <a:schemeClr val="bg1">
                    <a:lumMod val="65000"/>
                  </a:schemeClr>
                </a:solidFill>
              </a:rPr>
              <a:t>UML support – </a:t>
            </a:r>
            <a:fld id="{FDBEFE11-3DF1-4A6E-91A5-8B939726F35A}" type="slidenum">
              <a:rPr lang="en-US" sz="1400" smtClean="0">
                <a:solidFill>
                  <a:schemeClr val="bg1">
                    <a:lumMod val="65000"/>
                  </a:schemeClr>
                </a:solidFill>
              </a:rPr>
              <a:pPr/>
              <a:t>94</a:t>
            </a:fld>
            <a:endParaRPr lang="en-US" sz="1400">
              <a:solidFill>
                <a:schemeClr val="bg1">
                  <a:lumMod val="65000"/>
                </a:schemeClr>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n-GB" dirty="0" smtClean="0"/>
              <a:t>The ATL language</a:t>
            </a:r>
            <a:endParaRPr lang="en-GB" dirty="0"/>
          </a:p>
        </p:txBody>
      </p:sp>
      <p:sp>
        <p:nvSpPr>
          <p:cNvPr id="5" name="4 Subtítulo"/>
          <p:cNvSpPr>
            <a:spLocks noGrp="1"/>
          </p:cNvSpPr>
          <p:nvPr>
            <p:ph type="subTitle" idx="1"/>
          </p:nvPr>
        </p:nvSpPr>
        <p:spPr/>
        <p:txBody>
          <a:bodyPr/>
          <a:lstStyle/>
          <a:p>
            <a:r>
              <a:rPr lang="en-GB" dirty="0" smtClean="0"/>
              <a:t>Some patterns</a:t>
            </a:r>
            <a:endParaRPr lang="en-GB" dirty="0"/>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Disclaimer</a:t>
            </a:r>
            <a:endParaRPr lang="en-AU" dirty="0"/>
          </a:p>
        </p:txBody>
      </p:sp>
      <p:sp>
        <p:nvSpPr>
          <p:cNvPr id="3" name="2 Marcador de contenido"/>
          <p:cNvSpPr>
            <a:spLocks noGrp="1"/>
          </p:cNvSpPr>
          <p:nvPr>
            <p:ph idx="1"/>
          </p:nvPr>
        </p:nvSpPr>
        <p:spPr/>
        <p:txBody>
          <a:bodyPr/>
          <a:lstStyle/>
          <a:p>
            <a:r>
              <a:rPr lang="en-AU" dirty="0" smtClean="0"/>
              <a:t>Based on my own experience</a:t>
            </a:r>
          </a:p>
          <a:p>
            <a:pPr lvl="1"/>
            <a:r>
              <a:rPr lang="en-AU" dirty="0" smtClean="0"/>
              <a:t>By no means a complete list</a:t>
            </a:r>
          </a:p>
          <a:p>
            <a:pPr lvl="1"/>
            <a:r>
              <a:rPr lang="en-AU" dirty="0" smtClean="0"/>
              <a:t>Possibly wrong...</a:t>
            </a:r>
          </a:p>
          <a:p>
            <a:pPr lvl="1">
              <a:buNone/>
            </a:pPr>
            <a:endParaRPr lang="en-AU" dirty="0"/>
          </a:p>
        </p:txBody>
      </p:sp>
      <p:sp>
        <p:nvSpPr>
          <p:cNvPr id="4" name="3 CuadroTexto"/>
          <p:cNvSpPr txBox="1"/>
          <p:nvPr/>
        </p:nvSpPr>
        <p:spPr>
          <a:xfrm>
            <a:off x="7799041" y="6488668"/>
            <a:ext cx="1237455" cy="307777"/>
          </a:xfrm>
          <a:prstGeom prst="rect">
            <a:avLst/>
          </a:prstGeom>
          <a:noFill/>
        </p:spPr>
        <p:txBody>
          <a:bodyPr wrap="none" rtlCol="0">
            <a:spAutoFit/>
          </a:bodyPr>
          <a:lstStyle/>
          <a:p>
            <a:r>
              <a:rPr lang="en-US" sz="1400" dirty="0" smtClean="0">
                <a:solidFill>
                  <a:schemeClr val="bg1">
                    <a:lumMod val="65000"/>
                  </a:schemeClr>
                </a:solidFill>
              </a:rPr>
              <a:t>Patterns – </a:t>
            </a:r>
            <a:fld id="{FDBEFE11-3DF1-4A6E-91A5-8B939726F35A}" type="slidenum">
              <a:rPr lang="en-US" sz="1400" smtClean="0">
                <a:solidFill>
                  <a:schemeClr val="bg1">
                    <a:lumMod val="65000"/>
                  </a:schemeClr>
                </a:solidFill>
              </a:rPr>
              <a:pPr/>
              <a:t>96</a:t>
            </a:fld>
            <a:endParaRPr lang="en-US" sz="1400" dirty="0">
              <a:solidFill>
                <a:schemeClr val="bg1">
                  <a:lumMod val="65000"/>
                </a:schemeClr>
              </a:solidFill>
            </a:endParaRP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Matched rules</a:t>
            </a:r>
            <a:endParaRPr lang="en-AU" dirty="0"/>
          </a:p>
        </p:txBody>
      </p:sp>
      <p:sp>
        <p:nvSpPr>
          <p:cNvPr id="3" name="2 Marcador de contenido"/>
          <p:cNvSpPr>
            <a:spLocks noGrp="1"/>
          </p:cNvSpPr>
          <p:nvPr>
            <p:ph idx="1"/>
          </p:nvPr>
        </p:nvSpPr>
        <p:spPr>
          <a:xfrm>
            <a:off x="457200" y="1600200"/>
            <a:ext cx="8229600" cy="4997152"/>
          </a:xfrm>
        </p:spPr>
        <p:txBody>
          <a:bodyPr>
            <a:normAutofit/>
          </a:bodyPr>
          <a:lstStyle/>
          <a:p>
            <a:r>
              <a:rPr lang="en-AU" b="1" dirty="0" smtClean="0">
                <a:solidFill>
                  <a:srgbClr val="C00000"/>
                </a:solidFill>
              </a:rPr>
              <a:t>Problem</a:t>
            </a:r>
            <a:r>
              <a:rPr lang="en-AU" dirty="0" smtClean="0"/>
              <a:t>: When to use matched or lazy rules?</a:t>
            </a:r>
          </a:p>
          <a:p>
            <a:pPr lvl="1"/>
            <a:r>
              <a:rPr lang="en-AU" dirty="0" smtClean="0"/>
              <a:t>It is not always clear</a:t>
            </a:r>
          </a:p>
          <a:p>
            <a:r>
              <a:rPr lang="en-AU" b="1" dirty="0" smtClean="0">
                <a:solidFill>
                  <a:srgbClr val="00B050"/>
                </a:solidFill>
              </a:rPr>
              <a:t>Solution</a:t>
            </a:r>
            <a:r>
              <a:rPr lang="en-AU" dirty="0" smtClean="0"/>
              <a:t>: Try to favour matched rules.</a:t>
            </a:r>
          </a:p>
          <a:p>
            <a:pPr lvl="1"/>
            <a:r>
              <a:rPr lang="en-AU" dirty="0" smtClean="0"/>
              <a:t>Start your design with matched rules</a:t>
            </a:r>
          </a:p>
          <a:p>
            <a:pPr lvl="1"/>
            <a:r>
              <a:rPr lang="en-AU" dirty="0" smtClean="0"/>
              <a:t>Rationale: ATL has better support for lazy rules</a:t>
            </a:r>
          </a:p>
          <a:p>
            <a:pPr lvl="1"/>
            <a:r>
              <a:rPr lang="en-AU" dirty="0" smtClean="0"/>
              <a:t>Use lazy rules when:</a:t>
            </a:r>
          </a:p>
          <a:p>
            <a:pPr lvl="2"/>
            <a:r>
              <a:rPr lang="en-AU" dirty="0" smtClean="0"/>
              <a:t>The same element needs to be transformed more than once (i.e., be aware of child stealing)</a:t>
            </a:r>
          </a:p>
          <a:p>
            <a:pPr lvl="2"/>
            <a:r>
              <a:rPr lang="en-AU" dirty="0" smtClean="0"/>
              <a:t>It is easier to control the generation of objects from the calling rule</a:t>
            </a:r>
          </a:p>
        </p:txBody>
      </p:sp>
      <p:sp>
        <p:nvSpPr>
          <p:cNvPr id="4" name="3 CuadroTexto"/>
          <p:cNvSpPr txBox="1"/>
          <p:nvPr/>
        </p:nvSpPr>
        <p:spPr>
          <a:xfrm>
            <a:off x="7450806" y="6488668"/>
            <a:ext cx="1585690" cy="307777"/>
          </a:xfrm>
          <a:prstGeom prst="rect">
            <a:avLst/>
          </a:prstGeom>
          <a:noFill/>
        </p:spPr>
        <p:txBody>
          <a:bodyPr wrap="none" rtlCol="0">
            <a:spAutoFit/>
          </a:bodyPr>
          <a:lstStyle/>
          <a:p>
            <a:r>
              <a:rPr lang="en-US" sz="1400" smtClean="0">
                <a:solidFill>
                  <a:schemeClr val="bg1">
                    <a:lumMod val="65000"/>
                  </a:schemeClr>
                </a:solidFill>
              </a:rPr>
              <a:t>UML support – </a:t>
            </a:r>
            <a:fld id="{FDBEFE11-3DF1-4A6E-91A5-8B939726F35A}" type="slidenum">
              <a:rPr lang="en-US" sz="1400" smtClean="0">
                <a:solidFill>
                  <a:schemeClr val="bg1">
                    <a:lumMod val="65000"/>
                  </a:schemeClr>
                </a:solidFill>
              </a:rPr>
              <a:pPr/>
              <a:t>97</a:t>
            </a:fld>
            <a:endParaRPr lang="en-US" sz="1400">
              <a:solidFill>
                <a:schemeClr val="bg1">
                  <a:lumMod val="65000"/>
                </a:schemeClr>
              </a:solidFill>
            </a:endParaRP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Fail as soon as possible</a:t>
            </a:r>
            <a:endParaRPr lang="en-AU" dirty="0"/>
          </a:p>
        </p:txBody>
      </p:sp>
      <p:sp>
        <p:nvSpPr>
          <p:cNvPr id="3" name="2 Marcador de contenido"/>
          <p:cNvSpPr>
            <a:spLocks noGrp="1"/>
          </p:cNvSpPr>
          <p:nvPr>
            <p:ph idx="1"/>
          </p:nvPr>
        </p:nvSpPr>
        <p:spPr/>
        <p:txBody>
          <a:bodyPr>
            <a:normAutofit/>
          </a:bodyPr>
          <a:lstStyle/>
          <a:p>
            <a:r>
              <a:rPr lang="en-AU" b="1" dirty="0" smtClean="0">
                <a:solidFill>
                  <a:srgbClr val="C00000"/>
                </a:solidFill>
              </a:rPr>
              <a:t>Problem</a:t>
            </a:r>
            <a:r>
              <a:rPr lang="en-AU" dirty="0" smtClean="0"/>
              <a:t>: Pattern match using nested ifs. No sensible default value can be used.</a:t>
            </a:r>
          </a:p>
          <a:p>
            <a:pPr lvl="1"/>
            <a:r>
              <a:rPr lang="en-AU" dirty="0" smtClean="0"/>
              <a:t>There are no runtime exceptions in ATL</a:t>
            </a:r>
          </a:p>
          <a:p>
            <a:pPr lvl="1"/>
            <a:r>
              <a:rPr lang="en-AU" dirty="0" smtClean="0"/>
              <a:t>Returning “</a:t>
            </a:r>
            <a:r>
              <a:rPr lang="en-AU" dirty="0" err="1" smtClean="0"/>
              <a:t>OclUndefined</a:t>
            </a:r>
            <a:r>
              <a:rPr lang="en-AU" dirty="0" smtClean="0"/>
              <a:t>” is not an option</a:t>
            </a:r>
          </a:p>
          <a:p>
            <a:r>
              <a:rPr lang="en-AU" b="1" dirty="0" smtClean="0">
                <a:solidFill>
                  <a:srgbClr val="00B050"/>
                </a:solidFill>
              </a:rPr>
              <a:t>Solution</a:t>
            </a:r>
            <a:r>
              <a:rPr lang="en-AU" dirty="0" smtClean="0"/>
              <a:t>: Fail as soon as possible.</a:t>
            </a:r>
          </a:p>
          <a:p>
            <a:pPr lvl="1"/>
            <a:r>
              <a:rPr lang="en-AU" dirty="0" smtClean="0"/>
              <a:t>Use </a:t>
            </a:r>
            <a:r>
              <a:rPr lang="en-AU" dirty="0" err="1" smtClean="0"/>
              <a:t>OclUndefined.fail</a:t>
            </a:r>
            <a:r>
              <a:rPr lang="en-AU" dirty="0" smtClean="0"/>
              <a:t>_(“Reason”)</a:t>
            </a:r>
          </a:p>
          <a:p>
            <a:pPr lvl="2"/>
            <a:r>
              <a:rPr lang="en-AU" dirty="0" smtClean="0"/>
              <a:t>Imitation of </a:t>
            </a:r>
            <a:r>
              <a:rPr lang="en-AU" dirty="0" err="1" smtClean="0"/>
              <a:t>MatchError</a:t>
            </a:r>
            <a:r>
              <a:rPr lang="en-AU" dirty="0" smtClean="0"/>
              <a:t> in other languages</a:t>
            </a:r>
          </a:p>
          <a:p>
            <a:pPr lvl="1"/>
            <a:r>
              <a:rPr lang="en-AU" dirty="0" smtClean="0"/>
              <a:t>Convention supported by </a:t>
            </a:r>
            <a:r>
              <a:rPr lang="en-AU" dirty="0" err="1" smtClean="0"/>
              <a:t>anATLyzer</a:t>
            </a:r>
            <a:endParaRPr lang="en-AU" dirty="0" smtClean="0"/>
          </a:p>
        </p:txBody>
      </p:sp>
      <p:sp>
        <p:nvSpPr>
          <p:cNvPr id="4" name="3 CuadroTexto"/>
          <p:cNvSpPr txBox="1"/>
          <p:nvPr/>
        </p:nvSpPr>
        <p:spPr>
          <a:xfrm>
            <a:off x="7450806" y="6488668"/>
            <a:ext cx="1585690" cy="307777"/>
          </a:xfrm>
          <a:prstGeom prst="rect">
            <a:avLst/>
          </a:prstGeom>
          <a:noFill/>
        </p:spPr>
        <p:txBody>
          <a:bodyPr wrap="none" rtlCol="0">
            <a:spAutoFit/>
          </a:bodyPr>
          <a:lstStyle/>
          <a:p>
            <a:r>
              <a:rPr lang="en-US" sz="1400" smtClean="0">
                <a:solidFill>
                  <a:schemeClr val="bg1">
                    <a:lumMod val="65000"/>
                  </a:schemeClr>
                </a:solidFill>
              </a:rPr>
              <a:t>UML support – </a:t>
            </a:r>
            <a:fld id="{FDBEFE11-3DF1-4A6E-91A5-8B939726F35A}" type="slidenum">
              <a:rPr lang="en-US" sz="1400" smtClean="0">
                <a:solidFill>
                  <a:schemeClr val="bg1">
                    <a:lumMod val="65000"/>
                  </a:schemeClr>
                </a:solidFill>
              </a:rPr>
              <a:pPr/>
              <a:t>98</a:t>
            </a:fld>
            <a:endParaRPr lang="en-US" sz="1400">
              <a:solidFill>
                <a:schemeClr val="bg1">
                  <a:lumMod val="65000"/>
                </a:schemeClr>
              </a:solidFill>
            </a:endParaRP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AU" dirty="0" smtClean="0"/>
              <a:t>Rule conflicts</a:t>
            </a:r>
            <a:endParaRPr lang="en-AU" dirty="0"/>
          </a:p>
        </p:txBody>
      </p:sp>
      <p:sp>
        <p:nvSpPr>
          <p:cNvPr id="3" name="2 Marcador de contenido"/>
          <p:cNvSpPr>
            <a:spLocks noGrp="1"/>
          </p:cNvSpPr>
          <p:nvPr>
            <p:ph idx="1"/>
          </p:nvPr>
        </p:nvSpPr>
        <p:spPr/>
        <p:txBody>
          <a:bodyPr/>
          <a:lstStyle/>
          <a:p>
            <a:r>
              <a:rPr lang="en-AU" b="1" dirty="0" smtClean="0">
                <a:solidFill>
                  <a:srgbClr val="C00000"/>
                </a:solidFill>
              </a:rPr>
              <a:t>Problem</a:t>
            </a:r>
            <a:r>
              <a:rPr lang="en-AU" dirty="0" smtClean="0"/>
              <a:t>:</a:t>
            </a:r>
          </a:p>
          <a:p>
            <a:pPr lvl="1"/>
            <a:r>
              <a:rPr lang="en-AU" dirty="0" smtClean="0"/>
              <a:t>There are conflicting rules in the transformation</a:t>
            </a:r>
          </a:p>
          <a:p>
            <a:r>
              <a:rPr lang="en-AU" b="1" dirty="0" smtClean="0">
                <a:solidFill>
                  <a:srgbClr val="00B050"/>
                </a:solidFill>
              </a:rPr>
              <a:t>Solution</a:t>
            </a:r>
          </a:p>
          <a:p>
            <a:pPr lvl="1"/>
            <a:r>
              <a:rPr lang="en-AU" dirty="0" smtClean="0"/>
              <a:t>Use rule inheritance if possible</a:t>
            </a:r>
          </a:p>
          <a:p>
            <a:pPr lvl="1"/>
            <a:r>
              <a:rPr lang="en-AU" dirty="0" smtClean="0"/>
              <a:t>Add filter to rules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1366</TotalTime>
  <Words>6087</Words>
  <Application>Microsoft Office PowerPoint</Application>
  <PresentationFormat>Presentación en pantalla (4:3)</PresentationFormat>
  <Paragraphs>1454</Paragraphs>
  <Slides>105</Slides>
  <Notes>19</Notes>
  <HiddenSlides>0</HiddenSlides>
  <MMClips>0</MMClips>
  <ScaleCrop>false</ScaleCrop>
  <HeadingPairs>
    <vt:vector size="4" baseType="variant">
      <vt:variant>
        <vt:lpstr>Tema</vt:lpstr>
      </vt:variant>
      <vt:variant>
        <vt:i4>1</vt:i4>
      </vt:variant>
      <vt:variant>
        <vt:lpstr>Títulos de diapositiva</vt:lpstr>
      </vt:variant>
      <vt:variant>
        <vt:i4>105</vt:i4>
      </vt:variant>
    </vt:vector>
  </HeadingPairs>
  <TitlesOfParts>
    <vt:vector size="106" baseType="lpstr">
      <vt:lpstr>Tema de Office</vt:lpstr>
      <vt:lpstr>The ATL language (CONT’D)</vt:lpstr>
      <vt:lpstr>Outline</vt:lpstr>
      <vt:lpstr>The ATL language</vt:lpstr>
      <vt:lpstr>Map</vt:lpstr>
      <vt:lpstr>Map</vt:lpstr>
      <vt:lpstr>Map</vt:lpstr>
      <vt:lpstr>Tuple</vt:lpstr>
      <vt:lpstr>Types of multi-valued features</vt:lpstr>
      <vt:lpstr>Type of allInstances()</vt:lpstr>
      <vt:lpstr>Enumerations</vt:lpstr>
      <vt:lpstr>The ATL language</vt:lpstr>
      <vt:lpstr>Rules</vt:lpstr>
      <vt:lpstr>Matched rules Resolving multiple input elements</vt:lpstr>
      <vt:lpstr>Motivation  Resolving multiple input elements</vt:lpstr>
      <vt:lpstr>Matched rules Resolving multiple input elements</vt:lpstr>
      <vt:lpstr>Matched rules Disabling creation of trace links</vt:lpstr>
      <vt:lpstr>Matched rules Question...</vt:lpstr>
      <vt:lpstr>Rule inheritance</vt:lpstr>
      <vt:lpstr>Rule inheritance</vt:lpstr>
      <vt:lpstr>Abstract rules</vt:lpstr>
      <vt:lpstr>Abstract rules</vt:lpstr>
      <vt:lpstr>Abstract rules</vt:lpstr>
      <vt:lpstr>Abstract rules and lazy rules</vt:lpstr>
      <vt:lpstr>Abstract rules and lazy rules</vt:lpstr>
      <vt:lpstr>Abstract rules and lazy rules</vt:lpstr>
      <vt:lpstr>Abstract rules and lazy rules</vt:lpstr>
      <vt:lpstr>Abstract rules and lazy rules</vt:lpstr>
      <vt:lpstr>Abstract rules and lazy rules</vt:lpstr>
      <vt:lpstr>Binding assignment Cross-references</vt:lpstr>
      <vt:lpstr>Binding assignment Cross-references</vt:lpstr>
      <vt:lpstr>Binding assignment</vt:lpstr>
      <vt:lpstr>Imperative code</vt:lpstr>
      <vt:lpstr>Imperative code</vt:lpstr>
      <vt:lpstr>Imperative code</vt:lpstr>
      <vt:lpstr>Imperative code</vt:lpstr>
      <vt:lpstr>Imperative code</vt:lpstr>
      <vt:lpstr>Entry point / End point rules</vt:lpstr>
      <vt:lpstr>Entry point rule and imperative code </vt:lpstr>
      <vt:lpstr>Entry point rule and imperative code </vt:lpstr>
      <vt:lpstr>Diapositiva 40</vt:lpstr>
      <vt:lpstr>Simpler solution...</vt:lpstr>
      <vt:lpstr>The ATL language</vt:lpstr>
      <vt:lpstr>The ATL algorithm</vt:lpstr>
      <vt:lpstr>The ATL algorithm – Match phase</vt:lpstr>
      <vt:lpstr>The ATL algorithm – Apply phase</vt:lpstr>
      <vt:lpstr>The ATL algorithm – Match phase</vt:lpstr>
      <vt:lpstr>The ATL algorithm – Apply phase</vt:lpstr>
      <vt:lpstr>The ATL algorithm – Apply phase</vt:lpstr>
      <vt:lpstr>The ATL algorithm – Apply phase</vt:lpstr>
      <vt:lpstr>The ATL algorithm – Apply phase</vt:lpstr>
      <vt:lpstr>The ATL algorithm – Apply phase</vt:lpstr>
      <vt:lpstr>The ATL language</vt:lpstr>
      <vt:lpstr>Let expressions</vt:lpstr>
      <vt:lpstr>Let expressions</vt:lpstr>
      <vt:lpstr>If expressions</vt:lpstr>
      <vt:lpstr>If expressions</vt:lpstr>
      <vt:lpstr>If expressions</vt:lpstr>
      <vt:lpstr>Iterate</vt:lpstr>
      <vt:lpstr>Iterate</vt:lpstr>
      <vt:lpstr>Iterate</vt:lpstr>
      <vt:lpstr>Iterate</vt:lpstr>
      <vt:lpstr>Iterate</vt:lpstr>
      <vt:lpstr>Iterate</vt:lpstr>
      <vt:lpstr>Iterate</vt:lpstr>
      <vt:lpstr>Iterate + Map</vt:lpstr>
      <vt:lpstr>Iterate + Map</vt:lpstr>
      <vt:lpstr>Iterate + Map</vt:lpstr>
      <vt:lpstr>Model References</vt:lpstr>
      <vt:lpstr>Multiple models with the same meta-model</vt:lpstr>
      <vt:lpstr>Helpers</vt:lpstr>
      <vt:lpstr>Libraries</vt:lpstr>
      <vt:lpstr>The ATL language</vt:lpstr>
      <vt:lpstr>Refining mode</vt:lpstr>
      <vt:lpstr>Refining mode</vt:lpstr>
      <vt:lpstr>Refining mode</vt:lpstr>
      <vt:lpstr>Module</vt:lpstr>
      <vt:lpstr>Execution</vt:lpstr>
      <vt:lpstr>Execution</vt:lpstr>
      <vt:lpstr>Example</vt:lpstr>
      <vt:lpstr>Example</vt:lpstr>
      <vt:lpstr>Example</vt:lpstr>
      <vt:lpstr>Example</vt:lpstr>
      <vt:lpstr>The ATL language</vt:lpstr>
      <vt:lpstr>Modularity</vt:lpstr>
      <vt:lpstr>Modularity</vt:lpstr>
      <vt:lpstr>Superimposition</vt:lpstr>
      <vt:lpstr>Superimposition</vt:lpstr>
      <vt:lpstr>Limitations</vt:lpstr>
      <vt:lpstr>Limitations</vt:lpstr>
      <vt:lpstr>The ATL language</vt:lpstr>
      <vt:lpstr>UML Profiles</vt:lpstr>
      <vt:lpstr>Profile operations</vt:lpstr>
      <vt:lpstr>UML profiles</vt:lpstr>
      <vt:lpstr>Loading UML models</vt:lpstr>
      <vt:lpstr>The ATL language</vt:lpstr>
      <vt:lpstr>Disclaimer</vt:lpstr>
      <vt:lpstr>Matched rules</vt:lpstr>
      <vt:lpstr>Fail as soon as possible</vt:lpstr>
      <vt:lpstr>Rule conflicts</vt:lpstr>
      <vt:lpstr>Imperative code anti-pattern</vt:lpstr>
      <vt:lpstr>Imperative code anti-pattern</vt:lpstr>
      <vt:lpstr>Dynamic map</vt:lpstr>
      <vt:lpstr>Dynamic map</vt:lpstr>
      <vt:lpstr>Proper typing</vt:lpstr>
      <vt:lpstr>Proper typing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concepts</dc:title>
  <cp:lastModifiedBy>Jesus</cp:lastModifiedBy>
  <cp:revision>857</cp:revision>
  <dcterms:modified xsi:type="dcterms:W3CDTF">2016-11-18T18:00:00Z</dcterms:modified>
</cp:coreProperties>
</file>