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68" r:id="rId11"/>
    <p:sldId id="267" r:id="rId12"/>
    <p:sldId id="269" r:id="rId13"/>
    <p:sldId id="271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49" autoAdjust="0"/>
  </p:normalViewPr>
  <p:slideViewPr>
    <p:cSldViewPr>
      <p:cViewPr>
        <p:scale>
          <a:sx n="90" d="100"/>
          <a:sy n="90" d="100"/>
        </p:scale>
        <p:origin x="-8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0204F-61F2-4F1D-A06C-257664F944B0}" type="datetimeFigureOut">
              <a:rPr lang="en-AU" smtClean="0"/>
              <a:pPr/>
              <a:t>18/11/2016</a:t>
            </a:fld>
            <a:endParaRPr lang="en-AU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1D88-576D-4E90-8D14-BF8C35DD87AA}" type="slidenum">
              <a:rPr lang="en-AU" smtClean="0"/>
              <a:pPr/>
              <a:t>‹Nº›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Integration</a:t>
            </a:r>
            <a:r>
              <a:rPr lang="es-ES_tradnl" dirty="0" smtClean="0"/>
              <a:t> of ATL </a:t>
            </a:r>
            <a:r>
              <a:rPr lang="es-ES_tradnl" dirty="0" err="1" smtClean="0"/>
              <a:t>transformations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IV</a:t>
            </a:r>
            <a:endParaRPr lang="es-ES_tradnl" dirty="0"/>
          </a:p>
        </p:txBody>
      </p:sp>
      <p:sp>
        <p:nvSpPr>
          <p:cNvPr id="6" name="3 CuadroTexto"/>
          <p:cNvSpPr txBox="1"/>
          <p:nvPr/>
        </p:nvSpPr>
        <p:spPr>
          <a:xfrm>
            <a:off x="5508104" y="5877272"/>
            <a:ext cx="357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jesus.sanchez.cuadrado@gmail.com</a:t>
            </a:r>
          </a:p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sanchezcuadrado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http://sanchezcuadrado.es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267744" y="44624"/>
            <a:ext cx="6766520" cy="1944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Tutorial of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the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ATL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transformation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language</a:t>
            </a:r>
            <a:endParaRPr kumimoji="0" lang="es-ES_tradnl" sz="2400" b="1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http://github.com/jesusc/atl-tutorial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Creative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commons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(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attribution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, share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alike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)</a:t>
            </a: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Eclipse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2195736" y="2348880"/>
            <a:ext cx="187220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Main </a:t>
            </a:r>
          </a:p>
          <a:p>
            <a:pPr algn="ctr"/>
            <a:r>
              <a:rPr lang="en-AU" dirty="0" smtClean="0"/>
              <a:t>Eclipse instance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3131840" y="335699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23 Grupo"/>
          <p:cNvGrpSpPr/>
          <p:nvPr/>
        </p:nvGrpSpPr>
        <p:grpSpPr>
          <a:xfrm>
            <a:off x="2699792" y="4221088"/>
            <a:ext cx="927720" cy="1440160"/>
            <a:chOff x="1547664" y="5013176"/>
            <a:chExt cx="927720" cy="1440160"/>
          </a:xfrm>
        </p:grpSpPr>
        <p:sp>
          <p:nvSpPr>
            <p:cNvPr id="7" name="6 Elipse"/>
            <p:cNvSpPr/>
            <p:nvPr/>
          </p:nvSpPr>
          <p:spPr>
            <a:xfrm>
              <a:off x="1763688" y="5013176"/>
              <a:ext cx="432048" cy="432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8 Conector recto"/>
            <p:cNvCxnSpPr>
              <a:stCxn id="7" idx="4"/>
            </p:cNvCxnSpPr>
            <p:nvPr/>
          </p:nvCxnSpPr>
          <p:spPr>
            <a:xfrm>
              <a:off x="1979712" y="5445224"/>
              <a:ext cx="124" cy="6420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flipH="1">
              <a:off x="1691680" y="6093296"/>
              <a:ext cx="288032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1979712" y="6093296"/>
              <a:ext cx="288032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flipV="1">
              <a:off x="1979712" y="5733256"/>
              <a:ext cx="495672" cy="803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1547664" y="5733256"/>
              <a:ext cx="495672" cy="720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24 CuadroTexto"/>
          <p:cNvSpPr txBox="1"/>
          <p:nvPr/>
        </p:nvSpPr>
        <p:spPr>
          <a:xfrm>
            <a:off x="179512" y="3501008"/>
            <a:ext cx="2307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Your are developing your </a:t>
            </a:r>
          </a:p>
          <a:p>
            <a:r>
              <a:rPr lang="en-AU" sz="1600" dirty="0" smtClean="0"/>
              <a:t>transformations and the </a:t>
            </a:r>
          </a:p>
          <a:p>
            <a:r>
              <a:rPr lang="en-AU" sz="1600" dirty="0" smtClean="0"/>
              <a:t>integration code </a:t>
            </a:r>
            <a:r>
              <a:rPr lang="en-AU" sz="1600" b="1" dirty="0" smtClean="0"/>
              <a:t>here</a:t>
            </a:r>
            <a:endParaRPr lang="en-AU" sz="1600" b="1" dirty="0"/>
          </a:p>
        </p:txBody>
      </p:sp>
      <p:sp>
        <p:nvSpPr>
          <p:cNvPr id="26" name="25 Rectángulo"/>
          <p:cNvSpPr/>
          <p:nvPr/>
        </p:nvSpPr>
        <p:spPr>
          <a:xfrm>
            <a:off x="6372200" y="2348880"/>
            <a:ext cx="1872208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Test</a:t>
            </a:r>
          </a:p>
          <a:p>
            <a:pPr algn="ctr"/>
            <a:r>
              <a:rPr lang="en-AU" dirty="0" smtClean="0"/>
              <a:t>Eclipse instance</a:t>
            </a:r>
          </a:p>
        </p:txBody>
      </p:sp>
      <p:cxnSp>
        <p:nvCxnSpPr>
          <p:cNvPr id="28" name="27 Conector recto de flecha"/>
          <p:cNvCxnSpPr>
            <a:stCxn id="4" idx="3"/>
            <a:endCxn id="26" idx="1"/>
          </p:cNvCxnSpPr>
          <p:nvPr/>
        </p:nvCxnSpPr>
        <p:spPr>
          <a:xfrm>
            <a:off x="4067944" y="2806080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139952" y="1988840"/>
            <a:ext cx="2114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Run using a </a:t>
            </a:r>
          </a:p>
          <a:p>
            <a:r>
              <a:rPr lang="en-AU" dirty="0" smtClean="0"/>
              <a:t>launch configuration</a:t>
            </a:r>
            <a:endParaRPr lang="en-AU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580112" y="3429000"/>
            <a:ext cx="33939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Your new plug-in is available </a:t>
            </a:r>
            <a:r>
              <a:rPr lang="en-AU" sz="1600" b="1" dirty="0" smtClean="0"/>
              <a:t>here</a:t>
            </a:r>
            <a:r>
              <a:rPr lang="en-AU" sz="1600" dirty="0" smtClean="0"/>
              <a:t>.</a:t>
            </a:r>
          </a:p>
          <a:p>
            <a:endParaRPr lang="en-AU" sz="1600" b="1" dirty="0" smtClean="0"/>
          </a:p>
          <a:p>
            <a:r>
              <a:rPr lang="en-AU" sz="1600" dirty="0" smtClean="0"/>
              <a:t>Paths to the original workspace does</a:t>
            </a:r>
          </a:p>
          <a:p>
            <a:r>
              <a:rPr lang="en-AU" sz="1600" dirty="0" smtClean="0"/>
              <a:t>not work. Always use references</a:t>
            </a:r>
          </a:p>
          <a:p>
            <a:r>
              <a:rPr lang="en-AU" sz="1600" dirty="0" smtClean="0"/>
              <a:t>relative to plug-ins, e.g.,</a:t>
            </a:r>
          </a:p>
          <a:p>
            <a:r>
              <a:rPr lang="en-AU" sz="1600" dirty="0" smtClean="0"/>
              <a:t> </a:t>
            </a:r>
          </a:p>
          <a:p>
            <a:r>
              <a:rPr lang="en-AU" sz="1600" dirty="0" smtClean="0"/>
              <a:t>   platform:/</a:t>
            </a:r>
            <a:r>
              <a:rPr lang="en-AU" sz="1600" dirty="0" err="1" smtClean="0"/>
              <a:t>plugin</a:t>
            </a:r>
            <a:r>
              <a:rPr lang="en-AU" sz="1600" dirty="0" smtClean="0"/>
              <a:t>/</a:t>
            </a:r>
            <a:r>
              <a:rPr lang="en-AU" sz="1600" dirty="0" err="1" smtClean="0"/>
              <a:t>trafoprj</a:t>
            </a:r>
            <a:r>
              <a:rPr lang="en-AU" sz="1600" dirty="0" smtClean="0"/>
              <a:t>/mytrafo.atl</a:t>
            </a:r>
          </a:p>
          <a:p>
            <a:endParaRPr lang="en-AU" sz="1600" dirty="0" smtClean="0"/>
          </a:p>
          <a:p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Eclipse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AU" dirty="0" smtClean="0"/>
              <a:t>Fighting Eclipse</a:t>
            </a:r>
          </a:p>
          <a:p>
            <a:pPr lvl="1"/>
            <a:r>
              <a:rPr lang="en-AU" dirty="0" smtClean="0"/>
              <a:t>SWT Spy </a:t>
            </a:r>
          </a:p>
          <a:p>
            <a:pPr lvl="1"/>
            <a:r>
              <a:rPr lang="en-AU" dirty="0" smtClean="0"/>
              <a:t>Alt+Shift+F1 </a:t>
            </a:r>
          </a:p>
          <a:p>
            <a:pPr lvl="2"/>
            <a:r>
              <a:rPr lang="en-AU" dirty="0" smtClean="0"/>
              <a:t>Show information about the selected UI component</a:t>
            </a:r>
          </a:p>
          <a:p>
            <a:pPr lvl="1"/>
            <a:r>
              <a:rPr lang="en-AU" dirty="0" smtClean="0"/>
              <a:t>Alt+Shift+F2</a:t>
            </a:r>
          </a:p>
          <a:p>
            <a:pPr lvl="2"/>
            <a:r>
              <a:rPr lang="en-AU" dirty="0" smtClean="0"/>
              <a:t>Press this shortcut, and then select a menu to obtain information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72008" y="6444044"/>
            <a:ext cx="7596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* http://www.vogella.com/tutorials/EclipseCodeAccess/article.html#swt-spy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Eclipse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Typically required plug-ins</a:t>
            </a:r>
          </a:p>
          <a:p>
            <a:pPr lvl="1"/>
            <a:r>
              <a:rPr lang="en-AU" dirty="0" err="1" smtClean="0"/>
              <a:t>org.eclipse.ui</a:t>
            </a:r>
            <a:r>
              <a:rPr lang="en-AU" dirty="0" smtClean="0"/>
              <a:t>,</a:t>
            </a:r>
          </a:p>
          <a:p>
            <a:pPr lvl="1"/>
            <a:r>
              <a:rPr lang="en-AU" dirty="0" smtClean="0"/>
              <a:t> </a:t>
            </a:r>
            <a:r>
              <a:rPr lang="en-AU" dirty="0" err="1" smtClean="0"/>
              <a:t>org.eclipse.core.runtime</a:t>
            </a:r>
            <a:r>
              <a:rPr lang="en-AU" dirty="0" smtClean="0"/>
              <a:t>,</a:t>
            </a:r>
          </a:p>
          <a:p>
            <a:pPr lvl="1"/>
            <a:r>
              <a:rPr lang="en-AU" dirty="0" smtClean="0"/>
              <a:t> </a:t>
            </a:r>
            <a:r>
              <a:rPr lang="en-AU" dirty="0" err="1" smtClean="0"/>
              <a:t>org.eclipse.core.resources</a:t>
            </a:r>
            <a:endParaRPr lang="en-AU" dirty="0" smtClean="0"/>
          </a:p>
          <a:p>
            <a:pPr lvl="1"/>
            <a:r>
              <a:rPr lang="en-AU" dirty="0" smtClean="0"/>
              <a:t> </a:t>
            </a:r>
            <a:r>
              <a:rPr lang="en-AU" dirty="0" err="1" smtClean="0"/>
              <a:t>org.eclipse.emf</a:t>
            </a:r>
            <a:r>
              <a:rPr lang="en-AU" dirty="0" smtClean="0"/>
              <a:t> </a:t>
            </a:r>
          </a:p>
          <a:p>
            <a:pPr lvl="1"/>
            <a:r>
              <a:rPr lang="en-AU" dirty="0" err="1" smtClean="0"/>
              <a:t>org.eclipse.emf.ecore.xmi</a:t>
            </a:r>
            <a:endParaRPr lang="en-AU" dirty="0" smtClean="0"/>
          </a:p>
          <a:p>
            <a:pPr lvl="1"/>
            <a:r>
              <a:rPr lang="en-AU" dirty="0" smtClean="0"/>
              <a:t> org.eclipse.uml2</a:t>
            </a:r>
          </a:p>
          <a:p>
            <a:pPr lvl="1"/>
            <a:r>
              <a:rPr lang="en-AU" dirty="0" smtClean="0"/>
              <a:t> org.eclipse.uml2.uml</a:t>
            </a:r>
          </a:p>
          <a:p>
            <a:pPr lvl="1"/>
            <a:r>
              <a:rPr lang="en-AU" dirty="0" smtClean="0"/>
              <a:t>org.eclipse.m2m.atl.core,</a:t>
            </a:r>
          </a:p>
          <a:p>
            <a:pPr lvl="1"/>
            <a:r>
              <a:rPr lang="en-AU" dirty="0" smtClean="0"/>
              <a:t>org.eclipse.m2m.atl.core.emf</a:t>
            </a:r>
          </a:p>
          <a:p>
            <a:pPr lvl="1"/>
            <a:r>
              <a:rPr lang="en-AU" dirty="0" smtClean="0"/>
              <a:t>org.eclipse.m2m.atl.engine.emfvm.launch</a:t>
            </a:r>
          </a:p>
          <a:p>
            <a:pPr lvl="1"/>
            <a:r>
              <a:rPr lang="en-AU" dirty="0" smtClean="0"/>
              <a:t>org.eclipse.m2m.atl.emftvm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a chain of transformations with Java</a:t>
            </a:r>
          </a:p>
          <a:p>
            <a:r>
              <a:rPr lang="en-AU" dirty="0" smtClean="0"/>
              <a:t>Integration in Eclipse</a:t>
            </a:r>
          </a:p>
          <a:p>
            <a:pPr lvl="1"/>
            <a:r>
              <a:rPr lang="en-AU" dirty="0" smtClean="0"/>
              <a:t>Pop-up menu over UML models</a:t>
            </a:r>
          </a:p>
          <a:p>
            <a:pPr lvl="1"/>
            <a:r>
              <a:rPr lang="en-AU" dirty="0" smtClean="0"/>
              <a:t>Eclipse Job to transform in background</a:t>
            </a:r>
          </a:p>
          <a:p>
            <a:r>
              <a:rPr lang="en-AU" dirty="0" smtClean="0"/>
              <a:t>Two different ATL VMs working together</a:t>
            </a:r>
          </a:p>
          <a:p>
            <a:endParaRPr lang="en-AU" dirty="0" smtClean="0"/>
          </a:p>
          <a:p>
            <a:r>
              <a:rPr lang="en-AU" dirty="0" smtClean="0"/>
              <a:t>Mini-exercise</a:t>
            </a:r>
          </a:p>
          <a:p>
            <a:pPr marL="800100" lvl="3" indent="-342900"/>
            <a:r>
              <a:rPr lang="en-AU" dirty="0" smtClean="0"/>
              <a:t>Implement cancellation for the </a:t>
            </a:r>
            <a:r>
              <a:rPr lang="en-AU" smtClean="0"/>
              <a:t>Eclipse job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5" name="4 Rectángulo redondeado"/>
          <p:cNvSpPr/>
          <p:nvPr/>
        </p:nvSpPr>
        <p:spPr>
          <a:xfrm>
            <a:off x="6660232" y="116632"/>
            <a:ext cx="2426568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/</a:t>
            </a:r>
            <a:r>
              <a:rPr lang="en-AU" sz="1400" dirty="0" err="1" smtClean="0">
                <a:latin typeface="Consolas" pitchFamily="49" charset="0"/>
              </a:rPr>
              <a:t>guigen.integration</a:t>
            </a:r>
            <a:r>
              <a:rPr lang="en-AU" sz="1400" dirty="0" smtClean="0">
                <a:latin typeface="Consolas" pitchFamily="49" charset="0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Motivation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ATL transformations are created “at development time”</a:t>
            </a:r>
          </a:p>
          <a:p>
            <a:r>
              <a:rPr lang="en-AU" dirty="0" smtClean="0"/>
              <a:t>We need to integrate them in actual modelling tools, notably for Eclipse</a:t>
            </a:r>
          </a:p>
          <a:p>
            <a:pPr lvl="1"/>
            <a:r>
              <a:rPr lang="en-AU" dirty="0" smtClean="0"/>
              <a:t>We cannot use launch configurations</a:t>
            </a:r>
          </a:p>
          <a:p>
            <a:pPr lvl="1"/>
            <a:r>
              <a:rPr lang="en-AU" dirty="0" smtClean="0"/>
              <a:t>We need to develop our own launching code</a:t>
            </a:r>
          </a:p>
          <a:p>
            <a:pPr>
              <a:buNone/>
            </a:pP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ATL Plug-in generator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File -&gt; Project ... -&gt; ATL -&gt; ATL Plug-in</a:t>
            </a:r>
            <a:endParaRPr lang="en-AU" dirty="0"/>
          </a:p>
        </p:txBody>
      </p:sp>
      <p:pic>
        <p:nvPicPr>
          <p:cNvPr id="6" name="3 Marcador de contenido" descr="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9648" y="2428448"/>
            <a:ext cx="4712592" cy="412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ATL Plug-in generator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Generates an Eclipse plug-in project</a:t>
            </a:r>
            <a:endParaRPr lang="en-AU" dirty="0"/>
          </a:p>
        </p:txBody>
      </p:sp>
      <p:pic>
        <p:nvPicPr>
          <p:cNvPr id="6" name="3 Marcador de contenido" descr="d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2708920"/>
            <a:ext cx="3086100" cy="2790825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6372200" y="4221088"/>
            <a:ext cx="230425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 copy of the original transformation. </a:t>
            </a:r>
          </a:p>
          <a:p>
            <a:pPr algn="ctr"/>
            <a:r>
              <a:rPr lang="en-AU" dirty="0" smtClean="0"/>
              <a:t>Be careful!</a:t>
            </a:r>
            <a:endParaRPr lang="en-AU" dirty="0"/>
          </a:p>
        </p:txBody>
      </p:sp>
      <p:cxnSp>
        <p:nvCxnSpPr>
          <p:cNvPr id="9" name="8 Conector recto de flecha"/>
          <p:cNvCxnSpPr>
            <a:stCxn id="7" idx="1"/>
          </p:cNvCxnSpPr>
          <p:nvPr/>
        </p:nvCxnSpPr>
        <p:spPr>
          <a:xfrm flipH="1" flipV="1">
            <a:off x="4427984" y="4509120"/>
            <a:ext cx="194421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323528" y="3573016"/>
            <a:ext cx="2232248" cy="360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Cd2Gui</a:t>
            </a:r>
            <a:endParaRPr lang="en-AU" sz="1600" dirty="0"/>
          </a:p>
        </p:txBody>
      </p:sp>
      <p:sp>
        <p:nvSpPr>
          <p:cNvPr id="13" name="12 Rectángulo"/>
          <p:cNvSpPr/>
          <p:nvPr/>
        </p:nvSpPr>
        <p:spPr>
          <a:xfrm>
            <a:off x="323528" y="3933056"/>
            <a:ext cx="2232248" cy="93610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 smtClean="0"/>
              <a:t>loadModels</a:t>
            </a:r>
            <a:r>
              <a:rPr lang="en-AU" sz="1600" dirty="0" smtClean="0"/>
              <a:t>(in : String)</a:t>
            </a:r>
          </a:p>
          <a:p>
            <a:r>
              <a:rPr lang="en-AU" sz="1600" dirty="0" smtClean="0"/>
              <a:t>doCd2gui(monitor)</a:t>
            </a:r>
          </a:p>
          <a:p>
            <a:r>
              <a:rPr lang="en-AU" sz="1600" dirty="0" err="1" smtClean="0"/>
              <a:t>saveModels</a:t>
            </a:r>
            <a:r>
              <a:rPr lang="en-AU" sz="1600" dirty="0" smtClean="0"/>
              <a:t>(out : String)</a:t>
            </a:r>
            <a:endParaRPr lang="en-AU" sz="1600" dirty="0"/>
          </a:p>
        </p:txBody>
      </p:sp>
      <p:cxnSp>
        <p:nvCxnSpPr>
          <p:cNvPr id="15" name="14 Conector recto de flecha"/>
          <p:cNvCxnSpPr>
            <a:stCxn id="13" idx="3"/>
          </p:cNvCxnSpPr>
          <p:nvPr/>
        </p:nvCxnSpPr>
        <p:spPr>
          <a:xfrm flipV="1">
            <a:off x="2555776" y="4077072"/>
            <a:ext cx="93610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ATL Plug-in generator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395536" y="2060848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# ATL modules: if several, by order of superimposition (the latter ones overrides the former ones)</a:t>
            </a:r>
          </a:p>
          <a:p>
            <a:r>
              <a:rPr lang="en-AU" sz="1600" dirty="0" smtClean="0">
                <a:latin typeface="Consolas" pitchFamily="49" charset="0"/>
              </a:rPr>
              <a:t>Cd2gui.modules = cd2gui.atl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# </a:t>
            </a:r>
            <a:r>
              <a:rPr lang="en-AU" sz="1600" dirty="0" err="1" smtClean="0">
                <a:latin typeface="Consolas" pitchFamily="49" charset="0"/>
              </a:rPr>
              <a:t>Metamodels</a:t>
            </a:r>
            <a:r>
              <a:rPr lang="en-AU" sz="1600" dirty="0" smtClean="0">
                <a:latin typeface="Consolas" pitchFamily="49" charset="0"/>
              </a:rPr>
              <a:t> paths or </a:t>
            </a:r>
            <a:r>
              <a:rPr lang="en-AU" sz="1600" dirty="0" err="1" smtClean="0">
                <a:latin typeface="Consolas" pitchFamily="49" charset="0"/>
              </a:rPr>
              <a:t>nsUris</a:t>
            </a:r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Cd2gui.metamodels.CD = /guigen.trafo.uml2gui/</a:t>
            </a:r>
            <a:r>
              <a:rPr lang="en-AU" sz="1600" dirty="0" err="1" smtClean="0">
                <a:latin typeface="Consolas" pitchFamily="49" charset="0"/>
              </a:rPr>
              <a:t>metamodels</a:t>
            </a:r>
            <a:r>
              <a:rPr lang="en-AU" sz="1600" dirty="0" smtClean="0">
                <a:latin typeface="Consolas" pitchFamily="49" charset="0"/>
              </a:rPr>
              <a:t>/</a:t>
            </a:r>
            <a:r>
              <a:rPr lang="en-AU" sz="1600" dirty="0" err="1" smtClean="0">
                <a:latin typeface="Consolas" pitchFamily="49" charset="0"/>
              </a:rPr>
              <a:t>cd.ecore</a:t>
            </a:r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Cd2gui.metamodels.GUI = /guigen.trafo.uml2gui/</a:t>
            </a:r>
            <a:r>
              <a:rPr lang="en-AU" sz="1600" dirty="0" err="1" smtClean="0">
                <a:latin typeface="Consolas" pitchFamily="49" charset="0"/>
              </a:rPr>
              <a:t>metamodels</a:t>
            </a:r>
            <a:r>
              <a:rPr lang="en-AU" sz="1600" dirty="0" smtClean="0">
                <a:latin typeface="Consolas" pitchFamily="49" charset="0"/>
              </a:rPr>
              <a:t>/</a:t>
            </a:r>
            <a:r>
              <a:rPr lang="en-AU" sz="1600" dirty="0" err="1" smtClean="0">
                <a:latin typeface="Consolas" pitchFamily="49" charset="0"/>
              </a:rPr>
              <a:t>gui.ecore</a:t>
            </a:r>
            <a:endParaRPr lang="en-AU" sz="1600" dirty="0" smtClean="0">
              <a:latin typeface="Consolas" pitchFamily="49" charset="0"/>
            </a:endParaRP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# Libraries paths</a:t>
            </a:r>
          </a:p>
          <a:p>
            <a:r>
              <a:rPr lang="en-AU" sz="1600" dirty="0" smtClean="0">
                <a:latin typeface="Consolas" pitchFamily="49" charset="0"/>
              </a:rPr>
              <a:t>Cd2gui.libraries.GUIlib = /guigen.trafo.uml2gui/lib/GUILib.asm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# ATL Launching options</a:t>
            </a:r>
          </a:p>
          <a:p>
            <a:r>
              <a:rPr lang="en-AU" sz="1600" dirty="0" smtClean="0">
                <a:latin typeface="Consolas" pitchFamily="49" charset="0"/>
              </a:rPr>
              <a:t>Cd2gui.options.supportUML2Stereotypes = false</a:t>
            </a:r>
          </a:p>
          <a:p>
            <a:r>
              <a:rPr lang="en-AU" sz="1600" dirty="0" smtClean="0">
                <a:latin typeface="Consolas" pitchFamily="49" charset="0"/>
              </a:rPr>
              <a:t>Cd2gui.options.OPTION_CONTENT_TYPE = false</a:t>
            </a:r>
          </a:p>
          <a:p>
            <a:r>
              <a:rPr lang="en-AU" sz="1600" dirty="0" smtClean="0">
                <a:latin typeface="Consolas" pitchFamily="49" charset="0"/>
              </a:rPr>
              <a:t>Cd2gui.options.step = false</a:t>
            </a:r>
          </a:p>
          <a:p>
            <a:r>
              <a:rPr lang="en-AU" sz="1600" dirty="0" smtClean="0">
                <a:latin typeface="Consolas" pitchFamily="49" charset="0"/>
              </a:rPr>
              <a:t>Cd2gui.options.allowInterModelReferences = false</a:t>
            </a:r>
          </a:p>
          <a:p>
            <a:r>
              <a:rPr lang="en-AU" sz="1600" dirty="0" smtClean="0">
                <a:latin typeface="Consolas" pitchFamily="49" charset="0"/>
              </a:rPr>
              <a:t>Cd2gui.options.printExecutionTime = true</a:t>
            </a:r>
            <a:endParaRPr lang="en-AU" sz="16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ATL Plug-in generator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My </a:t>
            </a:r>
            <a:r>
              <a:rPr lang="es-ES_tradnl" dirty="0" err="1" smtClean="0"/>
              <a:t>advice</a:t>
            </a:r>
            <a:r>
              <a:rPr lang="es-ES_tradnl" dirty="0" smtClean="0"/>
              <a:t>…</a:t>
            </a:r>
          </a:p>
          <a:p>
            <a:pPr lvl="1"/>
            <a:r>
              <a:rPr lang="es-ES_tradnl" dirty="0" err="1" smtClean="0"/>
              <a:t>Don’t</a:t>
            </a:r>
            <a:r>
              <a:rPr lang="es-ES_tradnl" dirty="0" smtClean="0"/>
              <a:t> use </a:t>
            </a:r>
            <a:r>
              <a:rPr lang="es-ES_tradnl" dirty="0" err="1" smtClean="0"/>
              <a:t>it</a:t>
            </a:r>
            <a:r>
              <a:rPr lang="es-ES_tradnl" dirty="0" smtClean="0"/>
              <a:t> as </a:t>
            </a:r>
            <a:r>
              <a:rPr lang="es-ES_tradnl" dirty="0" err="1" smtClean="0"/>
              <a:t>is</a:t>
            </a:r>
            <a:r>
              <a:rPr lang="es-ES_tradnl" dirty="0" smtClean="0"/>
              <a:t>, </a:t>
            </a:r>
            <a:r>
              <a:rPr lang="es-ES_tradnl" dirty="0" err="1" smtClean="0"/>
              <a:t>just</a:t>
            </a:r>
            <a:r>
              <a:rPr lang="es-ES_tradnl" dirty="0" smtClean="0"/>
              <a:t> as a </a:t>
            </a:r>
            <a:r>
              <a:rPr lang="es-ES_tradnl" dirty="0" err="1" smtClean="0"/>
              <a:t>reference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implement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launching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references</a:t>
            </a:r>
            <a:endParaRPr lang="en-AU" dirty="0"/>
          </a:p>
        </p:txBody>
      </p:sp>
      <p:pic>
        <p:nvPicPr>
          <p:cNvPr id="8" name="4 Marcador de contenido" descr="e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492896"/>
            <a:ext cx="7286625" cy="1600200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0" y="6167045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* From: https://wiki.eclipse.org/ATL/Developer_Guide#EMF_interactions</a:t>
            </a:r>
          </a:p>
          <a:p>
            <a:r>
              <a:rPr lang="en-AU" dirty="0" smtClean="0"/>
              <a:t>* See also: http://lmap.blogspot.com.es/2008/03/platform-scheme-uri.html</a:t>
            </a:r>
            <a:endParaRPr lang="en-AU" dirty="0"/>
          </a:p>
        </p:txBody>
      </p:sp>
      <p:sp>
        <p:nvSpPr>
          <p:cNvPr id="9" name="8 Rectángulo"/>
          <p:cNvSpPr/>
          <p:nvPr/>
        </p:nvSpPr>
        <p:spPr>
          <a:xfrm>
            <a:off x="4067944" y="5013176"/>
            <a:ext cx="4896544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IFile.getFullPath</a:t>
            </a:r>
            <a:r>
              <a:rPr lang="en-AU" dirty="0" smtClean="0"/>
              <a:t>() -&gt; Workspace-relative path</a:t>
            </a:r>
          </a:p>
          <a:p>
            <a:pPr algn="ctr"/>
            <a:r>
              <a:rPr lang="en-AU" dirty="0" err="1" smtClean="0"/>
              <a:t>IFle.getLocation</a:t>
            </a:r>
            <a:r>
              <a:rPr lang="en-AU" dirty="0" smtClean="0"/>
              <a:t>() -&gt; </a:t>
            </a:r>
            <a:r>
              <a:rPr lang="en-AU" dirty="0" err="1" smtClean="0"/>
              <a:t>Filesystem</a:t>
            </a:r>
            <a:r>
              <a:rPr lang="en-AU" dirty="0" smtClean="0"/>
              <a:t> absolute path</a:t>
            </a:r>
            <a:endParaRPr lang="en-AU" dirty="0"/>
          </a:p>
        </p:txBody>
      </p:sp>
      <p:sp>
        <p:nvSpPr>
          <p:cNvPr id="12" name="11 Rectángulo"/>
          <p:cNvSpPr/>
          <p:nvPr/>
        </p:nvSpPr>
        <p:spPr>
          <a:xfrm>
            <a:off x="4078491" y="4653136"/>
            <a:ext cx="2077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Warning, in Eclipse: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references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Pay particular attention to cross-model references</a:t>
            </a:r>
          </a:p>
          <a:p>
            <a:pPr lvl="1"/>
            <a:r>
              <a:rPr lang="en-AU" dirty="0" smtClean="0"/>
              <a:t>Either use workspace-relative paths</a:t>
            </a:r>
          </a:p>
          <a:p>
            <a:pPr lvl="1"/>
            <a:r>
              <a:rPr lang="en-AU" dirty="0" smtClean="0"/>
              <a:t>Or use absolute paths (</a:t>
            </a:r>
            <a:r>
              <a:rPr lang="en-AU" dirty="0" err="1" smtClean="0"/>
              <a:t>IFile.getLocation</a:t>
            </a:r>
            <a:r>
              <a:rPr lang="en-AU" dirty="0" smtClean="0"/>
              <a:t>())</a:t>
            </a:r>
          </a:p>
          <a:p>
            <a:pPr lvl="2"/>
            <a:r>
              <a:rPr lang="en-AU" dirty="0" err="1" smtClean="0"/>
              <a:t>getFullPath</a:t>
            </a:r>
            <a:r>
              <a:rPr lang="en-AU" dirty="0" smtClean="0"/>
              <a:t>() is a false friend!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Launching architecture</a:t>
            </a:r>
            <a:endParaRPr lang="en-AU" dirty="0"/>
          </a:p>
        </p:txBody>
      </p:sp>
      <p:pic>
        <p:nvPicPr>
          <p:cNvPr id="4" name="3 Marcador de contenido" descr="ATL_Core_Archite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5945" y="1866568"/>
            <a:ext cx="7712109" cy="3993226"/>
          </a:xfrm>
        </p:spPr>
      </p:pic>
      <p:sp>
        <p:nvSpPr>
          <p:cNvPr id="5" name="4 Rectángulo"/>
          <p:cNvSpPr/>
          <p:nvPr/>
        </p:nvSpPr>
        <p:spPr>
          <a:xfrm>
            <a:off x="6084168" y="5589240"/>
            <a:ext cx="29523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 practice, one typically knows which subclass of </a:t>
            </a:r>
            <a:r>
              <a:rPr lang="en-AU" dirty="0" err="1" smtClean="0"/>
              <a:t>IModel</a:t>
            </a:r>
            <a:r>
              <a:rPr lang="en-AU" dirty="0" smtClean="0"/>
              <a:t>  to use</a:t>
            </a:r>
            <a:endParaRPr lang="en-AU" dirty="0"/>
          </a:p>
        </p:txBody>
      </p:sp>
      <p:sp>
        <p:nvSpPr>
          <p:cNvPr id="7" name="6 Rectángulo"/>
          <p:cNvSpPr/>
          <p:nvPr/>
        </p:nvSpPr>
        <p:spPr>
          <a:xfrm>
            <a:off x="0" y="6516052"/>
            <a:ext cx="7092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* From: https://wiki.eclipse.org/ATL/Developer_Guide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414</Words>
  <Application>Microsoft Office PowerPoint</Application>
  <PresentationFormat>Presentación en pantalla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Integration of ATL transformations</vt:lpstr>
      <vt:lpstr>Motivation</vt:lpstr>
      <vt:lpstr>ATL Plug-in generator</vt:lpstr>
      <vt:lpstr>ATL Plug-in generator</vt:lpstr>
      <vt:lpstr>ATL Plug-in generator</vt:lpstr>
      <vt:lpstr>ATL Plug-in generator</vt:lpstr>
      <vt:lpstr>Resource references</vt:lpstr>
      <vt:lpstr>Resource references</vt:lpstr>
      <vt:lpstr>Launching architecture</vt:lpstr>
      <vt:lpstr>Eclipse</vt:lpstr>
      <vt:lpstr>Eclipse</vt:lpstr>
      <vt:lpstr>Eclipse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ATL Ecosystem</dc:title>
  <cp:lastModifiedBy>Jesus</cp:lastModifiedBy>
  <cp:revision>191</cp:revision>
  <dcterms:modified xsi:type="dcterms:W3CDTF">2016-11-18T18:00:03Z</dcterms:modified>
</cp:coreProperties>
</file>