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73" r:id="rId12"/>
    <p:sldId id="268" r:id="rId13"/>
    <p:sldId id="270" r:id="rId14"/>
    <p:sldId id="274" r:id="rId15"/>
    <p:sldId id="276" r:id="rId16"/>
    <p:sldId id="285" r:id="rId17"/>
    <p:sldId id="277" r:id="rId18"/>
    <p:sldId id="275" r:id="rId19"/>
    <p:sldId id="281" r:id="rId20"/>
    <p:sldId id="282" r:id="rId21"/>
    <p:sldId id="283" r:id="rId22"/>
    <p:sldId id="286" r:id="rId23"/>
    <p:sldId id="279" r:id="rId24"/>
    <p:sldId id="278" r:id="rId25"/>
    <p:sldId id="269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09" autoAdjust="0"/>
  </p:normalViewPr>
  <p:slideViewPr>
    <p:cSldViewPr>
      <p:cViewPr varScale="1">
        <p:scale>
          <a:sx n="50" d="100"/>
          <a:sy n="50" d="100"/>
        </p:scale>
        <p:origin x="-19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FE2E6-7AF4-4674-AEF1-47229941EFD3}" type="datetimeFigureOut">
              <a:rPr lang="es-ES_tradnl" smtClean="0"/>
              <a:pPr/>
              <a:t>18/11/2016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67097-4693-4354-AE63-EE9DCE68A2B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Model integration: </a:t>
            </a:r>
            <a:r>
              <a:rPr lang="en-US" dirty="0" smtClean="0"/>
              <a:t>Semi-automatic Model Integration using Matching </a:t>
            </a:r>
          </a:p>
          <a:p>
            <a:r>
              <a:rPr lang="en-US" dirty="0" smtClean="0"/>
              <a:t>Transformations and Weaving Models</a:t>
            </a:r>
            <a:endParaRPr lang="en-AU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7097-4693-4354-AE63-EE9DCE68A2BA}" type="slidenum">
              <a:rPr lang="es-ES_tradnl" smtClean="0"/>
              <a:pPr/>
              <a:t>3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According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  </a:t>
            </a:r>
            <a:r>
              <a:rPr lang="es-ES_tradnl" dirty="0" err="1" smtClean="0"/>
              <a:t>Tisi</a:t>
            </a:r>
            <a:r>
              <a:rPr lang="es-ES_tradnl" dirty="0" smtClean="0"/>
              <a:t>, M., </a:t>
            </a:r>
            <a:r>
              <a:rPr lang="es-ES_tradnl" dirty="0" err="1" smtClean="0"/>
              <a:t>Jouault</a:t>
            </a:r>
            <a:r>
              <a:rPr lang="es-ES_tradnl" dirty="0" smtClean="0"/>
              <a:t>, F., </a:t>
            </a:r>
            <a:r>
              <a:rPr lang="es-ES_tradnl" dirty="0" err="1" smtClean="0"/>
              <a:t>Fraternali</a:t>
            </a:r>
            <a:r>
              <a:rPr lang="es-ES_tradnl" dirty="0" smtClean="0"/>
              <a:t>, P., </a:t>
            </a:r>
            <a:r>
              <a:rPr lang="es-ES_tradnl" dirty="0" err="1" smtClean="0"/>
              <a:t>Ceri</a:t>
            </a:r>
            <a:r>
              <a:rPr lang="es-ES_tradnl" dirty="0" smtClean="0"/>
              <a:t>, S., &amp; </a:t>
            </a:r>
            <a:r>
              <a:rPr lang="es-ES_tradnl" dirty="0" err="1" smtClean="0"/>
              <a:t>Bézivin</a:t>
            </a:r>
            <a:r>
              <a:rPr lang="es-ES_tradnl" dirty="0" smtClean="0"/>
              <a:t>, J. (2009, June).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use of </a:t>
            </a:r>
            <a:r>
              <a:rPr lang="es-ES_tradnl" dirty="0" err="1" smtClean="0"/>
              <a:t>higher-order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. In </a:t>
            </a:r>
            <a:r>
              <a:rPr lang="es-ES_tradnl" dirty="0" err="1" smtClean="0"/>
              <a:t>European</a:t>
            </a:r>
            <a:r>
              <a:rPr lang="es-ES_tradnl" dirty="0" smtClean="0"/>
              <a:t> </a:t>
            </a:r>
            <a:r>
              <a:rPr lang="es-ES_tradnl" dirty="0" err="1" smtClean="0"/>
              <a:t>Conference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Driven</a:t>
            </a:r>
            <a:r>
              <a:rPr lang="es-ES_tradnl" dirty="0" smtClean="0"/>
              <a:t> </a:t>
            </a:r>
            <a:r>
              <a:rPr lang="es-ES_tradnl" dirty="0" err="1" smtClean="0"/>
              <a:t>Architecture-Foundations</a:t>
            </a:r>
            <a:r>
              <a:rPr lang="es-ES_tradnl" dirty="0" smtClean="0"/>
              <a:t> and </a:t>
            </a:r>
            <a:r>
              <a:rPr lang="es-ES_tradnl" dirty="0" err="1" smtClean="0"/>
              <a:t>Applications</a:t>
            </a:r>
            <a:r>
              <a:rPr lang="es-ES_tradnl" dirty="0" smtClean="0"/>
              <a:t> (pp. 18-33). </a:t>
            </a:r>
            <a:r>
              <a:rPr lang="es-ES_tradnl" dirty="0" err="1" smtClean="0"/>
              <a:t>Springer</a:t>
            </a:r>
            <a:r>
              <a:rPr lang="es-ES_tradnl" dirty="0" smtClean="0"/>
              <a:t> </a:t>
            </a:r>
            <a:r>
              <a:rPr lang="es-ES_tradnl" dirty="0" err="1" smtClean="0"/>
              <a:t>Berlin</a:t>
            </a:r>
            <a:r>
              <a:rPr lang="es-ES_tradnl" dirty="0" smtClean="0"/>
              <a:t> Heidelberg.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7097-4693-4354-AE63-EE9DCE68A2BA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 smtClean="0"/>
              <a:t>According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:</a:t>
            </a:r>
          </a:p>
          <a:p>
            <a:r>
              <a:rPr lang="es-ES_tradnl" dirty="0" smtClean="0"/>
              <a:t>  </a:t>
            </a:r>
            <a:r>
              <a:rPr lang="es-ES_tradnl" dirty="0" err="1" smtClean="0"/>
              <a:t>Tisi</a:t>
            </a:r>
            <a:r>
              <a:rPr lang="es-ES_tradnl" dirty="0" smtClean="0"/>
              <a:t>, M., </a:t>
            </a:r>
            <a:r>
              <a:rPr lang="es-ES_tradnl" dirty="0" err="1" smtClean="0"/>
              <a:t>Jouault</a:t>
            </a:r>
            <a:r>
              <a:rPr lang="es-ES_tradnl" dirty="0" smtClean="0"/>
              <a:t>, F., </a:t>
            </a:r>
            <a:r>
              <a:rPr lang="es-ES_tradnl" dirty="0" err="1" smtClean="0"/>
              <a:t>Fraternali</a:t>
            </a:r>
            <a:r>
              <a:rPr lang="es-ES_tradnl" dirty="0" smtClean="0"/>
              <a:t>, P., </a:t>
            </a:r>
            <a:r>
              <a:rPr lang="es-ES_tradnl" dirty="0" err="1" smtClean="0"/>
              <a:t>Ceri</a:t>
            </a:r>
            <a:r>
              <a:rPr lang="es-ES_tradnl" dirty="0" smtClean="0"/>
              <a:t>, S., &amp; </a:t>
            </a:r>
            <a:r>
              <a:rPr lang="es-ES_tradnl" dirty="0" err="1" smtClean="0"/>
              <a:t>Bézivin</a:t>
            </a:r>
            <a:r>
              <a:rPr lang="es-ES_tradnl" dirty="0" smtClean="0"/>
              <a:t>, J. (2009, June).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use of </a:t>
            </a:r>
            <a:r>
              <a:rPr lang="es-ES_tradnl" dirty="0" err="1" smtClean="0"/>
              <a:t>higher-order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. In </a:t>
            </a:r>
            <a:r>
              <a:rPr lang="es-ES_tradnl" dirty="0" err="1" smtClean="0"/>
              <a:t>European</a:t>
            </a:r>
            <a:r>
              <a:rPr lang="es-ES_tradnl" dirty="0" smtClean="0"/>
              <a:t> </a:t>
            </a:r>
            <a:r>
              <a:rPr lang="es-ES_tradnl" dirty="0" err="1" smtClean="0"/>
              <a:t>Conference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Driven</a:t>
            </a:r>
            <a:r>
              <a:rPr lang="es-ES_tradnl" dirty="0" smtClean="0"/>
              <a:t> </a:t>
            </a:r>
            <a:r>
              <a:rPr lang="es-ES_tradnl" dirty="0" err="1" smtClean="0"/>
              <a:t>Architecture-Foundations</a:t>
            </a:r>
            <a:r>
              <a:rPr lang="es-ES_tradnl" dirty="0" smtClean="0"/>
              <a:t> and </a:t>
            </a:r>
            <a:r>
              <a:rPr lang="es-ES_tradnl" dirty="0" err="1" smtClean="0"/>
              <a:t>Applications</a:t>
            </a:r>
            <a:r>
              <a:rPr lang="es-ES_tradnl" dirty="0" smtClean="0"/>
              <a:t> (pp. 18-33). </a:t>
            </a:r>
            <a:r>
              <a:rPr lang="es-ES_tradnl" dirty="0" err="1" smtClean="0"/>
              <a:t>Springer</a:t>
            </a:r>
            <a:r>
              <a:rPr lang="es-ES_tradnl" dirty="0" smtClean="0"/>
              <a:t> </a:t>
            </a:r>
            <a:r>
              <a:rPr lang="es-ES_tradnl" dirty="0" err="1" smtClean="0"/>
              <a:t>Berlin</a:t>
            </a:r>
            <a:r>
              <a:rPr lang="es-ES_tradnl" smtClean="0"/>
              <a:t> Heidelberg.</a:t>
            </a: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7097-4693-4354-AE63-EE9DCE68A2BA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67097-4693-4354-AE63-EE9DCE68A2BA}" type="slidenum">
              <a:rPr lang="es-ES_tradnl" smtClean="0"/>
              <a:pPr/>
              <a:t>14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18/11/2016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Higher</a:t>
            </a:r>
            <a:r>
              <a:rPr lang="es-ES_tradnl" dirty="0" smtClean="0"/>
              <a:t>-ORDER </a:t>
            </a:r>
            <a:r>
              <a:rPr lang="es-ES_tradnl" dirty="0" err="1" smtClean="0"/>
              <a:t>Transformations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Part</a:t>
            </a:r>
            <a:r>
              <a:rPr lang="es-ES_tradnl" dirty="0" smtClean="0"/>
              <a:t> V</a:t>
            </a:r>
            <a:endParaRPr lang="es-ES_tradnl" dirty="0"/>
          </a:p>
        </p:txBody>
      </p:sp>
      <p:sp>
        <p:nvSpPr>
          <p:cNvPr id="6" name="3 CuadroTexto"/>
          <p:cNvSpPr txBox="1"/>
          <p:nvPr/>
        </p:nvSpPr>
        <p:spPr>
          <a:xfrm>
            <a:off x="5508104" y="5877272"/>
            <a:ext cx="357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jesus.sanchez.cuadrado@gmail.com</a:t>
            </a:r>
          </a:p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s-ES_tradnl" dirty="0" err="1" smtClean="0">
                <a:solidFill>
                  <a:schemeClr val="bg1">
                    <a:lumMod val="50000"/>
                  </a:schemeClr>
                </a:solidFill>
              </a:rPr>
              <a:t>sanchezcuadrado</a:t>
            </a:r>
            <a:endParaRPr lang="es-ES_tradnl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s-ES_tradnl" dirty="0" smtClean="0">
                <a:solidFill>
                  <a:schemeClr val="bg1">
                    <a:lumMod val="50000"/>
                  </a:schemeClr>
                </a:solidFill>
              </a:rPr>
              <a:t>http://sanchezcuadrado.es</a:t>
            </a:r>
            <a:endParaRPr lang="es-ES_trad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267744" y="44624"/>
            <a:ext cx="6766520" cy="1944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Tutorial of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the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ATL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transformation</a:t>
            </a:r>
            <a:r>
              <a:rPr kumimoji="0" lang="es-ES_tradnl" sz="2400" b="1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 </a:t>
            </a:r>
            <a:r>
              <a:rPr kumimoji="0" lang="es-ES_tradnl" sz="2400" b="1" i="0" u="none" strike="noStrike" kern="1200" spc="0" normalizeH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language</a:t>
            </a:r>
            <a:endParaRPr kumimoji="0" lang="es-ES_tradnl" sz="2400" b="1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2400" i="0" u="none" strike="noStrike" kern="1200" spc="0" normalizeH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http://github.com/jesusc/atl-tutorial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Creative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commons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 (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attribution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, share </a:t>
            </a:r>
            <a:r>
              <a:rPr lang="es-ES_tradnl" sz="2400" dirty="0" err="1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alike</a:t>
            </a:r>
            <a:r>
              <a:rPr lang="es-ES_tradnl" sz="2400" dirty="0" smtClean="0">
                <a:solidFill>
                  <a:schemeClr val="bg1">
                    <a:lumMod val="50000"/>
                  </a:schemeClr>
                </a:solidFill>
                <a:ea typeface="+mj-ea"/>
                <a:cs typeface="+mj-cs"/>
              </a:rPr>
              <a:t>)</a:t>
            </a: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2400" i="0" u="none" strike="noStrike" kern="1200" spc="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ATL abstract syntax</a:t>
            </a:r>
            <a:endParaRPr lang="en-GB" dirty="0"/>
          </a:p>
        </p:txBody>
      </p:sp>
      <p:sp>
        <p:nvSpPr>
          <p:cNvPr id="42" name="41 Rectángulo"/>
          <p:cNvSpPr/>
          <p:nvPr/>
        </p:nvSpPr>
        <p:spPr>
          <a:xfrm>
            <a:off x="2771800" y="3429000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Module</a:t>
            </a:r>
            <a:endParaRPr lang="es-ES_tradnl" dirty="0"/>
          </a:p>
        </p:txBody>
      </p:sp>
      <p:sp>
        <p:nvSpPr>
          <p:cNvPr id="43" name="42 Rectángulo"/>
          <p:cNvSpPr/>
          <p:nvPr/>
        </p:nvSpPr>
        <p:spPr>
          <a:xfrm>
            <a:off x="5724128" y="3429000"/>
            <a:ext cx="180020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ModuleElement</a:t>
            </a:r>
            <a:endParaRPr lang="es-ES_tradnl" i="1" dirty="0"/>
          </a:p>
        </p:txBody>
      </p:sp>
      <p:sp>
        <p:nvSpPr>
          <p:cNvPr id="44" name="43 Rectángulo"/>
          <p:cNvSpPr/>
          <p:nvPr/>
        </p:nvSpPr>
        <p:spPr>
          <a:xfrm>
            <a:off x="4860032" y="4437112"/>
            <a:ext cx="151216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Helper</a:t>
            </a:r>
            <a:endParaRPr lang="es-ES_tradnl" dirty="0"/>
          </a:p>
        </p:txBody>
      </p:sp>
      <p:sp>
        <p:nvSpPr>
          <p:cNvPr id="45" name="44 Triángulo isósceles"/>
          <p:cNvSpPr/>
          <p:nvPr/>
        </p:nvSpPr>
        <p:spPr>
          <a:xfrm>
            <a:off x="6588224" y="3861048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6" name="45 Conector angular"/>
          <p:cNvCxnSpPr>
            <a:stCxn id="44" idx="0"/>
            <a:endCxn id="45" idx="3"/>
          </p:cNvCxnSpPr>
          <p:nvPr/>
        </p:nvCxnSpPr>
        <p:spPr>
          <a:xfrm rot="5400000" flipH="1" flipV="1">
            <a:off x="5976156" y="3717032"/>
            <a:ext cx="360040" cy="1080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7092280" y="4437112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smtClean="0"/>
              <a:t>Rule</a:t>
            </a:r>
            <a:endParaRPr lang="es-ES_tradnl" i="1" dirty="0"/>
          </a:p>
        </p:txBody>
      </p:sp>
      <p:cxnSp>
        <p:nvCxnSpPr>
          <p:cNvPr id="48" name="47 Conector angular"/>
          <p:cNvCxnSpPr>
            <a:stCxn id="47" idx="0"/>
            <a:endCxn id="45" idx="3"/>
          </p:cNvCxnSpPr>
          <p:nvPr/>
        </p:nvCxnSpPr>
        <p:spPr>
          <a:xfrm rot="16200000" flipV="1">
            <a:off x="7128284" y="3645024"/>
            <a:ext cx="360040" cy="12241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>
            <a:stCxn id="42" idx="3"/>
            <a:endCxn id="43" idx="1"/>
          </p:cNvCxnSpPr>
          <p:nvPr/>
        </p:nvCxnSpPr>
        <p:spPr>
          <a:xfrm>
            <a:off x="4283968" y="3645024"/>
            <a:ext cx="1440160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5364088" y="33569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</a:t>
            </a:r>
            <a:endParaRPr lang="es-ES_tradnl" dirty="0"/>
          </a:p>
        </p:txBody>
      </p:sp>
      <p:sp>
        <p:nvSpPr>
          <p:cNvPr id="61" name="60 CuadroTexto"/>
          <p:cNvSpPr txBox="1"/>
          <p:nvPr/>
        </p:nvSpPr>
        <p:spPr>
          <a:xfrm>
            <a:off x="4427984" y="3284984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elements</a:t>
            </a:r>
            <a:endParaRPr lang="en-GB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5496" y="6453336"/>
            <a:ext cx="418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Everything inherits from </a:t>
            </a:r>
            <a:r>
              <a:rPr lang="en-GB" dirty="0" err="1" smtClean="0"/>
              <a:t>LocatedElement</a:t>
            </a:r>
            <a:endParaRPr lang="en-GB" dirty="0"/>
          </a:p>
        </p:txBody>
      </p:sp>
      <p:sp>
        <p:nvSpPr>
          <p:cNvPr id="63" name="62 Rectángulo"/>
          <p:cNvSpPr/>
          <p:nvPr/>
        </p:nvSpPr>
        <p:spPr>
          <a:xfrm>
            <a:off x="1547664" y="2132856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Unit</a:t>
            </a:r>
            <a:endParaRPr lang="es-ES_tradnl" dirty="0"/>
          </a:p>
        </p:txBody>
      </p:sp>
      <p:sp>
        <p:nvSpPr>
          <p:cNvPr id="64" name="63 Rectángulo"/>
          <p:cNvSpPr/>
          <p:nvPr/>
        </p:nvSpPr>
        <p:spPr>
          <a:xfrm>
            <a:off x="467544" y="3429000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Library</a:t>
            </a:r>
            <a:endParaRPr lang="es-ES_tradnl" dirty="0"/>
          </a:p>
        </p:txBody>
      </p:sp>
      <p:sp>
        <p:nvSpPr>
          <p:cNvPr id="65" name="64 Rectángulo"/>
          <p:cNvSpPr/>
          <p:nvPr/>
        </p:nvSpPr>
        <p:spPr>
          <a:xfrm>
            <a:off x="1619672" y="3429000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Query</a:t>
            </a:r>
            <a:endParaRPr lang="es-ES_tradnl" dirty="0"/>
          </a:p>
        </p:txBody>
      </p:sp>
      <p:sp>
        <p:nvSpPr>
          <p:cNvPr id="66" name="65 Triángulo isósceles"/>
          <p:cNvSpPr/>
          <p:nvPr/>
        </p:nvSpPr>
        <p:spPr>
          <a:xfrm>
            <a:off x="1907704" y="256490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7" name="66 Conector angular"/>
          <p:cNvCxnSpPr>
            <a:stCxn id="42" idx="0"/>
            <a:endCxn id="66" idx="3"/>
          </p:cNvCxnSpPr>
          <p:nvPr/>
        </p:nvCxnSpPr>
        <p:spPr>
          <a:xfrm rot="16200000" flipV="1">
            <a:off x="2447764" y="2348880"/>
            <a:ext cx="648072" cy="15121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69 Conector angular"/>
          <p:cNvCxnSpPr>
            <a:stCxn id="64" idx="0"/>
            <a:endCxn id="66" idx="3"/>
          </p:cNvCxnSpPr>
          <p:nvPr/>
        </p:nvCxnSpPr>
        <p:spPr>
          <a:xfrm rot="5400000" flipH="1" flipV="1">
            <a:off x="1169622" y="2582906"/>
            <a:ext cx="648072" cy="10441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65" idx="0"/>
            <a:endCxn id="66" idx="3"/>
          </p:cNvCxnSpPr>
          <p:nvPr/>
        </p:nvCxnSpPr>
        <p:spPr>
          <a:xfrm rot="16200000" flipV="1">
            <a:off x="1745686" y="3050958"/>
            <a:ext cx="648072" cy="1080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79 Forma"/>
          <p:cNvCxnSpPr>
            <a:stCxn id="64" idx="2"/>
            <a:endCxn id="44" idx="1"/>
          </p:cNvCxnSpPr>
          <p:nvPr/>
        </p:nvCxnSpPr>
        <p:spPr>
          <a:xfrm rot="16200000" flipH="1">
            <a:off x="2519772" y="2312876"/>
            <a:ext cx="792088" cy="3888432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80 CuadroTexto"/>
          <p:cNvSpPr txBox="1"/>
          <p:nvPr/>
        </p:nvSpPr>
        <p:spPr>
          <a:xfrm>
            <a:off x="4415934" y="42930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*</a:t>
            </a:r>
            <a:endParaRPr lang="es-ES_tradnl" dirty="0"/>
          </a:p>
        </p:txBody>
      </p:sp>
      <p:sp>
        <p:nvSpPr>
          <p:cNvPr id="82" name="81 CuadroTexto"/>
          <p:cNvSpPr txBox="1"/>
          <p:nvPr/>
        </p:nvSpPr>
        <p:spPr>
          <a:xfrm>
            <a:off x="3623846" y="4221088"/>
            <a:ext cx="87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sp>
        <p:nvSpPr>
          <p:cNvPr id="83" name="82 Rectángulo"/>
          <p:cNvSpPr/>
          <p:nvPr/>
        </p:nvSpPr>
        <p:spPr>
          <a:xfrm>
            <a:off x="5724128" y="2348880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OclModel</a:t>
            </a:r>
            <a:endParaRPr lang="es-ES_tradnl" dirty="0"/>
          </a:p>
        </p:txBody>
      </p:sp>
      <p:cxnSp>
        <p:nvCxnSpPr>
          <p:cNvPr id="84" name="83 Forma"/>
          <p:cNvCxnSpPr/>
          <p:nvPr/>
        </p:nvCxnSpPr>
        <p:spPr>
          <a:xfrm flipV="1">
            <a:off x="3995936" y="2608514"/>
            <a:ext cx="1728192" cy="748478"/>
          </a:xfrm>
          <a:prstGeom prst="bentConnector3">
            <a:avLst>
              <a:gd name="adj1" fmla="val -391"/>
            </a:avLst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83 Forma"/>
          <p:cNvCxnSpPr/>
          <p:nvPr/>
        </p:nvCxnSpPr>
        <p:spPr>
          <a:xfrm flipV="1">
            <a:off x="3707904" y="2420888"/>
            <a:ext cx="2016224" cy="936104"/>
          </a:xfrm>
          <a:prstGeom prst="bentConnector3">
            <a:avLst>
              <a:gd name="adj1" fmla="val -211"/>
            </a:avLst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4427984" y="206084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inModels</a:t>
            </a:r>
            <a:r>
              <a:rPr lang="en-GB" dirty="0" smtClean="0"/>
              <a:t> *</a:t>
            </a:r>
            <a:endParaRPr lang="en-GB" dirty="0"/>
          </a:p>
        </p:txBody>
      </p:sp>
      <p:sp>
        <p:nvSpPr>
          <p:cNvPr id="108" name="107 CuadroTexto"/>
          <p:cNvSpPr txBox="1"/>
          <p:nvPr/>
        </p:nvSpPr>
        <p:spPr>
          <a:xfrm>
            <a:off x="4427984" y="263691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outModels</a:t>
            </a:r>
            <a:r>
              <a:rPr lang="en-GB" dirty="0" smtClean="0"/>
              <a:t> *</a:t>
            </a:r>
            <a:endParaRPr lang="en-GB" dirty="0"/>
          </a:p>
        </p:txBody>
      </p:sp>
      <p:cxnSp>
        <p:nvCxnSpPr>
          <p:cNvPr id="118" name="117 Forma"/>
          <p:cNvCxnSpPr>
            <a:stCxn id="83" idx="3"/>
            <a:endCxn id="83" idx="0"/>
          </p:cNvCxnSpPr>
          <p:nvPr/>
        </p:nvCxnSpPr>
        <p:spPr>
          <a:xfrm flipH="1" flipV="1">
            <a:off x="6552220" y="2348880"/>
            <a:ext cx="828092" cy="216024"/>
          </a:xfrm>
          <a:prstGeom prst="bentConnector4">
            <a:avLst>
              <a:gd name="adj1" fmla="val -27606"/>
              <a:gd name="adj2" fmla="val 205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118 CuadroTexto"/>
          <p:cNvSpPr txBox="1"/>
          <p:nvPr/>
        </p:nvSpPr>
        <p:spPr>
          <a:xfrm>
            <a:off x="6539880" y="1797766"/>
            <a:ext cx="14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 </a:t>
            </a:r>
            <a:r>
              <a:rPr lang="en-GB" dirty="0" err="1" smtClean="0"/>
              <a:t>metamodel</a:t>
            </a:r>
            <a:endParaRPr lang="en-GB" dirty="0"/>
          </a:p>
        </p:txBody>
      </p:sp>
      <p:sp>
        <p:nvSpPr>
          <p:cNvPr id="31" name="30 Rectángulo"/>
          <p:cNvSpPr/>
          <p:nvPr/>
        </p:nvSpPr>
        <p:spPr>
          <a:xfrm>
            <a:off x="179512" y="5157192"/>
            <a:ext cx="288032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LocatedElement</a:t>
            </a:r>
            <a:endParaRPr lang="es-ES_tradnl" i="1" dirty="0"/>
          </a:p>
        </p:txBody>
      </p:sp>
      <p:sp>
        <p:nvSpPr>
          <p:cNvPr id="32" name="31 Rectángulo"/>
          <p:cNvSpPr/>
          <p:nvPr/>
        </p:nvSpPr>
        <p:spPr>
          <a:xfrm>
            <a:off x="179512" y="5517232"/>
            <a:ext cx="2880320" cy="908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location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  <a:p>
            <a:r>
              <a:rPr lang="es-ES_tradnl" dirty="0" err="1" smtClean="0"/>
              <a:t>comments</a:t>
            </a:r>
            <a:r>
              <a:rPr lang="es-ES_tradnl" dirty="0" smtClean="0"/>
              <a:t> </a:t>
            </a:r>
            <a:r>
              <a:rPr lang="es-ES_tradnl" dirty="0" err="1" smtClean="0"/>
              <a:t>Before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r>
              <a:rPr lang="es-ES_tradnl" dirty="0" smtClean="0"/>
              <a:t>[*]</a:t>
            </a:r>
          </a:p>
          <a:p>
            <a:r>
              <a:rPr lang="es-ES_tradnl" dirty="0" err="1" smtClean="0"/>
              <a:t>commentsAfter</a:t>
            </a:r>
            <a:r>
              <a:rPr lang="es-ES_tradnl" dirty="0" smtClean="0"/>
              <a:t>: </a:t>
            </a:r>
            <a:r>
              <a:rPr lang="es-ES_tradnl" dirty="0" err="1" smtClean="0"/>
              <a:t>String</a:t>
            </a:r>
            <a:r>
              <a:rPr lang="es-ES_tradnl" dirty="0" smtClean="0"/>
              <a:t>[*]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ATL abstract syntax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Considerations:</a:t>
            </a:r>
          </a:p>
          <a:p>
            <a:pPr lvl="1"/>
            <a:r>
              <a:rPr lang="en-GB" dirty="0" err="1" smtClean="0"/>
              <a:t>OclModel.metamodel</a:t>
            </a:r>
            <a:r>
              <a:rPr lang="en-GB" dirty="0" smtClean="0"/>
              <a:t> cardinality is [1]</a:t>
            </a:r>
          </a:p>
          <a:p>
            <a:pPr lvl="2"/>
            <a:r>
              <a:rPr lang="en-GB" dirty="0" smtClean="0"/>
              <a:t>Meta-model is not strongly </a:t>
            </a:r>
            <a:r>
              <a:rPr lang="en-GB" dirty="0" err="1" smtClean="0"/>
              <a:t>satisfiable</a:t>
            </a:r>
            <a:r>
              <a:rPr lang="en-GB" dirty="0" smtClean="0"/>
              <a:t> (cannot be instantiated)</a:t>
            </a:r>
          </a:p>
          <a:p>
            <a:pPr lvl="1"/>
            <a:r>
              <a:rPr lang="en-GB" dirty="0" smtClean="0"/>
              <a:t>Location is a string with the format </a:t>
            </a:r>
            <a:r>
              <a:rPr lang="en-GB" dirty="0" err="1" smtClean="0">
                <a:latin typeface="Consolas" pitchFamily="49" charset="0"/>
              </a:rPr>
              <a:t>row:column</a:t>
            </a:r>
            <a:endParaRPr lang="en-GB" dirty="0" smtClean="0">
              <a:latin typeface="Consolas" pitchFamily="49" charset="0"/>
            </a:endParaRPr>
          </a:p>
          <a:p>
            <a:pPr lvl="1"/>
            <a:r>
              <a:rPr lang="en-GB" dirty="0" smtClean="0">
                <a:latin typeface="Consolas" pitchFamily="49" charset="0"/>
              </a:rPr>
              <a:t>Library </a:t>
            </a:r>
            <a:r>
              <a:rPr lang="en-GB" dirty="0" smtClean="0"/>
              <a:t>and </a:t>
            </a:r>
            <a:r>
              <a:rPr lang="en-GB" dirty="0" smtClean="0">
                <a:latin typeface="Consolas" pitchFamily="49" charset="0"/>
              </a:rPr>
              <a:t>Query</a:t>
            </a:r>
            <a:r>
              <a:rPr lang="en-GB" dirty="0" smtClean="0"/>
              <a:t> do not declare models/meta-models</a:t>
            </a:r>
          </a:p>
          <a:p>
            <a:pPr lvl="2"/>
            <a:endParaRPr lang="en-GB" dirty="0" smtClean="0">
              <a:latin typeface="Consolas" pitchFamily="49" charset="0"/>
            </a:endParaRP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abstract syntax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395536" y="1340768"/>
            <a:ext cx="75425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s-ES_tradnl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atlcompiler</a:t>
            </a:r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atl2006</a:t>
            </a:r>
          </a:p>
          <a:p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s-ES_tradnl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nsURI</a:t>
            </a:r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UML=http://www.eclipse.org/uml2/5.0.0/UML</a:t>
            </a:r>
          </a:p>
          <a:p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-- @</a:t>
            </a:r>
            <a:r>
              <a:rPr lang="es-ES_tradnl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path</a:t>
            </a:r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CD=/guigen.trafo.uml2gui/</a:t>
            </a:r>
            <a:r>
              <a:rPr lang="es-ES_tradnl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metamodels</a:t>
            </a:r>
            <a:r>
              <a:rPr lang="es-ES_tradnl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</a:t>
            </a:r>
            <a:r>
              <a:rPr lang="es-ES_tradnl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cd.ecore</a:t>
            </a:r>
            <a:endParaRPr lang="es-ES_tradnl" dirty="0" smtClean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endParaRPr lang="es-ES_tradnl" dirty="0" smtClean="0"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module</a:t>
            </a:r>
            <a:r>
              <a:rPr lang="es-ES_tradnl" dirty="0" smtClean="0">
                <a:latin typeface="Consolas" pitchFamily="49" charset="0"/>
              </a:rPr>
              <a:t> “uml2cd”;</a:t>
            </a: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create</a:t>
            </a:r>
            <a:r>
              <a:rPr lang="es-ES_tradnl" dirty="0" smtClean="0">
                <a:latin typeface="Consolas" pitchFamily="49" charset="0"/>
              </a:rPr>
              <a:t> OUT : CD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IN : UML;</a:t>
            </a:r>
            <a:endParaRPr lang="es-ES_tradnl" dirty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843808" y="4941168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OclModel</a:t>
            </a:r>
            <a:endParaRPr lang="es-ES_tradnl" sz="1600" u="sng" dirty="0"/>
          </a:p>
        </p:txBody>
      </p:sp>
      <p:sp>
        <p:nvSpPr>
          <p:cNvPr id="7" name="6 Rectángulo"/>
          <p:cNvSpPr/>
          <p:nvPr/>
        </p:nvSpPr>
        <p:spPr>
          <a:xfrm>
            <a:off x="1331640" y="3573016"/>
            <a:ext cx="208823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Module</a:t>
            </a:r>
            <a:endParaRPr lang="es-ES_tradnl" sz="1600" u="sng" dirty="0"/>
          </a:p>
        </p:txBody>
      </p:sp>
      <p:sp>
        <p:nvSpPr>
          <p:cNvPr id="8" name="7 Rectángulo"/>
          <p:cNvSpPr/>
          <p:nvPr/>
        </p:nvSpPr>
        <p:spPr>
          <a:xfrm>
            <a:off x="1331640" y="3933056"/>
            <a:ext cx="208823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name</a:t>
            </a:r>
            <a:r>
              <a:rPr lang="es-ES_tradnl" sz="1600" dirty="0" smtClean="0"/>
              <a:t> = “uml2cd”</a:t>
            </a:r>
          </a:p>
          <a:p>
            <a:pPr algn="ctr"/>
            <a:r>
              <a:rPr lang="es-ES_tradnl" sz="1600" dirty="0" err="1" smtClean="0"/>
              <a:t>commentsAfter</a:t>
            </a:r>
            <a:r>
              <a:rPr lang="es-ES_tradnl" sz="1600" dirty="0" smtClean="0"/>
              <a:t> = </a:t>
            </a:r>
            <a:endParaRPr lang="es-ES_tradnl" sz="1600" dirty="0"/>
          </a:p>
        </p:txBody>
      </p:sp>
      <p:cxnSp>
        <p:nvCxnSpPr>
          <p:cNvPr id="10" name="9 Forma"/>
          <p:cNvCxnSpPr>
            <a:endCxn id="5" idx="1"/>
          </p:cNvCxnSpPr>
          <p:nvPr/>
        </p:nvCxnSpPr>
        <p:spPr>
          <a:xfrm rot="16200000" flipH="1">
            <a:off x="2375756" y="4653136"/>
            <a:ext cx="468052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10 Forma"/>
          <p:cNvCxnSpPr>
            <a:endCxn id="19" idx="1"/>
          </p:cNvCxnSpPr>
          <p:nvPr/>
        </p:nvCxnSpPr>
        <p:spPr>
          <a:xfrm rot="16200000" flipH="1">
            <a:off x="1277634" y="4923166"/>
            <a:ext cx="1836204" cy="12961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907704" y="5157192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inModels</a:t>
            </a:r>
            <a:endParaRPr lang="en-GB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619672" y="6021288"/>
            <a:ext cx="1090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outModels</a:t>
            </a:r>
            <a:endParaRPr lang="en-GB" sz="1600" dirty="0"/>
          </a:p>
        </p:txBody>
      </p:sp>
      <p:sp>
        <p:nvSpPr>
          <p:cNvPr id="17" name="16 Rectángulo"/>
          <p:cNvSpPr/>
          <p:nvPr/>
        </p:nvSpPr>
        <p:spPr>
          <a:xfrm>
            <a:off x="2843808" y="5301208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name</a:t>
            </a:r>
            <a:r>
              <a:rPr lang="es-ES_tradnl" sz="1600" dirty="0" smtClean="0"/>
              <a:t> = “IN”</a:t>
            </a:r>
            <a:endParaRPr lang="es-ES_tradnl" sz="1600" dirty="0"/>
          </a:p>
        </p:txBody>
      </p:sp>
      <p:sp>
        <p:nvSpPr>
          <p:cNvPr id="18" name="17 Rectángulo"/>
          <p:cNvSpPr/>
          <p:nvPr/>
        </p:nvSpPr>
        <p:spPr>
          <a:xfrm>
            <a:off x="2843808" y="5949280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OclModel</a:t>
            </a:r>
            <a:endParaRPr lang="es-ES_tradnl" sz="1600" u="sng" dirty="0"/>
          </a:p>
        </p:txBody>
      </p:sp>
      <p:sp>
        <p:nvSpPr>
          <p:cNvPr id="19" name="18 Rectángulo"/>
          <p:cNvSpPr/>
          <p:nvPr/>
        </p:nvSpPr>
        <p:spPr>
          <a:xfrm>
            <a:off x="2843808" y="6309320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name</a:t>
            </a:r>
            <a:r>
              <a:rPr lang="es-ES_tradnl" sz="1600" dirty="0" smtClean="0"/>
              <a:t> = “OUT”</a:t>
            </a:r>
            <a:endParaRPr lang="es-ES_tradnl" sz="1600" dirty="0"/>
          </a:p>
        </p:txBody>
      </p:sp>
      <p:sp>
        <p:nvSpPr>
          <p:cNvPr id="20" name="19 Rectángulo"/>
          <p:cNvSpPr/>
          <p:nvPr/>
        </p:nvSpPr>
        <p:spPr>
          <a:xfrm>
            <a:off x="5652120" y="4941168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OclModel</a:t>
            </a:r>
            <a:endParaRPr lang="es-ES_tradnl" sz="1600" u="sng" dirty="0"/>
          </a:p>
        </p:txBody>
      </p:sp>
      <p:sp>
        <p:nvSpPr>
          <p:cNvPr id="21" name="20 Rectángulo"/>
          <p:cNvSpPr/>
          <p:nvPr/>
        </p:nvSpPr>
        <p:spPr>
          <a:xfrm>
            <a:off x="5652120" y="5301208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name</a:t>
            </a:r>
            <a:r>
              <a:rPr lang="es-ES_tradnl" sz="1600" dirty="0" smtClean="0"/>
              <a:t> = “UML”</a:t>
            </a:r>
            <a:endParaRPr lang="es-ES_tradnl" sz="1600" dirty="0"/>
          </a:p>
        </p:txBody>
      </p:sp>
      <p:sp>
        <p:nvSpPr>
          <p:cNvPr id="22" name="21 Rectángulo"/>
          <p:cNvSpPr/>
          <p:nvPr/>
        </p:nvSpPr>
        <p:spPr>
          <a:xfrm>
            <a:off x="5652120" y="5949280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OclModel</a:t>
            </a:r>
            <a:endParaRPr lang="es-ES_tradnl" sz="1600" u="sng" dirty="0"/>
          </a:p>
        </p:txBody>
      </p:sp>
      <p:sp>
        <p:nvSpPr>
          <p:cNvPr id="23" name="22 Rectángulo"/>
          <p:cNvSpPr/>
          <p:nvPr/>
        </p:nvSpPr>
        <p:spPr>
          <a:xfrm>
            <a:off x="5652120" y="6309320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name</a:t>
            </a:r>
            <a:r>
              <a:rPr lang="es-ES_tradnl" sz="1600" dirty="0" smtClean="0"/>
              <a:t> = “CD”</a:t>
            </a:r>
            <a:endParaRPr lang="es-ES_tradnl" sz="1600" dirty="0"/>
          </a:p>
        </p:txBody>
      </p:sp>
      <p:cxnSp>
        <p:nvCxnSpPr>
          <p:cNvPr id="25" name="24 Conector recto de flecha"/>
          <p:cNvCxnSpPr>
            <a:stCxn id="17" idx="3"/>
            <a:endCxn id="21" idx="1"/>
          </p:cNvCxnSpPr>
          <p:nvPr/>
        </p:nvCxnSpPr>
        <p:spPr>
          <a:xfrm>
            <a:off x="4283968" y="548122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9" idx="3"/>
            <a:endCxn id="23" idx="1"/>
          </p:cNvCxnSpPr>
          <p:nvPr/>
        </p:nvCxnSpPr>
        <p:spPr>
          <a:xfrm>
            <a:off x="4283968" y="648934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4355976" y="5085184"/>
            <a:ext cx="1142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metamodel</a:t>
            </a:r>
            <a:endParaRPr lang="en-GB" sz="16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4355976" y="6093296"/>
            <a:ext cx="1142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metamodel</a:t>
            </a:r>
            <a:endParaRPr lang="en-GB" sz="1600" dirty="0"/>
          </a:p>
        </p:txBody>
      </p:sp>
      <p:sp>
        <p:nvSpPr>
          <p:cNvPr id="34" name="33 Documento"/>
          <p:cNvSpPr/>
          <p:nvPr/>
        </p:nvSpPr>
        <p:spPr>
          <a:xfrm>
            <a:off x="4572000" y="3284984"/>
            <a:ext cx="2808312" cy="115212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 smtClean="0"/>
              <a:t>[0] @</a:t>
            </a:r>
            <a:r>
              <a:rPr lang="en-AU" dirty="0" err="1" smtClean="0"/>
              <a:t>atlcompiler</a:t>
            </a:r>
            <a:r>
              <a:rPr lang="en-AU" dirty="0" smtClean="0"/>
              <a:t> atl2006</a:t>
            </a:r>
          </a:p>
          <a:p>
            <a:r>
              <a:rPr lang="en-AU" dirty="0" smtClean="0"/>
              <a:t>[1] @</a:t>
            </a:r>
            <a:r>
              <a:rPr lang="en-AU" dirty="0" err="1" smtClean="0"/>
              <a:t>nsURI</a:t>
            </a:r>
            <a:r>
              <a:rPr lang="en-AU" dirty="0" smtClean="0"/>
              <a:t> UML=....</a:t>
            </a:r>
          </a:p>
          <a:p>
            <a:r>
              <a:rPr lang="en-AU" dirty="0" smtClean="0"/>
              <a:t>[2] @path CD=...</a:t>
            </a:r>
            <a:endParaRPr lang="en-AU" dirty="0"/>
          </a:p>
        </p:txBody>
      </p:sp>
      <p:cxnSp>
        <p:nvCxnSpPr>
          <p:cNvPr id="36" name="35 Conector recto"/>
          <p:cNvCxnSpPr>
            <a:endCxn id="34" idx="1"/>
          </p:cNvCxnSpPr>
          <p:nvPr/>
        </p:nvCxnSpPr>
        <p:spPr>
          <a:xfrm flipV="1">
            <a:off x="3131840" y="3861048"/>
            <a:ext cx="1440160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 structure</a:t>
            </a:r>
            <a:endParaRPr lang="en-GB" dirty="0"/>
          </a:p>
        </p:txBody>
      </p:sp>
      <p:sp>
        <p:nvSpPr>
          <p:cNvPr id="63" name="62 Rectángulo"/>
          <p:cNvSpPr/>
          <p:nvPr/>
        </p:nvSpPr>
        <p:spPr>
          <a:xfrm>
            <a:off x="1835696" y="2132856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smtClean="0"/>
              <a:t>Rule</a:t>
            </a:r>
            <a:endParaRPr lang="es-ES_tradnl" i="1" dirty="0"/>
          </a:p>
        </p:txBody>
      </p:sp>
      <p:sp>
        <p:nvSpPr>
          <p:cNvPr id="64" name="63 Rectángulo"/>
          <p:cNvSpPr/>
          <p:nvPr/>
        </p:nvSpPr>
        <p:spPr>
          <a:xfrm>
            <a:off x="2987824" y="4003991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MatchedRule</a:t>
            </a:r>
            <a:endParaRPr lang="es-ES_tradnl" dirty="0"/>
          </a:p>
        </p:txBody>
      </p:sp>
      <p:sp>
        <p:nvSpPr>
          <p:cNvPr id="65" name="64 Rectángulo"/>
          <p:cNvSpPr/>
          <p:nvPr/>
        </p:nvSpPr>
        <p:spPr>
          <a:xfrm>
            <a:off x="467544" y="4003991"/>
            <a:ext cx="22322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CalledRule</a:t>
            </a:r>
            <a:endParaRPr lang="es-ES_tradnl" dirty="0"/>
          </a:p>
        </p:txBody>
      </p:sp>
      <p:sp>
        <p:nvSpPr>
          <p:cNvPr id="66" name="65 Triángulo isósceles"/>
          <p:cNvSpPr/>
          <p:nvPr/>
        </p:nvSpPr>
        <p:spPr>
          <a:xfrm>
            <a:off x="2195736" y="256490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69 Conector angular"/>
          <p:cNvCxnSpPr>
            <a:stCxn id="64" idx="0"/>
            <a:endCxn id="66" idx="3"/>
          </p:cNvCxnSpPr>
          <p:nvPr/>
        </p:nvCxnSpPr>
        <p:spPr>
          <a:xfrm rot="16200000" flipV="1">
            <a:off x="2538311" y="2546366"/>
            <a:ext cx="1223063" cy="16921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65" idx="0"/>
            <a:endCxn id="66" idx="3"/>
          </p:cNvCxnSpPr>
          <p:nvPr/>
        </p:nvCxnSpPr>
        <p:spPr>
          <a:xfrm rot="5400000" flipH="1" flipV="1">
            <a:off x="1332177" y="3032420"/>
            <a:ext cx="1223063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4932040" y="1844824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OutPattern</a:t>
            </a:r>
            <a:endParaRPr lang="es-ES_tradnl" dirty="0"/>
          </a:p>
        </p:txBody>
      </p:sp>
      <p:sp>
        <p:nvSpPr>
          <p:cNvPr id="31" name="30 Rectángulo"/>
          <p:cNvSpPr/>
          <p:nvPr/>
        </p:nvSpPr>
        <p:spPr>
          <a:xfrm>
            <a:off x="2953420" y="5013176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LazyMatchedRule</a:t>
            </a:r>
            <a:endParaRPr lang="es-ES_tradnl" dirty="0"/>
          </a:p>
        </p:txBody>
      </p:sp>
      <p:sp>
        <p:nvSpPr>
          <p:cNvPr id="32" name="31 Rectángulo"/>
          <p:cNvSpPr/>
          <p:nvPr/>
        </p:nvSpPr>
        <p:spPr>
          <a:xfrm>
            <a:off x="2953420" y="5445224"/>
            <a:ext cx="20162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isUnique</a:t>
            </a:r>
            <a:r>
              <a:rPr lang="es-ES_tradnl" dirty="0" smtClean="0"/>
              <a:t> : </a:t>
            </a:r>
            <a:r>
              <a:rPr lang="es-ES_tradnl" dirty="0" err="1" smtClean="0"/>
              <a:t>Boolean</a:t>
            </a:r>
            <a:endParaRPr lang="es-ES_tradnl" dirty="0"/>
          </a:p>
        </p:txBody>
      </p:sp>
      <p:sp>
        <p:nvSpPr>
          <p:cNvPr id="38" name="37 Rectángulo"/>
          <p:cNvSpPr/>
          <p:nvPr/>
        </p:nvSpPr>
        <p:spPr>
          <a:xfrm>
            <a:off x="4932040" y="2492896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ActionBlock</a:t>
            </a:r>
            <a:endParaRPr lang="es-ES_tradnl" dirty="0"/>
          </a:p>
        </p:txBody>
      </p:sp>
      <p:cxnSp>
        <p:nvCxnSpPr>
          <p:cNvPr id="51" name="50 Conector angular"/>
          <p:cNvCxnSpPr>
            <a:stCxn id="63" idx="3"/>
            <a:endCxn id="83" idx="1"/>
          </p:cNvCxnSpPr>
          <p:nvPr/>
        </p:nvCxnSpPr>
        <p:spPr>
          <a:xfrm flipV="1">
            <a:off x="2843808" y="2060848"/>
            <a:ext cx="2088232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51 Conector angular"/>
          <p:cNvCxnSpPr>
            <a:stCxn id="63" idx="3"/>
            <a:endCxn id="38" idx="1"/>
          </p:cNvCxnSpPr>
          <p:nvPr/>
        </p:nvCxnSpPr>
        <p:spPr>
          <a:xfrm>
            <a:off x="2843808" y="2348880"/>
            <a:ext cx="2088232" cy="360040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54 CuadroTexto"/>
          <p:cNvSpPr txBox="1"/>
          <p:nvPr/>
        </p:nvSpPr>
        <p:spPr>
          <a:xfrm>
            <a:off x="3203848" y="16288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outPattern</a:t>
            </a:r>
            <a:r>
              <a:rPr lang="en-GB" dirty="0" smtClean="0"/>
              <a:t> 0..1</a:t>
            </a:r>
            <a:endParaRPr lang="en-GB" dirty="0"/>
          </a:p>
        </p:txBody>
      </p:sp>
      <p:sp>
        <p:nvSpPr>
          <p:cNvPr id="56" name="55 CuadroTexto"/>
          <p:cNvSpPr txBox="1"/>
          <p:nvPr/>
        </p:nvSpPr>
        <p:spPr>
          <a:xfrm>
            <a:off x="3275856" y="270892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actionBlock</a:t>
            </a:r>
            <a:r>
              <a:rPr lang="en-GB" dirty="0" smtClean="0"/>
              <a:t> 0..1</a:t>
            </a:r>
            <a:endParaRPr lang="en-GB" dirty="0"/>
          </a:p>
        </p:txBody>
      </p:sp>
      <p:sp>
        <p:nvSpPr>
          <p:cNvPr id="57" name="56 Rectángulo"/>
          <p:cNvSpPr/>
          <p:nvPr/>
        </p:nvSpPr>
        <p:spPr>
          <a:xfrm>
            <a:off x="467544" y="4436039"/>
            <a:ext cx="223224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isEntryPoint</a:t>
            </a:r>
            <a:r>
              <a:rPr lang="es-ES_tradnl" dirty="0" smtClean="0"/>
              <a:t>: </a:t>
            </a:r>
            <a:r>
              <a:rPr lang="es-ES_tradnl" dirty="0" err="1" smtClean="0"/>
              <a:t>Boolean</a:t>
            </a:r>
            <a:endParaRPr lang="es-ES_tradnl" dirty="0" smtClean="0"/>
          </a:p>
          <a:p>
            <a:r>
              <a:rPr lang="es-ES_tradnl" dirty="0" err="1" smtClean="0"/>
              <a:t>isEndPoint</a:t>
            </a:r>
            <a:r>
              <a:rPr lang="es-ES_tradnl" dirty="0" smtClean="0"/>
              <a:t> : </a:t>
            </a:r>
            <a:r>
              <a:rPr lang="es-ES_tradnl" dirty="0" err="1" smtClean="0"/>
              <a:t>Boolean</a:t>
            </a:r>
            <a:endParaRPr lang="es-ES_tradnl" dirty="0"/>
          </a:p>
        </p:txBody>
      </p:sp>
      <p:sp>
        <p:nvSpPr>
          <p:cNvPr id="69" name="68 Triángulo isósceles"/>
          <p:cNvSpPr/>
          <p:nvPr/>
        </p:nvSpPr>
        <p:spPr>
          <a:xfrm>
            <a:off x="3851920" y="4436039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2" name="71 Conector recto"/>
          <p:cNvCxnSpPr>
            <a:stCxn id="31" idx="0"/>
            <a:endCxn id="69" idx="3"/>
          </p:cNvCxnSpPr>
          <p:nvPr/>
        </p:nvCxnSpPr>
        <p:spPr>
          <a:xfrm flipH="1" flipV="1">
            <a:off x="3959932" y="4652063"/>
            <a:ext cx="1600" cy="361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73 Rectángulo"/>
          <p:cNvSpPr/>
          <p:nvPr/>
        </p:nvSpPr>
        <p:spPr>
          <a:xfrm>
            <a:off x="6660232" y="4006366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InPattern</a:t>
            </a:r>
            <a:endParaRPr lang="es-ES_tradnl" dirty="0"/>
          </a:p>
        </p:txBody>
      </p:sp>
      <p:cxnSp>
        <p:nvCxnSpPr>
          <p:cNvPr id="75" name="74 Conector angular"/>
          <p:cNvCxnSpPr>
            <a:stCxn id="64" idx="3"/>
            <a:endCxn id="74" idx="1"/>
          </p:cNvCxnSpPr>
          <p:nvPr/>
        </p:nvCxnSpPr>
        <p:spPr>
          <a:xfrm>
            <a:off x="5004048" y="4220015"/>
            <a:ext cx="1656184" cy="23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85 CuadroTexto"/>
          <p:cNvSpPr txBox="1"/>
          <p:nvPr/>
        </p:nvSpPr>
        <p:spPr>
          <a:xfrm>
            <a:off x="5076056" y="4220015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inPattern</a:t>
            </a:r>
            <a:r>
              <a:rPr lang="en-GB" dirty="0" smtClean="0"/>
              <a:t>  0..1</a:t>
            </a:r>
            <a:endParaRPr lang="en-GB" dirty="0"/>
          </a:p>
        </p:txBody>
      </p:sp>
      <p:sp>
        <p:nvSpPr>
          <p:cNvPr id="87" name="86 Rectángulo"/>
          <p:cNvSpPr/>
          <p:nvPr/>
        </p:nvSpPr>
        <p:spPr>
          <a:xfrm>
            <a:off x="6662977" y="5372143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OclExpression</a:t>
            </a:r>
            <a:endParaRPr lang="es-ES_tradnl" i="1" dirty="0"/>
          </a:p>
        </p:txBody>
      </p:sp>
      <p:cxnSp>
        <p:nvCxnSpPr>
          <p:cNvPr id="88" name="87 Conector angular"/>
          <p:cNvCxnSpPr>
            <a:stCxn id="74" idx="2"/>
            <a:endCxn id="87" idx="0"/>
          </p:cNvCxnSpPr>
          <p:nvPr/>
        </p:nvCxnSpPr>
        <p:spPr>
          <a:xfrm rot="16200000" flipH="1">
            <a:off x="7022832" y="4903905"/>
            <a:ext cx="933729" cy="2745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91 CuadroTexto"/>
          <p:cNvSpPr txBox="1"/>
          <p:nvPr/>
        </p:nvSpPr>
        <p:spPr>
          <a:xfrm>
            <a:off x="6372200" y="5002811"/>
            <a:ext cx="10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filter 0..1</a:t>
            </a:r>
            <a:endParaRPr lang="en-GB" dirty="0"/>
          </a:p>
        </p:txBody>
      </p:sp>
      <p:cxnSp>
        <p:nvCxnSpPr>
          <p:cNvPr id="124" name="123 Forma"/>
          <p:cNvCxnSpPr/>
          <p:nvPr/>
        </p:nvCxnSpPr>
        <p:spPr>
          <a:xfrm flipH="1" flipV="1">
            <a:off x="4318985" y="4008022"/>
            <a:ext cx="686963" cy="104175"/>
          </a:xfrm>
          <a:prstGeom prst="bentConnector4">
            <a:avLst>
              <a:gd name="adj1" fmla="val -33277"/>
              <a:gd name="adj2" fmla="val 33968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4139952" y="335699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superRule</a:t>
            </a:r>
            <a:r>
              <a:rPr lang="en-GB" dirty="0" smtClean="0"/>
              <a:t> 0..1</a:t>
            </a:r>
            <a:endParaRPr lang="en-GB" dirty="0"/>
          </a:p>
        </p:txBody>
      </p:sp>
      <p:sp>
        <p:nvSpPr>
          <p:cNvPr id="131" name="130 CuadroTexto"/>
          <p:cNvSpPr txBox="1"/>
          <p:nvPr/>
        </p:nvSpPr>
        <p:spPr>
          <a:xfrm>
            <a:off x="5220072" y="3717032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* children</a:t>
            </a:r>
            <a:endParaRPr lang="en-GB" dirty="0"/>
          </a:p>
        </p:txBody>
      </p:sp>
      <p:sp>
        <p:nvSpPr>
          <p:cNvPr id="54" name="53 Rectángulo"/>
          <p:cNvSpPr/>
          <p:nvPr/>
        </p:nvSpPr>
        <p:spPr>
          <a:xfrm>
            <a:off x="974778" y="5710809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Parameter</a:t>
            </a:r>
            <a:endParaRPr lang="es-ES_tradnl" dirty="0"/>
          </a:p>
        </p:txBody>
      </p:sp>
      <p:cxnSp>
        <p:nvCxnSpPr>
          <p:cNvPr id="60" name="59 Conector angular"/>
          <p:cNvCxnSpPr>
            <a:stCxn id="57" idx="2"/>
            <a:endCxn id="54" idx="0"/>
          </p:cNvCxnSpPr>
          <p:nvPr/>
        </p:nvCxnSpPr>
        <p:spPr>
          <a:xfrm rot="16200000" flipH="1">
            <a:off x="1271908" y="5395871"/>
            <a:ext cx="626698" cy="3178"/>
          </a:xfrm>
          <a:prstGeom prst="bentConnector3">
            <a:avLst>
              <a:gd name="adj1" fmla="val 50000"/>
            </a:avLst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77 CuadroTexto"/>
          <p:cNvSpPr txBox="1"/>
          <p:nvPr/>
        </p:nvSpPr>
        <p:spPr>
          <a:xfrm>
            <a:off x="107504" y="5301208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parameters *</a:t>
            </a:r>
            <a:endParaRPr lang="en-GB" dirty="0"/>
          </a:p>
        </p:txBody>
      </p:sp>
      <p:sp>
        <p:nvSpPr>
          <p:cNvPr id="79" name="78 CuadroTexto"/>
          <p:cNvSpPr txBox="1"/>
          <p:nvPr/>
        </p:nvSpPr>
        <p:spPr>
          <a:xfrm>
            <a:off x="7380312" y="6505599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Abstract syntax  – </a:t>
            </a:r>
            <a:fld id="{FDBEFE11-3DF1-4A6E-91A5-8B939726F35A}" type="slidenum">
              <a:rPr lang="en-GB" sz="1400" smtClean="0">
                <a:solidFill>
                  <a:schemeClr val="bg1">
                    <a:lumMod val="65000"/>
                  </a:schemeClr>
                </a:solidFill>
              </a:rPr>
              <a:pPr/>
              <a:t>13</a:t>
            </a:fld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7641432" y="1769234"/>
            <a:ext cx="14401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OutPattern</a:t>
            </a:r>
            <a:endParaRPr lang="es-ES_tradnl" dirty="0" smtClean="0"/>
          </a:p>
          <a:p>
            <a:pPr algn="ctr"/>
            <a:r>
              <a:rPr lang="es-ES_tradnl" dirty="0" err="1" smtClean="0"/>
              <a:t>Element</a:t>
            </a:r>
            <a:endParaRPr lang="es-ES_tradnl" dirty="0"/>
          </a:p>
        </p:txBody>
      </p:sp>
      <p:sp>
        <p:nvSpPr>
          <p:cNvPr id="91" name="90 Rectángulo"/>
          <p:cNvSpPr/>
          <p:nvPr/>
        </p:nvSpPr>
        <p:spPr>
          <a:xfrm>
            <a:off x="7596336" y="2852936"/>
            <a:ext cx="14401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InPattern</a:t>
            </a:r>
            <a:endParaRPr lang="es-ES_tradnl" dirty="0" smtClean="0"/>
          </a:p>
          <a:p>
            <a:pPr algn="ctr"/>
            <a:r>
              <a:rPr lang="es-ES_tradnl" dirty="0" err="1" smtClean="0"/>
              <a:t>Element</a:t>
            </a:r>
            <a:endParaRPr lang="es-ES_tradnl" dirty="0"/>
          </a:p>
        </p:txBody>
      </p:sp>
      <p:cxnSp>
        <p:nvCxnSpPr>
          <p:cNvPr id="93" name="92 Conector angular"/>
          <p:cNvCxnSpPr>
            <a:stCxn id="83" idx="3"/>
            <a:endCxn id="90" idx="1"/>
          </p:cNvCxnSpPr>
          <p:nvPr/>
        </p:nvCxnSpPr>
        <p:spPr>
          <a:xfrm flipV="1">
            <a:off x="6372200" y="2057266"/>
            <a:ext cx="1269232" cy="3582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99 CuadroTexto"/>
          <p:cNvSpPr txBox="1"/>
          <p:nvPr/>
        </p:nvSpPr>
        <p:spPr>
          <a:xfrm>
            <a:off x="6444208" y="1628800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elements *</a:t>
            </a:r>
            <a:endParaRPr lang="en-GB" dirty="0"/>
          </a:p>
        </p:txBody>
      </p:sp>
      <p:cxnSp>
        <p:nvCxnSpPr>
          <p:cNvPr id="101" name="100 Conector angular"/>
          <p:cNvCxnSpPr>
            <a:endCxn id="91" idx="1"/>
          </p:cNvCxnSpPr>
          <p:nvPr/>
        </p:nvCxnSpPr>
        <p:spPr>
          <a:xfrm rot="5400000" flipH="1" flipV="1">
            <a:off x="6948264" y="3284984"/>
            <a:ext cx="792088" cy="504056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103 CuadroTexto"/>
          <p:cNvSpPr txBox="1"/>
          <p:nvPr/>
        </p:nvSpPr>
        <p:spPr>
          <a:xfrm>
            <a:off x="6228184" y="3140968"/>
            <a:ext cx="12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elements *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ATL abstract syntax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Considerations:</a:t>
            </a:r>
          </a:p>
          <a:p>
            <a:pPr lvl="1"/>
            <a:r>
              <a:rPr lang="en-GB" dirty="0" smtClean="0"/>
              <a:t>Rule hierarchy is not natural</a:t>
            </a:r>
          </a:p>
          <a:p>
            <a:pPr lvl="1"/>
            <a:r>
              <a:rPr lang="en-GB" dirty="0" smtClean="0"/>
              <a:t>Input and output patterns are optional</a:t>
            </a:r>
          </a:p>
          <a:p>
            <a:pPr lvl="1"/>
            <a:r>
              <a:rPr lang="en-GB" dirty="0" err="1" smtClean="0"/>
              <a:t>OclExpression</a:t>
            </a:r>
            <a:r>
              <a:rPr lang="en-GB" dirty="0" smtClean="0"/>
              <a:t> in filter must evaluate to Boolean</a:t>
            </a:r>
          </a:p>
          <a:p>
            <a:pPr lvl="1"/>
            <a:endParaRPr lang="en-GB" dirty="0" smtClean="0"/>
          </a:p>
          <a:p>
            <a:pPr lvl="2"/>
            <a:endParaRPr lang="en-GB" dirty="0" smtClean="0">
              <a:latin typeface="Consolas" pitchFamily="49" charset="0"/>
            </a:endParaRPr>
          </a:p>
          <a:p>
            <a:pPr lvl="1"/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380312" y="6505599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Abstract syntax  – </a:t>
            </a:r>
            <a:fld id="{FDBEFE11-3DF1-4A6E-91A5-8B939726F35A}" type="slidenum">
              <a:rPr lang="en-GB" sz="1400" smtClean="0">
                <a:solidFill>
                  <a:schemeClr val="bg1">
                    <a:lumMod val="65000"/>
                  </a:schemeClr>
                </a:solidFill>
              </a:rPr>
              <a:pPr/>
              <a:t>14</a:t>
            </a:fld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Matched rule example</a:t>
            </a: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1925960" y="1340768"/>
            <a:ext cx="5958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UML!Class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c.ownedAttribute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  ) }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1691680" y="4437112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InPattern</a:t>
            </a:r>
            <a:endParaRPr lang="es-ES_tradnl" sz="1600" u="sng" dirty="0"/>
          </a:p>
        </p:txBody>
      </p:sp>
      <p:grpSp>
        <p:nvGrpSpPr>
          <p:cNvPr id="19" name="18 Grupo"/>
          <p:cNvGrpSpPr/>
          <p:nvPr/>
        </p:nvGrpSpPr>
        <p:grpSpPr>
          <a:xfrm>
            <a:off x="179512" y="3429000"/>
            <a:ext cx="2088232" cy="720080"/>
            <a:chOff x="467544" y="1772816"/>
            <a:chExt cx="2088232" cy="720080"/>
          </a:xfrm>
        </p:grpSpPr>
        <p:sp>
          <p:nvSpPr>
            <p:cNvPr id="5" name="4 Rectángulo"/>
            <p:cNvSpPr/>
            <p:nvPr/>
          </p:nvSpPr>
          <p:spPr>
            <a:xfrm>
              <a:off x="467544" y="1772816"/>
              <a:ext cx="2088232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u="sng" dirty="0" smtClean="0"/>
                <a:t>: </a:t>
              </a:r>
              <a:r>
                <a:rPr lang="es-ES_tradnl" sz="1600" u="sng" dirty="0" err="1" smtClean="0"/>
                <a:t>MatchedRule</a:t>
              </a:r>
              <a:endParaRPr lang="es-ES_tradnl" sz="1600" u="sng" dirty="0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467544" y="2132856"/>
              <a:ext cx="2088232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/>
                <a:t>name</a:t>
              </a:r>
              <a:r>
                <a:rPr lang="es-ES_tradnl" sz="1600" dirty="0" smtClean="0"/>
                <a:t> = “class2frame”</a:t>
              </a:r>
              <a:endParaRPr lang="es-ES_tradnl" sz="1600" dirty="0"/>
            </a:p>
          </p:txBody>
        </p:sp>
      </p:grpSp>
      <p:sp>
        <p:nvSpPr>
          <p:cNvPr id="8" name="7 Rectángulo"/>
          <p:cNvSpPr/>
          <p:nvPr/>
        </p:nvSpPr>
        <p:spPr>
          <a:xfrm>
            <a:off x="4155976" y="4436368"/>
            <a:ext cx="24482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SimpleInPatternElement</a:t>
            </a:r>
            <a:endParaRPr lang="es-ES_tradnl" sz="1600" u="sng" dirty="0"/>
          </a:p>
        </p:txBody>
      </p:sp>
      <p:sp>
        <p:nvSpPr>
          <p:cNvPr id="9" name="8 Rectángulo"/>
          <p:cNvSpPr/>
          <p:nvPr/>
        </p:nvSpPr>
        <p:spPr>
          <a:xfrm>
            <a:off x="4155976" y="4868416"/>
            <a:ext cx="24482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varName</a:t>
            </a:r>
            <a:r>
              <a:rPr lang="es-ES_tradnl" sz="1600" dirty="0" smtClean="0"/>
              <a:t> = “c”</a:t>
            </a:r>
            <a:endParaRPr lang="es-ES_tradnl" sz="1600" dirty="0"/>
          </a:p>
        </p:txBody>
      </p:sp>
      <p:sp>
        <p:nvSpPr>
          <p:cNvPr id="10" name="9 Rectángulo"/>
          <p:cNvSpPr/>
          <p:nvPr/>
        </p:nvSpPr>
        <p:spPr>
          <a:xfrm>
            <a:off x="1691680" y="558924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OutPattern</a:t>
            </a:r>
            <a:endParaRPr lang="es-ES_tradnl" sz="1600" u="sng" dirty="0"/>
          </a:p>
        </p:txBody>
      </p:sp>
      <p:sp>
        <p:nvSpPr>
          <p:cNvPr id="11" name="10 Rectángulo"/>
          <p:cNvSpPr/>
          <p:nvPr/>
        </p:nvSpPr>
        <p:spPr>
          <a:xfrm>
            <a:off x="4155976" y="5588496"/>
            <a:ext cx="244827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SimpleOutPatternElement</a:t>
            </a:r>
            <a:endParaRPr lang="es-ES_tradnl" sz="1600" u="sng" dirty="0"/>
          </a:p>
        </p:txBody>
      </p:sp>
      <p:sp>
        <p:nvSpPr>
          <p:cNvPr id="12" name="11 Rectángulo"/>
          <p:cNvSpPr/>
          <p:nvPr/>
        </p:nvSpPr>
        <p:spPr>
          <a:xfrm>
            <a:off x="4155976" y="6020544"/>
            <a:ext cx="244827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varName</a:t>
            </a:r>
            <a:r>
              <a:rPr lang="es-ES_tradnl" sz="1600" dirty="0" smtClean="0"/>
              <a:t> = “f”</a:t>
            </a:r>
            <a:endParaRPr lang="es-ES_tradnl" sz="1600" dirty="0"/>
          </a:p>
        </p:txBody>
      </p:sp>
      <p:cxnSp>
        <p:nvCxnSpPr>
          <p:cNvPr id="14" name="13 Conector angular"/>
          <p:cNvCxnSpPr>
            <a:stCxn id="6" idx="3"/>
            <a:endCxn id="8" idx="1"/>
          </p:cNvCxnSpPr>
          <p:nvPr/>
        </p:nvCxnSpPr>
        <p:spPr>
          <a:xfrm flipV="1">
            <a:off x="3131840" y="4652392"/>
            <a:ext cx="1024136" cy="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3 Conector angular"/>
          <p:cNvCxnSpPr>
            <a:stCxn id="10" idx="3"/>
            <a:endCxn id="11" idx="1"/>
          </p:cNvCxnSpPr>
          <p:nvPr/>
        </p:nvCxnSpPr>
        <p:spPr>
          <a:xfrm flipV="1">
            <a:off x="3131840" y="5804520"/>
            <a:ext cx="1024136" cy="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Forma"/>
          <p:cNvCxnSpPr>
            <a:stCxn id="7" idx="2"/>
            <a:endCxn id="6" idx="1"/>
          </p:cNvCxnSpPr>
          <p:nvPr/>
        </p:nvCxnSpPr>
        <p:spPr>
          <a:xfrm rot="16200000" flipH="1">
            <a:off x="1205626" y="4167082"/>
            <a:ext cx="504056" cy="4680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Forma"/>
          <p:cNvCxnSpPr>
            <a:endCxn id="10" idx="1"/>
          </p:cNvCxnSpPr>
          <p:nvPr/>
        </p:nvCxnSpPr>
        <p:spPr>
          <a:xfrm rot="16200000" flipH="1">
            <a:off x="503548" y="4617132"/>
            <a:ext cx="1656184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4139952" y="3501008"/>
            <a:ext cx="22322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OperatorCallExp</a:t>
            </a:r>
            <a:endParaRPr lang="es-ES_tradnl" sz="1600" u="sng" dirty="0"/>
          </a:p>
        </p:txBody>
      </p:sp>
      <p:sp>
        <p:nvSpPr>
          <p:cNvPr id="27" name="26 Rectángulo"/>
          <p:cNvSpPr/>
          <p:nvPr/>
        </p:nvSpPr>
        <p:spPr>
          <a:xfrm>
            <a:off x="4139952" y="3933056"/>
            <a:ext cx="223224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operationName</a:t>
            </a:r>
            <a:r>
              <a:rPr lang="es-ES_tradnl" sz="1600" dirty="0" smtClean="0"/>
              <a:t>= “</a:t>
            </a:r>
            <a:r>
              <a:rPr lang="es-ES_tradnl" sz="1600" dirty="0" err="1" smtClean="0"/>
              <a:t>not</a:t>
            </a:r>
            <a:r>
              <a:rPr lang="es-ES_tradnl" sz="1600" dirty="0" smtClean="0"/>
              <a:t>”</a:t>
            </a:r>
            <a:endParaRPr lang="es-ES_tradnl" sz="1600" dirty="0"/>
          </a:p>
        </p:txBody>
      </p:sp>
      <p:cxnSp>
        <p:nvCxnSpPr>
          <p:cNvPr id="28" name="27 Forma"/>
          <p:cNvCxnSpPr>
            <a:stCxn id="6" idx="0"/>
            <a:endCxn id="26" idx="1"/>
          </p:cNvCxnSpPr>
          <p:nvPr/>
        </p:nvCxnSpPr>
        <p:spPr>
          <a:xfrm rot="5400000" flipH="1" flipV="1">
            <a:off x="2915816" y="3212976"/>
            <a:ext cx="720080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3486310" y="3450486"/>
            <a:ext cx="581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filter</a:t>
            </a:r>
            <a:endParaRPr lang="en-GB" sz="16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3182959" y="4365104"/>
            <a:ext cx="956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elements</a:t>
            </a:r>
            <a:endParaRPr lang="en-GB" sz="1600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182959" y="5517232"/>
            <a:ext cx="956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elements</a:t>
            </a:r>
            <a:endParaRPr lang="en-GB" sz="1600" dirty="0"/>
          </a:p>
        </p:txBody>
      </p:sp>
      <p:sp>
        <p:nvSpPr>
          <p:cNvPr id="34" name="33 Rectángulo"/>
          <p:cNvSpPr/>
          <p:nvPr/>
        </p:nvSpPr>
        <p:spPr>
          <a:xfrm>
            <a:off x="7236296" y="3501008"/>
            <a:ext cx="72008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…</a:t>
            </a:r>
            <a:endParaRPr lang="es-ES_tradnl" sz="1600" u="sng" dirty="0"/>
          </a:p>
        </p:txBody>
      </p:sp>
      <p:cxnSp>
        <p:nvCxnSpPr>
          <p:cNvPr id="36" name="35 Conector recto de flecha"/>
          <p:cNvCxnSpPr>
            <a:stCxn id="26" idx="3"/>
            <a:endCxn id="34" idx="1"/>
          </p:cNvCxnSpPr>
          <p:nvPr/>
        </p:nvCxnSpPr>
        <p:spPr>
          <a:xfrm>
            <a:off x="6372200" y="371703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7236296" y="4437112"/>
            <a:ext cx="180020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OclModelElement</a:t>
            </a:r>
            <a:endParaRPr lang="es-ES_tradnl" sz="1600" u="sng" dirty="0"/>
          </a:p>
        </p:txBody>
      </p:sp>
      <p:sp>
        <p:nvSpPr>
          <p:cNvPr id="38" name="37 Rectángulo"/>
          <p:cNvSpPr/>
          <p:nvPr/>
        </p:nvSpPr>
        <p:spPr>
          <a:xfrm>
            <a:off x="7236296" y="4869160"/>
            <a:ext cx="18002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name</a:t>
            </a:r>
            <a:r>
              <a:rPr lang="es-ES_tradnl" sz="1600" dirty="0" smtClean="0"/>
              <a:t>= “</a:t>
            </a:r>
            <a:r>
              <a:rPr lang="es-ES_tradnl" sz="1600" dirty="0" err="1" smtClean="0"/>
              <a:t>Class</a:t>
            </a:r>
            <a:r>
              <a:rPr lang="es-ES_tradnl" sz="1600" dirty="0" smtClean="0"/>
              <a:t>”</a:t>
            </a:r>
            <a:endParaRPr lang="es-ES_tradnl" sz="1600" dirty="0"/>
          </a:p>
        </p:txBody>
      </p:sp>
      <p:sp>
        <p:nvSpPr>
          <p:cNvPr id="39" name="38 Rectángulo"/>
          <p:cNvSpPr/>
          <p:nvPr/>
        </p:nvSpPr>
        <p:spPr>
          <a:xfrm>
            <a:off x="7236296" y="5589240"/>
            <a:ext cx="180020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OclModel</a:t>
            </a:r>
            <a:endParaRPr lang="es-ES_tradnl" sz="1600" u="sng" dirty="0"/>
          </a:p>
        </p:txBody>
      </p:sp>
      <p:sp>
        <p:nvSpPr>
          <p:cNvPr id="40" name="39 Rectángulo"/>
          <p:cNvSpPr/>
          <p:nvPr/>
        </p:nvSpPr>
        <p:spPr>
          <a:xfrm>
            <a:off x="7236296" y="6021288"/>
            <a:ext cx="180020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name</a:t>
            </a:r>
            <a:r>
              <a:rPr lang="es-ES_tradnl" sz="1600" dirty="0" smtClean="0"/>
              <a:t>= “UML”</a:t>
            </a:r>
            <a:endParaRPr lang="es-ES_tradnl" sz="1600" dirty="0"/>
          </a:p>
        </p:txBody>
      </p:sp>
      <p:cxnSp>
        <p:nvCxnSpPr>
          <p:cNvPr id="41" name="40 Conector recto de flecha"/>
          <p:cNvCxnSpPr>
            <a:stCxn id="9" idx="3"/>
            <a:endCxn id="38" idx="1"/>
          </p:cNvCxnSpPr>
          <p:nvPr/>
        </p:nvCxnSpPr>
        <p:spPr>
          <a:xfrm>
            <a:off x="6604248" y="5048436"/>
            <a:ext cx="632048" cy="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>
            <a:stCxn id="38" idx="2"/>
            <a:endCxn id="39" idx="0"/>
          </p:cNvCxnSpPr>
          <p:nvPr/>
        </p:nvCxnSpPr>
        <p:spPr>
          <a:xfrm>
            <a:off x="8136396" y="522920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46 CuadroTexto"/>
          <p:cNvSpPr txBox="1"/>
          <p:nvPr/>
        </p:nvSpPr>
        <p:spPr>
          <a:xfrm>
            <a:off x="6660232" y="4746630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type</a:t>
            </a:r>
            <a:endParaRPr lang="en-GB" sz="16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8172400" y="5229200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model</a:t>
            </a:r>
            <a:endParaRPr lang="en-GB" sz="1600" dirty="0"/>
          </a:p>
        </p:txBody>
      </p:sp>
      <p:sp>
        <p:nvSpPr>
          <p:cNvPr id="51" name="50 Rectángulo"/>
          <p:cNvSpPr/>
          <p:nvPr/>
        </p:nvSpPr>
        <p:spPr>
          <a:xfrm>
            <a:off x="6084168" y="6525344"/>
            <a:ext cx="504056" cy="260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…</a:t>
            </a:r>
            <a:endParaRPr lang="es-ES_tradnl" sz="1600" u="sng" dirty="0"/>
          </a:p>
        </p:txBody>
      </p:sp>
      <p:cxnSp>
        <p:nvCxnSpPr>
          <p:cNvPr id="52" name="51 Forma"/>
          <p:cNvCxnSpPr>
            <a:stCxn id="12" idx="2"/>
            <a:endCxn id="51" idx="1"/>
          </p:cNvCxnSpPr>
          <p:nvPr/>
        </p:nvCxnSpPr>
        <p:spPr>
          <a:xfrm rot="16200000" flipH="1">
            <a:off x="5594598" y="6166098"/>
            <a:ext cx="275084" cy="7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55 CuadroTexto"/>
          <p:cNvSpPr txBox="1"/>
          <p:nvPr/>
        </p:nvSpPr>
        <p:spPr>
          <a:xfrm>
            <a:off x="1187624" y="4869160"/>
            <a:ext cx="950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inPattern</a:t>
            </a:r>
            <a:endParaRPr lang="en-GB" sz="1600" dirty="0"/>
          </a:p>
        </p:txBody>
      </p:sp>
      <p:sp>
        <p:nvSpPr>
          <p:cNvPr id="57" name="56 CuadroTexto"/>
          <p:cNvSpPr txBox="1"/>
          <p:nvPr/>
        </p:nvSpPr>
        <p:spPr>
          <a:xfrm>
            <a:off x="539552" y="5805264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outPattern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declarations</a:t>
            </a:r>
            <a:endParaRPr lang="en-GB" dirty="0"/>
          </a:p>
        </p:txBody>
      </p:sp>
      <p:sp>
        <p:nvSpPr>
          <p:cNvPr id="63" name="62 Rectángulo"/>
          <p:cNvSpPr/>
          <p:nvPr/>
        </p:nvSpPr>
        <p:spPr>
          <a:xfrm>
            <a:off x="1187624" y="2132856"/>
            <a:ext cx="2088232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VariableDeclaration</a:t>
            </a:r>
            <a:endParaRPr lang="es-ES_tradnl" dirty="0"/>
          </a:p>
        </p:txBody>
      </p:sp>
      <p:sp>
        <p:nvSpPr>
          <p:cNvPr id="64" name="63 Rectángulo"/>
          <p:cNvSpPr/>
          <p:nvPr/>
        </p:nvSpPr>
        <p:spPr>
          <a:xfrm>
            <a:off x="2123728" y="4077072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Parameter</a:t>
            </a:r>
            <a:endParaRPr lang="es-ES_tradnl" dirty="0"/>
          </a:p>
        </p:txBody>
      </p:sp>
      <p:sp>
        <p:nvSpPr>
          <p:cNvPr id="65" name="64 Rectángulo"/>
          <p:cNvSpPr/>
          <p:nvPr/>
        </p:nvSpPr>
        <p:spPr>
          <a:xfrm>
            <a:off x="899592" y="4075999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Iterator</a:t>
            </a:r>
            <a:endParaRPr lang="es-ES_tradnl" dirty="0"/>
          </a:p>
        </p:txBody>
      </p:sp>
      <p:sp>
        <p:nvSpPr>
          <p:cNvPr id="66" name="65 Triángulo isósceles"/>
          <p:cNvSpPr/>
          <p:nvPr/>
        </p:nvSpPr>
        <p:spPr>
          <a:xfrm>
            <a:off x="2123728" y="306896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69 Conector angular"/>
          <p:cNvCxnSpPr>
            <a:stCxn id="64" idx="0"/>
            <a:endCxn id="66" idx="3"/>
          </p:cNvCxnSpPr>
          <p:nvPr/>
        </p:nvCxnSpPr>
        <p:spPr>
          <a:xfrm rot="16200000" flipV="1">
            <a:off x="2123728" y="3392996"/>
            <a:ext cx="792088" cy="5760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65" idx="0"/>
            <a:endCxn id="66" idx="3"/>
          </p:cNvCxnSpPr>
          <p:nvPr/>
        </p:nvCxnSpPr>
        <p:spPr>
          <a:xfrm rot="5400000" flipH="1" flipV="1">
            <a:off x="1422187" y="3266446"/>
            <a:ext cx="791015" cy="8280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5292080" y="2204864"/>
            <a:ext cx="165618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OclExpression</a:t>
            </a:r>
            <a:endParaRPr lang="es-ES_tradnl" dirty="0"/>
          </a:p>
        </p:txBody>
      </p:sp>
      <p:sp>
        <p:nvSpPr>
          <p:cNvPr id="38" name="37 Rectángulo"/>
          <p:cNvSpPr/>
          <p:nvPr/>
        </p:nvSpPr>
        <p:spPr>
          <a:xfrm>
            <a:off x="5292080" y="2672881"/>
            <a:ext cx="1440160" cy="363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OclType</a:t>
            </a:r>
            <a:endParaRPr lang="es-ES_tradnl" dirty="0"/>
          </a:p>
        </p:txBody>
      </p:sp>
      <p:sp>
        <p:nvSpPr>
          <p:cNvPr id="55" name="54 CuadroTexto"/>
          <p:cNvSpPr txBox="1"/>
          <p:nvPr/>
        </p:nvSpPr>
        <p:spPr>
          <a:xfrm>
            <a:off x="3398420" y="1988840"/>
            <a:ext cx="1893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initExpression</a:t>
            </a:r>
            <a:r>
              <a:rPr lang="en-GB" dirty="0" smtClean="0"/>
              <a:t> 0..1</a:t>
            </a:r>
            <a:endParaRPr lang="en-GB" dirty="0"/>
          </a:p>
        </p:txBody>
      </p:sp>
      <p:sp>
        <p:nvSpPr>
          <p:cNvPr id="56" name="55 CuadroTexto"/>
          <p:cNvSpPr txBox="1"/>
          <p:nvPr/>
        </p:nvSpPr>
        <p:spPr>
          <a:xfrm>
            <a:off x="4139952" y="284364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type 0..1</a:t>
            </a:r>
            <a:endParaRPr lang="en-GB" dirty="0"/>
          </a:p>
        </p:txBody>
      </p:sp>
      <p:sp>
        <p:nvSpPr>
          <p:cNvPr id="79" name="78 CuadroTexto"/>
          <p:cNvSpPr txBox="1"/>
          <p:nvPr/>
        </p:nvSpPr>
        <p:spPr>
          <a:xfrm>
            <a:off x="7380312" y="6505599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Abstract syntax  – </a:t>
            </a:r>
            <a:fld id="{FDBEFE11-3DF1-4A6E-91A5-8B939726F35A}" type="slidenum">
              <a:rPr lang="en-GB" sz="1400" smtClean="0">
                <a:solidFill>
                  <a:schemeClr val="bg1">
                    <a:lumMod val="65000"/>
                  </a:schemeClr>
                </a:solidFill>
              </a:rPr>
              <a:pPr/>
              <a:t>16</a:t>
            </a:fld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707904" y="4077072"/>
            <a:ext cx="14401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Pattern</a:t>
            </a:r>
            <a:endParaRPr lang="es-ES_tradnl" dirty="0" smtClean="0"/>
          </a:p>
          <a:p>
            <a:pPr algn="ctr"/>
            <a:r>
              <a:rPr lang="es-ES_tradnl" dirty="0" err="1" smtClean="0"/>
              <a:t>Element</a:t>
            </a:r>
            <a:endParaRPr lang="es-ES_tradnl" dirty="0"/>
          </a:p>
        </p:txBody>
      </p:sp>
      <p:sp>
        <p:nvSpPr>
          <p:cNvPr id="45" name="44 Rectángulo"/>
          <p:cNvSpPr/>
          <p:nvPr/>
        </p:nvSpPr>
        <p:spPr>
          <a:xfrm>
            <a:off x="1187624" y="2636912"/>
            <a:ext cx="208823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varName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73" name="72 Rectángulo"/>
          <p:cNvSpPr/>
          <p:nvPr/>
        </p:nvSpPr>
        <p:spPr>
          <a:xfrm>
            <a:off x="4572000" y="5373216"/>
            <a:ext cx="14401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OutPattern</a:t>
            </a:r>
            <a:endParaRPr lang="es-ES_tradnl" dirty="0" smtClean="0"/>
          </a:p>
          <a:p>
            <a:pPr algn="ctr"/>
            <a:r>
              <a:rPr lang="es-ES_tradnl" dirty="0" err="1" smtClean="0"/>
              <a:t>Element</a:t>
            </a:r>
            <a:endParaRPr lang="es-ES_tradnl" dirty="0"/>
          </a:p>
        </p:txBody>
      </p:sp>
      <p:cxnSp>
        <p:nvCxnSpPr>
          <p:cNvPr id="77" name="76 Conector angular"/>
          <p:cNvCxnSpPr>
            <a:stCxn id="90" idx="0"/>
            <a:endCxn id="66" idx="3"/>
          </p:cNvCxnSpPr>
          <p:nvPr/>
        </p:nvCxnSpPr>
        <p:spPr>
          <a:xfrm rot="16200000" flipV="1">
            <a:off x="2933818" y="2582906"/>
            <a:ext cx="792088" cy="2196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81 Conector angular"/>
          <p:cNvCxnSpPr>
            <a:stCxn id="73" idx="0"/>
            <a:endCxn id="95" idx="3"/>
          </p:cNvCxnSpPr>
          <p:nvPr/>
        </p:nvCxnSpPr>
        <p:spPr>
          <a:xfrm rot="16200000" flipV="1">
            <a:off x="4590002" y="4671138"/>
            <a:ext cx="504056" cy="9001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93 Rectángulo"/>
          <p:cNvSpPr/>
          <p:nvPr/>
        </p:nvSpPr>
        <p:spPr>
          <a:xfrm>
            <a:off x="2843808" y="5373216"/>
            <a:ext cx="14401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InPattern</a:t>
            </a:r>
            <a:endParaRPr lang="es-ES_tradnl" dirty="0" smtClean="0"/>
          </a:p>
          <a:p>
            <a:pPr algn="ctr"/>
            <a:r>
              <a:rPr lang="es-ES_tradnl" dirty="0" err="1" smtClean="0"/>
              <a:t>Element</a:t>
            </a:r>
            <a:endParaRPr lang="es-ES_tradnl" dirty="0"/>
          </a:p>
        </p:txBody>
      </p:sp>
      <p:sp>
        <p:nvSpPr>
          <p:cNvPr id="95" name="94 Triángulo isósceles"/>
          <p:cNvSpPr/>
          <p:nvPr/>
        </p:nvSpPr>
        <p:spPr>
          <a:xfrm>
            <a:off x="4283968" y="465313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8" name="97 Conector angular"/>
          <p:cNvCxnSpPr>
            <a:stCxn id="94" idx="0"/>
            <a:endCxn id="95" idx="3"/>
          </p:cNvCxnSpPr>
          <p:nvPr/>
        </p:nvCxnSpPr>
        <p:spPr>
          <a:xfrm rot="5400000" flipH="1" flipV="1">
            <a:off x="3725906" y="4707142"/>
            <a:ext cx="504056" cy="8280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102 Rectángulo"/>
          <p:cNvSpPr/>
          <p:nvPr/>
        </p:nvSpPr>
        <p:spPr>
          <a:xfrm>
            <a:off x="5436096" y="4077072"/>
            <a:ext cx="144016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RuleVariable</a:t>
            </a:r>
            <a:endParaRPr lang="es-ES_tradnl" dirty="0" smtClean="0"/>
          </a:p>
          <a:p>
            <a:pPr algn="ctr"/>
            <a:r>
              <a:rPr lang="es-ES_tradnl" dirty="0" err="1" smtClean="0"/>
              <a:t>Declaration</a:t>
            </a:r>
            <a:endParaRPr lang="es-ES_tradnl" dirty="0"/>
          </a:p>
        </p:txBody>
      </p:sp>
      <p:sp>
        <p:nvSpPr>
          <p:cNvPr id="105" name="104 Rectángulo"/>
          <p:cNvSpPr/>
          <p:nvPr/>
        </p:nvSpPr>
        <p:spPr>
          <a:xfrm>
            <a:off x="7164288" y="4077072"/>
            <a:ext cx="115212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TuplePart</a:t>
            </a:r>
            <a:endParaRPr lang="es-ES_tradnl" dirty="0"/>
          </a:p>
        </p:txBody>
      </p:sp>
      <p:cxnSp>
        <p:nvCxnSpPr>
          <p:cNvPr id="106" name="105 Conector angular"/>
          <p:cNvCxnSpPr>
            <a:stCxn id="103" idx="0"/>
            <a:endCxn id="66" idx="3"/>
          </p:cNvCxnSpPr>
          <p:nvPr/>
        </p:nvCxnSpPr>
        <p:spPr>
          <a:xfrm rot="16200000" flipV="1">
            <a:off x="3797914" y="1718810"/>
            <a:ext cx="792088" cy="39244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108 Conector angular"/>
          <p:cNvCxnSpPr>
            <a:stCxn id="105" idx="0"/>
            <a:endCxn id="66" idx="3"/>
          </p:cNvCxnSpPr>
          <p:nvPr/>
        </p:nvCxnSpPr>
        <p:spPr>
          <a:xfrm rot="16200000" flipV="1">
            <a:off x="4590002" y="926722"/>
            <a:ext cx="792088" cy="55086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118 Conector recto de flecha"/>
          <p:cNvCxnSpPr>
            <a:stCxn id="63" idx="3"/>
            <a:endCxn id="83" idx="1"/>
          </p:cNvCxnSpPr>
          <p:nvPr/>
        </p:nvCxnSpPr>
        <p:spPr>
          <a:xfrm>
            <a:off x="3275856" y="2384884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119 Conector recto de flecha"/>
          <p:cNvCxnSpPr>
            <a:stCxn id="45" idx="3"/>
            <a:endCxn id="38" idx="1"/>
          </p:cNvCxnSpPr>
          <p:nvPr/>
        </p:nvCxnSpPr>
        <p:spPr>
          <a:xfrm>
            <a:off x="3275856" y="2852936"/>
            <a:ext cx="2016224" cy="1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declarations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Considerations</a:t>
            </a:r>
          </a:p>
          <a:p>
            <a:pPr lvl="1"/>
            <a:r>
              <a:rPr lang="en-GB" dirty="0" smtClean="0"/>
              <a:t>type is optional in </a:t>
            </a:r>
            <a:r>
              <a:rPr lang="en-GB" dirty="0" err="1" smtClean="0"/>
              <a:t>VariableDeclaration</a:t>
            </a:r>
            <a:r>
              <a:rPr lang="en-GB" dirty="0" smtClean="0"/>
              <a:t>. In practice it is compulsory in e.g., </a:t>
            </a:r>
            <a:r>
              <a:rPr lang="en-GB" dirty="0" err="1" smtClean="0"/>
              <a:t>InPatternElement</a:t>
            </a:r>
            <a:endParaRPr lang="en-GB" dirty="0" smtClean="0"/>
          </a:p>
          <a:p>
            <a:pPr lvl="1"/>
            <a:r>
              <a:rPr lang="en-GB" dirty="0" smtClean="0"/>
              <a:t>type must be </a:t>
            </a:r>
            <a:r>
              <a:rPr lang="en-GB" dirty="0" err="1" smtClean="0"/>
              <a:t>OclModelElement</a:t>
            </a:r>
            <a:r>
              <a:rPr lang="en-GB" dirty="0" smtClean="0"/>
              <a:t> in </a:t>
            </a:r>
            <a:r>
              <a:rPr lang="en-GB" dirty="0" err="1" smtClean="0"/>
              <a:t>InPatternElement</a:t>
            </a:r>
            <a:endParaRPr lang="en-GB" dirty="0" smtClean="0"/>
          </a:p>
          <a:p>
            <a:pPr lvl="1"/>
            <a:r>
              <a:rPr lang="en-GB" dirty="0" err="1" smtClean="0"/>
              <a:t>initExpression</a:t>
            </a:r>
            <a:r>
              <a:rPr lang="en-GB" dirty="0" smtClean="0"/>
              <a:t> is used in </a:t>
            </a:r>
            <a:r>
              <a:rPr lang="en-GB" dirty="0" err="1" smtClean="0"/>
              <a:t>IterateExp</a:t>
            </a:r>
            <a:r>
              <a:rPr lang="en-GB" dirty="0" smtClean="0"/>
              <a:t> and </a:t>
            </a:r>
            <a:r>
              <a:rPr lang="en-GB" dirty="0" err="1" smtClean="0"/>
              <a:t>LetExp</a:t>
            </a:r>
            <a:endParaRPr lang="en-GB" dirty="0" smtClean="0"/>
          </a:p>
          <a:p>
            <a:pPr lvl="1"/>
            <a:r>
              <a:rPr lang="en-GB" dirty="0" smtClean="0"/>
              <a:t>type is used in </a:t>
            </a:r>
            <a:r>
              <a:rPr lang="en-GB" dirty="0" err="1" smtClean="0"/>
              <a:t>InPatternElement</a:t>
            </a:r>
            <a:r>
              <a:rPr lang="en-GB" dirty="0" smtClean="0"/>
              <a:t>, </a:t>
            </a:r>
            <a:r>
              <a:rPr lang="en-GB" dirty="0" err="1" smtClean="0"/>
              <a:t>OutPatternElement</a:t>
            </a:r>
            <a:r>
              <a:rPr lang="en-GB" dirty="0" smtClean="0"/>
              <a:t>, Parameter and </a:t>
            </a:r>
            <a:r>
              <a:rPr lang="en-GB" dirty="0" err="1" smtClean="0"/>
              <a:t>LetExp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declarations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7380312" y="6505599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Abstract syntax  – </a:t>
            </a:r>
            <a:fld id="{FDBEFE11-3DF1-4A6E-91A5-8B939726F35A}" type="slidenum">
              <a:rPr lang="en-GB" sz="1400" smtClean="0">
                <a:solidFill>
                  <a:schemeClr val="bg1">
                    <a:lumMod val="65000"/>
                  </a:schemeClr>
                </a:solidFill>
              </a:rPr>
              <a:pPr/>
              <a:t>18</a:t>
            </a:fld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475656" y="1988840"/>
            <a:ext cx="74888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context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UML!Class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  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: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attrByName</a:t>
            </a:r>
            <a:r>
              <a:rPr lang="es-ES_tradnl" dirty="0" smtClean="0">
                <a:latin typeface="Consolas" pitchFamily="49" charset="0"/>
              </a:rPr>
              <a:t>(n : </a:t>
            </a:r>
            <a:r>
              <a:rPr lang="es-ES_tradnl" dirty="0" err="1" smtClean="0">
                <a:latin typeface="Consolas" pitchFamily="49" charset="0"/>
              </a:rPr>
              <a:t>String</a:t>
            </a:r>
            <a:r>
              <a:rPr lang="es-ES_tradnl" dirty="0" smtClean="0">
                <a:latin typeface="Consolas" pitchFamily="49" charset="0"/>
              </a:rPr>
              <a:t>) : </a:t>
            </a:r>
            <a:r>
              <a:rPr lang="es-ES_tradnl" dirty="0" err="1" smtClean="0">
                <a:latin typeface="Consolas" pitchFamily="49" charset="0"/>
              </a:rPr>
              <a:t>UML!Property</a:t>
            </a:r>
            <a:r>
              <a:rPr lang="es-ES_tradnl" dirty="0" smtClean="0">
                <a:latin typeface="Consolas" pitchFamily="49" charset="0"/>
              </a:rPr>
              <a:t> =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let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attrs</a:t>
            </a:r>
            <a:r>
              <a:rPr lang="es-ES_tradnl" dirty="0" smtClean="0">
                <a:latin typeface="Consolas" pitchFamily="49" charset="0"/>
              </a:rPr>
              <a:t> : </a:t>
            </a:r>
            <a:r>
              <a:rPr lang="es-ES_tradnl" dirty="0" err="1" smtClean="0">
                <a:latin typeface="Consolas" pitchFamily="49" charset="0"/>
              </a:rPr>
              <a:t>Sequence</a:t>
            </a:r>
            <a:r>
              <a:rPr lang="es-ES_tradnl" dirty="0" smtClean="0">
                <a:latin typeface="Consolas" pitchFamily="49" charset="0"/>
              </a:rPr>
              <a:t>(</a:t>
            </a:r>
            <a:r>
              <a:rPr lang="es-ES_tradnl" dirty="0" err="1" smtClean="0">
                <a:latin typeface="Consolas" pitchFamily="49" charset="0"/>
              </a:rPr>
              <a:t>UML!Property</a:t>
            </a:r>
            <a:r>
              <a:rPr lang="es-ES_tradnl" dirty="0" smtClean="0">
                <a:latin typeface="Consolas" pitchFamily="49" charset="0"/>
              </a:rPr>
              <a:t>) = </a:t>
            </a:r>
            <a:r>
              <a:rPr lang="es-ES_tradnl" dirty="0" err="1" smtClean="0">
                <a:latin typeface="Consolas" pitchFamily="49" charset="0"/>
              </a:rPr>
              <a:t>self.ownedAttribute</a:t>
            </a:r>
            <a:endParaRPr lang="es-ES_tradnl" dirty="0" smtClean="0">
              <a:latin typeface="Consolas" pitchFamily="49" charset="0"/>
            </a:endParaRPr>
          </a:p>
          <a:p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in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attrs</a:t>
            </a:r>
            <a:r>
              <a:rPr lang="es-ES_tradnl" dirty="0" smtClean="0">
                <a:latin typeface="Consolas" pitchFamily="49" charset="0"/>
              </a:rPr>
              <a:t>-&gt;</a:t>
            </a:r>
            <a:r>
              <a:rPr lang="es-ES_tradnl" dirty="0" err="1" smtClean="0">
                <a:latin typeface="Consolas" pitchFamily="49" charset="0"/>
              </a:rPr>
              <a:t>any</a:t>
            </a:r>
            <a:r>
              <a:rPr lang="es-ES_tradnl" dirty="0" smtClean="0">
                <a:latin typeface="Consolas" pitchFamily="49" charset="0"/>
              </a:rPr>
              <a:t>(a | a.name = n);</a:t>
            </a: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rule</a:t>
            </a:r>
            <a:r>
              <a:rPr lang="es-ES_tradnl" dirty="0" smtClean="0">
                <a:latin typeface="Consolas" pitchFamily="49" charset="0"/>
              </a:rPr>
              <a:t>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UML!Class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using</a:t>
            </a:r>
            <a:r>
              <a:rPr lang="es-ES_tradnl" dirty="0" smtClean="0">
                <a:latin typeface="Consolas" pitchFamily="49" charset="0"/>
              </a:rPr>
              <a:t> {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dirty="0" err="1" smtClean="0">
                <a:latin typeface="Consolas" pitchFamily="49" charset="0"/>
              </a:rPr>
              <a:t>attrs</a:t>
            </a:r>
            <a:r>
              <a:rPr lang="es-ES_tradnl" dirty="0" smtClean="0">
                <a:latin typeface="Consolas" pitchFamily="49" charset="0"/>
              </a:rPr>
              <a:t> : </a:t>
            </a:r>
            <a:r>
              <a:rPr lang="es-ES_tradnl" dirty="0" err="1" smtClean="0">
                <a:latin typeface="Consolas" pitchFamily="49" charset="0"/>
              </a:rPr>
              <a:t>Sequence</a:t>
            </a:r>
            <a:r>
              <a:rPr lang="es-ES_tradnl" dirty="0" smtClean="0">
                <a:latin typeface="Consolas" pitchFamily="49" charset="0"/>
              </a:rPr>
              <a:t>(</a:t>
            </a:r>
            <a:r>
              <a:rPr lang="es-ES_tradnl" dirty="0" err="1" smtClean="0">
                <a:latin typeface="Consolas" pitchFamily="49" charset="0"/>
              </a:rPr>
              <a:t>UML!Property</a:t>
            </a:r>
            <a:r>
              <a:rPr lang="es-ES_tradnl" dirty="0" smtClean="0">
                <a:latin typeface="Consolas" pitchFamily="49" charset="0"/>
              </a:rPr>
              <a:t>) = </a:t>
            </a:r>
            <a:r>
              <a:rPr lang="es-ES_tradnl" dirty="0" err="1" smtClean="0">
                <a:latin typeface="Consolas" pitchFamily="49" charset="0"/>
              </a:rPr>
              <a:t>c.ownedAttribute</a:t>
            </a:r>
            <a:r>
              <a:rPr lang="es-ES_tradnl" dirty="0" smtClean="0">
                <a:latin typeface="Consolas" pitchFamily="49" charset="0"/>
              </a:rPr>
              <a:t>;</a:t>
            </a:r>
          </a:p>
          <a:p>
            <a:r>
              <a:rPr lang="es-ES_tradnl" dirty="0" smtClean="0">
                <a:latin typeface="Consolas" pitchFamily="49" charset="0"/>
              </a:rPr>
              <a:t>  }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attrs</a:t>
            </a:r>
            <a:r>
              <a:rPr lang="es-ES_tradnl" dirty="0" smtClean="0">
                <a:latin typeface="Consolas" pitchFamily="49" charset="0"/>
              </a:rPr>
              <a:t>-&gt;</a:t>
            </a:r>
          </a:p>
          <a:p>
            <a:r>
              <a:rPr lang="es-ES_tradnl" dirty="0" smtClean="0">
                <a:latin typeface="Consolas" pitchFamily="49" charset="0"/>
              </a:rPr>
              <a:t>        </a:t>
            </a:r>
            <a:r>
              <a:rPr lang="es-ES_tradnl" dirty="0" err="1" smtClean="0">
                <a:latin typeface="Consolas" pitchFamily="49" charset="0"/>
              </a:rPr>
              <a:t>collect</a:t>
            </a:r>
            <a:r>
              <a:rPr lang="es-ES_tradnl" dirty="0" smtClean="0">
                <a:latin typeface="Consolas" pitchFamily="49" charset="0"/>
              </a:rPr>
              <a:t>(a | </a:t>
            </a:r>
            <a:r>
              <a:rPr lang="es-ES_tradnl" dirty="0" err="1" smtClean="0">
                <a:latin typeface="Consolas" pitchFamily="49" charset="0"/>
              </a:rPr>
              <a:t>Tuple</a:t>
            </a:r>
            <a:r>
              <a:rPr lang="es-ES_tradnl" dirty="0" smtClean="0">
                <a:latin typeface="Consolas" pitchFamily="49" charset="0"/>
              </a:rPr>
              <a:t> {</a:t>
            </a:r>
            <a:r>
              <a:rPr lang="es-ES_tradnl" dirty="0" err="1" smtClean="0">
                <a:latin typeface="Consolas" pitchFamily="49" charset="0"/>
              </a:rPr>
              <a:t>class</a:t>
            </a:r>
            <a:r>
              <a:rPr lang="es-ES_tradnl" dirty="0" smtClean="0">
                <a:latin typeface="Consolas" pitchFamily="49" charset="0"/>
              </a:rPr>
              <a:t>=c, </a:t>
            </a:r>
            <a:r>
              <a:rPr lang="es-ES_tradnl" dirty="0" err="1" smtClean="0">
                <a:latin typeface="Consolas" pitchFamily="49" charset="0"/>
              </a:rPr>
              <a:t>attr</a:t>
            </a:r>
            <a:r>
              <a:rPr lang="es-ES_tradnl" dirty="0" smtClean="0">
                <a:latin typeface="Consolas" pitchFamily="49" charset="0"/>
              </a:rPr>
              <a:t> = a} )-&gt;...</a:t>
            </a:r>
          </a:p>
          <a:p>
            <a:r>
              <a:rPr lang="es-ES_tradnl" dirty="0" smtClean="0">
                <a:latin typeface="Consolas" pitchFamily="49" charset="0"/>
              </a:rPr>
              <a:t>  )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  <a:endParaRPr lang="en-GB" dirty="0"/>
          </a:p>
        </p:txBody>
      </p:sp>
      <p:sp>
        <p:nvSpPr>
          <p:cNvPr id="8" name="7 Documento"/>
          <p:cNvSpPr/>
          <p:nvPr/>
        </p:nvSpPr>
        <p:spPr>
          <a:xfrm>
            <a:off x="72008" y="4293096"/>
            <a:ext cx="1259632" cy="72008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RuleVariable</a:t>
            </a:r>
            <a:endParaRPr lang="en-AU" sz="1600" dirty="0" smtClean="0"/>
          </a:p>
          <a:p>
            <a:pPr algn="ctr"/>
            <a:r>
              <a:rPr lang="en-AU" sz="1600" dirty="0" smtClean="0"/>
              <a:t>Declaration</a:t>
            </a:r>
            <a:endParaRPr lang="en-AU" sz="1600" dirty="0"/>
          </a:p>
        </p:txBody>
      </p:sp>
      <p:cxnSp>
        <p:nvCxnSpPr>
          <p:cNvPr id="10" name="9 Conector recto de flecha"/>
          <p:cNvCxnSpPr>
            <a:stCxn id="8" idx="3"/>
          </p:cNvCxnSpPr>
          <p:nvPr/>
        </p:nvCxnSpPr>
        <p:spPr>
          <a:xfrm>
            <a:off x="1331640" y="46531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10 Documento"/>
          <p:cNvSpPr/>
          <p:nvPr/>
        </p:nvSpPr>
        <p:spPr>
          <a:xfrm>
            <a:off x="5148064" y="6237312"/>
            <a:ext cx="971600" cy="576064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TuplePart</a:t>
            </a:r>
            <a:endParaRPr lang="en-AU" sz="16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5652120" y="5877272"/>
            <a:ext cx="1825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13 Documento"/>
          <p:cNvSpPr/>
          <p:nvPr/>
        </p:nvSpPr>
        <p:spPr>
          <a:xfrm>
            <a:off x="7524328" y="1124744"/>
            <a:ext cx="1152128" cy="5040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Parameter</a:t>
            </a:r>
            <a:endParaRPr lang="en-AU" sz="1600" dirty="0"/>
          </a:p>
        </p:txBody>
      </p:sp>
      <p:cxnSp>
        <p:nvCxnSpPr>
          <p:cNvPr id="15" name="14 Conector recto de flecha"/>
          <p:cNvCxnSpPr>
            <a:stCxn id="14" idx="1"/>
          </p:cNvCxnSpPr>
          <p:nvPr/>
        </p:nvCxnSpPr>
        <p:spPr>
          <a:xfrm flipH="1">
            <a:off x="5148064" y="1376772"/>
            <a:ext cx="2376264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25 Documento"/>
          <p:cNvSpPr/>
          <p:nvPr/>
        </p:nvSpPr>
        <p:spPr>
          <a:xfrm>
            <a:off x="3131840" y="6237312"/>
            <a:ext cx="971600" cy="576064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Iterator</a:t>
            </a:r>
            <a:endParaRPr lang="en-AU" sz="1600" dirty="0"/>
          </a:p>
        </p:txBody>
      </p:sp>
      <p:cxnSp>
        <p:nvCxnSpPr>
          <p:cNvPr id="27" name="26 Conector recto de flecha"/>
          <p:cNvCxnSpPr>
            <a:stCxn id="26" idx="0"/>
          </p:cNvCxnSpPr>
          <p:nvPr/>
        </p:nvCxnSpPr>
        <p:spPr>
          <a:xfrm flipV="1">
            <a:off x="3617640" y="5877272"/>
            <a:ext cx="182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33 Documento"/>
          <p:cNvSpPr/>
          <p:nvPr/>
        </p:nvSpPr>
        <p:spPr>
          <a:xfrm>
            <a:off x="107504" y="2348880"/>
            <a:ext cx="1152128" cy="576064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Variable</a:t>
            </a:r>
          </a:p>
          <a:p>
            <a:pPr algn="ctr"/>
            <a:r>
              <a:rPr lang="en-AU" sz="1600" dirty="0" smtClean="0"/>
              <a:t>Declaration</a:t>
            </a:r>
            <a:endParaRPr lang="en-AU" sz="1600" dirty="0"/>
          </a:p>
        </p:txBody>
      </p:sp>
      <p:cxnSp>
        <p:nvCxnSpPr>
          <p:cNvPr id="38" name="37 Conector recto de flecha"/>
          <p:cNvCxnSpPr>
            <a:stCxn id="34" idx="3"/>
          </p:cNvCxnSpPr>
          <p:nvPr/>
        </p:nvCxnSpPr>
        <p:spPr>
          <a:xfrm>
            <a:off x="1259632" y="2636912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Property calls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1259632" y="1484784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OclExpression</a:t>
            </a:r>
            <a:endParaRPr lang="es-ES_tradnl" i="1" dirty="0"/>
          </a:p>
        </p:txBody>
      </p:sp>
      <p:sp>
        <p:nvSpPr>
          <p:cNvPr id="5" name="4 Rectángulo"/>
          <p:cNvSpPr/>
          <p:nvPr/>
        </p:nvSpPr>
        <p:spPr>
          <a:xfrm>
            <a:off x="2483768" y="3933056"/>
            <a:ext cx="237626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OperationCallExp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899592" y="2780928"/>
            <a:ext cx="22322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PropertyCallExp</a:t>
            </a:r>
            <a:endParaRPr lang="es-ES_tradnl" i="1" dirty="0"/>
          </a:p>
        </p:txBody>
      </p:sp>
      <p:sp>
        <p:nvSpPr>
          <p:cNvPr id="7" name="6 Triángulo isósceles"/>
          <p:cNvSpPr/>
          <p:nvPr/>
        </p:nvSpPr>
        <p:spPr>
          <a:xfrm>
            <a:off x="1907704" y="1916832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" name="7 Conector angular"/>
          <p:cNvCxnSpPr>
            <a:stCxn id="5" idx="0"/>
            <a:endCxn id="17" idx="3"/>
          </p:cNvCxnSpPr>
          <p:nvPr/>
        </p:nvCxnSpPr>
        <p:spPr>
          <a:xfrm rot="16200000" flipV="1">
            <a:off x="2591780" y="2852936"/>
            <a:ext cx="504056" cy="16561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8 Conector angular"/>
          <p:cNvCxnSpPr>
            <a:stCxn id="6" idx="0"/>
            <a:endCxn id="7" idx="3"/>
          </p:cNvCxnSpPr>
          <p:nvPr/>
        </p:nvCxnSpPr>
        <p:spPr>
          <a:xfrm rot="5400000" flipH="1" flipV="1">
            <a:off x="1691680" y="2456892"/>
            <a:ext cx="648072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395536" y="3934129"/>
            <a:ext cx="1872208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NavigationOr</a:t>
            </a:r>
            <a:endParaRPr lang="es-ES_tradnl" dirty="0" smtClean="0"/>
          </a:p>
          <a:p>
            <a:pPr algn="ctr"/>
            <a:r>
              <a:rPr lang="es-ES_tradnl" dirty="0" err="1" smtClean="0"/>
              <a:t>AttributeCallExp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395536" y="4510193"/>
            <a:ext cx="187220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17" name="16 Triángulo isósceles"/>
          <p:cNvSpPr/>
          <p:nvPr/>
        </p:nvSpPr>
        <p:spPr>
          <a:xfrm>
            <a:off x="1907704" y="321297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28 Conector angular"/>
          <p:cNvCxnSpPr>
            <a:stCxn id="6" idx="1"/>
            <a:endCxn id="4" idx="1"/>
          </p:cNvCxnSpPr>
          <p:nvPr/>
        </p:nvCxnSpPr>
        <p:spPr>
          <a:xfrm rot="10800000" flipH="1">
            <a:off x="899592" y="1700808"/>
            <a:ext cx="360040" cy="1296144"/>
          </a:xfrm>
          <a:prstGeom prst="bentConnector3">
            <a:avLst>
              <a:gd name="adj1" fmla="val -63493"/>
            </a:avLst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179512" y="1331476"/>
            <a:ext cx="97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source 1</a:t>
            </a:r>
            <a:endParaRPr lang="en-AU" dirty="0"/>
          </a:p>
        </p:txBody>
      </p:sp>
      <p:sp>
        <p:nvSpPr>
          <p:cNvPr id="38" name="37 Rectángulo"/>
          <p:cNvSpPr/>
          <p:nvPr/>
        </p:nvSpPr>
        <p:spPr>
          <a:xfrm>
            <a:off x="2483768" y="4365104"/>
            <a:ext cx="237626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operationName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41" name="40 Rectángulo"/>
          <p:cNvSpPr/>
          <p:nvPr/>
        </p:nvSpPr>
        <p:spPr>
          <a:xfrm>
            <a:off x="3347864" y="5445224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OperatorCallExp</a:t>
            </a:r>
            <a:endParaRPr lang="es-ES_tradnl" dirty="0"/>
          </a:p>
        </p:txBody>
      </p:sp>
      <p:sp>
        <p:nvSpPr>
          <p:cNvPr id="42" name="41 Triángulo isósceles"/>
          <p:cNvSpPr/>
          <p:nvPr/>
        </p:nvSpPr>
        <p:spPr>
          <a:xfrm>
            <a:off x="2987824" y="4797152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46" name="45 Conector angular"/>
          <p:cNvCxnSpPr>
            <a:stCxn id="5" idx="3"/>
            <a:endCxn id="4" idx="3"/>
          </p:cNvCxnSpPr>
          <p:nvPr/>
        </p:nvCxnSpPr>
        <p:spPr>
          <a:xfrm flipH="1" flipV="1">
            <a:off x="2843808" y="1700808"/>
            <a:ext cx="2016224" cy="2448272"/>
          </a:xfrm>
          <a:prstGeom prst="bentConnector3">
            <a:avLst>
              <a:gd name="adj1" fmla="val -11338"/>
            </a:avLst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2987824" y="1268760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arguments </a:t>
            </a:r>
            <a:endParaRPr lang="en-AU" dirty="0"/>
          </a:p>
        </p:txBody>
      </p:sp>
      <p:sp>
        <p:nvSpPr>
          <p:cNvPr id="51" name="50 Rectángulo"/>
          <p:cNvSpPr/>
          <p:nvPr/>
        </p:nvSpPr>
        <p:spPr>
          <a:xfrm>
            <a:off x="323528" y="5445224"/>
            <a:ext cx="295232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CollectionOperationCallExp</a:t>
            </a:r>
            <a:endParaRPr lang="es-ES_tradnl" dirty="0"/>
          </a:p>
        </p:txBody>
      </p:sp>
      <p:cxnSp>
        <p:nvCxnSpPr>
          <p:cNvPr id="54" name="7 Conector angular"/>
          <p:cNvCxnSpPr>
            <a:stCxn id="41" idx="0"/>
            <a:endCxn id="42" idx="3"/>
          </p:cNvCxnSpPr>
          <p:nvPr/>
        </p:nvCxnSpPr>
        <p:spPr>
          <a:xfrm rot="16200000" flipV="1">
            <a:off x="3437874" y="4671138"/>
            <a:ext cx="432048" cy="1116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7 Conector angular"/>
          <p:cNvCxnSpPr>
            <a:stCxn id="51" idx="0"/>
            <a:endCxn id="42" idx="3"/>
          </p:cNvCxnSpPr>
          <p:nvPr/>
        </p:nvCxnSpPr>
        <p:spPr>
          <a:xfrm rot="5400000" flipH="1" flipV="1">
            <a:off x="2231740" y="4581128"/>
            <a:ext cx="432048" cy="12961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60 Conector angular"/>
          <p:cNvCxnSpPr>
            <a:stCxn id="10" idx="0"/>
            <a:endCxn id="17" idx="3"/>
          </p:cNvCxnSpPr>
          <p:nvPr/>
        </p:nvCxnSpPr>
        <p:spPr>
          <a:xfrm rot="5400000" flipH="1" flipV="1">
            <a:off x="1421114" y="3339527"/>
            <a:ext cx="505129" cy="6840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63 Rectángulo"/>
          <p:cNvSpPr/>
          <p:nvPr/>
        </p:nvSpPr>
        <p:spPr>
          <a:xfrm>
            <a:off x="5724128" y="3933056"/>
            <a:ext cx="136815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LoopExp</a:t>
            </a:r>
            <a:endParaRPr lang="es-ES_tradnl" i="1" dirty="0"/>
          </a:p>
        </p:txBody>
      </p:sp>
      <p:cxnSp>
        <p:nvCxnSpPr>
          <p:cNvPr id="65" name="64 Conector angular"/>
          <p:cNvCxnSpPr>
            <a:stCxn id="64" idx="0"/>
            <a:endCxn id="17" idx="3"/>
          </p:cNvCxnSpPr>
          <p:nvPr/>
        </p:nvCxnSpPr>
        <p:spPr>
          <a:xfrm rot="16200000" flipV="1">
            <a:off x="3959932" y="1484784"/>
            <a:ext cx="504056" cy="43924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5364088" y="1484784"/>
            <a:ext cx="158417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OclExpression</a:t>
            </a:r>
            <a:endParaRPr lang="es-ES_tradnl" i="1" dirty="0"/>
          </a:p>
        </p:txBody>
      </p:sp>
      <p:sp>
        <p:nvSpPr>
          <p:cNvPr id="81" name="80 CuadroTexto"/>
          <p:cNvSpPr txBox="1"/>
          <p:nvPr/>
        </p:nvSpPr>
        <p:spPr>
          <a:xfrm>
            <a:off x="6516216" y="20608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1 body </a:t>
            </a:r>
            <a:endParaRPr lang="en-AU" dirty="0"/>
          </a:p>
        </p:txBody>
      </p:sp>
      <p:sp>
        <p:nvSpPr>
          <p:cNvPr id="82" name="81 Rectángulo"/>
          <p:cNvSpPr/>
          <p:nvPr/>
        </p:nvSpPr>
        <p:spPr>
          <a:xfrm>
            <a:off x="5220072" y="5157192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IteratorExp</a:t>
            </a:r>
            <a:endParaRPr lang="es-ES_tradnl" dirty="0"/>
          </a:p>
        </p:txBody>
      </p:sp>
      <p:sp>
        <p:nvSpPr>
          <p:cNvPr id="83" name="82 Rectángulo"/>
          <p:cNvSpPr/>
          <p:nvPr/>
        </p:nvSpPr>
        <p:spPr>
          <a:xfrm>
            <a:off x="6732240" y="5157192"/>
            <a:ext cx="122413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IteratorExp</a:t>
            </a:r>
            <a:endParaRPr lang="es-ES_tradnl" dirty="0"/>
          </a:p>
        </p:txBody>
      </p:sp>
      <p:sp>
        <p:nvSpPr>
          <p:cNvPr id="88" name="87 Rectángulo"/>
          <p:cNvSpPr/>
          <p:nvPr/>
        </p:nvSpPr>
        <p:spPr>
          <a:xfrm>
            <a:off x="5220072" y="5517232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sp>
        <p:nvSpPr>
          <p:cNvPr id="89" name="88 Rectángulo"/>
          <p:cNvSpPr/>
          <p:nvPr/>
        </p:nvSpPr>
        <p:spPr>
          <a:xfrm>
            <a:off x="6156176" y="6093296"/>
            <a:ext cx="1296144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Variable</a:t>
            </a:r>
          </a:p>
          <a:p>
            <a:pPr algn="ctr"/>
            <a:r>
              <a:rPr lang="es-ES_tradnl" dirty="0" err="1" smtClean="0"/>
              <a:t>Declaration</a:t>
            </a:r>
            <a:endParaRPr lang="es-ES_tradnl" dirty="0"/>
          </a:p>
        </p:txBody>
      </p:sp>
      <p:sp>
        <p:nvSpPr>
          <p:cNvPr id="91" name="90 Triángulo isósceles"/>
          <p:cNvSpPr/>
          <p:nvPr/>
        </p:nvSpPr>
        <p:spPr>
          <a:xfrm>
            <a:off x="6228184" y="4365104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2" name="7 Conector angular"/>
          <p:cNvCxnSpPr>
            <a:stCxn id="83" idx="0"/>
            <a:endCxn id="91" idx="3"/>
          </p:cNvCxnSpPr>
          <p:nvPr/>
        </p:nvCxnSpPr>
        <p:spPr>
          <a:xfrm rot="16200000" flipV="1">
            <a:off x="6552220" y="4365104"/>
            <a:ext cx="576064" cy="10081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7 Conector angular"/>
          <p:cNvCxnSpPr>
            <a:stCxn id="82" idx="0"/>
            <a:endCxn id="91" idx="3"/>
          </p:cNvCxnSpPr>
          <p:nvPr/>
        </p:nvCxnSpPr>
        <p:spPr>
          <a:xfrm rot="5400000" flipH="1" flipV="1">
            <a:off x="5850142" y="4671138"/>
            <a:ext cx="576064" cy="3960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101 Rectángulo"/>
          <p:cNvSpPr/>
          <p:nvPr/>
        </p:nvSpPr>
        <p:spPr>
          <a:xfrm>
            <a:off x="8172400" y="6237312"/>
            <a:ext cx="100709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Iterator</a:t>
            </a:r>
            <a:endParaRPr lang="es-ES_tradnl" dirty="0"/>
          </a:p>
        </p:txBody>
      </p:sp>
      <p:cxnSp>
        <p:nvCxnSpPr>
          <p:cNvPr id="112" name="111 Conector recto de flecha"/>
          <p:cNvCxnSpPr/>
          <p:nvPr/>
        </p:nvCxnSpPr>
        <p:spPr>
          <a:xfrm flipH="1" flipV="1">
            <a:off x="6480212" y="1916832"/>
            <a:ext cx="36004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117 Conector angular"/>
          <p:cNvCxnSpPr>
            <a:stCxn id="83" idx="3"/>
            <a:endCxn id="102" idx="0"/>
          </p:cNvCxnSpPr>
          <p:nvPr/>
        </p:nvCxnSpPr>
        <p:spPr>
          <a:xfrm>
            <a:off x="7956376" y="5337212"/>
            <a:ext cx="719572" cy="900100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120 CuadroTexto"/>
          <p:cNvSpPr txBox="1"/>
          <p:nvPr/>
        </p:nvSpPr>
        <p:spPr>
          <a:xfrm>
            <a:off x="8100392" y="5661248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* </a:t>
            </a:r>
            <a:r>
              <a:rPr lang="en-AU" dirty="0" err="1" smtClean="0"/>
              <a:t>iterators</a:t>
            </a:r>
            <a:r>
              <a:rPr lang="en-AU" dirty="0" smtClean="0"/>
              <a:t> </a:t>
            </a:r>
            <a:endParaRPr lang="en-AU" dirty="0"/>
          </a:p>
        </p:txBody>
      </p:sp>
      <p:sp>
        <p:nvSpPr>
          <p:cNvPr id="122" name="121 Triángulo isósceles"/>
          <p:cNvSpPr/>
          <p:nvPr/>
        </p:nvSpPr>
        <p:spPr>
          <a:xfrm rot="16200000">
            <a:off x="7452320" y="6309320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4" name="123 Conector recto"/>
          <p:cNvCxnSpPr>
            <a:stCxn id="122" idx="3"/>
            <a:endCxn id="102" idx="1"/>
          </p:cNvCxnSpPr>
          <p:nvPr/>
        </p:nvCxnSpPr>
        <p:spPr>
          <a:xfrm>
            <a:off x="7668344" y="6417332"/>
            <a:ext cx="504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117 Conector angular"/>
          <p:cNvCxnSpPr>
            <a:stCxn id="88" idx="2"/>
            <a:endCxn id="89" idx="1"/>
          </p:cNvCxnSpPr>
          <p:nvPr/>
        </p:nvCxnSpPr>
        <p:spPr>
          <a:xfrm rot="16200000" flipH="1">
            <a:off x="5796136" y="6021288"/>
            <a:ext cx="504056" cy="216024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5195591" y="6381328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result 1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Definition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A </a:t>
            </a:r>
            <a:r>
              <a:rPr lang="en-US" b="1" i="1" dirty="0" smtClean="0"/>
              <a:t>higher-order transformation </a:t>
            </a:r>
            <a:r>
              <a:rPr lang="en-US" i="1" dirty="0" smtClean="0"/>
              <a:t>is a model transformation such that its input and/or output models are themselves transformation models</a:t>
            </a:r>
          </a:p>
          <a:p>
            <a:endParaRPr lang="es-ES_tradnl" dirty="0" smtClean="0"/>
          </a:p>
          <a:p>
            <a:r>
              <a:rPr lang="es-ES_tradnl" dirty="0" smtClean="0"/>
              <a:t>Pre-</a:t>
            </a:r>
            <a:r>
              <a:rPr lang="es-ES_tradnl" dirty="0" err="1" smtClean="0"/>
              <a:t>requisite</a:t>
            </a:r>
            <a:endParaRPr lang="es-ES_tradnl" dirty="0" smtClean="0"/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program</a:t>
            </a:r>
            <a:r>
              <a:rPr lang="es-ES_tradnl" dirty="0" smtClean="0"/>
              <a:t> </a:t>
            </a:r>
            <a:r>
              <a:rPr lang="es-ES_tradnl" dirty="0" err="1" smtClean="0"/>
              <a:t>must</a:t>
            </a:r>
            <a:r>
              <a:rPr lang="es-ES_tradnl" dirty="0" smtClean="0"/>
              <a:t> </a:t>
            </a:r>
            <a:r>
              <a:rPr lang="es-ES_tradnl" dirty="0" err="1" smtClean="0"/>
              <a:t>be</a:t>
            </a:r>
            <a:r>
              <a:rPr lang="es-ES_tradnl" dirty="0" smtClean="0"/>
              <a:t> </a:t>
            </a:r>
            <a:r>
              <a:rPr lang="es-ES_tradnl" dirty="0" err="1" smtClean="0"/>
              <a:t>expressed</a:t>
            </a:r>
            <a:r>
              <a:rPr lang="es-ES_tradnl" dirty="0" smtClean="0"/>
              <a:t> as a </a:t>
            </a:r>
            <a:r>
              <a:rPr lang="es-ES_tradnl" dirty="0" err="1" smtClean="0"/>
              <a:t>model</a:t>
            </a:r>
            <a:r>
              <a:rPr lang="es-ES_tradnl" dirty="0" smtClean="0"/>
              <a:t>, </a:t>
            </a:r>
            <a:r>
              <a:rPr lang="es-ES_tradnl" dirty="0" err="1" smtClean="0"/>
              <a:t>which</a:t>
            </a:r>
            <a:r>
              <a:rPr lang="es-ES_tradnl" dirty="0" smtClean="0"/>
              <a:t> </a:t>
            </a:r>
            <a:r>
              <a:rPr lang="es-ES_tradnl" dirty="0" err="1" smtClean="0"/>
              <a:t>means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 err="1" smtClean="0"/>
              <a:t>The</a:t>
            </a:r>
            <a:r>
              <a:rPr lang="es-ES_tradnl" dirty="0" smtClean="0"/>
              <a:t> ATL </a:t>
            </a:r>
            <a:r>
              <a:rPr lang="es-ES_tradnl" dirty="0" err="1" smtClean="0"/>
              <a:t>abstract</a:t>
            </a:r>
            <a:r>
              <a:rPr lang="es-ES_tradnl" dirty="0" smtClean="0"/>
              <a:t> </a:t>
            </a:r>
            <a:r>
              <a:rPr lang="es-ES_tradnl" dirty="0" err="1" smtClean="0"/>
              <a:t>syntax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defined</a:t>
            </a:r>
            <a:r>
              <a:rPr lang="es-ES_tradnl" dirty="0" smtClean="0"/>
              <a:t> as a meta-</a:t>
            </a:r>
            <a:r>
              <a:rPr lang="es-ES_tradnl" dirty="0" err="1" smtClean="0"/>
              <a:t>model</a:t>
            </a:r>
            <a:endParaRPr lang="es-ES_tradnl" dirty="0" smtClean="0"/>
          </a:p>
          <a:p>
            <a:endParaRPr lang="es-ES_tradnl" dirty="0" smtClean="0"/>
          </a:p>
        </p:txBody>
      </p:sp>
      <p:sp>
        <p:nvSpPr>
          <p:cNvPr id="6" name="5 Rectángulo"/>
          <p:cNvSpPr/>
          <p:nvPr/>
        </p:nvSpPr>
        <p:spPr>
          <a:xfrm>
            <a:off x="251520" y="6095037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Tisi</a:t>
            </a:r>
            <a:r>
              <a:rPr lang="es-ES_tradnl" dirty="0" smtClean="0"/>
              <a:t>, M., </a:t>
            </a:r>
            <a:r>
              <a:rPr lang="es-ES_tradnl" dirty="0" err="1" smtClean="0"/>
              <a:t>Jouault</a:t>
            </a:r>
            <a:r>
              <a:rPr lang="es-ES_tradnl" dirty="0" smtClean="0"/>
              <a:t>, F., </a:t>
            </a:r>
            <a:r>
              <a:rPr lang="es-ES_tradnl" dirty="0" err="1" smtClean="0"/>
              <a:t>Fraternali</a:t>
            </a:r>
            <a:r>
              <a:rPr lang="es-ES_tradnl" dirty="0" smtClean="0"/>
              <a:t>, P., </a:t>
            </a:r>
            <a:r>
              <a:rPr lang="es-ES_tradnl" dirty="0" err="1" smtClean="0"/>
              <a:t>Ceri</a:t>
            </a:r>
            <a:r>
              <a:rPr lang="es-ES_tradnl" dirty="0" smtClean="0"/>
              <a:t>, S., &amp; </a:t>
            </a:r>
            <a:r>
              <a:rPr lang="es-ES_tradnl" dirty="0" err="1" smtClean="0"/>
              <a:t>Bézivin</a:t>
            </a:r>
            <a:r>
              <a:rPr lang="es-ES_tradnl" dirty="0" smtClean="0"/>
              <a:t>, J. (2009, June).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use of </a:t>
            </a:r>
            <a:r>
              <a:rPr lang="es-ES_tradnl" dirty="0" err="1" smtClean="0"/>
              <a:t>higher-order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. ECMFA’09.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Property calls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Considerations</a:t>
            </a:r>
          </a:p>
          <a:p>
            <a:pPr lvl="1"/>
            <a:r>
              <a:rPr lang="en-AU" dirty="0" smtClean="0"/>
              <a:t>Hierarchy is not natural</a:t>
            </a:r>
          </a:p>
          <a:p>
            <a:pPr lvl="1"/>
            <a:r>
              <a:rPr lang="en-AU" dirty="0" err="1" smtClean="0"/>
              <a:t>LoopExp</a:t>
            </a:r>
            <a:r>
              <a:rPr lang="en-AU" dirty="0" smtClean="0"/>
              <a:t> </a:t>
            </a:r>
            <a:r>
              <a:rPr lang="en-AU" dirty="0" err="1" smtClean="0"/>
              <a:t>syntatically</a:t>
            </a:r>
            <a:r>
              <a:rPr lang="en-AU" dirty="0" smtClean="0"/>
              <a:t> supports many </a:t>
            </a:r>
            <a:r>
              <a:rPr lang="en-AU" dirty="0" err="1" smtClean="0"/>
              <a:t>iterators</a:t>
            </a:r>
            <a:r>
              <a:rPr lang="en-AU" dirty="0" smtClean="0"/>
              <a:t>, but in practice only the first one is used</a:t>
            </a:r>
          </a:p>
          <a:p>
            <a:pPr lvl="1"/>
            <a:r>
              <a:rPr lang="en-AU" dirty="0" smtClean="0"/>
              <a:t>Do not confuse </a:t>
            </a:r>
            <a:r>
              <a:rPr lang="en-AU" dirty="0" err="1" smtClean="0"/>
              <a:t>IteratorExp</a:t>
            </a:r>
            <a:r>
              <a:rPr lang="en-AU" dirty="0" smtClean="0"/>
              <a:t> with </a:t>
            </a:r>
            <a:r>
              <a:rPr lang="en-AU" dirty="0" err="1" smtClean="0"/>
              <a:t>Iterator</a:t>
            </a:r>
            <a:endParaRPr lang="en-AU" dirty="0" smtClean="0"/>
          </a:p>
          <a:p>
            <a:pPr lvl="1"/>
            <a:r>
              <a:rPr lang="en-AU" dirty="0" smtClean="0"/>
              <a:t>Expressions are nested via the </a:t>
            </a:r>
            <a:r>
              <a:rPr lang="en-AU" dirty="0" smtClean="0">
                <a:latin typeface="Consolas" pitchFamily="49" charset="0"/>
              </a:rPr>
              <a:t>source</a:t>
            </a:r>
            <a:r>
              <a:rPr lang="en-AU" dirty="0" smtClean="0"/>
              <a:t> reference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Property calls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1491343" y="1412776"/>
            <a:ext cx="6302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>
                <a:latin typeface="Consolas" pitchFamily="49" charset="0"/>
              </a:rPr>
              <a:t>aClass.allAtts</a:t>
            </a:r>
            <a:r>
              <a:rPr lang="es-ES_tradnl" dirty="0" smtClean="0">
                <a:latin typeface="Consolas" pitchFamily="49" charset="0"/>
              </a:rPr>
              <a:t>()-&gt;</a:t>
            </a:r>
            <a:r>
              <a:rPr lang="es-ES_tradnl" dirty="0" err="1" smtClean="0">
                <a:latin typeface="Consolas" pitchFamily="49" charset="0"/>
              </a:rPr>
              <a:t>select</a:t>
            </a:r>
            <a:r>
              <a:rPr lang="es-ES_tradnl" dirty="0" smtClean="0">
                <a:latin typeface="Consolas" pitchFamily="49" charset="0"/>
              </a:rPr>
              <a:t>(c | c.name = </a:t>
            </a:r>
            <a:r>
              <a:rPr lang="es-ES_tradnl" dirty="0" smtClean="0">
                <a:solidFill>
                  <a:srgbClr val="0070C0"/>
                </a:solidFill>
                <a:latin typeface="Consolas" pitchFamily="49" charset="0"/>
              </a:rPr>
              <a:t>‘</a:t>
            </a:r>
            <a:r>
              <a:rPr lang="es-ES_tradnl" dirty="0" err="1" smtClean="0">
                <a:solidFill>
                  <a:srgbClr val="0070C0"/>
                </a:solidFill>
                <a:latin typeface="Consolas" pitchFamily="49" charset="0"/>
              </a:rPr>
              <a:t>Person</a:t>
            </a:r>
            <a:r>
              <a:rPr lang="es-ES_tradnl" dirty="0" smtClean="0">
                <a:solidFill>
                  <a:srgbClr val="0070C0"/>
                </a:solidFill>
                <a:latin typeface="Consolas" pitchFamily="49" charset="0"/>
              </a:rPr>
              <a:t>’</a:t>
            </a:r>
            <a:r>
              <a:rPr lang="es-ES_tradnl" dirty="0" smtClean="0">
                <a:latin typeface="Consolas" pitchFamily="49" charset="0"/>
              </a:rPr>
              <a:t>)</a:t>
            </a: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1763688" y="4797152"/>
            <a:ext cx="2448272" cy="381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</a:t>
            </a:r>
            <a:r>
              <a:rPr lang="es-ES_tradnl" sz="1600" u="sng" dirty="0" err="1" smtClean="0"/>
              <a:t>OperationCallExp</a:t>
            </a:r>
            <a:endParaRPr lang="es-ES_tradnl" sz="1600" u="sng" dirty="0"/>
          </a:p>
        </p:txBody>
      </p:sp>
      <p:grpSp>
        <p:nvGrpSpPr>
          <p:cNvPr id="6" name="5 Grupo"/>
          <p:cNvGrpSpPr/>
          <p:nvPr/>
        </p:nvGrpSpPr>
        <p:grpSpPr>
          <a:xfrm>
            <a:off x="395536" y="2442374"/>
            <a:ext cx="1656184" cy="720080"/>
            <a:chOff x="467544" y="1772816"/>
            <a:chExt cx="2088232" cy="720080"/>
          </a:xfrm>
        </p:grpSpPr>
        <p:sp>
          <p:nvSpPr>
            <p:cNvPr id="7" name="6 Rectángulo"/>
            <p:cNvSpPr/>
            <p:nvPr/>
          </p:nvSpPr>
          <p:spPr>
            <a:xfrm>
              <a:off x="467544" y="1772816"/>
              <a:ext cx="2088232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u="sng" dirty="0" smtClean="0"/>
                <a:t>: </a:t>
              </a:r>
              <a:r>
                <a:rPr lang="es-ES_tradnl" sz="1600" u="sng" dirty="0" err="1" smtClean="0"/>
                <a:t>IteratorExp</a:t>
              </a:r>
              <a:endParaRPr lang="es-ES_tradnl" sz="1600" u="sng" dirty="0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467544" y="2132856"/>
              <a:ext cx="2088232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_tradnl" sz="1600" dirty="0" err="1" smtClean="0"/>
                <a:t>name</a:t>
              </a:r>
              <a:r>
                <a:rPr lang="es-ES_tradnl" sz="1600" dirty="0" smtClean="0"/>
                <a:t> = “</a:t>
              </a:r>
              <a:r>
                <a:rPr lang="es-ES_tradnl" sz="1600" dirty="0" err="1" smtClean="0"/>
                <a:t>select</a:t>
              </a:r>
              <a:r>
                <a:rPr lang="es-ES_tradnl" sz="1600" dirty="0" smtClean="0"/>
                <a:t>”</a:t>
              </a:r>
              <a:endParaRPr lang="es-ES_tradnl" sz="1600" dirty="0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5596136" y="4509120"/>
            <a:ext cx="214421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StringExp</a:t>
            </a:r>
            <a:endParaRPr lang="es-ES_tradnl" sz="1600" u="sng" dirty="0"/>
          </a:p>
        </p:txBody>
      </p:sp>
      <p:sp>
        <p:nvSpPr>
          <p:cNvPr id="10" name="9 Rectángulo"/>
          <p:cNvSpPr/>
          <p:nvPr/>
        </p:nvSpPr>
        <p:spPr>
          <a:xfrm>
            <a:off x="5596136" y="4941168"/>
            <a:ext cx="2144216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stringSymbol</a:t>
            </a:r>
            <a:r>
              <a:rPr lang="es-ES_tradnl" sz="1600" dirty="0" smtClean="0"/>
              <a:t>= “</a:t>
            </a:r>
            <a:r>
              <a:rPr lang="es-ES_tradnl" sz="1600" dirty="0" err="1" smtClean="0"/>
              <a:t>Person</a:t>
            </a:r>
            <a:r>
              <a:rPr lang="es-ES_tradnl" sz="1600" dirty="0" smtClean="0"/>
              <a:t>”</a:t>
            </a:r>
            <a:endParaRPr lang="es-ES_tradnl" sz="1600" dirty="0"/>
          </a:p>
        </p:txBody>
      </p:sp>
      <p:sp>
        <p:nvSpPr>
          <p:cNvPr id="11" name="10 Rectángulo"/>
          <p:cNvSpPr/>
          <p:nvPr/>
        </p:nvSpPr>
        <p:spPr>
          <a:xfrm>
            <a:off x="1767813" y="3492691"/>
            <a:ext cx="2448272" cy="381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OperatorExp</a:t>
            </a:r>
            <a:endParaRPr lang="es-ES_tradnl" sz="1600" u="sng" dirty="0"/>
          </a:p>
        </p:txBody>
      </p:sp>
      <p:cxnSp>
        <p:nvCxnSpPr>
          <p:cNvPr id="16" name="15 Forma"/>
          <p:cNvCxnSpPr>
            <a:stCxn id="8" idx="2"/>
            <a:endCxn id="5" idx="1"/>
          </p:cNvCxnSpPr>
          <p:nvPr/>
        </p:nvCxnSpPr>
        <p:spPr>
          <a:xfrm rot="16200000" flipH="1">
            <a:off x="580928" y="3805154"/>
            <a:ext cx="1825461" cy="5400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5188564" y="3464227"/>
            <a:ext cx="28083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NavigationOrAttributeCallExp</a:t>
            </a:r>
            <a:endParaRPr lang="es-ES_tradnl" sz="1600" u="sng" dirty="0"/>
          </a:p>
        </p:txBody>
      </p:sp>
      <p:sp>
        <p:nvSpPr>
          <p:cNvPr id="19" name="18 Rectángulo"/>
          <p:cNvSpPr/>
          <p:nvPr/>
        </p:nvSpPr>
        <p:spPr>
          <a:xfrm>
            <a:off x="5188564" y="3896275"/>
            <a:ext cx="2808312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name</a:t>
            </a:r>
            <a:r>
              <a:rPr lang="es-ES_tradnl" sz="1600" dirty="0" smtClean="0"/>
              <a:t>= “</a:t>
            </a:r>
            <a:r>
              <a:rPr lang="es-ES_tradnl" sz="1600" dirty="0" err="1" smtClean="0"/>
              <a:t>name</a:t>
            </a:r>
            <a:r>
              <a:rPr lang="es-ES_tradnl" sz="1600" dirty="0" smtClean="0"/>
              <a:t>”</a:t>
            </a:r>
            <a:endParaRPr lang="es-ES_tradnl" sz="16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899592" y="4941168"/>
            <a:ext cx="73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source</a:t>
            </a:r>
            <a:endParaRPr lang="en-GB" sz="1600" dirty="0"/>
          </a:p>
        </p:txBody>
      </p:sp>
      <p:sp>
        <p:nvSpPr>
          <p:cNvPr id="62" name="61 Rectángulo"/>
          <p:cNvSpPr/>
          <p:nvPr/>
        </p:nvSpPr>
        <p:spPr>
          <a:xfrm>
            <a:off x="1763688" y="5178678"/>
            <a:ext cx="24482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operationName</a:t>
            </a:r>
            <a:r>
              <a:rPr lang="es-ES_tradnl" sz="1600" dirty="0" smtClean="0"/>
              <a:t> =“</a:t>
            </a:r>
            <a:r>
              <a:rPr lang="es-ES_tradnl" sz="1600" dirty="0" err="1" smtClean="0"/>
              <a:t>allAtts</a:t>
            </a:r>
            <a:r>
              <a:rPr lang="es-ES_tradnl" sz="1600" dirty="0" smtClean="0"/>
              <a:t>”</a:t>
            </a:r>
            <a:endParaRPr lang="es-ES_tradnl" sz="1600" dirty="0"/>
          </a:p>
        </p:txBody>
      </p:sp>
      <p:sp>
        <p:nvSpPr>
          <p:cNvPr id="75" name="74 Rectángulo"/>
          <p:cNvSpPr/>
          <p:nvPr/>
        </p:nvSpPr>
        <p:spPr>
          <a:xfrm>
            <a:off x="1767813" y="3874217"/>
            <a:ext cx="244827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sz="1600" dirty="0" err="1" smtClean="0"/>
              <a:t>operationName</a:t>
            </a:r>
            <a:r>
              <a:rPr lang="es-ES_tradnl" sz="1600" dirty="0" smtClean="0"/>
              <a:t>= “=“</a:t>
            </a:r>
            <a:endParaRPr lang="es-ES_tradnl" sz="1600" dirty="0"/>
          </a:p>
        </p:txBody>
      </p:sp>
      <p:sp>
        <p:nvSpPr>
          <p:cNvPr id="78" name="77 Rectángulo"/>
          <p:cNvSpPr/>
          <p:nvPr/>
        </p:nvSpPr>
        <p:spPr>
          <a:xfrm>
            <a:off x="3059832" y="2442374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Iterator</a:t>
            </a:r>
            <a:endParaRPr lang="es-ES_tradnl" sz="1600" u="sng" dirty="0"/>
          </a:p>
        </p:txBody>
      </p:sp>
      <p:sp>
        <p:nvSpPr>
          <p:cNvPr id="80" name="79 Rectángulo"/>
          <p:cNvSpPr/>
          <p:nvPr/>
        </p:nvSpPr>
        <p:spPr>
          <a:xfrm>
            <a:off x="3059832" y="2802414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varName</a:t>
            </a:r>
            <a:r>
              <a:rPr lang="es-ES_tradnl" sz="1600" dirty="0" smtClean="0"/>
              <a:t> = “c”</a:t>
            </a:r>
            <a:endParaRPr lang="es-ES_tradnl" sz="1600" dirty="0"/>
          </a:p>
        </p:txBody>
      </p:sp>
      <p:sp>
        <p:nvSpPr>
          <p:cNvPr id="81" name="80 Rectángulo"/>
          <p:cNvSpPr/>
          <p:nvPr/>
        </p:nvSpPr>
        <p:spPr>
          <a:xfrm>
            <a:off x="6468075" y="2447595"/>
            <a:ext cx="15121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VariableExp</a:t>
            </a:r>
            <a:endParaRPr lang="es-ES_tradnl" sz="1600" u="sng" dirty="0"/>
          </a:p>
        </p:txBody>
      </p:sp>
      <p:cxnSp>
        <p:nvCxnSpPr>
          <p:cNvPr id="88" name="87 Forma"/>
          <p:cNvCxnSpPr>
            <a:stCxn id="8" idx="2"/>
            <a:endCxn id="75" idx="1"/>
          </p:cNvCxnSpPr>
          <p:nvPr/>
        </p:nvCxnSpPr>
        <p:spPr>
          <a:xfrm rot="16200000" flipH="1">
            <a:off x="1055200" y="3330881"/>
            <a:ext cx="881040" cy="5441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90 Rectángulo"/>
          <p:cNvSpPr/>
          <p:nvPr/>
        </p:nvSpPr>
        <p:spPr>
          <a:xfrm>
            <a:off x="6732240" y="6021288"/>
            <a:ext cx="20162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VariableDeclaration</a:t>
            </a:r>
            <a:endParaRPr lang="es-ES_tradnl" sz="1600" u="sng" dirty="0"/>
          </a:p>
        </p:txBody>
      </p:sp>
      <p:sp>
        <p:nvSpPr>
          <p:cNvPr id="92" name="91 Rectángulo"/>
          <p:cNvSpPr/>
          <p:nvPr/>
        </p:nvSpPr>
        <p:spPr>
          <a:xfrm>
            <a:off x="6732240" y="6381328"/>
            <a:ext cx="20162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dirty="0" err="1" smtClean="0"/>
              <a:t>varName</a:t>
            </a:r>
            <a:r>
              <a:rPr lang="es-ES_tradnl" sz="1600" dirty="0" smtClean="0"/>
              <a:t> = “</a:t>
            </a:r>
            <a:r>
              <a:rPr lang="es-ES_tradnl" sz="1600" dirty="0" err="1" smtClean="0"/>
              <a:t>aClass</a:t>
            </a:r>
            <a:r>
              <a:rPr lang="es-ES_tradnl" sz="1600" dirty="0" smtClean="0"/>
              <a:t>”</a:t>
            </a:r>
            <a:endParaRPr lang="es-ES_tradnl" sz="1600" dirty="0"/>
          </a:p>
        </p:txBody>
      </p:sp>
      <p:sp>
        <p:nvSpPr>
          <p:cNvPr id="93" name="92 Rectángulo"/>
          <p:cNvSpPr/>
          <p:nvPr/>
        </p:nvSpPr>
        <p:spPr>
          <a:xfrm>
            <a:off x="3347864" y="6021288"/>
            <a:ext cx="144016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600" u="sng" dirty="0" smtClean="0"/>
              <a:t>: </a:t>
            </a:r>
            <a:r>
              <a:rPr lang="es-ES_tradnl" sz="1600" u="sng" dirty="0" err="1" smtClean="0"/>
              <a:t>VariableExp</a:t>
            </a:r>
            <a:endParaRPr lang="es-ES_tradnl" sz="1600" u="sng" dirty="0"/>
          </a:p>
        </p:txBody>
      </p:sp>
      <p:cxnSp>
        <p:nvCxnSpPr>
          <p:cNvPr id="94" name="93 Forma"/>
          <p:cNvCxnSpPr>
            <a:stCxn id="62" idx="2"/>
            <a:endCxn id="93" idx="1"/>
          </p:cNvCxnSpPr>
          <p:nvPr/>
        </p:nvCxnSpPr>
        <p:spPr>
          <a:xfrm rot="16200000" flipH="1">
            <a:off x="2825806" y="5679250"/>
            <a:ext cx="684076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>
            <a:stCxn id="93" idx="3"/>
            <a:endCxn id="91" idx="1"/>
          </p:cNvCxnSpPr>
          <p:nvPr/>
        </p:nvCxnSpPr>
        <p:spPr>
          <a:xfrm>
            <a:off x="4788024" y="6201308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98 CuadroTexto"/>
          <p:cNvSpPr txBox="1"/>
          <p:nvPr/>
        </p:nvSpPr>
        <p:spPr>
          <a:xfrm>
            <a:off x="2392342" y="6165304"/>
            <a:ext cx="73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source</a:t>
            </a:r>
            <a:endParaRPr lang="en-GB" sz="1600" dirty="0"/>
          </a:p>
        </p:txBody>
      </p:sp>
      <p:sp>
        <p:nvSpPr>
          <p:cNvPr id="100" name="99 CuadroTexto"/>
          <p:cNvSpPr txBox="1"/>
          <p:nvPr/>
        </p:nvSpPr>
        <p:spPr>
          <a:xfrm>
            <a:off x="4860032" y="6237312"/>
            <a:ext cx="154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referredVariable</a:t>
            </a:r>
            <a:endParaRPr lang="en-GB" sz="1600" dirty="0"/>
          </a:p>
        </p:txBody>
      </p:sp>
      <p:sp>
        <p:nvSpPr>
          <p:cNvPr id="101" name="100 CuadroTexto"/>
          <p:cNvSpPr txBox="1"/>
          <p:nvPr/>
        </p:nvSpPr>
        <p:spPr>
          <a:xfrm>
            <a:off x="1187624" y="414908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body</a:t>
            </a:r>
            <a:endParaRPr lang="en-GB" sz="1600" dirty="0"/>
          </a:p>
        </p:txBody>
      </p:sp>
      <p:cxnSp>
        <p:nvCxnSpPr>
          <p:cNvPr id="103" name="102 Conector recto de flecha"/>
          <p:cNvCxnSpPr>
            <a:stCxn id="8" idx="3"/>
            <a:endCxn id="80" idx="1"/>
          </p:cNvCxnSpPr>
          <p:nvPr/>
        </p:nvCxnSpPr>
        <p:spPr>
          <a:xfrm>
            <a:off x="2051720" y="298243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103 CuadroTexto"/>
          <p:cNvSpPr txBox="1"/>
          <p:nvPr/>
        </p:nvSpPr>
        <p:spPr>
          <a:xfrm>
            <a:off x="2123728" y="2636912"/>
            <a:ext cx="88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iterators</a:t>
            </a:r>
            <a:endParaRPr lang="en-GB" sz="1600" dirty="0"/>
          </a:p>
        </p:txBody>
      </p:sp>
      <p:cxnSp>
        <p:nvCxnSpPr>
          <p:cNvPr id="105" name="104 Conector recto de flecha"/>
          <p:cNvCxnSpPr>
            <a:stCxn id="11" idx="3"/>
            <a:endCxn id="18" idx="1"/>
          </p:cNvCxnSpPr>
          <p:nvPr/>
        </p:nvCxnSpPr>
        <p:spPr>
          <a:xfrm flipV="1">
            <a:off x="4216085" y="3680251"/>
            <a:ext cx="972479" cy="3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117 CuadroTexto"/>
          <p:cNvSpPr txBox="1"/>
          <p:nvPr/>
        </p:nvSpPr>
        <p:spPr>
          <a:xfrm>
            <a:off x="4408566" y="3378478"/>
            <a:ext cx="73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source</a:t>
            </a:r>
            <a:endParaRPr lang="en-GB" sz="1600" dirty="0"/>
          </a:p>
        </p:txBody>
      </p:sp>
      <p:cxnSp>
        <p:nvCxnSpPr>
          <p:cNvPr id="125" name="124 Forma"/>
          <p:cNvCxnSpPr>
            <a:stCxn id="75" idx="3"/>
            <a:endCxn id="10" idx="1"/>
          </p:cNvCxnSpPr>
          <p:nvPr/>
        </p:nvCxnSpPr>
        <p:spPr>
          <a:xfrm>
            <a:off x="4216085" y="4043494"/>
            <a:ext cx="1380051" cy="10776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127 CuadroTexto"/>
          <p:cNvSpPr txBox="1"/>
          <p:nvPr/>
        </p:nvSpPr>
        <p:spPr>
          <a:xfrm>
            <a:off x="4427984" y="5085184"/>
            <a:ext cx="1076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arguments</a:t>
            </a:r>
            <a:endParaRPr lang="en-GB" sz="1600" dirty="0"/>
          </a:p>
        </p:txBody>
      </p:sp>
      <p:cxnSp>
        <p:nvCxnSpPr>
          <p:cNvPr id="131" name="130 Conector angular"/>
          <p:cNvCxnSpPr>
            <a:stCxn id="18" idx="3"/>
            <a:endCxn id="81" idx="3"/>
          </p:cNvCxnSpPr>
          <p:nvPr/>
        </p:nvCxnSpPr>
        <p:spPr>
          <a:xfrm flipH="1" flipV="1">
            <a:off x="7980243" y="2627615"/>
            <a:ext cx="16633" cy="1052636"/>
          </a:xfrm>
          <a:prstGeom prst="bentConnector3">
            <a:avLst>
              <a:gd name="adj1" fmla="val -137437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131 CuadroTexto"/>
          <p:cNvSpPr txBox="1"/>
          <p:nvPr/>
        </p:nvSpPr>
        <p:spPr>
          <a:xfrm>
            <a:off x="8244408" y="2708920"/>
            <a:ext cx="73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source</a:t>
            </a:r>
            <a:endParaRPr lang="en-GB" sz="1600" dirty="0"/>
          </a:p>
        </p:txBody>
      </p:sp>
      <p:cxnSp>
        <p:nvCxnSpPr>
          <p:cNvPr id="133" name="132 Conector recto de flecha"/>
          <p:cNvCxnSpPr>
            <a:stCxn id="81" idx="1"/>
            <a:endCxn id="78" idx="3"/>
          </p:cNvCxnSpPr>
          <p:nvPr/>
        </p:nvCxnSpPr>
        <p:spPr>
          <a:xfrm flipH="1" flipV="1">
            <a:off x="4572000" y="2622394"/>
            <a:ext cx="1896075" cy="5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135 CuadroTexto"/>
          <p:cNvSpPr txBox="1"/>
          <p:nvPr/>
        </p:nvSpPr>
        <p:spPr>
          <a:xfrm>
            <a:off x="4644008" y="2276872"/>
            <a:ext cx="154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 smtClean="0"/>
              <a:t>referredVariable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89 Rectángulo"/>
          <p:cNvSpPr/>
          <p:nvPr/>
        </p:nvSpPr>
        <p:spPr>
          <a:xfrm>
            <a:off x="4572000" y="2060848"/>
            <a:ext cx="22322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OclContextDefinition</a:t>
            </a:r>
            <a:endParaRPr lang="es-ES_tradn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sp>
        <p:nvSpPr>
          <p:cNvPr id="63" name="62 Rectángulo"/>
          <p:cNvSpPr/>
          <p:nvPr/>
        </p:nvSpPr>
        <p:spPr>
          <a:xfrm>
            <a:off x="3059832" y="3140968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OclFeature</a:t>
            </a:r>
            <a:endParaRPr lang="es-ES_tradnl" i="1" dirty="0"/>
          </a:p>
        </p:txBody>
      </p:sp>
      <p:sp>
        <p:nvSpPr>
          <p:cNvPr id="64" name="63 Rectángulo"/>
          <p:cNvSpPr/>
          <p:nvPr/>
        </p:nvSpPr>
        <p:spPr>
          <a:xfrm>
            <a:off x="4499992" y="4292023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Operation</a:t>
            </a:r>
            <a:endParaRPr lang="es-ES_tradnl" dirty="0"/>
          </a:p>
        </p:txBody>
      </p:sp>
      <p:sp>
        <p:nvSpPr>
          <p:cNvPr id="65" name="64 Rectángulo"/>
          <p:cNvSpPr/>
          <p:nvPr/>
        </p:nvSpPr>
        <p:spPr>
          <a:xfrm>
            <a:off x="1763688" y="4292023"/>
            <a:ext cx="172819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Attribute</a:t>
            </a:r>
            <a:endParaRPr lang="es-ES_tradnl" dirty="0"/>
          </a:p>
        </p:txBody>
      </p:sp>
      <p:sp>
        <p:nvSpPr>
          <p:cNvPr id="66" name="65 Triángulo isósceles"/>
          <p:cNvSpPr/>
          <p:nvPr/>
        </p:nvSpPr>
        <p:spPr>
          <a:xfrm>
            <a:off x="3779912" y="3573016"/>
            <a:ext cx="216024" cy="2160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0" name="69 Conector angular"/>
          <p:cNvCxnSpPr>
            <a:stCxn id="64" idx="0"/>
            <a:endCxn id="66" idx="3"/>
          </p:cNvCxnSpPr>
          <p:nvPr/>
        </p:nvCxnSpPr>
        <p:spPr>
          <a:xfrm rot="16200000" flipV="1">
            <a:off x="4356513" y="3320452"/>
            <a:ext cx="502983" cy="14401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75 Conector angular"/>
          <p:cNvCxnSpPr>
            <a:stCxn id="65" idx="0"/>
            <a:endCxn id="66" idx="3"/>
          </p:cNvCxnSpPr>
          <p:nvPr/>
        </p:nvCxnSpPr>
        <p:spPr>
          <a:xfrm rot="5400000" flipH="1" flipV="1">
            <a:off x="3006363" y="3410462"/>
            <a:ext cx="502983" cy="12601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82 Rectángulo"/>
          <p:cNvSpPr/>
          <p:nvPr/>
        </p:nvSpPr>
        <p:spPr>
          <a:xfrm>
            <a:off x="7812360" y="2060848"/>
            <a:ext cx="10885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OclType</a:t>
            </a:r>
            <a:endParaRPr lang="es-ES_tradnl" i="1" dirty="0"/>
          </a:p>
        </p:txBody>
      </p:sp>
      <p:sp>
        <p:nvSpPr>
          <p:cNvPr id="57" name="56 Rectángulo"/>
          <p:cNvSpPr/>
          <p:nvPr/>
        </p:nvSpPr>
        <p:spPr>
          <a:xfrm>
            <a:off x="1763688" y="4724071"/>
            <a:ext cx="1728192" cy="43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 smtClean="0"/>
          </a:p>
        </p:txBody>
      </p:sp>
      <p:sp>
        <p:nvSpPr>
          <p:cNvPr id="87" name="86 Rectángulo"/>
          <p:cNvSpPr/>
          <p:nvPr/>
        </p:nvSpPr>
        <p:spPr>
          <a:xfrm>
            <a:off x="1037591" y="6008914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OclExpression</a:t>
            </a:r>
            <a:endParaRPr lang="es-ES_tradnl" i="1" dirty="0"/>
          </a:p>
        </p:txBody>
      </p:sp>
      <p:cxnSp>
        <p:nvCxnSpPr>
          <p:cNvPr id="88" name="87 Conector angular"/>
          <p:cNvCxnSpPr>
            <a:stCxn id="90" idx="3"/>
            <a:endCxn id="83" idx="1"/>
          </p:cNvCxnSpPr>
          <p:nvPr/>
        </p:nvCxnSpPr>
        <p:spPr>
          <a:xfrm>
            <a:off x="6804248" y="2276872"/>
            <a:ext cx="1008112" cy="0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129 CuadroTexto"/>
          <p:cNvSpPr txBox="1"/>
          <p:nvPr/>
        </p:nvSpPr>
        <p:spPr>
          <a:xfrm>
            <a:off x="6732240" y="2492896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context_  1</a:t>
            </a:r>
            <a:endParaRPr lang="en-GB" dirty="0"/>
          </a:p>
        </p:txBody>
      </p:sp>
      <p:sp>
        <p:nvSpPr>
          <p:cNvPr id="54" name="53 Rectángulo"/>
          <p:cNvSpPr/>
          <p:nvPr/>
        </p:nvSpPr>
        <p:spPr>
          <a:xfrm>
            <a:off x="7740352" y="4293096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Parameter</a:t>
            </a:r>
            <a:endParaRPr lang="es-ES_tradnl" dirty="0"/>
          </a:p>
        </p:txBody>
      </p:sp>
      <p:sp>
        <p:nvSpPr>
          <p:cNvPr id="78" name="77 CuadroTexto"/>
          <p:cNvSpPr txBox="1"/>
          <p:nvPr/>
        </p:nvSpPr>
        <p:spPr>
          <a:xfrm>
            <a:off x="6386585" y="4149080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parameters *</a:t>
            </a:r>
            <a:endParaRPr lang="en-GB" dirty="0"/>
          </a:p>
        </p:txBody>
      </p:sp>
      <p:sp>
        <p:nvSpPr>
          <p:cNvPr id="79" name="78 CuadroTexto"/>
          <p:cNvSpPr txBox="1"/>
          <p:nvPr/>
        </p:nvSpPr>
        <p:spPr>
          <a:xfrm>
            <a:off x="7380312" y="6505599"/>
            <a:ext cx="169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65000"/>
                  </a:schemeClr>
                </a:solidFill>
              </a:rPr>
              <a:t>Abstract syntax  – </a:t>
            </a:r>
            <a:fld id="{FDBEFE11-3DF1-4A6E-91A5-8B939726F35A}" type="slidenum">
              <a:rPr lang="en-GB" sz="1400" smtClean="0">
                <a:solidFill>
                  <a:schemeClr val="bg1">
                    <a:lumMod val="65000"/>
                  </a:schemeClr>
                </a:solidFill>
              </a:rPr>
              <a:pPr/>
              <a:t>22</a:t>
            </a:fld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251520" y="1556792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Helper</a:t>
            </a:r>
            <a:endParaRPr lang="es-ES_tradnl" dirty="0"/>
          </a:p>
        </p:txBody>
      </p:sp>
      <p:sp>
        <p:nvSpPr>
          <p:cNvPr id="40" name="39 Rectángulo"/>
          <p:cNvSpPr/>
          <p:nvPr/>
        </p:nvSpPr>
        <p:spPr>
          <a:xfrm>
            <a:off x="1403648" y="2060848"/>
            <a:ext cx="2232248" cy="423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OclFeatureDefinition</a:t>
            </a:r>
            <a:endParaRPr lang="es-ES_tradnl" dirty="0"/>
          </a:p>
        </p:txBody>
      </p:sp>
      <p:cxnSp>
        <p:nvCxnSpPr>
          <p:cNvPr id="41" name="100 Conector angular"/>
          <p:cNvCxnSpPr>
            <a:stCxn id="39" idx="2"/>
            <a:endCxn id="40" idx="1"/>
          </p:cNvCxnSpPr>
          <p:nvPr/>
        </p:nvCxnSpPr>
        <p:spPr>
          <a:xfrm rot="16200000" flipH="1">
            <a:off x="937692" y="1806724"/>
            <a:ext cx="283840" cy="648072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70204" y="2276872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definition 1</a:t>
            </a:r>
            <a:endParaRPr lang="en-GB" dirty="0"/>
          </a:p>
        </p:txBody>
      </p:sp>
      <p:cxnSp>
        <p:nvCxnSpPr>
          <p:cNvPr id="58" name="87 Conector angular"/>
          <p:cNvCxnSpPr>
            <a:stCxn id="40" idx="3"/>
            <a:endCxn id="90" idx="1"/>
          </p:cNvCxnSpPr>
          <p:nvPr/>
        </p:nvCxnSpPr>
        <p:spPr>
          <a:xfrm>
            <a:off x="3635896" y="2272680"/>
            <a:ext cx="936104" cy="4192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61 CuadroTexto"/>
          <p:cNvSpPr txBox="1"/>
          <p:nvPr/>
        </p:nvSpPr>
        <p:spPr>
          <a:xfrm>
            <a:off x="3491880" y="2492896"/>
            <a:ext cx="14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context_  0..1</a:t>
            </a:r>
            <a:endParaRPr lang="en-GB" dirty="0"/>
          </a:p>
        </p:txBody>
      </p:sp>
      <p:sp>
        <p:nvSpPr>
          <p:cNvPr id="71" name="70 CuadroTexto"/>
          <p:cNvSpPr txBox="1"/>
          <p:nvPr/>
        </p:nvSpPr>
        <p:spPr>
          <a:xfrm>
            <a:off x="1763688" y="3419708"/>
            <a:ext cx="103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feature 1</a:t>
            </a:r>
            <a:endParaRPr lang="en-GB" dirty="0"/>
          </a:p>
        </p:txBody>
      </p:sp>
      <p:sp>
        <p:nvSpPr>
          <p:cNvPr id="73" name="72 Rectángulo"/>
          <p:cNvSpPr/>
          <p:nvPr/>
        </p:nvSpPr>
        <p:spPr>
          <a:xfrm>
            <a:off x="4499992" y="4725144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 smtClean="0"/>
              <a:t>name</a:t>
            </a:r>
            <a:r>
              <a:rPr lang="es-ES_tradnl" dirty="0" smtClean="0"/>
              <a:t> : </a:t>
            </a:r>
            <a:r>
              <a:rPr lang="es-ES_tradnl" dirty="0" err="1" smtClean="0"/>
              <a:t>String</a:t>
            </a:r>
            <a:endParaRPr lang="es-ES_tradnl" dirty="0"/>
          </a:p>
        </p:txBody>
      </p:sp>
      <p:cxnSp>
        <p:nvCxnSpPr>
          <p:cNvPr id="82" name="87 Conector angular"/>
          <p:cNvCxnSpPr/>
          <p:nvPr/>
        </p:nvCxnSpPr>
        <p:spPr>
          <a:xfrm>
            <a:off x="2194181" y="5157192"/>
            <a:ext cx="1555" cy="851722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101 Rectángulo"/>
          <p:cNvSpPr/>
          <p:nvPr/>
        </p:nvSpPr>
        <p:spPr>
          <a:xfrm>
            <a:off x="2771800" y="6021288"/>
            <a:ext cx="9361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OclType</a:t>
            </a:r>
            <a:endParaRPr lang="es-ES_tradnl" dirty="0"/>
          </a:p>
        </p:txBody>
      </p:sp>
      <p:sp>
        <p:nvSpPr>
          <p:cNvPr id="105" name="104 CuadroTexto"/>
          <p:cNvSpPr txBox="1"/>
          <p:nvPr/>
        </p:nvSpPr>
        <p:spPr>
          <a:xfrm>
            <a:off x="467544" y="5579948"/>
            <a:ext cx="166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initExpression</a:t>
            </a:r>
            <a:r>
              <a:rPr lang="en-GB" dirty="0" smtClean="0"/>
              <a:t> 1</a:t>
            </a:r>
            <a:endParaRPr lang="en-GB" dirty="0"/>
          </a:p>
        </p:txBody>
      </p:sp>
      <p:cxnSp>
        <p:nvCxnSpPr>
          <p:cNvPr id="106" name="87 Conector angular"/>
          <p:cNvCxnSpPr/>
          <p:nvPr/>
        </p:nvCxnSpPr>
        <p:spPr>
          <a:xfrm>
            <a:off x="3131840" y="5157192"/>
            <a:ext cx="0" cy="864096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109 CuadroTexto"/>
          <p:cNvSpPr txBox="1"/>
          <p:nvPr/>
        </p:nvSpPr>
        <p:spPr>
          <a:xfrm>
            <a:off x="2339752" y="5579948"/>
            <a:ext cx="77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type 1</a:t>
            </a:r>
            <a:endParaRPr lang="en-GB" dirty="0"/>
          </a:p>
        </p:txBody>
      </p:sp>
      <p:sp>
        <p:nvSpPr>
          <p:cNvPr id="116" name="115 Rectángulo"/>
          <p:cNvSpPr/>
          <p:nvPr/>
        </p:nvSpPr>
        <p:spPr>
          <a:xfrm>
            <a:off x="3923928" y="6021288"/>
            <a:ext cx="165618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 smtClean="0"/>
              <a:t>OclExpression</a:t>
            </a:r>
            <a:endParaRPr lang="es-ES_tradnl" i="1" dirty="0"/>
          </a:p>
        </p:txBody>
      </p:sp>
      <p:cxnSp>
        <p:nvCxnSpPr>
          <p:cNvPr id="117" name="87 Conector angular"/>
          <p:cNvCxnSpPr/>
          <p:nvPr/>
        </p:nvCxnSpPr>
        <p:spPr>
          <a:xfrm>
            <a:off x="5004048" y="5157192"/>
            <a:ext cx="1555" cy="851722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117 Rectángulo"/>
          <p:cNvSpPr/>
          <p:nvPr/>
        </p:nvSpPr>
        <p:spPr>
          <a:xfrm>
            <a:off x="5730145" y="6021288"/>
            <a:ext cx="93610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 smtClean="0"/>
              <a:t>OclType</a:t>
            </a:r>
            <a:endParaRPr lang="es-ES_tradnl" dirty="0"/>
          </a:p>
        </p:txBody>
      </p:sp>
      <p:sp>
        <p:nvSpPr>
          <p:cNvPr id="119" name="118 CuadroTexto"/>
          <p:cNvSpPr txBox="1"/>
          <p:nvPr/>
        </p:nvSpPr>
        <p:spPr>
          <a:xfrm>
            <a:off x="4139952" y="558924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body 1</a:t>
            </a:r>
            <a:endParaRPr lang="en-GB" dirty="0"/>
          </a:p>
        </p:txBody>
      </p:sp>
      <p:cxnSp>
        <p:nvCxnSpPr>
          <p:cNvPr id="120" name="87 Conector angular"/>
          <p:cNvCxnSpPr/>
          <p:nvPr/>
        </p:nvCxnSpPr>
        <p:spPr>
          <a:xfrm>
            <a:off x="5941707" y="5157192"/>
            <a:ext cx="0" cy="864096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120 CuadroTexto"/>
          <p:cNvSpPr txBox="1"/>
          <p:nvPr/>
        </p:nvSpPr>
        <p:spPr>
          <a:xfrm>
            <a:off x="5940152" y="5601614"/>
            <a:ext cx="15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  </a:t>
            </a:r>
            <a:r>
              <a:rPr lang="en-GB" dirty="0" err="1" smtClean="0"/>
              <a:t>returnType</a:t>
            </a:r>
            <a:endParaRPr lang="en-GB" dirty="0"/>
          </a:p>
        </p:txBody>
      </p:sp>
      <p:cxnSp>
        <p:nvCxnSpPr>
          <p:cNvPr id="122" name="87 Conector angular"/>
          <p:cNvCxnSpPr>
            <a:stCxn id="64" idx="3"/>
            <a:endCxn id="54" idx="1"/>
          </p:cNvCxnSpPr>
          <p:nvPr/>
        </p:nvCxnSpPr>
        <p:spPr>
          <a:xfrm>
            <a:off x="6156176" y="4508047"/>
            <a:ext cx="1584176" cy="1073"/>
          </a:xfrm>
          <a:prstGeom prst="straightConnector1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100 Conector angular"/>
          <p:cNvCxnSpPr>
            <a:stCxn id="40" idx="2"/>
            <a:endCxn id="63" idx="1"/>
          </p:cNvCxnSpPr>
          <p:nvPr/>
        </p:nvCxnSpPr>
        <p:spPr>
          <a:xfrm rot="16200000" flipH="1">
            <a:off x="2353562" y="2650722"/>
            <a:ext cx="872480" cy="540060"/>
          </a:xfrm>
          <a:prstGeom prst="bentConnector2">
            <a:avLst/>
          </a:prstGeom>
          <a:ln>
            <a:headEnd type="diamond" w="lg" len="lg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Considerations</a:t>
            </a:r>
          </a:p>
          <a:p>
            <a:pPr lvl="1"/>
            <a:r>
              <a:rPr lang="en-GB" dirty="0" smtClean="0"/>
              <a:t>The structure is sub-optimal</a:t>
            </a:r>
          </a:p>
          <a:p>
            <a:pPr lvl="2"/>
            <a:r>
              <a:rPr lang="en-GB" dirty="0" smtClean="0"/>
              <a:t>Requires many “if” to consider operation </a:t>
            </a:r>
            <a:r>
              <a:rPr lang="en-GB" dirty="0" err="1" smtClean="0"/>
              <a:t>vs</a:t>
            </a:r>
            <a:r>
              <a:rPr lang="en-GB" dirty="0" smtClean="0"/>
              <a:t> attribute </a:t>
            </a:r>
          </a:p>
          <a:p>
            <a:pPr lvl="1"/>
            <a:r>
              <a:rPr lang="en-GB" dirty="0" smtClean="0"/>
              <a:t>At the syntax level there is no link to the call sites</a:t>
            </a:r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Helpers</a:t>
            </a: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899592" y="2204864"/>
            <a:ext cx="7668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context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UML!Class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       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: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attrByName</a:t>
            </a:r>
            <a:r>
              <a:rPr lang="es-ES_tradnl" dirty="0" smtClean="0">
                <a:latin typeface="Consolas" pitchFamily="49" charset="0"/>
              </a:rPr>
              <a:t>(n : </a:t>
            </a:r>
            <a:r>
              <a:rPr lang="es-ES_tradnl" dirty="0" err="1" smtClean="0">
                <a:latin typeface="Consolas" pitchFamily="49" charset="0"/>
              </a:rPr>
              <a:t>String</a:t>
            </a:r>
            <a:r>
              <a:rPr lang="es-ES_tradnl" dirty="0" smtClean="0">
                <a:latin typeface="Consolas" pitchFamily="49" charset="0"/>
              </a:rPr>
              <a:t>) : </a:t>
            </a:r>
            <a:r>
              <a:rPr lang="es-ES_tradnl" dirty="0" err="1" smtClean="0">
                <a:latin typeface="Consolas" pitchFamily="49" charset="0"/>
              </a:rPr>
              <a:t>UML!Property</a:t>
            </a:r>
            <a:r>
              <a:rPr lang="es-ES_tradnl" dirty="0" smtClean="0">
                <a:latin typeface="Consolas" pitchFamily="49" charset="0"/>
              </a:rPr>
              <a:t> = ...;</a:t>
            </a: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helper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b="1" dirty="0" err="1" smtClean="0">
                <a:solidFill>
                  <a:srgbClr val="C00000"/>
                </a:solidFill>
                <a:latin typeface="Consolas" pitchFamily="49" charset="0"/>
              </a:rPr>
              <a:t>def</a:t>
            </a:r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: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dtString</a:t>
            </a:r>
            <a:r>
              <a:rPr lang="es-ES_tradnl" dirty="0" smtClean="0">
                <a:latin typeface="Consolas" pitchFamily="49" charset="0"/>
              </a:rPr>
              <a:t> : </a:t>
            </a:r>
            <a:r>
              <a:rPr lang="es-ES_tradnl" dirty="0" err="1" smtClean="0">
                <a:latin typeface="Consolas" pitchFamily="49" charset="0"/>
              </a:rPr>
              <a:t>UML!DataType</a:t>
            </a:r>
            <a:r>
              <a:rPr lang="es-ES_tradnl" dirty="0" smtClean="0">
                <a:latin typeface="Consolas" pitchFamily="49" charset="0"/>
              </a:rPr>
              <a:t> = ...;</a:t>
            </a:r>
          </a:p>
          <a:p>
            <a:endParaRPr lang="es-ES_tradnl" b="1" dirty="0" smtClean="0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s-ES_tradnl" b="1" dirty="0" smtClean="0">
                <a:solidFill>
                  <a:srgbClr val="C00000"/>
                </a:solidFill>
                <a:latin typeface="Consolas" pitchFamily="49" charset="0"/>
              </a:rPr>
              <a:t>  </a:t>
            </a:r>
            <a:endParaRPr lang="en-GB" dirty="0"/>
          </a:p>
        </p:txBody>
      </p:sp>
      <p:sp>
        <p:nvSpPr>
          <p:cNvPr id="6" name="5 Documento"/>
          <p:cNvSpPr/>
          <p:nvPr/>
        </p:nvSpPr>
        <p:spPr>
          <a:xfrm>
            <a:off x="2483768" y="1412776"/>
            <a:ext cx="1152128" cy="576064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OclContextDefinition</a:t>
            </a:r>
            <a:endParaRPr lang="en-AU" sz="1600" dirty="0"/>
          </a:p>
        </p:txBody>
      </p:sp>
      <p:sp>
        <p:nvSpPr>
          <p:cNvPr id="7" name="6 Documento"/>
          <p:cNvSpPr/>
          <p:nvPr/>
        </p:nvSpPr>
        <p:spPr>
          <a:xfrm>
            <a:off x="5940152" y="1412776"/>
            <a:ext cx="1152128" cy="576064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returnType</a:t>
            </a:r>
            <a:endParaRPr lang="en-AU" sz="1600" dirty="0"/>
          </a:p>
        </p:txBody>
      </p:sp>
      <p:cxnSp>
        <p:nvCxnSpPr>
          <p:cNvPr id="9" name="8 Conector recto de flecha"/>
          <p:cNvCxnSpPr>
            <a:stCxn id="6" idx="2"/>
          </p:cNvCxnSpPr>
          <p:nvPr/>
        </p:nvCxnSpPr>
        <p:spPr>
          <a:xfrm>
            <a:off x="3059832" y="1950756"/>
            <a:ext cx="360040" cy="326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6516216" y="1988840"/>
            <a:ext cx="216024" cy="61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12 Documento"/>
          <p:cNvSpPr/>
          <p:nvPr/>
        </p:nvSpPr>
        <p:spPr>
          <a:xfrm>
            <a:off x="4355976" y="1412776"/>
            <a:ext cx="1152128" cy="576064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Parameter</a:t>
            </a:r>
            <a:endParaRPr lang="en-AU" sz="1600" dirty="0"/>
          </a:p>
        </p:txBody>
      </p:sp>
      <p:cxnSp>
        <p:nvCxnSpPr>
          <p:cNvPr id="14" name="13 Conector recto de flecha"/>
          <p:cNvCxnSpPr>
            <a:stCxn id="13" idx="2"/>
          </p:cNvCxnSpPr>
          <p:nvPr/>
        </p:nvCxnSpPr>
        <p:spPr>
          <a:xfrm>
            <a:off x="4932040" y="1950756"/>
            <a:ext cx="0" cy="61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16 Documento"/>
          <p:cNvSpPr/>
          <p:nvPr/>
        </p:nvSpPr>
        <p:spPr>
          <a:xfrm>
            <a:off x="7668344" y="1412776"/>
            <a:ext cx="1152128" cy="576064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body</a:t>
            </a:r>
            <a:endParaRPr lang="en-AU" sz="1600" dirty="0"/>
          </a:p>
        </p:txBody>
      </p:sp>
      <p:cxnSp>
        <p:nvCxnSpPr>
          <p:cNvPr id="18" name="17 Conector recto de flecha"/>
          <p:cNvCxnSpPr>
            <a:stCxn id="17" idx="2"/>
          </p:cNvCxnSpPr>
          <p:nvPr/>
        </p:nvCxnSpPr>
        <p:spPr>
          <a:xfrm flipH="1">
            <a:off x="8100392" y="1950756"/>
            <a:ext cx="144016" cy="614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20 Abrir llave"/>
          <p:cNvSpPr/>
          <p:nvPr/>
        </p:nvSpPr>
        <p:spPr>
          <a:xfrm rot="16200000">
            <a:off x="5112060" y="-63388"/>
            <a:ext cx="360040" cy="6192688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21 Documento"/>
          <p:cNvSpPr/>
          <p:nvPr/>
        </p:nvSpPr>
        <p:spPr>
          <a:xfrm>
            <a:off x="4716016" y="3284984"/>
            <a:ext cx="1152128" cy="5040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Operation</a:t>
            </a:r>
            <a:endParaRPr lang="en-AU" sz="1600" dirty="0"/>
          </a:p>
        </p:txBody>
      </p:sp>
      <p:sp>
        <p:nvSpPr>
          <p:cNvPr id="23" name="22 Abrir llave"/>
          <p:cNvSpPr/>
          <p:nvPr/>
        </p:nvSpPr>
        <p:spPr>
          <a:xfrm rot="16200000">
            <a:off x="3923928" y="3429000"/>
            <a:ext cx="216024" cy="4392488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23 Documento"/>
          <p:cNvSpPr/>
          <p:nvPr/>
        </p:nvSpPr>
        <p:spPr>
          <a:xfrm>
            <a:off x="3563888" y="5877272"/>
            <a:ext cx="1152128" cy="50405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Attribute</a:t>
            </a:r>
            <a:endParaRPr lang="en-AU" sz="1600" dirty="0"/>
          </a:p>
        </p:txBody>
      </p:sp>
      <p:sp>
        <p:nvSpPr>
          <p:cNvPr id="25" name="24 Documento"/>
          <p:cNvSpPr/>
          <p:nvPr/>
        </p:nvSpPr>
        <p:spPr>
          <a:xfrm>
            <a:off x="6372200" y="4365104"/>
            <a:ext cx="1512168" cy="576064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err="1" smtClean="0"/>
              <a:t>initExpression</a:t>
            </a:r>
            <a:endParaRPr lang="en-AU" sz="1600" dirty="0"/>
          </a:p>
        </p:txBody>
      </p:sp>
      <p:cxnSp>
        <p:nvCxnSpPr>
          <p:cNvPr id="26" name="25 Conector recto de flecha"/>
          <p:cNvCxnSpPr>
            <a:stCxn id="25" idx="1"/>
          </p:cNvCxnSpPr>
          <p:nvPr/>
        </p:nvCxnSpPr>
        <p:spPr>
          <a:xfrm flipH="1">
            <a:off x="6012160" y="4653136"/>
            <a:ext cx="3600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28 Documento"/>
          <p:cNvSpPr/>
          <p:nvPr/>
        </p:nvSpPr>
        <p:spPr>
          <a:xfrm>
            <a:off x="4499992" y="4365104"/>
            <a:ext cx="792088" cy="576064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/>
              <a:t>type</a:t>
            </a:r>
            <a:endParaRPr lang="en-AU" sz="1600" dirty="0"/>
          </a:p>
        </p:txBody>
      </p:sp>
      <p:cxnSp>
        <p:nvCxnSpPr>
          <p:cNvPr id="30" name="29 Conector recto de flecha"/>
          <p:cNvCxnSpPr>
            <a:stCxn id="29" idx="2"/>
          </p:cNvCxnSpPr>
          <p:nvPr/>
        </p:nvCxnSpPr>
        <p:spPr>
          <a:xfrm flipH="1">
            <a:off x="4788024" y="4903084"/>
            <a:ext cx="108012" cy="326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>
            <a:off x="251520" y="3933056"/>
            <a:ext cx="864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179512" y="1124744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Context helper</a:t>
            </a:r>
            <a:endParaRPr lang="en-AU" b="1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79512" y="4077072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Module helper</a:t>
            </a:r>
            <a:endParaRPr lang="en-AU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Serialization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Using Ant Tasks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Programatically</a:t>
            </a:r>
            <a:endParaRPr lang="en-GB" dirty="0" smtClean="0"/>
          </a:p>
          <a:p>
            <a:pPr lvl="1"/>
            <a:r>
              <a:rPr lang="en-GB" dirty="0" err="1" smtClean="0"/>
              <a:t>AtlParser</a:t>
            </a:r>
            <a:r>
              <a:rPr lang="en-GB" dirty="0" smtClean="0"/>
              <a:t> class</a:t>
            </a:r>
          </a:p>
          <a:p>
            <a:pPr lvl="1"/>
            <a:r>
              <a:rPr lang="en-GB" dirty="0" err="1" smtClean="0"/>
              <a:t>ATLSerialize</a:t>
            </a:r>
            <a:r>
              <a:rPr lang="en-GB" dirty="0" smtClean="0"/>
              <a:t> from </a:t>
            </a:r>
            <a:r>
              <a:rPr lang="en-GB" dirty="0" err="1" smtClean="0"/>
              <a:t>anATLyzer</a:t>
            </a: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503040" y="2420888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&lt;target name=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"run"</a:t>
            </a:r>
            <a:r>
              <a:rPr lang="en-GB" sz="1400" dirty="0" smtClean="0">
                <a:latin typeface="Consolas" pitchFamily="49" charset="0"/>
              </a:rPr>
              <a:t>&gt;</a:t>
            </a:r>
          </a:p>
          <a:p>
            <a:r>
              <a:rPr lang="en-GB" sz="1400" dirty="0" smtClean="0">
                <a:latin typeface="Consolas" pitchFamily="49" charset="0"/>
              </a:rPr>
              <a:t> 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</a:t>
            </a:r>
            <a:r>
              <a:rPr lang="en-GB" sz="1400" b="1" dirty="0" err="1" smtClean="0">
                <a:solidFill>
                  <a:srgbClr val="002060"/>
                </a:solidFill>
                <a:latin typeface="Consolas" pitchFamily="49" charset="0"/>
              </a:rPr>
              <a:t>atl.loadModel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</a:rPr>
              <a:t>modelHandler</a:t>
            </a:r>
            <a:r>
              <a:rPr lang="en-GB" sz="1400" dirty="0" smtClean="0">
                <a:latin typeface="Consolas" pitchFamily="49" charset="0"/>
              </a:rPr>
              <a:t>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"EMF"</a:t>
            </a:r>
            <a:r>
              <a:rPr lang="en-GB" sz="1400" dirty="0" smtClean="0">
                <a:latin typeface="Consolas" pitchFamily="49" charset="0"/>
              </a:rPr>
              <a:t> name=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"ATL"</a:t>
            </a:r>
            <a:r>
              <a:rPr lang="en-GB" sz="1400" dirty="0" smtClean="0">
                <a:latin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</a:rPr>
              <a:t>metamodel</a:t>
            </a:r>
            <a:r>
              <a:rPr lang="en-GB" sz="1400" dirty="0" smtClean="0">
                <a:latin typeface="Consolas" pitchFamily="49" charset="0"/>
              </a:rPr>
              <a:t>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"MOF"</a:t>
            </a:r>
            <a:r>
              <a:rPr lang="en-GB" sz="1400" dirty="0" smtClean="0">
                <a:latin typeface="Consolas" pitchFamily="49" charset="0"/>
              </a:rPr>
              <a:t>  path=</a:t>
            </a:r>
            <a:r>
              <a:rPr lang="en-GB" sz="1400" b="1" dirty="0" smtClean="0">
                <a:latin typeface="Consolas" pitchFamily="49" charset="0"/>
              </a:rPr>
              <a:t>"</a:t>
            </a:r>
            <a:r>
              <a:rPr lang="en-GB" sz="1400" b="1" dirty="0" err="1" smtClean="0">
                <a:latin typeface="Consolas" pitchFamily="49" charset="0"/>
              </a:rPr>
              <a:t>ATL.ecore</a:t>
            </a:r>
            <a:r>
              <a:rPr lang="en-GB" sz="1400" b="1" dirty="0" smtClean="0">
                <a:latin typeface="Consolas" pitchFamily="49" charset="0"/>
              </a:rPr>
              <a:t>"</a:t>
            </a:r>
            <a:r>
              <a:rPr lang="en-GB" sz="1400" dirty="0" smtClean="0">
                <a:latin typeface="Consolas" pitchFamily="49" charset="0"/>
              </a:rPr>
              <a:t> /&gt;</a:t>
            </a:r>
          </a:p>
          <a:p>
            <a:r>
              <a:rPr lang="en-GB" sz="1400" dirty="0" smtClean="0">
                <a:latin typeface="Consolas" pitchFamily="49" charset="0"/>
              </a:rPr>
              <a:t> 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</a:t>
            </a:r>
            <a:r>
              <a:rPr lang="en-GB" sz="1400" b="1" dirty="0" err="1" smtClean="0">
                <a:solidFill>
                  <a:srgbClr val="002060"/>
                </a:solidFill>
                <a:latin typeface="Consolas" pitchFamily="49" charset="0"/>
              </a:rPr>
              <a:t>atl.loadModel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</a:rPr>
              <a:t>name=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GB" sz="14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ast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GB" sz="1400" dirty="0" smtClean="0">
                <a:latin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</a:rPr>
              <a:t>metamodel</a:t>
            </a:r>
            <a:r>
              <a:rPr lang="en-GB" sz="1400" dirty="0" smtClean="0">
                <a:latin typeface="Consolas" pitchFamily="49" charset="0"/>
              </a:rPr>
              <a:t>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"ATL"</a:t>
            </a:r>
            <a:r>
              <a:rPr lang="en-GB" sz="1400" dirty="0" smtClean="0">
                <a:latin typeface="Consolas" pitchFamily="49" charset="0"/>
              </a:rPr>
              <a:t> path=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"simple_trafo.xmi"</a:t>
            </a:r>
            <a:r>
              <a:rPr lang="en-GB" sz="1400" dirty="0" smtClean="0">
                <a:latin typeface="Consolas" pitchFamily="49" charset="0"/>
              </a:rPr>
              <a:t> /&gt;</a:t>
            </a:r>
          </a:p>
          <a:p>
            <a:r>
              <a:rPr lang="en-GB" sz="1400" dirty="0" smtClean="0">
                <a:latin typeface="Consolas" pitchFamily="49" charset="0"/>
              </a:rPr>
              <a:t>	</a:t>
            </a:r>
          </a:p>
          <a:p>
            <a:r>
              <a:rPr lang="en-GB" sz="1400" dirty="0" smtClean="0">
                <a:latin typeface="Consolas" pitchFamily="49" charset="0"/>
              </a:rPr>
              <a:t> 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</a:t>
            </a:r>
            <a:r>
              <a:rPr lang="en-GB" sz="1400" b="1" dirty="0" err="1" smtClean="0">
                <a:solidFill>
                  <a:srgbClr val="002060"/>
                </a:solidFill>
                <a:latin typeface="Consolas" pitchFamily="49" charset="0"/>
              </a:rPr>
              <a:t>atl.saveModel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 model=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GB" sz="14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ast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GB" sz="1400" dirty="0" smtClean="0">
                <a:latin typeface="Consolas" pitchFamily="49" charset="0"/>
              </a:rPr>
              <a:t>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path=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GB" sz="14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simple_trafo.serialized.atl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GB" sz="1400" dirty="0" smtClean="0">
                <a:latin typeface="Consolas" pitchFamily="49" charset="0"/>
              </a:rPr>
              <a:t>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/&gt;</a:t>
            </a:r>
          </a:p>
          <a:p>
            <a:r>
              <a:rPr lang="en-GB" sz="1400" dirty="0" smtClean="0">
                <a:solidFill>
                  <a:srgbClr val="002060"/>
                </a:solidFill>
                <a:latin typeface="Consolas" pitchFamily="49" charset="0"/>
              </a:rPr>
              <a:t>   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&lt;extractor</a:t>
            </a:r>
            <a:r>
              <a:rPr lang="en-GB" sz="1400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</a:rPr>
              <a:t>name=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"ATL"</a:t>
            </a:r>
            <a:r>
              <a:rPr lang="en-GB" sz="1400" dirty="0" smtClean="0">
                <a:latin typeface="Consolas" pitchFamily="49" charset="0"/>
              </a:rPr>
              <a:t>/&gt;</a:t>
            </a:r>
            <a:endParaRPr lang="en-GB" sz="1400" b="1" dirty="0" smtClean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  &lt;/</a:t>
            </a:r>
            <a:r>
              <a:rPr lang="en-GB" sz="1400" b="1" dirty="0" err="1" smtClean="0">
                <a:solidFill>
                  <a:srgbClr val="002060"/>
                </a:solidFill>
                <a:latin typeface="Consolas" pitchFamily="49" charset="0"/>
              </a:rPr>
              <a:t>atl.saveModel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&gt;</a:t>
            </a:r>
          </a:p>
          <a:p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&lt;/target&gt;</a:t>
            </a:r>
            <a:endParaRPr lang="en-GB" sz="1400" b="1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600200"/>
            <a:ext cx="8939336" cy="4525963"/>
          </a:xfrm>
        </p:spPr>
        <p:txBody>
          <a:bodyPr/>
          <a:lstStyle/>
          <a:p>
            <a:r>
              <a:rPr lang="en-AU" dirty="0" smtClean="0"/>
              <a:t>Write a hot to inject debug expressions to visualize the execution flow of any transformation</a:t>
            </a:r>
          </a:p>
          <a:p>
            <a:pPr lvl="1"/>
            <a:r>
              <a:rPr lang="en-AU" dirty="0" smtClean="0"/>
              <a:t>Extend rule filters to output </a:t>
            </a:r>
            <a:r>
              <a:rPr lang="en-AU" sz="2400" dirty="0" smtClean="0">
                <a:solidFill>
                  <a:srgbClr val="0070C0"/>
                </a:solidFill>
                <a:latin typeface="Consolas" pitchFamily="49" charset="0"/>
              </a:rPr>
              <a:t>‘matching </a:t>
            </a:r>
            <a:r>
              <a:rPr lang="en-AU" sz="2400" i="1" dirty="0" smtClean="0">
                <a:solidFill>
                  <a:srgbClr val="0070C0"/>
                </a:solidFill>
                <a:latin typeface="Consolas" pitchFamily="49" charset="0"/>
              </a:rPr>
              <a:t>&lt;rule-name&gt;</a:t>
            </a:r>
            <a:r>
              <a:rPr lang="en-AU" sz="2400" dirty="0" smtClean="0">
                <a:solidFill>
                  <a:srgbClr val="0070C0"/>
                </a:solidFill>
                <a:latin typeface="Consolas" pitchFamily="49" charset="0"/>
              </a:rPr>
              <a:t>’</a:t>
            </a:r>
          </a:p>
          <a:p>
            <a:pPr lvl="1"/>
            <a:r>
              <a:rPr lang="en-AU" dirty="0" smtClean="0"/>
              <a:t>Extend bindings to output </a:t>
            </a:r>
            <a:r>
              <a:rPr lang="en-AU" sz="2400" dirty="0" smtClean="0">
                <a:solidFill>
                  <a:srgbClr val="0070C0"/>
                </a:solidFill>
                <a:latin typeface="Consolas" pitchFamily="49" charset="0"/>
              </a:rPr>
              <a:t>‘binding </a:t>
            </a:r>
            <a:r>
              <a:rPr lang="en-AU" sz="2400" i="1" dirty="0" smtClean="0">
                <a:solidFill>
                  <a:srgbClr val="0070C0"/>
                </a:solidFill>
                <a:latin typeface="Consolas" pitchFamily="49" charset="0"/>
              </a:rPr>
              <a:t>&lt;feature-name&gt;</a:t>
            </a:r>
            <a:r>
              <a:rPr lang="en-AU" sz="2400" dirty="0" smtClean="0">
                <a:solidFill>
                  <a:srgbClr val="0070C0"/>
                </a:solidFill>
                <a:latin typeface="Consolas" pitchFamily="49" charset="0"/>
              </a:rPr>
              <a:t>’</a:t>
            </a:r>
          </a:p>
          <a:p>
            <a:pPr lvl="1"/>
            <a:r>
              <a:rPr lang="en-AU" dirty="0" smtClean="0"/>
              <a:t>Remember that </a:t>
            </a:r>
            <a:r>
              <a:rPr lang="en-AU" sz="2400" dirty="0" smtClean="0">
                <a:latin typeface="Consolas" pitchFamily="49" charset="0"/>
              </a:rPr>
              <a:t>&lt;</a:t>
            </a:r>
            <a:r>
              <a:rPr lang="en-AU" sz="2400" dirty="0" err="1" smtClean="0">
                <a:latin typeface="Consolas" pitchFamily="49" charset="0"/>
              </a:rPr>
              <a:t>expr</a:t>
            </a:r>
            <a:r>
              <a:rPr lang="en-AU" sz="2400" dirty="0" smtClean="0">
                <a:latin typeface="Consolas" pitchFamily="49" charset="0"/>
              </a:rPr>
              <a:t>&gt;.debug(</a:t>
            </a:r>
            <a:r>
              <a:rPr lang="en-AU" sz="2400" dirty="0" smtClean="0">
                <a:solidFill>
                  <a:srgbClr val="0070C0"/>
                </a:solidFill>
                <a:latin typeface="Consolas" pitchFamily="49" charset="0"/>
              </a:rPr>
              <a:t>‘message’</a:t>
            </a:r>
            <a:r>
              <a:rPr lang="en-AU" sz="2400" dirty="0" smtClean="0">
                <a:latin typeface="Consolas" pitchFamily="49" charset="0"/>
              </a:rPr>
              <a:t>) </a:t>
            </a:r>
            <a:r>
              <a:rPr lang="en-AU" dirty="0" smtClean="0"/>
              <a:t>returns</a:t>
            </a:r>
          </a:p>
          <a:p>
            <a:pPr lvl="1">
              <a:buNone/>
            </a:pPr>
            <a:r>
              <a:rPr lang="en-AU" dirty="0" smtClean="0"/>
              <a:t>	 the original value of &lt;</a:t>
            </a:r>
            <a:r>
              <a:rPr lang="en-AU" dirty="0" err="1" smtClean="0"/>
              <a:t>expr</a:t>
            </a:r>
            <a:r>
              <a:rPr lang="en-AU" dirty="0" smtClean="0"/>
              <a:t>&gt;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</a:t>
            </a:r>
            <a:endParaRPr lang="en-AU" dirty="0"/>
          </a:p>
        </p:txBody>
      </p:sp>
      <p:sp>
        <p:nvSpPr>
          <p:cNvPr id="4" name="3 Rectángulo"/>
          <p:cNvSpPr/>
          <p:nvPr/>
        </p:nvSpPr>
        <p:spPr>
          <a:xfrm>
            <a:off x="2627784" y="1484784"/>
            <a:ext cx="3312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n-AU" dirty="0" smtClean="0">
                <a:latin typeface="Consolas" pitchFamily="49" charset="0"/>
              </a:rPr>
              <a:t> model2gui {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31F42"/>
                </a:solidFill>
                <a:latin typeface="Consolas" pitchFamily="49" charset="0"/>
              </a:rPr>
              <a:t>from </a:t>
            </a:r>
            <a:r>
              <a:rPr lang="en-AU" dirty="0" smtClean="0">
                <a:latin typeface="Consolas" pitchFamily="49" charset="0"/>
              </a:rPr>
              <a:t>m : </a:t>
            </a:r>
            <a:r>
              <a:rPr lang="en-AU" dirty="0" err="1" smtClean="0">
                <a:latin typeface="Consolas" pitchFamily="49" charset="0"/>
              </a:rPr>
              <a:t>CD!Model</a:t>
            </a:r>
            <a:endParaRPr lang="en-AU" dirty="0" smtClean="0"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    </a:t>
            </a:r>
            <a:r>
              <a:rPr lang="en-AU" b="1" dirty="0" smtClean="0">
                <a:solidFill>
                  <a:srgbClr val="C31F42"/>
                </a:solidFill>
                <a:latin typeface="Consolas" pitchFamily="49" charset="0"/>
              </a:rPr>
              <a:t>to</a:t>
            </a:r>
            <a:r>
              <a:rPr lang="en-AU" dirty="0" smtClean="0">
                <a:latin typeface="Consolas" pitchFamily="49" charset="0"/>
              </a:rPr>
              <a:t> w : </a:t>
            </a:r>
            <a:r>
              <a:rPr lang="en-AU" dirty="0" err="1" smtClean="0">
                <a:latin typeface="Consolas" pitchFamily="49" charset="0"/>
              </a:rPr>
              <a:t>GUI!Window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 smtClean="0">
                <a:latin typeface="Consolas" pitchFamily="49" charset="0"/>
              </a:rPr>
              <a:t>       title &lt;- m.name</a:t>
            </a:r>
          </a:p>
          <a:p>
            <a:r>
              <a:rPr lang="en-AU" dirty="0" smtClean="0">
                <a:latin typeface="Consolas" pitchFamily="49" charset="0"/>
              </a:rPr>
              <a:t>    )</a:t>
            </a:r>
          </a:p>
          <a:p>
            <a:r>
              <a:rPr lang="en-AU" dirty="0" smtClean="0">
                <a:latin typeface="Consolas" pitchFamily="49" charset="0"/>
              </a:rPr>
              <a:t>}</a:t>
            </a:r>
            <a:endParaRPr lang="en-AU" dirty="0">
              <a:latin typeface="Consolas" pitchFamily="49" charset="0"/>
            </a:endParaRPr>
          </a:p>
        </p:txBody>
      </p:sp>
      <p:sp>
        <p:nvSpPr>
          <p:cNvPr id="5" name="4 Flecha derecha"/>
          <p:cNvSpPr/>
          <p:nvPr/>
        </p:nvSpPr>
        <p:spPr>
          <a:xfrm rot="5400000">
            <a:off x="3624456" y="3489568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5 Rectángulo"/>
          <p:cNvSpPr/>
          <p:nvPr/>
        </p:nvSpPr>
        <p:spPr>
          <a:xfrm>
            <a:off x="1619672" y="4422011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C31F42"/>
                </a:solidFill>
                <a:latin typeface="Consolas" pitchFamily="49" charset="0"/>
              </a:rPr>
              <a:t>rule</a:t>
            </a:r>
            <a:r>
              <a:rPr lang="en-AU" dirty="0" smtClean="0">
                <a:latin typeface="Consolas" pitchFamily="49" charset="0"/>
              </a:rPr>
              <a:t> model2gui {</a:t>
            </a:r>
          </a:p>
          <a:p>
            <a:r>
              <a:rPr lang="en-AU" dirty="0" smtClean="0">
                <a:latin typeface="Consolas" pitchFamily="49" charset="0"/>
              </a:rPr>
              <a:t>  </a:t>
            </a:r>
            <a:r>
              <a:rPr lang="en-AU" b="1" dirty="0" smtClean="0">
                <a:solidFill>
                  <a:srgbClr val="C31F42"/>
                </a:solidFill>
                <a:latin typeface="Consolas" pitchFamily="49" charset="0"/>
              </a:rPr>
              <a:t>from </a:t>
            </a:r>
            <a:r>
              <a:rPr lang="en-AU" dirty="0" smtClean="0">
                <a:latin typeface="Consolas" pitchFamily="49" charset="0"/>
              </a:rPr>
              <a:t>m : </a:t>
            </a:r>
            <a:r>
              <a:rPr lang="en-AU" dirty="0" err="1" smtClean="0">
                <a:latin typeface="Consolas" pitchFamily="49" charset="0"/>
              </a:rPr>
              <a:t>CD!Model</a:t>
            </a:r>
            <a:endParaRPr lang="en-AU" dirty="0" smtClean="0">
              <a:latin typeface="Consolas" pitchFamily="49" charset="0"/>
            </a:endParaRPr>
          </a:p>
          <a:p>
            <a:r>
              <a:rPr lang="en-AU" dirty="0" smtClean="0">
                <a:latin typeface="Consolas" pitchFamily="49" charset="0"/>
              </a:rPr>
              <a:t>   ( </a:t>
            </a:r>
            <a:r>
              <a:rPr lang="en-AU" dirty="0" err="1" smtClean="0">
                <a:solidFill>
                  <a:srgbClr val="00B050"/>
                </a:solidFill>
                <a:latin typeface="Consolas" pitchFamily="49" charset="0"/>
              </a:rPr>
              <a:t>true</a:t>
            </a:r>
            <a:r>
              <a:rPr lang="en-AU" dirty="0" err="1" smtClean="0">
                <a:latin typeface="Consolas" pitchFamily="49" charset="0"/>
              </a:rPr>
              <a:t>.debug</a:t>
            </a:r>
            <a:r>
              <a:rPr lang="en-AU" dirty="0" smtClean="0">
                <a:latin typeface="Consolas" pitchFamily="49" charset="0"/>
              </a:rPr>
              <a:t>(</a:t>
            </a:r>
            <a:r>
              <a:rPr lang="en-AU" dirty="0" smtClean="0">
                <a:solidFill>
                  <a:srgbClr val="0070C0"/>
                </a:solidFill>
                <a:latin typeface="Consolas" pitchFamily="49" charset="0"/>
              </a:rPr>
              <a:t>‘match model2gui’</a:t>
            </a:r>
            <a:r>
              <a:rPr lang="en-AU" dirty="0" smtClean="0">
                <a:latin typeface="Consolas" pitchFamily="49" charset="0"/>
              </a:rPr>
              <a:t>) )</a:t>
            </a:r>
          </a:p>
          <a:p>
            <a:r>
              <a:rPr lang="en-AU" dirty="0" smtClean="0">
                <a:latin typeface="Consolas" pitchFamily="49" charset="0"/>
              </a:rPr>
              <a:t>    </a:t>
            </a:r>
            <a:r>
              <a:rPr lang="en-AU" b="1" dirty="0" smtClean="0">
                <a:solidFill>
                  <a:srgbClr val="C31F42"/>
                </a:solidFill>
                <a:latin typeface="Consolas" pitchFamily="49" charset="0"/>
              </a:rPr>
              <a:t>to</a:t>
            </a:r>
            <a:r>
              <a:rPr lang="en-AU" dirty="0" smtClean="0">
                <a:latin typeface="Consolas" pitchFamily="49" charset="0"/>
              </a:rPr>
              <a:t> w : </a:t>
            </a:r>
            <a:r>
              <a:rPr lang="en-AU" dirty="0" err="1" smtClean="0">
                <a:latin typeface="Consolas" pitchFamily="49" charset="0"/>
              </a:rPr>
              <a:t>GUI!Window</a:t>
            </a:r>
            <a:r>
              <a:rPr lang="en-AU" dirty="0" smtClean="0">
                <a:latin typeface="Consolas" pitchFamily="49" charset="0"/>
              </a:rPr>
              <a:t> (</a:t>
            </a:r>
          </a:p>
          <a:p>
            <a:r>
              <a:rPr lang="en-AU" dirty="0" smtClean="0">
                <a:latin typeface="Consolas" pitchFamily="49" charset="0"/>
              </a:rPr>
              <a:t>       title &lt;- </a:t>
            </a:r>
            <a:r>
              <a:rPr lang="en-AU" dirty="0" err="1" smtClean="0">
                <a:latin typeface="Consolas" pitchFamily="49" charset="0"/>
              </a:rPr>
              <a:t>m.name.debug</a:t>
            </a:r>
            <a:r>
              <a:rPr lang="en-AU" dirty="0" smtClean="0">
                <a:latin typeface="Consolas" pitchFamily="49" charset="0"/>
              </a:rPr>
              <a:t>(</a:t>
            </a:r>
            <a:r>
              <a:rPr lang="en-AU" dirty="0" smtClean="0">
                <a:solidFill>
                  <a:srgbClr val="0070C0"/>
                </a:solidFill>
                <a:latin typeface="Consolas" pitchFamily="49" charset="0"/>
              </a:rPr>
              <a:t>‘binding title’</a:t>
            </a:r>
            <a:r>
              <a:rPr lang="en-AU" dirty="0" smtClean="0">
                <a:latin typeface="Consolas" pitchFamily="49" charset="0"/>
              </a:rPr>
              <a:t>),</a:t>
            </a:r>
          </a:p>
          <a:p>
            <a:r>
              <a:rPr lang="en-AU" dirty="0" smtClean="0">
                <a:latin typeface="Consolas" pitchFamily="49" charset="0"/>
              </a:rPr>
              <a:t>    )</a:t>
            </a:r>
          </a:p>
          <a:p>
            <a:r>
              <a:rPr lang="en-AU" dirty="0" smtClean="0">
                <a:latin typeface="Consolas" pitchFamily="49" charset="0"/>
              </a:rPr>
              <a:t>}</a:t>
            </a:r>
            <a:endParaRPr lang="en-AU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</a:t>
            </a:r>
            <a:endParaRPr lang="en-AU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Complete the code in:</a:t>
            </a:r>
          </a:p>
          <a:p>
            <a:pPr lvl="1"/>
            <a:r>
              <a:rPr lang="en-AU" dirty="0" smtClean="0">
                <a:latin typeface="Consolas" pitchFamily="49" charset="0"/>
              </a:rPr>
              <a:t>Project: /</a:t>
            </a:r>
            <a:r>
              <a:rPr lang="en-AU" dirty="0" err="1" smtClean="0">
                <a:latin typeface="Consolas" pitchFamily="49" charset="0"/>
              </a:rPr>
              <a:t>atl.example.autodebug</a:t>
            </a:r>
            <a:r>
              <a:rPr lang="en-AU" dirty="0" smtClean="0">
                <a:latin typeface="Consolas" pitchFamily="49" charset="0"/>
              </a:rPr>
              <a:t>/</a:t>
            </a:r>
          </a:p>
          <a:p>
            <a:pPr lvl="1"/>
            <a:r>
              <a:rPr lang="en-AU" dirty="0" smtClean="0">
                <a:latin typeface="Consolas" pitchFamily="49" charset="0"/>
              </a:rPr>
              <a:t>File: autodebug_emftvm.atl</a:t>
            </a:r>
          </a:p>
          <a:p>
            <a:r>
              <a:rPr lang="en-AU" dirty="0" smtClean="0"/>
              <a:t>To consider the generation of output messages for bindings</a:t>
            </a:r>
          </a:p>
          <a:p>
            <a:pPr lvl="1"/>
            <a:endParaRPr lang="en-AU" dirty="0"/>
          </a:p>
        </p:txBody>
      </p:sp>
      <p:sp>
        <p:nvSpPr>
          <p:cNvPr id="4" name="3 Rectángulo redondeado"/>
          <p:cNvSpPr/>
          <p:nvPr/>
        </p:nvSpPr>
        <p:spPr>
          <a:xfrm>
            <a:off x="4572000" y="116632"/>
            <a:ext cx="45148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latin typeface="Consolas" pitchFamily="49" charset="0"/>
              </a:rPr>
              <a:t>/</a:t>
            </a:r>
            <a:r>
              <a:rPr lang="en-AU" sz="1400" dirty="0" err="1" smtClean="0">
                <a:latin typeface="Consolas" pitchFamily="49" charset="0"/>
              </a:rPr>
              <a:t>atl.example.autodebug</a:t>
            </a:r>
            <a:r>
              <a:rPr lang="en-AU" sz="1400" dirty="0" smtClean="0">
                <a:latin typeface="Consolas" pitchFamily="49" charset="0"/>
              </a:rPr>
              <a:t>/autodebug_emftvm.atl</a:t>
            </a:r>
            <a:endParaRPr lang="en-AU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HOT and ATL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Many</a:t>
            </a:r>
            <a:r>
              <a:rPr lang="es-ES_tradnl" dirty="0" smtClean="0"/>
              <a:t> </a:t>
            </a:r>
            <a:r>
              <a:rPr lang="es-ES_tradnl" dirty="0" err="1" smtClean="0"/>
              <a:t>people</a:t>
            </a:r>
            <a:r>
              <a:rPr lang="es-ES_tradnl" dirty="0" smtClean="0"/>
              <a:t> </a:t>
            </a:r>
            <a:r>
              <a:rPr lang="es-ES_tradnl" dirty="0" err="1" smtClean="0"/>
              <a:t>have</a:t>
            </a:r>
            <a:r>
              <a:rPr lang="es-ES_tradnl" dirty="0" smtClean="0"/>
              <a:t> </a:t>
            </a:r>
            <a:r>
              <a:rPr lang="es-ES_tradnl" dirty="0" err="1" smtClean="0"/>
              <a:t>used</a:t>
            </a:r>
            <a:r>
              <a:rPr lang="es-ES_tradnl" dirty="0" smtClean="0"/>
              <a:t> </a:t>
            </a:r>
            <a:r>
              <a:rPr lang="es-ES_tradnl" dirty="0" err="1" smtClean="0"/>
              <a:t>HOTs</a:t>
            </a:r>
            <a:endParaRPr lang="es-ES_tradnl" dirty="0" smtClean="0"/>
          </a:p>
          <a:p>
            <a:pPr lvl="1"/>
            <a:r>
              <a:rPr lang="es-ES_tradnl" dirty="0" err="1" smtClean="0"/>
              <a:t>Perhaps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most</a:t>
            </a:r>
            <a:r>
              <a:rPr lang="es-ES_tradnl" dirty="0" smtClean="0"/>
              <a:t> </a:t>
            </a:r>
            <a:r>
              <a:rPr lang="es-ES_tradnl" dirty="0" err="1" smtClean="0"/>
              <a:t>relevant</a:t>
            </a:r>
            <a:r>
              <a:rPr lang="es-ES_tradnl" dirty="0" smtClean="0"/>
              <a:t> </a:t>
            </a:r>
            <a:r>
              <a:rPr lang="es-ES_tradnl" dirty="0" err="1" smtClean="0"/>
              <a:t>feature</a:t>
            </a:r>
            <a:r>
              <a:rPr lang="es-ES_tradnl" dirty="0" smtClean="0"/>
              <a:t> of ATL</a:t>
            </a:r>
          </a:p>
          <a:p>
            <a:r>
              <a:rPr lang="es-ES_tradnl" dirty="0" err="1" smtClean="0"/>
              <a:t>Examples</a:t>
            </a:r>
            <a:endParaRPr lang="es-ES_tradnl" dirty="0" smtClean="0"/>
          </a:p>
          <a:p>
            <a:pPr lvl="1"/>
            <a:r>
              <a:rPr lang="es-ES_tradnl" dirty="0" smtClean="0"/>
              <a:t>Co-</a:t>
            </a:r>
            <a:r>
              <a:rPr lang="es-ES_tradnl" dirty="0" err="1" smtClean="0"/>
              <a:t>evolution</a:t>
            </a:r>
            <a:endParaRPr lang="es-ES_tradnl" dirty="0" smtClean="0"/>
          </a:p>
          <a:p>
            <a:pPr lvl="1"/>
            <a:r>
              <a:rPr lang="es-ES_tradnl" dirty="0" err="1" smtClean="0"/>
              <a:t>Genericity</a:t>
            </a:r>
            <a:endParaRPr lang="es-ES_tradnl" dirty="0" smtClean="0"/>
          </a:p>
          <a:p>
            <a:pPr lvl="1"/>
            <a:r>
              <a:rPr lang="es-ES_tradnl" dirty="0" err="1" smtClean="0"/>
              <a:t>Modularity</a:t>
            </a:r>
            <a:endParaRPr lang="es-ES_tradnl" dirty="0" smtClean="0"/>
          </a:p>
          <a:p>
            <a:pPr lvl="1"/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integration</a:t>
            </a:r>
            <a:endParaRPr lang="es-ES_tradnl" dirty="0" smtClean="0"/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Categories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s-ES_tradnl" dirty="0" err="1" smtClean="0"/>
              <a:t>Synthesis</a:t>
            </a:r>
            <a:endParaRPr lang="es-ES_tradnl" dirty="0" smtClean="0"/>
          </a:p>
          <a:p>
            <a:pPr lvl="1"/>
            <a:r>
              <a:rPr lang="es-ES_tradnl" dirty="0" smtClean="0"/>
              <a:t>Input </a:t>
            </a:r>
            <a:r>
              <a:rPr lang="es-ES_tradnl" dirty="0" err="1" smtClean="0"/>
              <a:t>model</a:t>
            </a:r>
            <a:r>
              <a:rPr lang="es-ES_tradnl" dirty="0" smtClean="0"/>
              <a:t>: </a:t>
            </a:r>
            <a:r>
              <a:rPr lang="es-ES_tradnl" dirty="0" err="1" smtClean="0"/>
              <a:t>any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, </a:t>
            </a:r>
            <a:r>
              <a:rPr lang="es-ES_tradnl" dirty="0" err="1" smtClean="0"/>
              <a:t>but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a </a:t>
            </a:r>
            <a:r>
              <a:rPr lang="es-ES_tradnl" dirty="0" err="1" smtClean="0"/>
              <a:t>transformation</a:t>
            </a:r>
            <a:endParaRPr lang="es-ES_tradnl" dirty="0" smtClean="0"/>
          </a:p>
          <a:p>
            <a:pPr lvl="1"/>
            <a:r>
              <a:rPr lang="es-ES_tradnl" dirty="0" smtClean="0"/>
              <a:t>Output </a:t>
            </a:r>
            <a:r>
              <a:rPr lang="es-ES_tradnl" dirty="0" err="1" smtClean="0"/>
              <a:t>model</a:t>
            </a:r>
            <a:r>
              <a:rPr lang="es-ES_tradnl" dirty="0" smtClean="0"/>
              <a:t>: a </a:t>
            </a:r>
            <a:r>
              <a:rPr lang="es-ES_tradnl" dirty="0" err="1" smtClean="0"/>
              <a:t>transformation</a:t>
            </a:r>
            <a:endParaRPr lang="es-ES_tradnl" dirty="0" smtClean="0"/>
          </a:p>
          <a:p>
            <a:pPr lvl="1"/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  <a:r>
              <a:rPr lang="es-ES_tradnl" dirty="0" err="1" smtClean="0"/>
              <a:t>generate</a:t>
            </a:r>
            <a:r>
              <a:rPr lang="es-ES_tradnl" dirty="0" smtClean="0"/>
              <a:t> a </a:t>
            </a:r>
            <a:r>
              <a:rPr lang="es-ES_tradnl" dirty="0" err="1" smtClean="0"/>
              <a:t>copier</a:t>
            </a:r>
            <a:endParaRPr lang="es-ES_tradnl" dirty="0" smtClean="0"/>
          </a:p>
          <a:p>
            <a:r>
              <a:rPr lang="es-ES_tradnl" dirty="0" err="1" smtClean="0"/>
              <a:t>Analysis</a:t>
            </a:r>
            <a:endParaRPr lang="es-ES_tradnl" dirty="0" smtClean="0"/>
          </a:p>
          <a:p>
            <a:pPr lvl="1"/>
            <a:r>
              <a:rPr lang="es-ES_tradnl" dirty="0" smtClean="0"/>
              <a:t>Input </a:t>
            </a:r>
            <a:r>
              <a:rPr lang="es-ES_tradnl" dirty="0" err="1" smtClean="0"/>
              <a:t>model</a:t>
            </a:r>
            <a:r>
              <a:rPr lang="es-ES_tradnl" dirty="0" smtClean="0"/>
              <a:t>: a </a:t>
            </a:r>
            <a:r>
              <a:rPr lang="es-ES_tradnl" dirty="0" err="1" smtClean="0"/>
              <a:t>transformation</a:t>
            </a:r>
            <a:endParaRPr lang="es-ES_tradnl" dirty="0" smtClean="0"/>
          </a:p>
          <a:p>
            <a:pPr lvl="1"/>
            <a:r>
              <a:rPr lang="es-ES_tradnl" dirty="0" smtClean="0"/>
              <a:t>Output </a:t>
            </a:r>
            <a:r>
              <a:rPr lang="es-ES_tradnl" dirty="0" err="1" smtClean="0"/>
              <a:t>model</a:t>
            </a:r>
            <a:r>
              <a:rPr lang="es-ES_tradnl" dirty="0" smtClean="0"/>
              <a:t>: </a:t>
            </a:r>
            <a:r>
              <a:rPr lang="es-ES_tradnl" dirty="0" err="1" smtClean="0"/>
              <a:t>any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, </a:t>
            </a:r>
            <a:r>
              <a:rPr lang="es-ES_tradnl" dirty="0" err="1" smtClean="0"/>
              <a:t>but</a:t>
            </a:r>
            <a:r>
              <a:rPr lang="es-ES_tradnl" dirty="0" smtClean="0"/>
              <a:t> </a:t>
            </a:r>
            <a:r>
              <a:rPr lang="es-ES_tradnl" dirty="0" err="1" smtClean="0"/>
              <a:t>not</a:t>
            </a:r>
            <a:r>
              <a:rPr lang="es-ES_tradnl" dirty="0" smtClean="0"/>
              <a:t> a </a:t>
            </a:r>
            <a:r>
              <a:rPr lang="es-ES_tradnl" dirty="0" err="1" smtClean="0"/>
              <a:t>transformation</a:t>
            </a:r>
            <a:endParaRPr lang="es-ES_tradnl" dirty="0" smtClean="0"/>
          </a:p>
          <a:p>
            <a:pPr lvl="1"/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  <a:r>
              <a:rPr lang="es-ES_tradnl" dirty="0" err="1" smtClean="0"/>
              <a:t>metrics</a:t>
            </a:r>
            <a:r>
              <a:rPr lang="es-ES_tradnl" dirty="0" smtClean="0"/>
              <a:t>, </a:t>
            </a:r>
            <a:r>
              <a:rPr lang="es-ES_tradnl" dirty="0" err="1" smtClean="0"/>
              <a:t>type</a:t>
            </a:r>
            <a:r>
              <a:rPr lang="es-ES_tradnl" dirty="0" smtClean="0"/>
              <a:t> </a:t>
            </a:r>
            <a:r>
              <a:rPr lang="es-ES_tradnl" dirty="0" err="1" smtClean="0"/>
              <a:t>checking</a:t>
            </a:r>
            <a:endParaRPr lang="es-ES_tradnl" dirty="0" smtClean="0"/>
          </a:p>
          <a:p>
            <a:pPr lvl="1"/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251520" y="6095037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 smtClean="0"/>
              <a:t>Tisi</a:t>
            </a:r>
            <a:r>
              <a:rPr lang="es-ES_tradnl" dirty="0" smtClean="0"/>
              <a:t>, M., </a:t>
            </a:r>
            <a:r>
              <a:rPr lang="es-ES_tradnl" dirty="0" err="1" smtClean="0"/>
              <a:t>Jouault</a:t>
            </a:r>
            <a:r>
              <a:rPr lang="es-ES_tradnl" dirty="0" smtClean="0"/>
              <a:t>, F., </a:t>
            </a:r>
            <a:r>
              <a:rPr lang="es-ES_tradnl" dirty="0" err="1" smtClean="0"/>
              <a:t>Fraternali</a:t>
            </a:r>
            <a:r>
              <a:rPr lang="es-ES_tradnl" dirty="0" smtClean="0"/>
              <a:t>, P., </a:t>
            </a:r>
            <a:r>
              <a:rPr lang="es-ES_tradnl" dirty="0" err="1" smtClean="0"/>
              <a:t>Ceri</a:t>
            </a:r>
            <a:r>
              <a:rPr lang="es-ES_tradnl" dirty="0" smtClean="0"/>
              <a:t>, S., &amp; </a:t>
            </a:r>
            <a:r>
              <a:rPr lang="es-ES_tradnl" dirty="0" err="1" smtClean="0"/>
              <a:t>Bézivin</a:t>
            </a:r>
            <a:r>
              <a:rPr lang="es-ES_tradnl" dirty="0" smtClean="0"/>
              <a:t>, J. (2009, June). </a:t>
            </a:r>
            <a:r>
              <a:rPr lang="es-ES_tradnl" dirty="0" err="1" smtClean="0"/>
              <a:t>On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use of </a:t>
            </a:r>
            <a:r>
              <a:rPr lang="es-ES_tradnl" dirty="0" err="1" smtClean="0"/>
              <a:t>higher-order</a:t>
            </a:r>
            <a:r>
              <a:rPr lang="es-ES_tradnl" dirty="0" smtClean="0"/>
              <a:t> </a:t>
            </a:r>
            <a:r>
              <a:rPr lang="es-ES_tradnl" dirty="0" err="1" smtClean="0"/>
              <a:t>model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transformations</a:t>
            </a:r>
            <a:r>
              <a:rPr lang="es-ES_tradnl" dirty="0" smtClean="0"/>
              <a:t>. ECMFA’09.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Categories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smtClean="0"/>
              <a:t>De(</a:t>
            </a:r>
            <a:r>
              <a:rPr lang="es-ES_tradnl" dirty="0" err="1" smtClean="0"/>
              <a:t>composition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Input </a:t>
            </a:r>
            <a:r>
              <a:rPr lang="es-ES_tradnl" dirty="0" err="1" smtClean="0"/>
              <a:t>model</a:t>
            </a:r>
            <a:r>
              <a:rPr lang="es-ES_tradnl" dirty="0" smtClean="0"/>
              <a:t>: at </a:t>
            </a:r>
            <a:r>
              <a:rPr lang="es-ES_tradnl" dirty="0" err="1" smtClean="0"/>
              <a:t>least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endParaRPr lang="es-ES_tradnl" dirty="0" smtClean="0"/>
          </a:p>
          <a:p>
            <a:pPr lvl="1"/>
            <a:r>
              <a:rPr lang="es-ES_tradnl" dirty="0" smtClean="0"/>
              <a:t>Output </a:t>
            </a:r>
            <a:r>
              <a:rPr lang="es-ES_tradnl" dirty="0" err="1" smtClean="0"/>
              <a:t>model</a:t>
            </a:r>
            <a:r>
              <a:rPr lang="es-ES_tradnl" dirty="0" smtClean="0"/>
              <a:t>: at </a:t>
            </a:r>
            <a:r>
              <a:rPr lang="es-ES_tradnl" dirty="0" err="1" smtClean="0"/>
              <a:t>least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transformation</a:t>
            </a:r>
            <a:endParaRPr lang="es-ES_tradnl" dirty="0" smtClean="0"/>
          </a:p>
          <a:p>
            <a:pPr lvl="1"/>
            <a:r>
              <a:rPr lang="es-ES_tradnl" dirty="0" err="1" smtClean="0"/>
              <a:t>Between</a:t>
            </a:r>
            <a:r>
              <a:rPr lang="es-ES_tradnl" dirty="0" smtClean="0"/>
              <a:t> input and output </a:t>
            </a:r>
            <a:r>
              <a:rPr lang="es-ES_tradnl" dirty="0" err="1" smtClean="0"/>
              <a:t>the</a:t>
            </a:r>
            <a:r>
              <a:rPr lang="es-ES_tradnl" dirty="0" smtClean="0"/>
              <a:t> #total of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three</a:t>
            </a:r>
            <a:r>
              <a:rPr lang="es-ES_tradnl" dirty="0" smtClean="0"/>
              <a:t> </a:t>
            </a:r>
            <a:r>
              <a:rPr lang="es-ES_tradnl" dirty="0" err="1" smtClean="0"/>
              <a:t>or</a:t>
            </a:r>
            <a:r>
              <a:rPr lang="es-ES_tradnl" dirty="0" smtClean="0"/>
              <a:t> </a:t>
            </a:r>
            <a:r>
              <a:rPr lang="es-ES_tradnl" dirty="0" err="1" smtClean="0"/>
              <a:t>greater</a:t>
            </a:r>
            <a:endParaRPr lang="es-ES_tradnl" dirty="0" smtClean="0"/>
          </a:p>
          <a:p>
            <a:pPr lvl="1"/>
            <a:r>
              <a:rPr lang="es-ES_tradnl" dirty="0" err="1" smtClean="0"/>
              <a:t>Example</a:t>
            </a:r>
            <a:r>
              <a:rPr lang="es-ES_tradnl" dirty="0" smtClean="0"/>
              <a:t>: a </a:t>
            </a:r>
            <a:r>
              <a:rPr lang="es-ES_tradnl" dirty="0" err="1" smtClean="0"/>
              <a:t>superimposer</a:t>
            </a:r>
            <a:endParaRPr lang="es-ES_tradnl" dirty="0" smtClean="0"/>
          </a:p>
          <a:p>
            <a:r>
              <a:rPr lang="es-ES_tradnl" dirty="0" err="1" smtClean="0"/>
              <a:t>Modification</a:t>
            </a:r>
            <a:endParaRPr lang="es-ES_tradnl" dirty="0" smtClean="0"/>
          </a:p>
          <a:p>
            <a:pPr lvl="1"/>
            <a:r>
              <a:rPr lang="es-ES_tradnl" dirty="0" smtClean="0"/>
              <a:t>Input </a:t>
            </a:r>
            <a:r>
              <a:rPr lang="es-ES_tradnl" dirty="0" err="1" smtClean="0"/>
              <a:t>model</a:t>
            </a:r>
            <a:r>
              <a:rPr lang="es-ES_tradnl" dirty="0" smtClean="0"/>
              <a:t>: a </a:t>
            </a:r>
            <a:r>
              <a:rPr lang="es-ES_tradnl" dirty="0" err="1" smtClean="0"/>
              <a:t>transformation</a:t>
            </a:r>
            <a:endParaRPr lang="es-ES_tradnl" dirty="0" smtClean="0"/>
          </a:p>
          <a:p>
            <a:pPr lvl="1"/>
            <a:r>
              <a:rPr lang="es-ES_tradnl" dirty="0" smtClean="0"/>
              <a:t>Output </a:t>
            </a:r>
            <a:r>
              <a:rPr lang="es-ES_tradnl" dirty="0" err="1" smtClean="0"/>
              <a:t>model</a:t>
            </a:r>
            <a:r>
              <a:rPr lang="es-ES_tradnl" dirty="0" smtClean="0"/>
              <a:t>: a </a:t>
            </a:r>
            <a:r>
              <a:rPr lang="es-ES_tradnl" dirty="0" err="1" smtClean="0"/>
              <a:t>transformation</a:t>
            </a:r>
            <a:r>
              <a:rPr lang="es-ES_tradnl" dirty="0" smtClean="0"/>
              <a:t> (</a:t>
            </a:r>
            <a:r>
              <a:rPr lang="es-ES_tradnl" dirty="0" err="1" smtClean="0"/>
              <a:t>refactored</a:t>
            </a:r>
            <a:r>
              <a:rPr lang="es-ES_tradnl" dirty="0" smtClean="0"/>
              <a:t>, </a:t>
            </a:r>
            <a:r>
              <a:rPr lang="es-ES_tradnl" dirty="0" err="1" smtClean="0"/>
              <a:t>changed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err="1" smtClean="0"/>
              <a:t>Example</a:t>
            </a:r>
            <a:r>
              <a:rPr lang="es-ES_tradnl" dirty="0" smtClean="0"/>
              <a:t>: </a:t>
            </a:r>
            <a:r>
              <a:rPr lang="es-ES_tradnl" dirty="0" err="1" smtClean="0"/>
              <a:t>add</a:t>
            </a:r>
            <a:r>
              <a:rPr lang="es-ES_tradnl" dirty="0" smtClean="0"/>
              <a:t> </a:t>
            </a:r>
            <a:r>
              <a:rPr lang="es-ES_tradnl" dirty="0" err="1" smtClean="0"/>
              <a:t>behaviour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record </a:t>
            </a:r>
            <a:r>
              <a:rPr lang="es-ES_tradnl" dirty="0" err="1" smtClean="0"/>
              <a:t>explicit</a:t>
            </a:r>
            <a:r>
              <a:rPr lang="es-ES_tradnl" smtClean="0"/>
              <a:t> trace links</a:t>
            </a:r>
            <a:endParaRPr lang="es-ES_tradnl" dirty="0" smtClean="0"/>
          </a:p>
          <a:p>
            <a:pPr lvl="1"/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ATL abstract syntax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write a HOT :</a:t>
            </a:r>
          </a:p>
          <a:p>
            <a:pPr lvl="1"/>
            <a:r>
              <a:rPr lang="en-GB" dirty="0" smtClean="0"/>
              <a:t>You need to understand the ATL abstract syntax</a:t>
            </a:r>
          </a:p>
          <a:p>
            <a:r>
              <a:rPr lang="en-GB" dirty="0" smtClean="0"/>
              <a:t>Where is the meta-model?</a:t>
            </a:r>
          </a:p>
          <a:p>
            <a:pPr lvl="1"/>
            <a:r>
              <a:rPr lang="en-GB" dirty="0" smtClean="0"/>
              <a:t>Look for </a:t>
            </a:r>
            <a:r>
              <a:rPr lang="en-GB" dirty="0" err="1" smtClean="0"/>
              <a:t>ATL.ecore</a:t>
            </a:r>
            <a:endParaRPr lang="en-GB" dirty="0" smtClean="0"/>
          </a:p>
          <a:p>
            <a:pPr lvl="2"/>
            <a:r>
              <a:rPr lang="en-GB" dirty="0" smtClean="0"/>
              <a:t>Plug-in org.eclipse.m2m.atl.dsls</a:t>
            </a:r>
          </a:p>
          <a:p>
            <a:pPr lvl="1"/>
            <a:r>
              <a:rPr lang="en-GB" dirty="0" smtClean="0"/>
              <a:t>Be aware that it does not pass </a:t>
            </a:r>
            <a:r>
              <a:rPr lang="en-GB" dirty="0" err="1" smtClean="0"/>
              <a:t>Ecore</a:t>
            </a:r>
            <a:r>
              <a:rPr lang="en-GB" dirty="0" smtClean="0"/>
              <a:t> validation</a:t>
            </a:r>
          </a:p>
          <a:p>
            <a:pPr lvl="2"/>
            <a:r>
              <a:rPr lang="en-GB" dirty="0" smtClean="0"/>
              <a:t>We provide (compatible) variants in </a:t>
            </a:r>
            <a:r>
              <a:rPr lang="en-GB" dirty="0" err="1" smtClean="0"/>
              <a:t>anATLyzer</a:t>
            </a:r>
            <a:endParaRPr lang="en-GB" dirty="0" smtClean="0"/>
          </a:p>
          <a:p>
            <a:pPr lvl="3"/>
            <a:r>
              <a:rPr lang="en-GB" dirty="0" err="1" smtClean="0"/>
              <a:t>ATLStatic.ecore</a:t>
            </a:r>
            <a:r>
              <a:rPr lang="en-GB" dirty="0" smtClean="0"/>
              <a:t> – Fully compatible, without validation errors</a:t>
            </a:r>
          </a:p>
          <a:p>
            <a:pPr lvl="3"/>
            <a:r>
              <a:rPr lang="en-GB" dirty="0" err="1" smtClean="0"/>
              <a:t>ATLModified.ecore</a:t>
            </a:r>
            <a:r>
              <a:rPr lang="en-GB" dirty="0" smtClean="0"/>
              <a:t> – Almost compatible reorganization</a:t>
            </a:r>
          </a:p>
          <a:p>
            <a:pPr lvl="3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ATL abstract syntax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lvl="1"/>
            <a:r>
              <a:rPr lang="en-GB" dirty="0" smtClean="0"/>
              <a:t>ATL</a:t>
            </a:r>
          </a:p>
          <a:p>
            <a:pPr lvl="2"/>
            <a:r>
              <a:rPr lang="en-GB" dirty="0" smtClean="0"/>
              <a:t>Module</a:t>
            </a:r>
          </a:p>
          <a:p>
            <a:pPr lvl="2"/>
            <a:r>
              <a:rPr lang="en-GB" dirty="0" smtClean="0"/>
              <a:t>Rule structure, bindings</a:t>
            </a:r>
          </a:p>
          <a:p>
            <a:pPr lvl="2"/>
            <a:r>
              <a:rPr lang="en-GB" dirty="0" smtClean="0"/>
              <a:t>Imperative features</a:t>
            </a:r>
          </a:p>
          <a:p>
            <a:pPr lvl="1"/>
            <a:r>
              <a:rPr lang="en-GB" dirty="0" smtClean="0"/>
              <a:t>OCL</a:t>
            </a:r>
          </a:p>
          <a:p>
            <a:pPr lvl="2"/>
            <a:r>
              <a:rPr lang="en-GB" dirty="0" smtClean="0"/>
              <a:t>OCL Expression and subclasses</a:t>
            </a:r>
          </a:p>
          <a:p>
            <a:pPr lvl="2"/>
            <a:r>
              <a:rPr lang="en-GB" dirty="0" smtClean="0"/>
              <a:t>OCL Model</a:t>
            </a:r>
          </a:p>
          <a:p>
            <a:pPr lvl="2"/>
            <a:r>
              <a:rPr lang="en-GB" dirty="0" smtClean="0"/>
              <a:t>OCL Model Element</a:t>
            </a:r>
          </a:p>
          <a:p>
            <a:pPr lvl="1"/>
            <a:r>
              <a:rPr lang="en-GB" dirty="0" smtClean="0"/>
              <a:t> Primitive types</a:t>
            </a:r>
          </a:p>
          <a:p>
            <a:pPr lvl="2"/>
            <a:endParaRPr lang="en-GB" dirty="0" smtClean="0"/>
          </a:p>
          <a:p>
            <a:pPr lvl="2"/>
            <a:endParaRPr lang="en-GB" dirty="0"/>
          </a:p>
        </p:txBody>
      </p:sp>
      <p:pic>
        <p:nvPicPr>
          <p:cNvPr id="4" name="3 Imagen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5306352"/>
            <a:ext cx="360040" cy="437192"/>
          </a:xfrm>
          <a:prstGeom prst="rect">
            <a:avLst/>
          </a:prstGeom>
        </p:spPr>
      </p:pic>
      <p:pic>
        <p:nvPicPr>
          <p:cNvPr id="5" name="4 Imagen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628800"/>
            <a:ext cx="360040" cy="437192"/>
          </a:xfrm>
          <a:prstGeom prst="rect">
            <a:avLst/>
          </a:prstGeom>
        </p:spPr>
      </p:pic>
      <p:pic>
        <p:nvPicPr>
          <p:cNvPr id="6" name="5 Imagen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434144"/>
            <a:ext cx="360040" cy="437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ATL abstract syntax</a:t>
            </a:r>
            <a:endParaRPr lang="en-GB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Best way to learn and understand</a:t>
            </a:r>
          </a:p>
          <a:p>
            <a:pPr lvl="1"/>
            <a:r>
              <a:rPr lang="en-GB" dirty="0" smtClean="0"/>
              <a:t>Serialize a transformation to XMI</a:t>
            </a:r>
          </a:p>
          <a:p>
            <a:pPr lvl="2"/>
            <a:r>
              <a:rPr lang="en-GB" dirty="0" smtClean="0"/>
              <a:t>Use </a:t>
            </a:r>
            <a:r>
              <a:rPr lang="en-GB" dirty="0" err="1" smtClean="0"/>
              <a:t>AnATLyzer</a:t>
            </a:r>
            <a:r>
              <a:rPr lang="en-GB" dirty="0" smtClean="0"/>
              <a:t> facility (Right-click -&gt; </a:t>
            </a:r>
            <a:r>
              <a:rPr lang="en-GB" dirty="0" err="1" smtClean="0"/>
              <a:t>anATLyzer</a:t>
            </a:r>
            <a:r>
              <a:rPr lang="en-GB" dirty="0" smtClean="0"/>
              <a:t> -&gt; Serialize)</a:t>
            </a:r>
          </a:p>
          <a:p>
            <a:pPr lvl="2"/>
            <a:r>
              <a:rPr lang="en-GB" dirty="0" smtClean="0"/>
              <a:t>Use Ant task:</a:t>
            </a:r>
          </a:p>
          <a:p>
            <a:pPr lvl="2"/>
            <a:endParaRPr lang="en-GB" dirty="0" smtClean="0"/>
          </a:p>
          <a:p>
            <a:pPr lvl="2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Explore the model with the tree editor</a:t>
            </a:r>
          </a:p>
          <a:p>
            <a:pPr lvl="1">
              <a:buNone/>
            </a:pPr>
            <a:endParaRPr lang="en-GB" dirty="0"/>
          </a:p>
        </p:txBody>
      </p:sp>
      <p:sp>
        <p:nvSpPr>
          <p:cNvPr id="4" name="3 Rectángulo"/>
          <p:cNvSpPr/>
          <p:nvPr/>
        </p:nvSpPr>
        <p:spPr>
          <a:xfrm>
            <a:off x="683568" y="3501008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&lt;target name=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"run"</a:t>
            </a:r>
            <a:r>
              <a:rPr lang="en-GB" sz="1400" dirty="0" smtClean="0">
                <a:latin typeface="Consolas" pitchFamily="49" charset="0"/>
              </a:rPr>
              <a:t>&gt;</a:t>
            </a:r>
          </a:p>
          <a:p>
            <a:r>
              <a:rPr lang="en-GB" sz="1400" dirty="0" smtClean="0">
                <a:latin typeface="Consolas" pitchFamily="49" charset="0"/>
              </a:rPr>
              <a:t> 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</a:t>
            </a:r>
            <a:r>
              <a:rPr lang="en-GB" sz="1400" b="1" dirty="0" err="1" smtClean="0">
                <a:solidFill>
                  <a:srgbClr val="002060"/>
                </a:solidFill>
                <a:latin typeface="Consolas" pitchFamily="49" charset="0"/>
              </a:rPr>
              <a:t>atl.loadModel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GB" sz="1400" dirty="0" err="1" smtClean="0">
                <a:latin typeface="Consolas" pitchFamily="49" charset="0"/>
              </a:rPr>
              <a:t>modelHandler</a:t>
            </a:r>
            <a:r>
              <a:rPr lang="en-GB" sz="1400" dirty="0" smtClean="0">
                <a:latin typeface="Consolas" pitchFamily="49" charset="0"/>
              </a:rPr>
              <a:t>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"EMF"</a:t>
            </a:r>
            <a:r>
              <a:rPr lang="en-GB" sz="1400" dirty="0" smtClean="0">
                <a:latin typeface="Consolas" pitchFamily="49" charset="0"/>
              </a:rPr>
              <a:t> name="ATL" </a:t>
            </a:r>
            <a:r>
              <a:rPr lang="en-GB" sz="1400" dirty="0" err="1" smtClean="0">
                <a:latin typeface="Consolas" pitchFamily="49" charset="0"/>
              </a:rPr>
              <a:t>metamodel</a:t>
            </a:r>
            <a:r>
              <a:rPr lang="en-GB" sz="1400" dirty="0" smtClean="0">
                <a:latin typeface="Consolas" pitchFamily="49" charset="0"/>
              </a:rPr>
              <a:t>="MOF"  path="</a:t>
            </a:r>
            <a:r>
              <a:rPr lang="en-GB" sz="1400" dirty="0" err="1" smtClean="0">
                <a:latin typeface="Consolas" pitchFamily="49" charset="0"/>
              </a:rPr>
              <a:t>ATL.ecore</a:t>
            </a:r>
            <a:r>
              <a:rPr lang="en-GB" sz="1400" dirty="0" smtClean="0">
                <a:latin typeface="Consolas" pitchFamily="49" charset="0"/>
              </a:rPr>
              <a:t>" /&gt;</a:t>
            </a:r>
          </a:p>
          <a:p>
            <a:r>
              <a:rPr lang="en-GB" sz="1400" dirty="0" smtClean="0">
                <a:latin typeface="Consolas" pitchFamily="49" charset="0"/>
              </a:rPr>
              <a:t> 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</a:t>
            </a:r>
            <a:r>
              <a:rPr lang="en-GB" sz="1400" b="1" dirty="0" err="1" smtClean="0">
                <a:solidFill>
                  <a:srgbClr val="002060"/>
                </a:solidFill>
                <a:latin typeface="Consolas" pitchFamily="49" charset="0"/>
              </a:rPr>
              <a:t>atl.loadModel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</a:rPr>
              <a:t>name="</a:t>
            </a:r>
            <a:r>
              <a:rPr lang="en-GB" sz="1400" dirty="0" err="1" smtClean="0">
                <a:latin typeface="Consolas" pitchFamily="49" charset="0"/>
              </a:rPr>
              <a:t>ast</a:t>
            </a:r>
            <a:r>
              <a:rPr lang="en-GB" sz="1400" dirty="0" smtClean="0">
                <a:latin typeface="Consolas" pitchFamily="49" charset="0"/>
              </a:rPr>
              <a:t>" </a:t>
            </a:r>
            <a:r>
              <a:rPr lang="en-GB" sz="1400" dirty="0" err="1" smtClean="0">
                <a:latin typeface="Consolas" pitchFamily="49" charset="0"/>
              </a:rPr>
              <a:t>metamodel</a:t>
            </a:r>
            <a:r>
              <a:rPr lang="en-GB" sz="1400" dirty="0" smtClean="0">
                <a:latin typeface="Consolas" pitchFamily="49" charset="0"/>
              </a:rPr>
              <a:t>="ATL" path="simple_trafo.atl"&gt;</a:t>
            </a:r>
          </a:p>
          <a:p>
            <a:r>
              <a:rPr lang="en-GB" sz="1400" dirty="0" smtClean="0">
                <a:latin typeface="Consolas" pitchFamily="49" charset="0"/>
              </a:rPr>
              <a:t>    </a:t>
            </a:r>
            <a:r>
              <a:rPr lang="en-GB" sz="1400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&lt;injector</a:t>
            </a:r>
            <a:r>
              <a:rPr lang="en-GB" sz="1400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GB" sz="1400" dirty="0" smtClean="0">
                <a:latin typeface="Consolas" pitchFamily="49" charset="0"/>
              </a:rPr>
              <a:t>name="ATL"/&gt;</a:t>
            </a:r>
          </a:p>
          <a:p>
            <a:r>
              <a:rPr lang="en-GB" sz="1400" dirty="0" smtClean="0">
                <a:latin typeface="Consolas" pitchFamily="49" charset="0"/>
              </a:rPr>
              <a:t> 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&lt;/</a:t>
            </a:r>
            <a:r>
              <a:rPr lang="en-GB" sz="1400" b="1" dirty="0" err="1" smtClean="0">
                <a:solidFill>
                  <a:srgbClr val="002060"/>
                </a:solidFill>
                <a:latin typeface="Consolas" pitchFamily="49" charset="0"/>
              </a:rPr>
              <a:t>atl.loadModel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&gt;</a:t>
            </a:r>
          </a:p>
          <a:p>
            <a:r>
              <a:rPr lang="en-GB" sz="1400" dirty="0" smtClean="0">
                <a:latin typeface="Consolas" pitchFamily="49" charset="0"/>
              </a:rPr>
              <a:t>    	</a:t>
            </a:r>
          </a:p>
          <a:p>
            <a:r>
              <a:rPr lang="en-GB" sz="1400" dirty="0" smtClean="0">
                <a:latin typeface="Consolas" pitchFamily="49" charset="0"/>
              </a:rPr>
              <a:t> 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</a:t>
            </a:r>
            <a:r>
              <a:rPr lang="en-GB" sz="1400" b="1" dirty="0" err="1" smtClean="0">
                <a:solidFill>
                  <a:srgbClr val="002060"/>
                </a:solidFill>
                <a:latin typeface="Consolas" pitchFamily="49" charset="0"/>
              </a:rPr>
              <a:t>atl.saveModel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 model=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GB" sz="14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ast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</a:t>
            </a:r>
            <a:r>
              <a:rPr lang="en-GB" sz="1400" dirty="0" smtClean="0">
                <a:latin typeface="Consolas" pitchFamily="49" charset="0"/>
              </a:rPr>
              <a:t>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path=</a:t>
            </a:r>
            <a:r>
              <a:rPr lang="en-GB" sz="1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"simple_trafo.xmi"</a:t>
            </a:r>
            <a:r>
              <a:rPr lang="en-GB" sz="1400" dirty="0" smtClean="0">
                <a:latin typeface="Consolas" pitchFamily="49" charset="0"/>
              </a:rPr>
              <a:t> </a:t>
            </a:r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/&gt;</a:t>
            </a:r>
          </a:p>
          <a:p>
            <a:r>
              <a:rPr lang="en-GB" sz="1400" b="1" dirty="0" smtClean="0">
                <a:solidFill>
                  <a:srgbClr val="002060"/>
                </a:solidFill>
                <a:latin typeface="Consolas" pitchFamily="49" charset="0"/>
              </a:rPr>
              <a:t>&lt;/target&gt;</a:t>
            </a:r>
            <a:endParaRPr lang="en-GB" sz="1400" b="1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ATL abstract syntax</a:t>
            </a:r>
            <a:endParaRPr lang="en-GB" dirty="0"/>
          </a:p>
        </p:txBody>
      </p:sp>
      <p:pic>
        <p:nvPicPr>
          <p:cNvPr id="7" name="6 Marcador de contenido" descr="5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268760"/>
            <a:ext cx="6087048" cy="5400600"/>
          </a:xfrm>
        </p:spPr>
      </p:pic>
      <p:sp>
        <p:nvSpPr>
          <p:cNvPr id="8" name="7 Rectángulo"/>
          <p:cNvSpPr/>
          <p:nvPr/>
        </p:nvSpPr>
        <p:spPr>
          <a:xfrm>
            <a:off x="3419872" y="2261771"/>
            <a:ext cx="5436096" cy="2031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_tradnl" dirty="0" smtClean="0">
                <a:latin typeface="Consolas" pitchFamily="49" charset="0"/>
              </a:rPr>
              <a:t>rule class2frame {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dirty="0" err="1" smtClean="0">
                <a:latin typeface="Consolas" pitchFamily="49" charset="0"/>
              </a:rPr>
              <a:t>from</a:t>
            </a:r>
            <a:r>
              <a:rPr lang="es-ES_tradnl" dirty="0" smtClean="0">
                <a:latin typeface="Consolas" pitchFamily="49" charset="0"/>
              </a:rPr>
              <a:t> c : </a:t>
            </a:r>
            <a:r>
              <a:rPr lang="es-ES_tradnl" dirty="0" err="1" smtClean="0">
                <a:latin typeface="Consolas" pitchFamily="49" charset="0"/>
              </a:rPr>
              <a:t>UML!Class</a:t>
            </a:r>
            <a:r>
              <a:rPr lang="es-ES_tradnl" dirty="0" smtClean="0">
                <a:latin typeface="Consolas" pitchFamily="49" charset="0"/>
              </a:rPr>
              <a:t> ( </a:t>
            </a:r>
            <a:r>
              <a:rPr lang="es-ES_tradnl" dirty="0" err="1" smtClean="0">
                <a:latin typeface="Consolas" pitchFamily="49" charset="0"/>
              </a:rPr>
              <a:t>not</a:t>
            </a:r>
            <a:r>
              <a:rPr lang="es-ES_tradnl" dirty="0" smtClean="0">
                <a:latin typeface="Consolas" pitchFamily="49" charset="0"/>
              </a:rPr>
              <a:t> </a:t>
            </a:r>
            <a:r>
              <a:rPr lang="es-ES_tradnl" dirty="0" err="1" smtClean="0">
                <a:latin typeface="Consolas" pitchFamily="49" charset="0"/>
              </a:rPr>
              <a:t>c.isAbstract</a:t>
            </a:r>
            <a:r>
              <a:rPr lang="es-ES_tradnl" dirty="0" smtClean="0">
                <a:latin typeface="Consolas" pitchFamily="49" charset="0"/>
              </a:rPr>
              <a:t> )</a:t>
            </a:r>
          </a:p>
          <a:p>
            <a:r>
              <a:rPr lang="es-ES_tradnl" dirty="0" smtClean="0">
                <a:latin typeface="Consolas" pitchFamily="49" charset="0"/>
              </a:rPr>
              <a:t>  </a:t>
            </a:r>
            <a:r>
              <a:rPr lang="es-ES_tradnl" dirty="0" err="1" smtClean="0">
                <a:latin typeface="Consolas" pitchFamily="49" charset="0"/>
              </a:rPr>
              <a:t>to</a:t>
            </a:r>
            <a:r>
              <a:rPr lang="es-ES_tradnl" dirty="0" smtClean="0">
                <a:latin typeface="Consolas" pitchFamily="49" charset="0"/>
              </a:rPr>
              <a:t>   f : </a:t>
            </a:r>
            <a:r>
              <a:rPr lang="es-ES_tradnl" dirty="0" err="1" smtClean="0">
                <a:latin typeface="Consolas" pitchFamily="49" charset="0"/>
              </a:rPr>
              <a:t>GUI!Frame</a:t>
            </a:r>
            <a:r>
              <a:rPr lang="es-ES_tradnl" dirty="0" smtClean="0">
                <a:latin typeface="Consolas" pitchFamily="49" charset="0"/>
              </a:rPr>
              <a:t> (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title</a:t>
            </a:r>
            <a:r>
              <a:rPr lang="es-ES_tradnl" dirty="0" smtClean="0">
                <a:latin typeface="Consolas" pitchFamily="49" charset="0"/>
              </a:rPr>
              <a:t> &lt;- c.name,</a:t>
            </a:r>
          </a:p>
          <a:p>
            <a:r>
              <a:rPr lang="es-ES_tradnl" dirty="0" smtClean="0">
                <a:latin typeface="Consolas" pitchFamily="49" charset="0"/>
              </a:rPr>
              <a:t>     </a:t>
            </a:r>
            <a:r>
              <a:rPr lang="es-ES_tradnl" dirty="0" err="1" smtClean="0">
                <a:latin typeface="Consolas" pitchFamily="49" charset="0"/>
              </a:rPr>
              <a:t>widgets</a:t>
            </a:r>
            <a:r>
              <a:rPr lang="es-ES_tradnl" dirty="0" smtClean="0">
                <a:latin typeface="Consolas" pitchFamily="49" charset="0"/>
              </a:rPr>
              <a:t> &lt;- </a:t>
            </a:r>
            <a:r>
              <a:rPr lang="es-ES_tradnl" dirty="0" err="1" smtClean="0">
                <a:latin typeface="Consolas" pitchFamily="49" charset="0"/>
              </a:rPr>
              <a:t>c.ownedProperties</a:t>
            </a:r>
            <a:r>
              <a:rPr lang="es-ES_tradnl" dirty="0" smtClean="0">
                <a:latin typeface="Consolas" pitchFamily="49" charset="0"/>
              </a:rPr>
              <a:t> </a:t>
            </a:r>
          </a:p>
          <a:p>
            <a:r>
              <a:rPr lang="es-ES_tradnl" dirty="0" smtClean="0">
                <a:latin typeface="Consolas" pitchFamily="49" charset="0"/>
              </a:rPr>
              <a:t>  ) </a:t>
            </a:r>
          </a:p>
          <a:p>
            <a:r>
              <a:rPr lang="es-ES_tradnl" dirty="0" smtClean="0">
                <a:latin typeface="Consolas" pitchFamily="49" charset="0"/>
              </a:rPr>
              <a:t>}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2195736" y="2492896"/>
            <a:ext cx="1296144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1979712" y="2780928"/>
            <a:ext cx="1800200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1979712" y="2708920"/>
            <a:ext cx="1800200" cy="1008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2051720" y="3284984"/>
            <a:ext cx="2088232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2051720" y="357301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3406417" y="4869160"/>
            <a:ext cx="79208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_tradnl" dirty="0" err="1" smtClean="0">
                <a:latin typeface="Consolas" pitchFamily="49" charset="0"/>
              </a:rPr>
              <a:t>self</a:t>
            </a:r>
            <a:endParaRPr lang="es-ES_tradnl" dirty="0" smtClean="0">
              <a:latin typeface="Consolas" pitchFamily="49" charset="0"/>
            </a:endParaRPr>
          </a:p>
        </p:txBody>
      </p:sp>
      <p:cxnSp>
        <p:nvCxnSpPr>
          <p:cNvPr id="26" name="25 Conector recto de flecha"/>
          <p:cNvCxnSpPr>
            <a:endCxn id="25" idx="1"/>
          </p:cNvCxnSpPr>
          <p:nvPr/>
        </p:nvCxnSpPr>
        <p:spPr>
          <a:xfrm>
            <a:off x="2329543" y="5050971"/>
            <a:ext cx="1076874" cy="2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33 Rectángulo"/>
          <p:cNvSpPr/>
          <p:nvPr/>
        </p:nvSpPr>
        <p:spPr>
          <a:xfrm>
            <a:off x="3419872" y="4437112"/>
            <a:ext cx="216024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_tradnl" dirty="0" smtClean="0">
                <a:latin typeface="Consolas" pitchFamily="49" charset="0"/>
              </a:rPr>
              <a:t>Meta-</a:t>
            </a:r>
            <a:r>
              <a:rPr lang="es-ES_tradnl" dirty="0" err="1" smtClean="0">
                <a:latin typeface="Consolas" pitchFamily="49" charset="0"/>
              </a:rPr>
              <a:t>models</a:t>
            </a:r>
            <a:endParaRPr lang="es-ES_tradnl" dirty="0" smtClean="0">
              <a:latin typeface="Consolas" pitchFamily="49" charset="0"/>
            </a:endParaRPr>
          </a:p>
        </p:txBody>
      </p:sp>
      <p:cxnSp>
        <p:nvCxnSpPr>
          <p:cNvPr id="35" name="34 Conector recto de flecha"/>
          <p:cNvCxnSpPr>
            <a:endCxn id="34" idx="1"/>
          </p:cNvCxnSpPr>
          <p:nvPr/>
        </p:nvCxnSpPr>
        <p:spPr>
          <a:xfrm flipV="1">
            <a:off x="1403648" y="4621778"/>
            <a:ext cx="2016224" cy="31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4" idx="1"/>
          </p:cNvCxnSpPr>
          <p:nvPr/>
        </p:nvCxnSpPr>
        <p:spPr>
          <a:xfrm flipV="1">
            <a:off x="1475656" y="4621778"/>
            <a:ext cx="1944216" cy="2473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3419872" y="1772816"/>
            <a:ext cx="216024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_tradnl" dirty="0" err="1" smtClean="0">
                <a:latin typeface="Consolas" pitchFamily="49" charset="0"/>
              </a:rPr>
              <a:t>Models</a:t>
            </a:r>
            <a:endParaRPr lang="es-ES_tradnl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1532</Words>
  <Application>Microsoft Office PowerPoint</Application>
  <PresentationFormat>Presentación en pantalla (4:3)</PresentationFormat>
  <Paragraphs>423</Paragraphs>
  <Slides>28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Tema de Office</vt:lpstr>
      <vt:lpstr>Higher-ORDER Transformations</vt:lpstr>
      <vt:lpstr>Definition</vt:lpstr>
      <vt:lpstr>HOT and ATL</vt:lpstr>
      <vt:lpstr>Categories</vt:lpstr>
      <vt:lpstr>Categories</vt:lpstr>
      <vt:lpstr>ATL abstract syntax</vt:lpstr>
      <vt:lpstr>ATL abstract syntax</vt:lpstr>
      <vt:lpstr>ATL abstract syntax</vt:lpstr>
      <vt:lpstr>ATL abstract syntax</vt:lpstr>
      <vt:lpstr>ATL abstract syntax</vt:lpstr>
      <vt:lpstr>ATL abstract syntax</vt:lpstr>
      <vt:lpstr>Module abstract syntax</vt:lpstr>
      <vt:lpstr>Rule structure</vt:lpstr>
      <vt:lpstr>ATL abstract syntax</vt:lpstr>
      <vt:lpstr>Matched rule example</vt:lpstr>
      <vt:lpstr>Variable declarations</vt:lpstr>
      <vt:lpstr>Variable declarations</vt:lpstr>
      <vt:lpstr>Variable declarations</vt:lpstr>
      <vt:lpstr>Property calls</vt:lpstr>
      <vt:lpstr>Property calls</vt:lpstr>
      <vt:lpstr>Property calls</vt:lpstr>
      <vt:lpstr>Helpers</vt:lpstr>
      <vt:lpstr>Helpers</vt:lpstr>
      <vt:lpstr>Helpers</vt:lpstr>
      <vt:lpstr>Serialization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ATL Ecosystem</dc:title>
  <cp:lastModifiedBy>Jesus</cp:lastModifiedBy>
  <cp:revision>438</cp:revision>
  <dcterms:modified xsi:type="dcterms:W3CDTF">2016-11-18T18:00:19Z</dcterms:modified>
</cp:coreProperties>
</file>