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3" r:id="rId3"/>
    <p:sldId id="265" r:id="rId4"/>
    <p:sldId id="266" r:id="rId5"/>
    <p:sldId id="274" r:id="rId6"/>
    <p:sldId id="276" r:id="rId7"/>
    <p:sldId id="275" r:id="rId8"/>
    <p:sldId id="282" r:id="rId9"/>
    <p:sldId id="271" r:id="rId10"/>
    <p:sldId id="272" r:id="rId11"/>
    <p:sldId id="288" r:id="rId12"/>
    <p:sldId id="289" r:id="rId13"/>
    <p:sldId id="295" r:id="rId14"/>
    <p:sldId id="290" r:id="rId15"/>
    <p:sldId id="291" r:id="rId16"/>
    <p:sldId id="297" r:id="rId17"/>
    <p:sldId id="296" r:id="rId18"/>
    <p:sldId id="257" r:id="rId19"/>
    <p:sldId id="258" r:id="rId20"/>
    <p:sldId id="261" r:id="rId21"/>
    <p:sldId id="284" r:id="rId22"/>
    <p:sldId id="285" r:id="rId23"/>
    <p:sldId id="298" r:id="rId24"/>
    <p:sldId id="259" r:id="rId25"/>
    <p:sldId id="277" r:id="rId26"/>
    <p:sldId id="280" r:id="rId27"/>
    <p:sldId id="278" r:id="rId28"/>
    <p:sldId id="279" r:id="rId29"/>
    <p:sldId id="286" r:id="rId30"/>
    <p:sldId id="264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49" autoAdjust="0"/>
  </p:normalViewPr>
  <p:slideViewPr>
    <p:cSldViewPr>
      <p:cViewPr varScale="1">
        <p:scale>
          <a:sx n="55" d="100"/>
          <a:sy n="5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0204F-61F2-4F1D-A06C-257664F944B0}" type="datetimeFigureOut">
              <a:rPr lang="en-AU" smtClean="0"/>
              <a:pPr/>
              <a:t>18/11/2016</a:t>
            </a:fld>
            <a:endParaRPr lang="en-AU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1D88-576D-4E90-8D14-BF8C35DD87AA}" type="slidenum">
              <a:rPr lang="en-AU" smtClean="0"/>
              <a:pPr/>
              <a:t>‹Nº›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https://wiki.eclipse.org/ATL/EMFTVM#Multiple_dispatch</a:t>
            </a:r>
            <a:endParaRPr lang="en-A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71D88-576D-4E90-8D14-BF8C35DD87AA}" type="slidenum">
              <a:rPr lang="en-AU" smtClean="0"/>
              <a:pPr/>
              <a:t>29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.eclipse.org/c/mmt/org.eclipse.atl.git/tree/plugins/org.eclipse.m2m.atl.engine/plugin.x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ATL </a:t>
            </a:r>
            <a:r>
              <a:rPr lang="es-ES_tradnl" dirty="0" err="1" smtClean="0"/>
              <a:t>Ecosystem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VI</a:t>
            </a:r>
            <a:endParaRPr lang="es-ES_tradnl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267744" y="44624"/>
            <a:ext cx="6766520" cy="1944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Tutorial of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the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ATL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transformation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language</a:t>
            </a:r>
            <a:endParaRPr kumimoji="0" lang="es-ES_tradnl" sz="2400" b="1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http://github.com/jesusc/atl-tutorial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Creative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commons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(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attribution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, share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alike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)</a:t>
            </a: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pic>
        <p:nvPicPr>
          <p:cNvPr id="4" name="3 Imagen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124744"/>
            <a:ext cx="7048500" cy="538162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7504" y="6453336"/>
            <a:ext cx="444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Taken from “Model-based DSL frameworks”</a:t>
            </a:r>
            <a:endParaRPr lang="en-GB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pic>
        <p:nvPicPr>
          <p:cNvPr id="4" name="3 Marcador de contenido" descr="AMMA_bootstr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772816"/>
            <a:ext cx="6061753" cy="3904180"/>
          </a:xfrm>
        </p:spPr>
      </p:pic>
      <p:sp>
        <p:nvSpPr>
          <p:cNvPr id="6" name="5 Rectángulo"/>
          <p:cNvSpPr/>
          <p:nvPr/>
        </p:nvSpPr>
        <p:spPr>
          <a:xfrm>
            <a:off x="179512" y="6309320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* From: https://wiki.eclipse.org/ATL/Developer_Guide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pic>
        <p:nvPicPr>
          <p:cNvPr id="4" name="3 Marcador de contenido" descr="ATL_compilation_proce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276872"/>
            <a:ext cx="6896100" cy="3000375"/>
          </a:xfrm>
        </p:spPr>
      </p:pic>
      <p:sp>
        <p:nvSpPr>
          <p:cNvPr id="5" name="4 Rectángulo"/>
          <p:cNvSpPr/>
          <p:nvPr/>
        </p:nvSpPr>
        <p:spPr>
          <a:xfrm>
            <a:off x="179512" y="6309320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* From: https://wiki.eclipse.org/ATL/Developer_Guide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Source code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3 Rectángulo"/>
          <p:cNvSpPr/>
          <p:nvPr/>
        </p:nvSpPr>
        <p:spPr>
          <a:xfrm>
            <a:off x="467544" y="314096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latin typeface="Consolas" pitchFamily="49" charset="0"/>
              </a:rPr>
              <a:t>git clone git://git.eclipse.org/gitroot/mmt/org.eclipse.atl.git</a:t>
            </a:r>
            <a:endParaRPr lang="en-AU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Written in ACG</a:t>
            </a:r>
          </a:p>
          <a:p>
            <a:pPr lvl="1"/>
            <a:r>
              <a:rPr lang="en-GB" dirty="0" smtClean="0"/>
              <a:t>Documentation</a:t>
            </a:r>
          </a:p>
          <a:p>
            <a:pPr lvl="2"/>
            <a:r>
              <a:rPr lang="en-GB" dirty="0" smtClean="0"/>
              <a:t>https://wiki.eclipse.org/ACG</a:t>
            </a:r>
          </a:p>
          <a:p>
            <a:pPr lvl="2"/>
            <a:r>
              <a:rPr lang="en-GB" dirty="0" smtClean="0"/>
              <a:t>http://www.eclipse.org/atl/documentation/old/ATL_VM_Presentation_[1.0].pdf</a:t>
            </a:r>
          </a:p>
          <a:p>
            <a:pPr lvl="2"/>
            <a:r>
              <a:rPr lang="en-GB" dirty="0" smtClean="0"/>
              <a:t>http://www.eclipse.org/atl/documentation/old/ATL_VMSpecification[v00.01].pdf</a:t>
            </a:r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ATL.acg</a:t>
            </a:r>
          </a:p>
          <a:p>
            <a:pPr lvl="1"/>
            <a:r>
              <a:rPr lang="en-GB" dirty="0" smtClean="0"/>
              <a:t>This is the operational semantics of ATL</a:t>
            </a:r>
          </a:p>
          <a:p>
            <a:pPr lvl="1"/>
            <a:r>
              <a:rPr lang="en-GB" dirty="0" smtClean="0"/>
              <a:t>Complemented with some runtime libraries</a:t>
            </a:r>
          </a:p>
          <a:p>
            <a:r>
              <a:rPr lang="en-GB" dirty="0" smtClean="0"/>
              <a:t>Available in “</a:t>
            </a:r>
            <a:r>
              <a:rPr lang="en-GB" dirty="0" err="1" smtClean="0"/>
              <a:t>dsls</a:t>
            </a:r>
            <a:r>
              <a:rPr lang="en-GB" dirty="0" smtClean="0"/>
              <a:t>/” folder of the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Compiler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Semantics of bindings (excerpt)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971600" y="2492896"/>
            <a:ext cx="75243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latin typeface="Consolas" pitchFamily="49" charset="0"/>
              </a:rPr>
              <a:t>	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code</a:t>
            </a:r>
            <a:r>
              <a:rPr lang="en-AU" dirty="0" smtClean="0">
                <a:latin typeface="Consolas" pitchFamily="49" charset="0"/>
              </a:rPr>
              <a:t> Binding {</a:t>
            </a:r>
          </a:p>
          <a:p>
            <a:r>
              <a:rPr lang="en-AU" dirty="0" smtClean="0">
                <a:latin typeface="Consolas" pitchFamily="49" charset="0"/>
              </a:rPr>
              <a:t>		dup</a:t>
            </a:r>
          </a:p>
          <a:p>
            <a:r>
              <a:rPr lang="en-AU" dirty="0" smtClean="0">
                <a:latin typeface="Consolas" pitchFamily="49" charset="0"/>
              </a:rPr>
              <a:t>		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AU" dirty="0" smtClean="0">
                <a:latin typeface="Consolas" pitchFamily="49" charset="0"/>
              </a:rPr>
              <a:t>(</a:t>
            </a:r>
            <a:r>
              <a:rPr lang="en-AU" dirty="0" err="1" smtClean="0">
                <a:latin typeface="Consolas" pitchFamily="49" charset="0"/>
              </a:rPr>
              <a:t>self.isAssignment</a:t>
            </a:r>
            <a:r>
              <a:rPr lang="en-AU" dirty="0" smtClean="0">
                <a:latin typeface="Consolas" pitchFamily="49" charset="0"/>
              </a:rPr>
              <a:t>) {</a:t>
            </a:r>
          </a:p>
          <a:p>
            <a:r>
              <a:rPr lang="en-AU" dirty="0" smtClean="0">
                <a:latin typeface="Consolas" pitchFamily="49" charset="0"/>
              </a:rPr>
              <a:t>			push </a:t>
            </a:r>
            <a:r>
              <a:rPr lang="en-AU" dirty="0" err="1" smtClean="0">
                <a:latin typeface="Consolas" pitchFamily="49" charset="0"/>
              </a:rPr>
              <a:t>self.propertyName</a:t>
            </a:r>
            <a:endParaRPr lang="en-AU" dirty="0" smtClean="0"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			call '</a:t>
            </a:r>
            <a:r>
              <a:rPr lang="en-AU" dirty="0" err="1" smtClean="0">
                <a:latin typeface="Consolas" pitchFamily="49" charset="0"/>
              </a:rPr>
              <a:t>J.refUnsetValue</a:t>
            </a:r>
            <a:r>
              <a:rPr lang="en-AU" dirty="0" smtClean="0">
                <a:latin typeface="Consolas" pitchFamily="49" charset="0"/>
              </a:rPr>
              <a:t>(S):J'</a:t>
            </a:r>
          </a:p>
          <a:p>
            <a:r>
              <a:rPr lang="en-AU" dirty="0" smtClean="0">
                <a:latin typeface="Consolas" pitchFamily="49" charset="0"/>
              </a:rPr>
              <a:t>		}</a:t>
            </a:r>
          </a:p>
          <a:p>
            <a:r>
              <a:rPr lang="en-AU" dirty="0" smtClean="0">
                <a:latin typeface="Consolas" pitchFamily="49" charset="0"/>
              </a:rPr>
              <a:t>		</a:t>
            </a:r>
            <a:r>
              <a:rPr lang="en-AU" dirty="0" err="1" smtClean="0">
                <a:latin typeface="Consolas" pitchFamily="49" charset="0"/>
              </a:rPr>
              <a:t>getasm</a:t>
            </a:r>
            <a:endParaRPr lang="en-AU" dirty="0" smtClean="0"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		</a:t>
            </a:r>
            <a:r>
              <a:rPr lang="en-AU" dirty="0" err="1" smtClean="0">
                <a:latin typeface="Consolas" pitchFamily="49" charset="0"/>
              </a:rPr>
              <a:t>analyze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dirty="0" err="1" smtClean="0">
                <a:latin typeface="Consolas" pitchFamily="49" charset="0"/>
              </a:rPr>
              <a:t>self.value</a:t>
            </a:r>
            <a:endParaRPr lang="en-AU" dirty="0" smtClean="0"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		call </a:t>
            </a:r>
            <a:r>
              <a:rPr lang="en-AU" dirty="0" smtClean="0">
                <a:solidFill>
                  <a:srgbClr val="0070C0"/>
                </a:solidFill>
                <a:latin typeface="Consolas" pitchFamily="49" charset="0"/>
              </a:rPr>
              <a:t>'</a:t>
            </a:r>
            <a:r>
              <a:rPr lang="en-AU" dirty="0" err="1" smtClean="0">
                <a:solidFill>
                  <a:srgbClr val="0070C0"/>
                </a:solidFill>
                <a:latin typeface="Consolas" pitchFamily="49" charset="0"/>
              </a:rPr>
              <a:t>A.__resolve</a:t>
            </a:r>
            <a:r>
              <a:rPr lang="en-AU" dirty="0" smtClean="0">
                <a:solidFill>
                  <a:srgbClr val="0070C0"/>
                </a:solidFill>
                <a:latin typeface="Consolas" pitchFamily="49" charset="0"/>
              </a:rPr>
              <a:t>__(J):J'</a:t>
            </a:r>
          </a:p>
          <a:p>
            <a:r>
              <a:rPr lang="en-AU" dirty="0" smtClean="0">
                <a:latin typeface="Consolas" pitchFamily="49" charset="0"/>
              </a:rPr>
              <a:t>		set </a:t>
            </a:r>
            <a:r>
              <a:rPr lang="en-AU" dirty="0" err="1" smtClean="0">
                <a:latin typeface="Consolas" pitchFamily="49" charset="0"/>
              </a:rPr>
              <a:t>self.propertyName</a:t>
            </a:r>
            <a:endParaRPr lang="en-AU" dirty="0" smtClean="0"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	}</a:t>
            </a:r>
            <a:endParaRPr lang="en-AU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Plug-ins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org.eclipse.m2m.atl.core</a:t>
            </a:r>
          </a:p>
          <a:p>
            <a:pPr lvl="1"/>
            <a:r>
              <a:rPr lang="en-AU" dirty="0" smtClean="0"/>
              <a:t>Generic interfaces for launching and model handling</a:t>
            </a:r>
          </a:p>
          <a:p>
            <a:r>
              <a:rPr lang="en-AU" dirty="0" smtClean="0"/>
              <a:t>org.eclipse.m2m.atl.core.emf: </a:t>
            </a:r>
          </a:p>
          <a:p>
            <a:pPr lvl="1"/>
            <a:r>
              <a:rPr lang="en-AU" dirty="0" smtClean="0"/>
              <a:t>EMF implementation of the Core API</a:t>
            </a:r>
          </a:p>
          <a:p>
            <a:r>
              <a:rPr lang="en-AU" dirty="0" smtClean="0"/>
              <a:t> org.eclipse.m2m.atl.dsls</a:t>
            </a:r>
          </a:p>
          <a:p>
            <a:pPr lvl="1"/>
            <a:r>
              <a:rPr lang="en-AU" dirty="0" smtClean="0"/>
              <a:t>Definition of ATL and ACG</a:t>
            </a:r>
          </a:p>
          <a:p>
            <a:r>
              <a:rPr lang="en-AU" dirty="0" smtClean="0"/>
              <a:t>org.eclipse.m2m.atl.engine</a:t>
            </a:r>
          </a:p>
          <a:p>
            <a:pPr lvl="1"/>
            <a:r>
              <a:rPr lang="en-AU" dirty="0" smtClean="0"/>
              <a:t>Provides ATL compiling and parsing utilities</a:t>
            </a:r>
          </a:p>
          <a:p>
            <a:r>
              <a:rPr lang="es-ES_tradnl" dirty="0" smtClean="0"/>
              <a:t>org.eclipse.m2m.atl.engine.emfvm</a:t>
            </a:r>
          </a:p>
          <a:p>
            <a:pPr lvl="1"/>
            <a:r>
              <a:rPr lang="en-AU" dirty="0" smtClean="0"/>
              <a:t>Implementation of the EMFVM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Exploring</a:t>
            </a:r>
            <a:r>
              <a:rPr lang="es-ES_tradnl" dirty="0" smtClean="0"/>
              <a:t> Eclipse </a:t>
            </a:r>
            <a:r>
              <a:rPr lang="es-ES_tradnl" dirty="0" err="1" smtClean="0"/>
              <a:t>plug-ins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File</a:t>
            </a:r>
            <a:r>
              <a:rPr lang="es-ES_tradnl" dirty="0" smtClean="0"/>
              <a:t> -&gt; </a:t>
            </a:r>
            <a:r>
              <a:rPr lang="es-ES_tradnl" dirty="0" err="1" smtClean="0"/>
              <a:t>Import</a:t>
            </a:r>
            <a:r>
              <a:rPr lang="es-ES_tradnl" dirty="0" smtClean="0"/>
              <a:t> -&gt; </a:t>
            </a:r>
            <a:r>
              <a:rPr lang="es-ES_tradnl" dirty="0" err="1" smtClean="0"/>
              <a:t>Import</a:t>
            </a:r>
            <a:r>
              <a:rPr lang="es-ES_tradnl" dirty="0" smtClean="0"/>
              <a:t> Plug-</a:t>
            </a:r>
            <a:r>
              <a:rPr lang="es-ES_tradnl" dirty="0" err="1" smtClean="0"/>
              <a:t>ins</a:t>
            </a:r>
            <a:r>
              <a:rPr lang="es-ES_tradnl" dirty="0" smtClean="0"/>
              <a:t> and </a:t>
            </a:r>
            <a:r>
              <a:rPr lang="es-ES_tradnl" dirty="0" err="1" smtClean="0"/>
              <a:t>Fragments</a:t>
            </a:r>
            <a:endParaRPr lang="es-ES_tradnl" dirty="0" smtClean="0"/>
          </a:p>
          <a:p>
            <a:r>
              <a:rPr lang="es-ES_tradnl" dirty="0" err="1" smtClean="0"/>
              <a:t>Select</a:t>
            </a:r>
            <a:r>
              <a:rPr lang="es-ES_tradnl" dirty="0" smtClean="0"/>
              <a:t> “</a:t>
            </a:r>
            <a:r>
              <a:rPr lang="es-ES_tradnl" dirty="0" err="1" smtClean="0"/>
              <a:t>Import</a:t>
            </a:r>
            <a:r>
              <a:rPr lang="es-ES_tradnl" dirty="0" smtClean="0"/>
              <a:t> As” -&gt; </a:t>
            </a:r>
            <a:r>
              <a:rPr lang="es-ES_tradnl" dirty="0" err="1" smtClean="0"/>
              <a:t>Projects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source</a:t>
            </a:r>
            <a:r>
              <a:rPr lang="es-ES_tradnl" dirty="0" smtClean="0"/>
              <a:t> folders</a:t>
            </a:r>
          </a:p>
          <a:p>
            <a:r>
              <a:rPr lang="es-ES_tradnl" dirty="0" err="1" smtClean="0"/>
              <a:t>Filter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plug</a:t>
            </a:r>
            <a:r>
              <a:rPr lang="es-ES_tradnl" dirty="0" smtClean="0"/>
              <a:t>-in ID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wildcards</a:t>
            </a:r>
            <a:r>
              <a:rPr lang="es-ES_tradnl" dirty="0" smtClean="0"/>
              <a:t> (*</a:t>
            </a:r>
            <a:r>
              <a:rPr lang="es-ES_tradnl" dirty="0" err="1" smtClean="0"/>
              <a:t>name</a:t>
            </a:r>
            <a:r>
              <a:rPr lang="es-ES_tradnl" dirty="0" smtClean="0"/>
              <a:t>*)</a:t>
            </a:r>
          </a:p>
          <a:p>
            <a:pPr lvl="1"/>
            <a:r>
              <a:rPr lang="es-ES_tradnl" dirty="0" smtClean="0"/>
              <a:t>Use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imagination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finally</a:t>
            </a:r>
            <a:r>
              <a:rPr lang="es-ES_tradnl" dirty="0" smtClean="0"/>
              <a:t> determine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plug</a:t>
            </a:r>
            <a:r>
              <a:rPr lang="es-ES_tradnl" dirty="0" smtClean="0"/>
              <a:t>-in(s)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0" y="6211669"/>
            <a:ext cx="7812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* See: www.vogella.com/tutorials/EclipseCodeAccess/article.html</a:t>
            </a:r>
          </a:p>
          <a:p>
            <a:r>
              <a:rPr lang="en-GB" dirty="0" smtClean="0"/>
              <a:t>   (to learn how to browse </a:t>
            </a:r>
            <a:r>
              <a:rPr lang="en-GB" smtClean="0"/>
              <a:t>Eclipse source code)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r>
              <a:rPr lang="es-ES_tradnl" dirty="0" err="1" smtClean="0"/>
              <a:t>plug-ins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org.eclipse.m2m.atl.engine.emfvm</a:t>
            </a:r>
          </a:p>
          <a:p>
            <a:pPr lvl="1"/>
            <a:r>
              <a:rPr lang="es-ES_tradnl" dirty="0" smtClean="0"/>
              <a:t>Data </a:t>
            </a:r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implementations</a:t>
            </a:r>
            <a:endParaRPr lang="es-ES_tradnl" dirty="0" smtClean="0"/>
          </a:p>
          <a:p>
            <a:pPr lvl="2"/>
            <a:r>
              <a:rPr lang="es-ES_tradnl" dirty="0" err="1" smtClean="0"/>
              <a:t>Package</a:t>
            </a:r>
            <a:r>
              <a:rPr lang="es-ES_tradnl" dirty="0" smtClean="0"/>
              <a:t> org.eclipse.m2m.atl.engine.emfvm.lib</a:t>
            </a:r>
          </a:p>
          <a:p>
            <a:pPr lvl="1"/>
            <a:r>
              <a:rPr lang="es-ES_tradnl" dirty="0" err="1" smtClean="0"/>
              <a:t>Built</a:t>
            </a:r>
            <a:r>
              <a:rPr lang="es-ES_tradnl" dirty="0" smtClean="0"/>
              <a:t>-in </a:t>
            </a:r>
            <a:r>
              <a:rPr lang="es-ES_tradnl" dirty="0" err="1" smtClean="0"/>
              <a:t>operations</a:t>
            </a:r>
            <a:endParaRPr lang="es-ES_tradnl" dirty="0" smtClean="0"/>
          </a:p>
          <a:p>
            <a:pPr lvl="2"/>
            <a:r>
              <a:rPr lang="es-ES_tradnl" dirty="0" err="1" smtClean="0"/>
              <a:t>Class</a:t>
            </a:r>
            <a:r>
              <a:rPr lang="es-ES_tradnl" dirty="0" smtClean="0"/>
              <a:t> org.eclipse.m2m.atl.engine.emfvm.lib.ExecEnv</a:t>
            </a:r>
          </a:p>
          <a:p>
            <a:pPr lvl="1"/>
            <a:r>
              <a:rPr lang="es-ES_tradnl" dirty="0" err="1" smtClean="0"/>
              <a:t>Bytecode</a:t>
            </a:r>
            <a:r>
              <a:rPr lang="es-ES_tradnl" dirty="0" smtClean="0"/>
              <a:t> </a:t>
            </a:r>
            <a:r>
              <a:rPr lang="es-ES_tradnl" dirty="0" err="1" smtClean="0"/>
              <a:t>processor</a:t>
            </a:r>
            <a:endParaRPr lang="es-ES_tradnl" dirty="0" smtClean="0"/>
          </a:p>
          <a:p>
            <a:pPr lvl="2"/>
            <a:r>
              <a:rPr lang="es-ES_tradnl" dirty="0" err="1" smtClean="0"/>
              <a:t>Class</a:t>
            </a:r>
            <a:r>
              <a:rPr lang="es-ES_tradnl" dirty="0" smtClean="0"/>
              <a:t> org.eclipse.m2m.atl.engine.emfvm.ASMOperation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history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2003: Not yet ATL…</a:t>
            </a:r>
          </a:p>
          <a:p>
            <a:pPr lvl="1"/>
            <a:r>
              <a:rPr lang="en-US" dirty="0" smtClean="0"/>
              <a:t>Jean </a:t>
            </a:r>
            <a:r>
              <a:rPr lang="en-US" dirty="0" err="1" smtClean="0"/>
              <a:t>Bézivin</a:t>
            </a:r>
            <a:r>
              <a:rPr lang="en-US" dirty="0" smtClean="0"/>
              <a:t>, et al. "The ATL transformation-based model management framework." Technical report (2003).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r>
              <a:rPr lang="es-ES_tradnl" dirty="0" err="1" smtClean="0"/>
              <a:t>Compiler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smtClean="0"/>
              <a:t>New </a:t>
            </a:r>
            <a:r>
              <a:rPr lang="es-ES_tradnl" dirty="0" err="1" smtClean="0"/>
              <a:t>compilers</a:t>
            </a:r>
            <a:r>
              <a:rPr lang="es-ES_tradnl" dirty="0" smtClean="0"/>
              <a:t> can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created</a:t>
            </a:r>
            <a:endParaRPr lang="es-ES_tradnl" dirty="0" smtClean="0"/>
          </a:p>
          <a:p>
            <a:pPr lvl="1"/>
            <a:r>
              <a:rPr lang="es-ES_tradnl" dirty="0" err="1" smtClean="0"/>
              <a:t>Extension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r>
              <a:rPr lang="es-ES_tradnl" dirty="0" smtClean="0"/>
              <a:t> org.eclipse.m2m.atl.engine.atlcompiler</a:t>
            </a:r>
          </a:p>
          <a:p>
            <a:pPr lvl="1"/>
            <a:r>
              <a:rPr lang="es-ES_tradnl" dirty="0" err="1" smtClean="0"/>
              <a:t>See</a:t>
            </a:r>
            <a:r>
              <a:rPr lang="es-ES_tradnl" dirty="0" smtClean="0"/>
              <a:t>:</a:t>
            </a:r>
          </a:p>
          <a:p>
            <a:pPr lvl="2"/>
            <a:r>
              <a:rPr lang="es-ES_tradnl" dirty="0" smtClean="0">
                <a:hlinkClick r:id="rId2"/>
              </a:rPr>
              <a:t>http://git.eclipse.org/c/mmt/org.eclipse.atl.git/tree/plugins/org.eclipse.m2m.atl.engine/plugin.xml</a:t>
            </a:r>
            <a:endParaRPr lang="es-ES_tradnl" dirty="0" smtClean="0"/>
          </a:p>
          <a:p>
            <a:pPr lvl="1"/>
            <a:r>
              <a:rPr lang="es-ES_tradnl" dirty="0" err="1" smtClean="0"/>
              <a:t>Useful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create</a:t>
            </a:r>
            <a:r>
              <a:rPr lang="es-ES_tradnl" dirty="0" smtClean="0"/>
              <a:t> new back-</a:t>
            </a:r>
            <a:r>
              <a:rPr lang="es-ES_tradnl" dirty="0" err="1" smtClean="0"/>
              <a:t>ends</a:t>
            </a:r>
            <a:endParaRPr lang="es-ES_tradnl" dirty="0" smtClean="0"/>
          </a:p>
          <a:p>
            <a:pPr lvl="1"/>
            <a:r>
              <a:rPr lang="es-ES_tradnl" dirty="0" smtClean="0"/>
              <a:t>Can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implement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extension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existing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backends</a:t>
            </a:r>
            <a:r>
              <a:rPr lang="es-ES_tradnl" dirty="0" smtClean="0"/>
              <a:t>??</a:t>
            </a:r>
          </a:p>
          <a:p>
            <a:pPr lvl="2"/>
            <a:r>
              <a:rPr lang="es-ES_tradnl" dirty="0" err="1" smtClean="0"/>
              <a:t>E.g.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create</a:t>
            </a:r>
            <a:r>
              <a:rPr lang="es-ES_tradnl" dirty="0" smtClean="0"/>
              <a:t> a new output </a:t>
            </a:r>
            <a:r>
              <a:rPr lang="es-ES_tradnl" dirty="0" err="1" smtClean="0"/>
              <a:t>e.g.</a:t>
            </a:r>
            <a:r>
              <a:rPr lang="es-ES_tradnl" dirty="0" smtClean="0"/>
              <a:t>,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verification</a:t>
            </a:r>
            <a:r>
              <a:rPr lang="es-ES_tradnl" dirty="0" smtClean="0"/>
              <a:t> </a:t>
            </a:r>
            <a:r>
              <a:rPr lang="es-ES_tradnl" smtClean="0"/>
              <a:t>purposes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ATL ecosystem</a:t>
            </a:r>
            <a:endParaRPr lang="en-GB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MoDisco</a:t>
            </a:r>
            <a:r>
              <a:rPr lang="en-GB" dirty="0" smtClean="0"/>
              <a:t> &amp; EMFTVM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MoDisco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URL</a:t>
            </a:r>
          </a:p>
          <a:p>
            <a:pPr lvl="1"/>
            <a:r>
              <a:rPr lang="en-GB" dirty="0" smtClean="0"/>
              <a:t>https://eclipse.org/MoDisco/</a:t>
            </a:r>
          </a:p>
          <a:p>
            <a:r>
              <a:rPr lang="en-GB" dirty="0" smtClean="0"/>
              <a:t>Paper:</a:t>
            </a:r>
          </a:p>
          <a:p>
            <a:pPr lvl="1"/>
            <a:r>
              <a:rPr lang="en-US" dirty="0" err="1" smtClean="0"/>
              <a:t>Bruneliere</a:t>
            </a:r>
            <a:r>
              <a:rPr lang="en-US" dirty="0" smtClean="0"/>
              <a:t>, Hugo, et al. "</a:t>
            </a:r>
            <a:r>
              <a:rPr lang="en-US" dirty="0" err="1" smtClean="0"/>
              <a:t>Modisco</a:t>
            </a:r>
            <a:r>
              <a:rPr lang="en-US" dirty="0" smtClean="0"/>
              <a:t>: A model driven reverse engineering framework." Information and Software Technology 56.8 (2014): 1012-1032.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MoDisco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Provides facilities to extract models from Java code:</a:t>
            </a:r>
          </a:p>
          <a:p>
            <a:pPr lvl="1"/>
            <a:r>
              <a:rPr lang="en-AU" dirty="0" smtClean="0"/>
              <a:t>Abstract syntax of Java</a:t>
            </a:r>
          </a:p>
          <a:p>
            <a:pPr lvl="1"/>
            <a:r>
              <a:rPr lang="en-AU" dirty="0" smtClean="0"/>
              <a:t>UML models</a:t>
            </a:r>
          </a:p>
          <a:p>
            <a:pPr lvl="1"/>
            <a:r>
              <a:rPr lang="en-AU" dirty="0" smtClean="0"/>
              <a:t>KDM models</a:t>
            </a:r>
          </a:p>
          <a:p>
            <a:r>
              <a:rPr lang="en-AU" dirty="0" smtClean="0"/>
              <a:t>Extensible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MoDisco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: A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extracts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ATL </a:t>
            </a:r>
            <a:r>
              <a:rPr lang="es-ES_tradnl" dirty="0" err="1" smtClean="0"/>
              <a:t>library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EMFTVM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Why?</a:t>
            </a:r>
          </a:p>
          <a:p>
            <a:pPr lvl="1"/>
            <a:r>
              <a:rPr lang="en-GB" dirty="0" smtClean="0"/>
              <a:t>Created by Dennis </a:t>
            </a:r>
            <a:r>
              <a:rPr lang="en-GB" dirty="0" err="1" smtClean="0"/>
              <a:t>Wagelaar</a:t>
            </a:r>
            <a:r>
              <a:rPr lang="en-GB" dirty="0" smtClean="0"/>
              <a:t> to solve limitations in ATL</a:t>
            </a:r>
          </a:p>
          <a:p>
            <a:r>
              <a:rPr lang="en-GB" dirty="0" err="1" smtClean="0"/>
              <a:t>Bytecode</a:t>
            </a:r>
            <a:r>
              <a:rPr lang="en-GB" dirty="0" smtClean="0"/>
              <a:t> as an EMF model</a:t>
            </a:r>
          </a:p>
          <a:p>
            <a:pPr lvl="1"/>
            <a:r>
              <a:rPr lang="en-GB" dirty="0" smtClean="0"/>
              <a:t>Native notion of rule</a:t>
            </a:r>
          </a:p>
          <a:p>
            <a:pPr lvl="1"/>
            <a:r>
              <a:rPr lang="en-GB" dirty="0" smtClean="0"/>
              <a:t>Code blocks (i.e., closures)</a:t>
            </a:r>
          </a:p>
          <a:p>
            <a:r>
              <a:rPr lang="en-GB" dirty="0" smtClean="0"/>
              <a:t>Not only for ATL:</a:t>
            </a:r>
          </a:p>
          <a:p>
            <a:pPr lvl="1"/>
            <a:r>
              <a:rPr lang="en-GB" dirty="0" smtClean="0"/>
              <a:t>https://github.com/dwagelaar/simplegt</a:t>
            </a:r>
          </a:p>
          <a:p>
            <a:pPr lvl="1"/>
            <a:r>
              <a:rPr lang="en-GB" dirty="0" smtClean="0"/>
              <a:t>https://github.com/dwagelaar/simpleocl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EMFTVM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Papers:</a:t>
            </a:r>
          </a:p>
          <a:p>
            <a:pPr lvl="1"/>
            <a:r>
              <a:rPr lang="en-GB" dirty="0" err="1" smtClean="0"/>
              <a:t>Wagelaar</a:t>
            </a:r>
            <a:r>
              <a:rPr lang="en-GB" dirty="0" smtClean="0"/>
              <a:t>, Dennis, et al. "Towards a general composition semantics for rule-based model transformation." International Conference on Model Driven Engineering Languages and Systems. Springer Berlin Heidelberg, 2011.</a:t>
            </a:r>
          </a:p>
          <a:p>
            <a:r>
              <a:rPr lang="en-GB" dirty="0" smtClean="0"/>
              <a:t>Documentation</a:t>
            </a:r>
          </a:p>
          <a:p>
            <a:pPr lvl="1"/>
            <a:r>
              <a:rPr lang="en-GB" dirty="0" smtClean="0"/>
              <a:t>https://wiki.eclipse.org/ATL/EMFTVM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structure</a:t>
            </a:r>
            <a:endParaRPr lang="en-GB" dirty="0"/>
          </a:p>
        </p:txBody>
      </p:sp>
      <p:pic>
        <p:nvPicPr>
          <p:cNvPr id="4" name="3 Marcador de contenido" descr="Emftvm-rules-stripp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1534" y="1600200"/>
            <a:ext cx="74809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EMFTVM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Annotation: -- @</a:t>
            </a:r>
            <a:r>
              <a:rPr lang="en-GB" dirty="0" err="1" smtClean="0"/>
              <a:t>atlcompiler</a:t>
            </a:r>
            <a:r>
              <a:rPr lang="en-GB" dirty="0" smtClean="0"/>
              <a:t> </a:t>
            </a:r>
            <a:r>
              <a:rPr lang="en-GB" dirty="0" err="1" smtClean="0"/>
              <a:t>emftvm</a:t>
            </a:r>
            <a:endParaRPr lang="en-GB" dirty="0" smtClean="0"/>
          </a:p>
          <a:p>
            <a:r>
              <a:rPr lang="en-GB" dirty="0" smtClean="0"/>
              <a:t>Specific runner and a different programmatic API, and specific Ant tasks</a:t>
            </a:r>
          </a:p>
          <a:p>
            <a:pPr lvl="1"/>
            <a:r>
              <a:rPr lang="en-GB" dirty="0" err="1" smtClean="0"/>
              <a:t>emftvm.loadModel</a:t>
            </a:r>
            <a:endParaRPr lang="en-GB" dirty="0" smtClean="0"/>
          </a:p>
          <a:p>
            <a:pPr lvl="1"/>
            <a:r>
              <a:rPr lang="en-GB" dirty="0" err="1" smtClean="0"/>
              <a:t>emftvm.loadMetamodel</a:t>
            </a:r>
            <a:endParaRPr lang="en-GB" dirty="0" smtClean="0"/>
          </a:p>
          <a:p>
            <a:pPr lvl="1"/>
            <a:r>
              <a:rPr lang="en-GB" dirty="0" err="1" smtClean="0"/>
              <a:t>emftvm.run</a:t>
            </a:r>
            <a:endParaRPr lang="en-GB" dirty="0" smtClean="0"/>
          </a:p>
          <a:p>
            <a:pPr lvl="1"/>
            <a:r>
              <a:rPr lang="en-GB" dirty="0" err="1" smtClean="0"/>
              <a:t>emftvm.saveModel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differences</a:t>
            </a:r>
            <a:endParaRPr lang="en-GB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1772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ATL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EMFTVM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@atl2006,</a:t>
                      </a:r>
                      <a:r>
                        <a:rPr lang="en-GB" baseline="0" dirty="0" smtClean="0"/>
                        <a:t> @atl2010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@</a:t>
                      </a:r>
                      <a:r>
                        <a:rPr lang="en-GB" dirty="0" err="1" smtClean="0"/>
                        <a:t>emftvm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Module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Can be any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Same as the file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Helpers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overloading, </a:t>
                      </a:r>
                      <a:r>
                        <a:rPr lang="en-GB" smtClean="0"/>
                        <a:t>single</a:t>
                      </a:r>
                      <a:r>
                        <a:rPr lang="en-GB" baseline="0" smtClean="0"/>
                        <a:t> dispatch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Overloading, multiple dispatch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Lazy rules with filter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Ignored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Pattern matched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Endpoint rules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Supported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supported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Refining mode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Deletion with drop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Deletion with</a:t>
                      </a:r>
                      <a:r>
                        <a:rPr lang="en-GB" baseline="0" dirty="0" smtClean="0"/>
                        <a:t> no target pattern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Rule inheritance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Multiple, Load 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Superimposition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Load</a:t>
                      </a:r>
                      <a:r>
                        <a:rPr lang="en-GB" baseline="0" dirty="0" smtClean="0"/>
                        <a:t>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Import,</a:t>
                      </a:r>
                      <a:r>
                        <a:rPr lang="en-GB" baseline="0" dirty="0" smtClean="0"/>
                        <a:t> inheritance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Helper</a:t>
                      </a:r>
                      <a:r>
                        <a:rPr lang="en-GB" baseline="0" dirty="0" smtClean="0"/>
                        <a:t> dispatch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Custom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Optional JIT to JVM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history</a:t>
            </a:r>
            <a:endParaRPr lang="en-GB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2003: First mention in the literature</a:t>
            </a:r>
          </a:p>
          <a:p>
            <a:pPr lvl="1"/>
            <a:r>
              <a:rPr lang="en-GB" dirty="0" smtClean="0"/>
              <a:t>Implemented by </a:t>
            </a:r>
            <a:r>
              <a:rPr lang="en-GB" b="1" dirty="0" err="1" smtClean="0"/>
              <a:t>Frédéric</a:t>
            </a:r>
            <a:r>
              <a:rPr lang="en-GB" b="1" dirty="0" smtClean="0"/>
              <a:t> </a:t>
            </a:r>
            <a:r>
              <a:rPr lang="en-GB" b="1" dirty="0" err="1" smtClean="0"/>
              <a:t>Jouault</a:t>
            </a:r>
            <a:endParaRPr lang="en-GB" b="1" dirty="0" smtClean="0"/>
          </a:p>
          <a:p>
            <a:pPr lvl="1"/>
            <a:r>
              <a:rPr lang="en-GB" dirty="0" smtClean="0"/>
              <a:t>Jean </a:t>
            </a:r>
            <a:r>
              <a:rPr lang="en-GB" dirty="0" err="1" smtClean="0"/>
              <a:t>Bézivin</a:t>
            </a:r>
            <a:r>
              <a:rPr lang="en-GB" dirty="0" smtClean="0"/>
              <a:t>, et al. "First experiments with the ATL model transformation language: Transforming XSLT into </a:t>
            </a:r>
            <a:r>
              <a:rPr lang="en-GB" dirty="0" err="1" smtClean="0"/>
              <a:t>XQuery</a:t>
            </a:r>
            <a:r>
              <a:rPr lang="en-GB" dirty="0" smtClean="0"/>
              <a:t>." 2nd OOPSLA Workshop on Generative Techniques in the context of Model Driven Architecture. Vol. 37. 2003.</a:t>
            </a:r>
          </a:p>
          <a:p>
            <a:pPr lvl="1"/>
            <a:r>
              <a:rPr lang="en-GB" dirty="0" smtClean="0"/>
              <a:t>Description of the algorithm resembles current’s, with some (nice) considerations:</a:t>
            </a:r>
          </a:p>
          <a:p>
            <a:pPr lvl="2"/>
            <a:r>
              <a:rPr lang="en-GB" dirty="0" smtClean="0"/>
              <a:t>Mentions checking against source/target meta-models</a:t>
            </a:r>
          </a:p>
          <a:p>
            <a:pPr lvl="2"/>
            <a:r>
              <a:rPr lang="en-GB" dirty="0" smtClean="0"/>
              <a:t>Runtime errors if binding are not resolved</a:t>
            </a:r>
          </a:p>
          <a:p>
            <a:pPr lvl="2"/>
            <a:r>
              <a:rPr lang="en-GB" dirty="0" smtClean="0"/>
              <a:t>Specific construct for resolving non-default target elements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Determine the meaning of &lt;:= looking at the </a:t>
            </a:r>
            <a:r>
              <a:rPr lang="en-GB" dirty="0" err="1" smtClean="0"/>
              <a:t>bytecode</a:t>
            </a:r>
            <a:r>
              <a:rPr lang="en-GB" dirty="0" smtClean="0"/>
              <a:t> generated by EMFTVM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history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2005: “the paper” with &gt; 1000 citations</a:t>
            </a:r>
          </a:p>
          <a:p>
            <a:pPr lvl="1"/>
            <a:r>
              <a:rPr lang="en-GB" dirty="0" err="1" smtClean="0"/>
              <a:t>Frédéric</a:t>
            </a:r>
            <a:r>
              <a:rPr lang="en-GB" dirty="0" smtClean="0"/>
              <a:t> </a:t>
            </a:r>
            <a:r>
              <a:rPr lang="en-GB" dirty="0" err="1" smtClean="0"/>
              <a:t>Jouault</a:t>
            </a:r>
            <a:r>
              <a:rPr lang="en-GB" dirty="0" smtClean="0"/>
              <a:t>, and Ivan </a:t>
            </a:r>
            <a:r>
              <a:rPr lang="en-GB" dirty="0" err="1" smtClean="0"/>
              <a:t>Kurtev</a:t>
            </a:r>
            <a:r>
              <a:rPr lang="en-GB" dirty="0" smtClean="0"/>
              <a:t>. "Transforming models with ATL." International Conference on Model Driven Engineering Languages and Systems. Springer Berlin Heidelberg, 2005..</a:t>
            </a:r>
          </a:p>
          <a:p>
            <a:pPr lvl="1"/>
            <a:r>
              <a:rPr lang="en-GB" dirty="0" smtClean="0"/>
              <a:t>Beware, there is a short and a long version</a:t>
            </a:r>
          </a:p>
          <a:p>
            <a:pPr lvl="1"/>
            <a:r>
              <a:rPr lang="en-GB" dirty="0" smtClean="0"/>
              <a:t>Description of the ATL algorithm</a:t>
            </a:r>
          </a:p>
          <a:p>
            <a:pPr lvl="2"/>
            <a:r>
              <a:rPr lang="en-GB" dirty="0" smtClean="0"/>
              <a:t>Mostly matches current ATL</a:t>
            </a:r>
          </a:p>
          <a:p>
            <a:pPr lvl="1"/>
            <a:r>
              <a:rPr lang="en-GB" dirty="0" smtClean="0"/>
              <a:t>ATL available as Eclipse plug-in</a:t>
            </a:r>
          </a:p>
          <a:p>
            <a:pPr lvl="2"/>
            <a:r>
              <a:rPr lang="en-GB" dirty="0" smtClean="0"/>
              <a:t>(perhaps even in 2004)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history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2005: Rapid growth</a:t>
            </a:r>
          </a:p>
          <a:p>
            <a:pPr lvl="1"/>
            <a:r>
              <a:rPr lang="en-GB" dirty="0" smtClean="0"/>
              <a:t>AMMA, KM3, AM3, AMW</a:t>
            </a:r>
          </a:p>
          <a:p>
            <a:pPr lvl="1"/>
            <a:r>
              <a:rPr lang="en-GB" dirty="0" err="1" smtClean="0"/>
              <a:t>MoDISCO</a:t>
            </a:r>
            <a:endParaRPr lang="en-GB" dirty="0" smtClean="0"/>
          </a:p>
          <a:p>
            <a:pPr lvl="1"/>
            <a:r>
              <a:rPr lang="en-GB" dirty="0" smtClean="0"/>
              <a:t>See: </a:t>
            </a:r>
            <a:r>
              <a:rPr lang="en-US" dirty="0" smtClean="0"/>
              <a:t>An introduction to the ATLAS Model Management Architecture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history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2006: AMMA </a:t>
            </a:r>
          </a:p>
          <a:p>
            <a:pPr lvl="1"/>
            <a:r>
              <a:rPr lang="en-US" dirty="0" smtClean="0"/>
              <a:t>Ivan </a:t>
            </a:r>
            <a:r>
              <a:rPr lang="en-US" dirty="0" err="1" smtClean="0"/>
              <a:t>Kurtev</a:t>
            </a:r>
            <a:r>
              <a:rPr lang="en-US" dirty="0" smtClean="0"/>
              <a:t>, et al. "Model-based DSL frameworks." Companion to the 21st ACM SIGPLAN symposium on Object-oriented programming systems, languages, and applications. ACM, 2006.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history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2009: Industrialisation</a:t>
            </a:r>
          </a:p>
          <a:p>
            <a:pPr lvl="1"/>
            <a:r>
              <a:rPr lang="en-GB" dirty="0" err="1" smtClean="0"/>
              <a:t>Obeo</a:t>
            </a:r>
            <a:r>
              <a:rPr lang="en-GB" dirty="0" smtClean="0"/>
              <a:t> took control</a:t>
            </a:r>
          </a:p>
          <a:p>
            <a:pPr lvl="1"/>
            <a:r>
              <a:rPr lang="en-GB" dirty="0" smtClean="0"/>
              <a:t>The language became stable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0" y="6488668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“ATL 3.1 – Industrialization improvements”, William Piers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around ATL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EMFTVM</a:t>
            </a:r>
          </a:p>
          <a:p>
            <a:r>
              <a:rPr lang="en-GB" dirty="0" err="1" smtClean="0"/>
              <a:t>AnATLyzer</a:t>
            </a:r>
            <a:endParaRPr lang="en-GB" dirty="0" smtClean="0"/>
          </a:p>
          <a:p>
            <a:r>
              <a:rPr lang="en-GB" dirty="0" err="1" smtClean="0"/>
              <a:t>EMFMigrate</a:t>
            </a:r>
            <a:endParaRPr lang="en-GB" dirty="0" smtClean="0"/>
          </a:p>
          <a:p>
            <a:r>
              <a:rPr lang="en-GB" dirty="0" err="1" smtClean="0"/>
              <a:t>MoDISCO</a:t>
            </a:r>
            <a:endParaRPr lang="en-GB" dirty="0" smtClean="0"/>
          </a:p>
          <a:p>
            <a:r>
              <a:rPr lang="en-GB" dirty="0" smtClean="0"/>
              <a:t>AMW, AM3, KM3 seem to be dead</a:t>
            </a:r>
          </a:p>
          <a:p>
            <a:r>
              <a:rPr lang="en-GB" dirty="0" smtClean="0"/>
              <a:t>Wires</a:t>
            </a:r>
          </a:p>
          <a:p>
            <a:r>
              <a:rPr lang="en-GB" dirty="0" smtClean="0"/>
              <a:t>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ATL ecosystem</a:t>
            </a:r>
            <a:endParaRPr lang="en-GB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ATL architecture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825</Words>
  <Application>Microsoft Office PowerPoint</Application>
  <PresentationFormat>Presentación en pantalla (4:3)</PresentationFormat>
  <Paragraphs>187</Paragraphs>
  <Slides>30</Slides>
  <Notes>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The ATL Ecosystem</vt:lpstr>
      <vt:lpstr>Some history</vt:lpstr>
      <vt:lpstr>Some history</vt:lpstr>
      <vt:lpstr>Some history</vt:lpstr>
      <vt:lpstr>Some history</vt:lpstr>
      <vt:lpstr>Some history</vt:lpstr>
      <vt:lpstr>Some history</vt:lpstr>
      <vt:lpstr>Tools around ATL</vt:lpstr>
      <vt:lpstr>The ATL ecosystem</vt:lpstr>
      <vt:lpstr>Architecture</vt:lpstr>
      <vt:lpstr>Architecture</vt:lpstr>
      <vt:lpstr>Architecture</vt:lpstr>
      <vt:lpstr>Source code</vt:lpstr>
      <vt:lpstr>Compiler</vt:lpstr>
      <vt:lpstr>Compiler</vt:lpstr>
      <vt:lpstr>Compiler</vt:lpstr>
      <vt:lpstr>Plug-ins</vt:lpstr>
      <vt:lpstr>Exploring Eclipse plug-ins</vt:lpstr>
      <vt:lpstr>ATL plug-ins</vt:lpstr>
      <vt:lpstr>ATL Compiler</vt:lpstr>
      <vt:lpstr>The ATL ecosystem</vt:lpstr>
      <vt:lpstr>MoDisco</vt:lpstr>
      <vt:lpstr>MoDisco</vt:lpstr>
      <vt:lpstr>MoDisco</vt:lpstr>
      <vt:lpstr>EMFTVM</vt:lpstr>
      <vt:lpstr>EMFTVM</vt:lpstr>
      <vt:lpstr>High-level structure</vt:lpstr>
      <vt:lpstr>How to use EMFTVM</vt:lpstr>
      <vt:lpstr>Some differences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ATL Ecosystem</dc:title>
  <cp:lastModifiedBy>Jesus</cp:lastModifiedBy>
  <cp:revision>174</cp:revision>
  <dcterms:modified xsi:type="dcterms:W3CDTF">2016-11-18T18:00:16Z</dcterms:modified>
</cp:coreProperties>
</file>