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7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B1A-37A5-44BF-81BF-381FA36087F8}" type="datetimeFigureOut">
              <a:rPr lang="es-ES_tradnl" smtClean="0"/>
              <a:t>18/11/2016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A28-05D4-4EBE-BB7A-03EA00103033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B1A-37A5-44BF-81BF-381FA36087F8}" type="datetimeFigureOut">
              <a:rPr lang="es-ES_tradnl" smtClean="0"/>
              <a:t>18/11/2016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A28-05D4-4EBE-BB7A-03EA00103033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B1A-37A5-44BF-81BF-381FA36087F8}" type="datetimeFigureOut">
              <a:rPr lang="es-ES_tradnl" smtClean="0"/>
              <a:t>18/11/2016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A28-05D4-4EBE-BB7A-03EA00103033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B1A-37A5-44BF-81BF-381FA36087F8}" type="datetimeFigureOut">
              <a:rPr lang="es-ES_tradnl" smtClean="0"/>
              <a:t>18/11/2016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A28-05D4-4EBE-BB7A-03EA00103033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B1A-37A5-44BF-81BF-381FA36087F8}" type="datetimeFigureOut">
              <a:rPr lang="es-ES_tradnl" smtClean="0"/>
              <a:t>18/11/2016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A28-05D4-4EBE-BB7A-03EA00103033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B1A-37A5-44BF-81BF-381FA36087F8}" type="datetimeFigureOut">
              <a:rPr lang="es-ES_tradnl" smtClean="0"/>
              <a:t>18/11/2016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A28-05D4-4EBE-BB7A-03EA00103033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B1A-37A5-44BF-81BF-381FA36087F8}" type="datetimeFigureOut">
              <a:rPr lang="es-ES_tradnl" smtClean="0"/>
              <a:t>18/11/2016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A28-05D4-4EBE-BB7A-03EA00103033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B1A-37A5-44BF-81BF-381FA36087F8}" type="datetimeFigureOut">
              <a:rPr lang="es-ES_tradnl" smtClean="0"/>
              <a:t>18/11/2016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A28-05D4-4EBE-BB7A-03EA00103033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B1A-37A5-44BF-81BF-381FA36087F8}" type="datetimeFigureOut">
              <a:rPr lang="es-ES_tradnl" smtClean="0"/>
              <a:t>18/11/2016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A28-05D4-4EBE-BB7A-03EA00103033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B1A-37A5-44BF-81BF-381FA36087F8}" type="datetimeFigureOut">
              <a:rPr lang="es-ES_tradnl" smtClean="0"/>
              <a:t>18/11/2016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A28-05D4-4EBE-BB7A-03EA00103033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6B1A-37A5-44BF-81BF-381FA36087F8}" type="datetimeFigureOut">
              <a:rPr lang="es-ES_tradnl" smtClean="0"/>
              <a:t>18/11/2016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A28-05D4-4EBE-BB7A-03EA00103033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6B1A-37A5-44BF-81BF-381FA36087F8}" type="datetimeFigureOut">
              <a:rPr lang="es-ES_tradnl" smtClean="0"/>
              <a:t>18/11/2016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26A28-05D4-4EBE-BB7A-03EA00103033}" type="slidenum">
              <a:rPr lang="es-ES_tradnl" smtClean="0"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eclipse.org/ATL/User_Guide_-_The_ATL_Too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TEMP SLIDES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fix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Captura</a:t>
            </a:r>
            <a:r>
              <a:rPr lang="en-GB" dirty="0" smtClean="0"/>
              <a:t> de </a:t>
            </a:r>
            <a:r>
              <a:rPr lang="en-GB" dirty="0" err="1" smtClean="0"/>
              <a:t>pantalla</a:t>
            </a:r>
            <a:r>
              <a:rPr lang="en-GB" dirty="0" smtClean="0"/>
              <a:t> y el </a:t>
            </a:r>
            <a:r>
              <a:rPr lang="en-GB" dirty="0" err="1" smtClean="0"/>
              <a:t>flujo</a:t>
            </a:r>
            <a:endParaRPr lang="en-GB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6415062" y="1772816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Error is detected</a:t>
            </a:r>
            <a:endParaRPr lang="en-GB" dirty="0"/>
          </a:p>
        </p:txBody>
      </p:sp>
      <p:sp>
        <p:nvSpPr>
          <p:cNvPr id="5" name="4 CuadroTexto"/>
          <p:cNvSpPr txBox="1"/>
          <p:nvPr/>
        </p:nvSpPr>
        <p:spPr>
          <a:xfrm>
            <a:off x="6846334" y="2708920"/>
            <a:ext cx="87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CTRL+1</a:t>
            </a:r>
            <a:endParaRPr lang="en-GB" dirty="0"/>
          </a:p>
        </p:txBody>
      </p:sp>
      <p:sp>
        <p:nvSpPr>
          <p:cNvPr id="6" name="5 CuadroTexto"/>
          <p:cNvSpPr txBox="1"/>
          <p:nvPr/>
        </p:nvSpPr>
        <p:spPr>
          <a:xfrm>
            <a:off x="6437665" y="3645024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Select quick fix</a:t>
            </a:r>
          </a:p>
          <a:p>
            <a:pPr algn="ctr"/>
            <a:r>
              <a:rPr lang="en-GB" dirty="0" smtClean="0"/>
              <a:t>(or Esc to abort)</a:t>
            </a:r>
            <a:endParaRPr lang="en-GB" dirty="0"/>
          </a:p>
        </p:txBody>
      </p:sp>
      <p:sp>
        <p:nvSpPr>
          <p:cNvPr id="7" name="6 CuadroTexto"/>
          <p:cNvSpPr txBox="1"/>
          <p:nvPr/>
        </p:nvSpPr>
        <p:spPr>
          <a:xfrm>
            <a:off x="6228184" y="4870901"/>
            <a:ext cx="2113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Text or meta-models</a:t>
            </a:r>
          </a:p>
          <a:p>
            <a:pPr algn="ctr"/>
            <a:r>
              <a:rPr lang="en-GB" dirty="0" smtClean="0"/>
              <a:t>are modified</a:t>
            </a:r>
            <a:endParaRPr lang="en-GB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7284691" y="2142148"/>
            <a:ext cx="0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endCxn id="6" idx="0"/>
          </p:cNvCxnSpPr>
          <p:nvPr/>
        </p:nvCxnSpPr>
        <p:spPr>
          <a:xfrm>
            <a:off x="7284691" y="3078252"/>
            <a:ext cx="1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7284691" y="4291355"/>
            <a:ext cx="1" cy="5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Speculative </a:t>
            </a:r>
            <a:r>
              <a:rPr lang="en-GB" smtClean="0"/>
              <a:t>quick fixes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Programming with quick fixes</a:t>
            </a:r>
            <a:endParaRPr lang="en-GB" dirty="0"/>
          </a:p>
        </p:txBody>
      </p:sp>
      <p:sp>
        <p:nvSpPr>
          <p:cNvPr id="4" name="3 Rectángulo"/>
          <p:cNvSpPr/>
          <p:nvPr/>
        </p:nvSpPr>
        <p:spPr>
          <a:xfrm>
            <a:off x="827584" y="285293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rule Reference2Widget {</a:t>
            </a:r>
          </a:p>
          <a:p>
            <a:r>
              <a:rPr lang="en-GB" dirty="0" smtClean="0"/>
              <a:t>   from r : </a:t>
            </a:r>
            <a:r>
              <a:rPr lang="en-GB" dirty="0" err="1" smtClean="0"/>
              <a:t>CD!Reference</a:t>
            </a:r>
            <a:r>
              <a:rPr lang="en-GB" dirty="0" smtClean="0"/>
              <a:t> ( not </a:t>
            </a:r>
            <a:r>
              <a:rPr lang="en-GB" dirty="0" err="1" smtClean="0"/>
              <a:t>r.containment</a:t>
            </a:r>
            <a:r>
              <a:rPr lang="en-GB" dirty="0" smtClean="0"/>
              <a:t> )</a:t>
            </a:r>
          </a:p>
          <a:p>
            <a:r>
              <a:rPr lang="en-GB" dirty="0" smtClean="0"/>
              <a:t>     to w : </a:t>
            </a:r>
            <a:r>
              <a:rPr lang="en-GB" dirty="0" err="1" smtClean="0"/>
              <a:t>GUI!ComboBox</a:t>
            </a:r>
            <a:r>
              <a:rPr lang="en-GB" dirty="0" smtClean="0"/>
              <a:t> (</a:t>
            </a:r>
          </a:p>
          <a:p>
            <a:r>
              <a:rPr lang="en-GB" dirty="0" smtClean="0"/>
              <a:t>		name &lt;- r.name</a:t>
            </a:r>
          </a:p>
          <a:p>
            <a:r>
              <a:rPr lang="en-GB" dirty="0" smtClean="0"/>
              <a:t>	), l : </a:t>
            </a:r>
            <a:r>
              <a:rPr lang="en-GB" dirty="0" err="1" smtClean="0"/>
              <a:t>GUI!Label</a:t>
            </a:r>
            <a:r>
              <a:rPr lang="en-GB" dirty="0" smtClean="0"/>
              <a:t> (</a:t>
            </a:r>
          </a:p>
          <a:p>
            <a:r>
              <a:rPr lang="en-GB" dirty="0" smtClean="0"/>
              <a:t>		value &lt;- </a:t>
            </a:r>
            <a:r>
              <a:rPr lang="en-GB" dirty="0" err="1" smtClean="0"/>
              <a:t>r.name.toLower</a:t>
            </a:r>
            <a:r>
              <a:rPr lang="en-GB" dirty="0" smtClean="0"/>
              <a:t>()</a:t>
            </a:r>
          </a:p>
          <a:p>
            <a:r>
              <a:rPr lang="en-GB" dirty="0" smtClean="0"/>
              <a:t>	)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5" name="4 CuadroTexto"/>
          <p:cNvSpPr txBox="1"/>
          <p:nvPr/>
        </p:nvSpPr>
        <p:spPr>
          <a:xfrm>
            <a:off x="6084168" y="2780928"/>
            <a:ext cx="53088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Prepare a piece of transformation</a:t>
            </a:r>
          </a:p>
          <a:p>
            <a:r>
              <a:rPr lang="en-GB" dirty="0" smtClean="0"/>
              <a:t>in which </a:t>
            </a:r>
            <a:r>
              <a:rPr lang="en-GB" dirty="0" err="1" smtClean="0"/>
              <a:t>ComboBox</a:t>
            </a:r>
            <a:r>
              <a:rPr lang="en-GB" dirty="0" smtClean="0"/>
              <a:t> does not exists</a:t>
            </a:r>
          </a:p>
          <a:p>
            <a:r>
              <a:rPr lang="en-GB" dirty="0" smtClean="0"/>
              <a:t>And containment is </a:t>
            </a:r>
            <a:r>
              <a:rPr lang="en-GB" dirty="0" err="1" smtClean="0"/>
              <a:t>isContainment</a:t>
            </a:r>
            <a:r>
              <a:rPr lang="en-GB" dirty="0" smtClean="0"/>
              <a:t> or must be created,</a:t>
            </a:r>
          </a:p>
          <a:p>
            <a:r>
              <a:rPr lang="en-GB" dirty="0" smtClean="0"/>
              <a:t>and see that you can create...</a:t>
            </a:r>
          </a:p>
          <a:p>
            <a:endParaRPr lang="en-GB" dirty="0" smtClean="0"/>
          </a:p>
          <a:p>
            <a:r>
              <a:rPr lang="en-GB" dirty="0" smtClean="0"/>
              <a:t>Copy-paste another rule </a:t>
            </a:r>
            <a:r>
              <a:rPr lang="en-GB" smtClean="0"/>
              <a:t>and adapt</a:t>
            </a:r>
            <a:endParaRPr lang="en-GB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AnATLyzer</a:t>
            </a:r>
            <a:endParaRPr lang="en-GB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API usage &amp; extension points</a:t>
            </a:r>
            <a:endParaRPr lang="en-GB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Implenting</a:t>
            </a:r>
            <a:r>
              <a:rPr lang="es-ES_tradnl" dirty="0" smtClean="0"/>
              <a:t> a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TODO: </a:t>
            </a:r>
            <a:r>
              <a:rPr lang="es-ES_tradnl" dirty="0" err="1" smtClean="0"/>
              <a:t>Draw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lifecycle</a:t>
            </a:r>
            <a:r>
              <a:rPr lang="es-ES_tradnl" dirty="0" smtClean="0"/>
              <a:t>, </a:t>
            </a:r>
            <a:r>
              <a:rPr lang="es-ES_tradnl" dirty="0" err="1" smtClean="0"/>
              <a:t>indicating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API </a:t>
            </a:r>
            <a:r>
              <a:rPr lang="es-ES_tradnl" dirty="0" err="1" smtClean="0"/>
              <a:t>methods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are </a:t>
            </a:r>
            <a:r>
              <a:rPr lang="es-ES_tradnl" dirty="0" err="1" smtClean="0"/>
              <a:t>called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Implementing</a:t>
            </a:r>
            <a:r>
              <a:rPr lang="es-ES_tradnl" dirty="0" smtClean="0"/>
              <a:t> a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err="1" smtClean="0"/>
              <a:t>Extension</a:t>
            </a:r>
            <a:r>
              <a:rPr lang="es-ES_tradnl" dirty="0" smtClean="0"/>
              <a:t> </a:t>
            </a:r>
            <a:r>
              <a:rPr lang="es-ES_tradnl" dirty="0" err="1" smtClean="0"/>
              <a:t>point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provided</a:t>
            </a:r>
            <a:endParaRPr lang="es-ES_tradnl" dirty="0" smtClean="0"/>
          </a:p>
          <a:p>
            <a:pPr lvl="1"/>
            <a:r>
              <a:rPr lang="es-ES_tradnl" dirty="0" err="1" smtClean="0"/>
              <a:t>anatlyzer.atl.editor.quickfix</a:t>
            </a:r>
            <a:endParaRPr lang="es-ES_tradnl" dirty="0" smtClean="0"/>
          </a:p>
          <a:p>
            <a:pPr lvl="1"/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options</a:t>
            </a:r>
            <a:r>
              <a:rPr lang="es-ES_tradnl" dirty="0" smtClean="0"/>
              <a:t>:</a:t>
            </a:r>
          </a:p>
          <a:p>
            <a:pPr lvl="2"/>
            <a:r>
              <a:rPr lang="es-ES_tradnl" dirty="0" err="1" smtClean="0"/>
              <a:t>quickfix</a:t>
            </a:r>
            <a:r>
              <a:rPr lang="es-ES_tradnl" dirty="0" smtClean="0"/>
              <a:t>: single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 smtClean="0"/>
          </a:p>
          <a:p>
            <a:pPr lvl="2"/>
            <a:r>
              <a:rPr lang="es-ES_tradnl" dirty="0" err="1" smtClean="0"/>
              <a:t>quickfix</a:t>
            </a:r>
            <a:r>
              <a:rPr lang="es-ES_tradnl" dirty="0" smtClean="0"/>
              <a:t> set: a </a:t>
            </a:r>
            <a:r>
              <a:rPr lang="es-ES_tradnl" dirty="0" err="1" smtClean="0"/>
              <a:t>group</a:t>
            </a:r>
            <a:r>
              <a:rPr lang="es-ES_tradnl" dirty="0" smtClean="0"/>
              <a:t> of </a:t>
            </a:r>
            <a:r>
              <a:rPr lang="es-ES_tradnl" dirty="0" err="1" smtClean="0"/>
              <a:t>related</a:t>
            </a:r>
            <a:r>
              <a:rPr lang="es-ES_tradnl" dirty="0" smtClean="0"/>
              <a:t>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fixes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r>
              <a:rPr lang="es-ES_tradnl" dirty="0" err="1" smtClean="0"/>
              <a:t>Many</a:t>
            </a:r>
            <a:r>
              <a:rPr lang="es-ES_tradnl" dirty="0" smtClean="0"/>
              <a:t> </a:t>
            </a:r>
            <a:r>
              <a:rPr lang="es-ES_tradnl" dirty="0" err="1" smtClean="0"/>
              <a:t>examples</a:t>
            </a:r>
            <a:r>
              <a:rPr lang="es-ES_tradnl" dirty="0" smtClean="0"/>
              <a:t> are </a:t>
            </a:r>
            <a:r>
              <a:rPr lang="es-ES_tradnl" dirty="0" err="1" smtClean="0"/>
              <a:t>available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r>
              <a:rPr lang="es-ES_tradnl" dirty="0" smtClean="0"/>
              <a:t> </a:t>
            </a:r>
            <a:r>
              <a:rPr lang="es-ES_tradnl" dirty="0" err="1" smtClean="0"/>
              <a:t>source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, </a:t>
            </a:r>
            <a:r>
              <a:rPr lang="es-ES_tradnl" dirty="0" err="1" smtClean="0"/>
              <a:t>under</a:t>
            </a:r>
            <a:r>
              <a:rPr lang="es-ES_tradnl" dirty="0" smtClean="0"/>
              <a:t> </a:t>
            </a:r>
            <a:r>
              <a:rPr lang="es-ES_tradnl" dirty="0" err="1" smtClean="0"/>
              <a:t>project</a:t>
            </a:r>
            <a:r>
              <a:rPr lang="es-ES_tradnl" dirty="0" smtClean="0"/>
              <a:t> </a:t>
            </a:r>
            <a:r>
              <a:rPr lang="es-ES_tradnl" dirty="0" err="1" smtClean="0"/>
              <a:t>found</a:t>
            </a:r>
            <a:r>
              <a:rPr lang="es-ES_tradnl" dirty="0" smtClean="0"/>
              <a:t> in: </a:t>
            </a:r>
            <a:r>
              <a:rPr lang="es-ES_tradnl" sz="2400" dirty="0" err="1" smtClean="0">
                <a:latin typeface="Consolas" pitchFamily="49" charset="0"/>
              </a:rPr>
              <a:t>plugins</a:t>
            </a:r>
            <a:r>
              <a:rPr lang="es-ES_tradnl" sz="2400" dirty="0" smtClean="0">
                <a:latin typeface="Consolas" pitchFamily="49" charset="0"/>
              </a:rPr>
              <a:t>/</a:t>
            </a:r>
            <a:r>
              <a:rPr lang="es-ES_tradnl" sz="2400" dirty="0" err="1" smtClean="0">
                <a:latin typeface="Consolas" pitchFamily="49" charset="0"/>
              </a:rPr>
              <a:t>natlyzer.atl.editor.quickfix</a:t>
            </a:r>
            <a:endParaRPr lang="es-ES_tradnl" sz="2400" dirty="0" smtClean="0">
              <a:latin typeface="Consolas" pitchFamily="49" charset="0"/>
            </a:endParaRPr>
          </a:p>
          <a:p>
            <a:pPr lvl="1"/>
            <a:endParaRPr lang="es-ES_tradnl" dirty="0" smtClean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Implenting</a:t>
            </a:r>
            <a:r>
              <a:rPr lang="es-ES_tradnl" dirty="0" smtClean="0"/>
              <a:t> a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s-ES_tradnl" dirty="0" err="1" smtClean="0"/>
              <a:t>Example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smtClean="0"/>
              <a:t>Quick </a:t>
            </a:r>
            <a:r>
              <a:rPr lang="es-ES_tradnl" dirty="0" err="1" smtClean="0"/>
              <a:t>fix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i="1" dirty="0" smtClean="0"/>
              <a:t> “</a:t>
            </a:r>
            <a:r>
              <a:rPr lang="es-ES_tradnl" i="1" dirty="0" err="1" smtClean="0"/>
              <a:t>Abstract</a:t>
            </a:r>
            <a:r>
              <a:rPr lang="es-ES_tradnl" i="1" dirty="0" smtClean="0"/>
              <a:t> </a:t>
            </a:r>
            <a:r>
              <a:rPr lang="es-ES_tradnl" i="1" dirty="0" err="1" smtClean="0"/>
              <a:t>class</a:t>
            </a:r>
            <a:r>
              <a:rPr lang="es-ES_tradnl" i="1" dirty="0" smtClean="0"/>
              <a:t> </a:t>
            </a:r>
            <a:r>
              <a:rPr lang="es-ES_tradnl" i="1" dirty="0" err="1" smtClean="0"/>
              <a:t>cannot</a:t>
            </a:r>
            <a:r>
              <a:rPr lang="es-ES_tradnl" i="1" dirty="0" smtClean="0"/>
              <a:t> </a:t>
            </a:r>
            <a:r>
              <a:rPr lang="es-ES_tradnl" i="1" dirty="0" err="1" smtClean="0"/>
              <a:t>be</a:t>
            </a:r>
            <a:r>
              <a:rPr lang="es-ES_tradnl" i="1" dirty="0" smtClean="0"/>
              <a:t> </a:t>
            </a:r>
            <a:r>
              <a:rPr lang="es-ES_tradnl" i="1" dirty="0" err="1" smtClean="0"/>
              <a:t>instantiated</a:t>
            </a:r>
            <a:r>
              <a:rPr lang="es-ES_tradnl" i="1" dirty="0" smtClean="0"/>
              <a:t>”</a:t>
            </a:r>
          </a:p>
          <a:p>
            <a:pPr lvl="1"/>
            <a:r>
              <a:rPr lang="es-ES_tradnl" dirty="0" err="1" smtClean="0"/>
              <a:t>Create</a:t>
            </a:r>
            <a:r>
              <a:rPr lang="es-ES_tradnl" dirty="0" smtClean="0"/>
              <a:t> new </a:t>
            </a:r>
            <a:r>
              <a:rPr lang="es-ES_tradnl" dirty="0" err="1" smtClean="0"/>
              <a:t>plug</a:t>
            </a:r>
            <a:r>
              <a:rPr lang="es-ES_tradnl" dirty="0" smtClean="0"/>
              <a:t>-in </a:t>
            </a:r>
            <a:r>
              <a:rPr lang="es-ES_tradnl" dirty="0" err="1" smtClean="0"/>
              <a:t>project</a:t>
            </a:r>
            <a:endParaRPr lang="es-ES_tradnl" dirty="0" smtClean="0"/>
          </a:p>
          <a:p>
            <a:pPr lvl="2"/>
            <a:r>
              <a:rPr lang="es-ES_tradnl" dirty="0" smtClean="0"/>
              <a:t>Open plugin.xml</a:t>
            </a:r>
          </a:p>
          <a:p>
            <a:pPr lvl="2"/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anatlyzer.atl.editor.quickfix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dependencies</a:t>
            </a:r>
            <a:endParaRPr lang="es-ES_tradnl" dirty="0" smtClean="0"/>
          </a:p>
          <a:p>
            <a:pPr lvl="1"/>
            <a:r>
              <a:rPr lang="es-ES_tradnl" dirty="0" err="1" smtClean="0"/>
              <a:t>Go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“</a:t>
            </a:r>
            <a:r>
              <a:rPr lang="es-ES_tradnl" dirty="0" err="1" smtClean="0"/>
              <a:t>Extensions</a:t>
            </a:r>
            <a:r>
              <a:rPr lang="es-ES_tradnl" dirty="0" smtClean="0"/>
              <a:t>” </a:t>
            </a:r>
            <a:r>
              <a:rPr lang="es-ES_tradnl" dirty="0" err="1" smtClean="0"/>
              <a:t>tab</a:t>
            </a:r>
            <a:endParaRPr lang="es-ES_tradnl" dirty="0" smtClean="0"/>
          </a:p>
          <a:p>
            <a:pPr lvl="2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“</a:t>
            </a:r>
            <a:r>
              <a:rPr lang="es-ES_tradnl" dirty="0" err="1" smtClean="0"/>
              <a:t>Add</a:t>
            </a:r>
            <a:r>
              <a:rPr lang="es-ES_tradnl" dirty="0" smtClean="0"/>
              <a:t>”</a:t>
            </a:r>
          </a:p>
          <a:p>
            <a:pPr lvl="2"/>
            <a:r>
              <a:rPr lang="es-ES_tradnl" dirty="0" err="1" smtClean="0"/>
              <a:t>Find</a:t>
            </a:r>
            <a:r>
              <a:rPr lang="es-ES_tradnl" dirty="0" smtClean="0"/>
              <a:t> and </a:t>
            </a:r>
            <a:r>
              <a:rPr lang="es-ES_tradnl" dirty="0" err="1" smtClean="0"/>
              <a:t>select</a:t>
            </a:r>
            <a:r>
              <a:rPr lang="es-ES_tradnl" dirty="0" smtClean="0"/>
              <a:t> “</a:t>
            </a:r>
            <a:r>
              <a:rPr lang="es-ES_tradnl" dirty="0" err="1" smtClean="0"/>
              <a:t>anatlyzer.atl.editor.quickfix</a:t>
            </a:r>
            <a:r>
              <a:rPr lang="es-ES_tradnl" dirty="0" smtClean="0"/>
              <a:t>”</a:t>
            </a:r>
          </a:p>
          <a:p>
            <a:pPr lvl="1"/>
            <a:endParaRPr lang="es-ES_tradnl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Implenting</a:t>
            </a:r>
            <a:r>
              <a:rPr lang="es-ES_tradnl" dirty="0" smtClean="0"/>
              <a:t> a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s-ES_tradnl" dirty="0" err="1" smtClean="0"/>
              <a:t>Example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extension</a:t>
            </a:r>
            <a:endParaRPr lang="es-ES_tradnl" dirty="0" smtClean="0"/>
          </a:p>
          <a:p>
            <a:pPr lvl="2"/>
            <a:r>
              <a:rPr lang="es-ES_tradnl" dirty="0" err="1" smtClean="0"/>
              <a:t>Right-click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“New” -&gt; “Quick </a:t>
            </a:r>
            <a:r>
              <a:rPr lang="es-ES_tradnl" dirty="0" err="1" smtClean="0"/>
              <a:t>fix</a:t>
            </a:r>
            <a:r>
              <a:rPr lang="es-ES_tradnl" dirty="0" smtClean="0"/>
              <a:t>”</a:t>
            </a:r>
          </a:p>
          <a:p>
            <a:pPr lvl="2"/>
            <a:r>
              <a:rPr lang="es-ES_tradnl" dirty="0" smtClean="0"/>
              <a:t>In </a:t>
            </a:r>
            <a:r>
              <a:rPr lang="es-ES_tradnl" dirty="0" err="1" smtClean="0"/>
              <a:t>the</a:t>
            </a:r>
            <a:r>
              <a:rPr lang="es-ES_tradnl" dirty="0" smtClean="0"/>
              <a:t> “</a:t>
            </a:r>
            <a:r>
              <a:rPr lang="es-ES_tradnl" dirty="0" err="1" smtClean="0"/>
              <a:t>Apply</a:t>
            </a:r>
            <a:r>
              <a:rPr lang="es-ES_tradnl" dirty="0" smtClean="0"/>
              <a:t>” </a:t>
            </a:r>
            <a:r>
              <a:rPr lang="es-ES_tradnl" dirty="0" err="1" smtClean="0"/>
              <a:t>field</a:t>
            </a:r>
            <a:r>
              <a:rPr lang="es-ES_tradnl" dirty="0" smtClean="0"/>
              <a:t> </a:t>
            </a:r>
            <a:r>
              <a:rPr lang="es-ES_tradnl" dirty="0" err="1" smtClean="0"/>
              <a:t>specify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</a:t>
            </a:r>
            <a:r>
              <a:rPr lang="es-ES_tradnl" dirty="0" err="1" smtClean="0"/>
              <a:t>handle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r>
              <a:rPr lang="es-ES_tradnl" dirty="0" smtClean="0"/>
              <a:t> </a:t>
            </a:r>
            <a:r>
              <a:rPr lang="es-ES_tradnl" dirty="0" err="1" smtClean="0"/>
              <a:t>life</a:t>
            </a:r>
            <a:r>
              <a:rPr lang="es-ES_tradnl" dirty="0" smtClean="0"/>
              <a:t> </a:t>
            </a:r>
            <a:r>
              <a:rPr lang="es-ES_tradnl" dirty="0" err="1" smtClean="0"/>
              <a:t>cycle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err="1" smtClean="0"/>
              <a:t>E.g.</a:t>
            </a:r>
            <a:r>
              <a:rPr lang="es-ES_tradnl" dirty="0" smtClean="0"/>
              <a:t>, </a:t>
            </a:r>
            <a:r>
              <a:rPr lang="es-ES_tradnl" sz="1800" dirty="0" smtClean="0">
                <a:latin typeface="Consolas" pitchFamily="49" charset="0"/>
              </a:rPr>
              <a:t>anatlyzer.atl.editor.quickfix.errors.AbstractClassCannotBeInstantiated_ChooseConcrete</a:t>
            </a:r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must</a:t>
            </a:r>
            <a:r>
              <a:rPr lang="es-ES_tradnl" dirty="0" smtClean="0"/>
              <a:t> </a:t>
            </a:r>
            <a:r>
              <a:rPr lang="es-ES_tradnl" dirty="0" err="1" smtClean="0"/>
              <a:t>implement</a:t>
            </a:r>
            <a:r>
              <a:rPr lang="es-ES_tradnl" dirty="0" smtClean="0"/>
              <a:t> </a:t>
            </a:r>
            <a:r>
              <a:rPr lang="es-ES_tradnl" dirty="0" err="1" smtClean="0"/>
              <a:t>AtlProblemQuickfix</a:t>
            </a:r>
            <a:endParaRPr lang="es-ES_tradnl" dirty="0" smtClean="0"/>
          </a:p>
          <a:p>
            <a:pPr lvl="2"/>
            <a:r>
              <a:rPr lang="es-ES_tradnl" dirty="0" err="1" smtClean="0"/>
              <a:t>Alternatively</a:t>
            </a:r>
            <a:r>
              <a:rPr lang="es-ES_tradnl" dirty="0" smtClean="0"/>
              <a:t>, </a:t>
            </a:r>
            <a:r>
              <a:rPr lang="es-ES_tradnl" dirty="0" err="1" smtClean="0"/>
              <a:t>extend</a:t>
            </a:r>
            <a:r>
              <a:rPr lang="es-ES_tradnl" dirty="0" smtClean="0"/>
              <a:t> </a:t>
            </a:r>
            <a:r>
              <a:rPr lang="es-ES_tradnl" dirty="0" err="1" smtClean="0"/>
              <a:t>AbstractAtlQuickfix</a:t>
            </a:r>
            <a:r>
              <a:rPr lang="es-ES_tradnl" dirty="0" smtClean="0"/>
              <a:t> </a:t>
            </a:r>
            <a:r>
              <a:rPr lang="es-ES_tradnl" dirty="0" err="1" smtClean="0"/>
              <a:t>which</a:t>
            </a:r>
            <a:r>
              <a:rPr lang="es-ES_tradnl" dirty="0" smtClean="0"/>
              <a:t> </a:t>
            </a:r>
            <a:r>
              <a:rPr lang="es-ES_tradnl" dirty="0" err="1" smtClean="0"/>
              <a:t>already</a:t>
            </a:r>
            <a:r>
              <a:rPr lang="es-ES_tradnl" dirty="0" smtClean="0"/>
              <a:t> </a:t>
            </a:r>
            <a:r>
              <a:rPr lang="es-ES_tradnl" dirty="0" err="1" smtClean="0"/>
              <a:t>does</a:t>
            </a:r>
            <a:r>
              <a:rPr lang="es-ES_tradnl" dirty="0" smtClean="0"/>
              <a:t> </a:t>
            </a:r>
            <a:r>
              <a:rPr lang="es-ES_tradnl" dirty="0" err="1" smtClean="0"/>
              <a:t>much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work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756592" y="411043"/>
            <a:ext cx="115212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	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 smtClean="0"/>
              <a:t>List</a:t>
            </a:r>
            <a:r>
              <a:rPr lang="es-ES_tradnl" dirty="0" smtClean="0"/>
              <a:t>&lt;</a:t>
            </a:r>
            <a:r>
              <a:rPr lang="es-ES_tradnl" dirty="0" err="1" smtClean="0"/>
              <a:t>EClass</a:t>
            </a:r>
            <a:r>
              <a:rPr lang="es-ES_tradnl" dirty="0" smtClean="0"/>
              <a:t>&gt; </a:t>
            </a:r>
            <a:r>
              <a:rPr lang="es-ES_tradnl" dirty="0" err="1" smtClean="0"/>
              <a:t>subclasses</a:t>
            </a:r>
            <a:r>
              <a:rPr lang="es-ES_tradnl" dirty="0" smtClean="0"/>
              <a:t>;</a:t>
            </a:r>
          </a:p>
          <a:p>
            <a:endParaRPr lang="es-ES_tradnl" dirty="0" smtClean="0"/>
          </a:p>
          <a:p>
            <a:r>
              <a:rPr lang="es-ES_tradnl" dirty="0" smtClean="0"/>
              <a:t>	@</a:t>
            </a:r>
            <a:r>
              <a:rPr lang="es-ES_tradnl" dirty="0" err="1" smtClean="0"/>
              <a:t>Override</a:t>
            </a:r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boolean</a:t>
            </a:r>
            <a:r>
              <a:rPr lang="es-ES_tradnl" dirty="0" smtClean="0"/>
              <a:t> </a:t>
            </a:r>
            <a:r>
              <a:rPr lang="es-ES_tradnl" dirty="0" err="1" smtClean="0"/>
              <a:t>isApplicable</a:t>
            </a:r>
            <a:r>
              <a:rPr lang="es-ES_tradnl" dirty="0" smtClean="0"/>
              <a:t>(</a:t>
            </a:r>
            <a:r>
              <a:rPr lang="es-ES_tradnl" dirty="0" err="1" smtClean="0"/>
              <a:t>IMarker</a:t>
            </a:r>
            <a:r>
              <a:rPr lang="es-ES_tradnl" dirty="0" smtClean="0"/>
              <a:t> </a:t>
            </a:r>
            <a:r>
              <a:rPr lang="es-ES_tradnl" dirty="0" err="1" smtClean="0"/>
              <a:t>marker</a:t>
            </a:r>
            <a:r>
              <a:rPr lang="es-ES_tradnl" dirty="0" smtClean="0"/>
              <a:t>) </a:t>
            </a:r>
            <a:r>
              <a:rPr lang="es-ES_tradnl" dirty="0" err="1" smtClean="0"/>
              <a:t>throws</a:t>
            </a:r>
            <a:r>
              <a:rPr lang="es-ES_tradnl" dirty="0" smtClean="0"/>
              <a:t> </a:t>
            </a:r>
            <a:r>
              <a:rPr lang="es-ES_tradnl" dirty="0" err="1" smtClean="0"/>
              <a:t>CoreException</a:t>
            </a:r>
            <a:r>
              <a:rPr lang="es-ES_tradnl" dirty="0" smtClean="0"/>
              <a:t> {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return</a:t>
            </a:r>
            <a:r>
              <a:rPr lang="es-ES_tradnl" dirty="0" smtClean="0"/>
              <a:t> 	</a:t>
            </a:r>
            <a:r>
              <a:rPr lang="es-ES_tradnl" dirty="0" err="1" smtClean="0"/>
              <a:t>checkProblemType</a:t>
            </a:r>
            <a:r>
              <a:rPr lang="es-ES_tradnl" dirty="0" smtClean="0"/>
              <a:t>(</a:t>
            </a:r>
            <a:r>
              <a:rPr lang="es-ES_tradnl" dirty="0" err="1" smtClean="0"/>
              <a:t>marker</a:t>
            </a:r>
            <a:r>
              <a:rPr lang="es-ES_tradnl" dirty="0" smtClean="0"/>
              <a:t>, </a:t>
            </a:r>
            <a:r>
              <a:rPr lang="es-ES_tradnl" dirty="0" err="1" smtClean="0"/>
              <a:t>CannotInstantiateAbstractClass.class</a:t>
            </a:r>
            <a:r>
              <a:rPr lang="es-ES_tradnl" dirty="0" smtClean="0"/>
              <a:t>) &amp;&amp; </a:t>
            </a:r>
          </a:p>
          <a:p>
            <a:r>
              <a:rPr lang="es-ES_tradnl" dirty="0" smtClean="0"/>
              <a:t>			</a:t>
            </a:r>
            <a:r>
              <a:rPr lang="es-ES_tradnl" dirty="0" err="1" smtClean="0"/>
              <a:t>validConcreteClasses</a:t>
            </a:r>
            <a:r>
              <a:rPr lang="es-ES_tradnl" dirty="0" smtClean="0"/>
              <a:t>(</a:t>
            </a:r>
            <a:r>
              <a:rPr lang="es-ES_tradnl" dirty="0" err="1" smtClean="0"/>
              <a:t>marker</a:t>
            </a:r>
            <a:r>
              <a:rPr lang="es-ES_tradnl" dirty="0" smtClean="0"/>
              <a:t>).</a:t>
            </a:r>
            <a:r>
              <a:rPr lang="es-ES_tradnl" dirty="0" err="1" smtClean="0"/>
              <a:t>size</a:t>
            </a:r>
            <a:r>
              <a:rPr lang="es-ES_tradnl" dirty="0" smtClean="0"/>
              <a:t>() &gt; 0 ;</a:t>
            </a:r>
          </a:p>
          <a:p>
            <a:r>
              <a:rPr lang="es-ES_tradnl" dirty="0" smtClean="0"/>
              <a:t>	}</a:t>
            </a:r>
          </a:p>
          <a:p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 smtClean="0"/>
              <a:t>List</a:t>
            </a:r>
            <a:r>
              <a:rPr lang="es-ES_tradnl" dirty="0" smtClean="0"/>
              <a:t>&lt;</a:t>
            </a:r>
            <a:r>
              <a:rPr lang="es-ES_tradnl" dirty="0" err="1" smtClean="0"/>
              <a:t>EClass</a:t>
            </a:r>
            <a:r>
              <a:rPr lang="es-ES_tradnl" dirty="0" smtClean="0"/>
              <a:t>&gt; </a:t>
            </a:r>
            <a:r>
              <a:rPr lang="es-ES_tradnl" dirty="0" err="1" smtClean="0"/>
              <a:t>validConcreteClasses</a:t>
            </a:r>
            <a:r>
              <a:rPr lang="es-ES_tradnl" dirty="0" smtClean="0"/>
              <a:t>(</a:t>
            </a:r>
            <a:r>
              <a:rPr lang="es-ES_tradnl" dirty="0" err="1" smtClean="0"/>
              <a:t>IMarker</a:t>
            </a:r>
            <a:r>
              <a:rPr lang="es-ES_tradnl" dirty="0" smtClean="0"/>
              <a:t> </a:t>
            </a:r>
            <a:r>
              <a:rPr lang="es-ES_tradnl" dirty="0" err="1" smtClean="0"/>
              <a:t>marker</a:t>
            </a:r>
            <a:r>
              <a:rPr lang="es-ES_tradnl" dirty="0" smtClean="0"/>
              <a:t>) {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if</a:t>
            </a:r>
            <a:r>
              <a:rPr lang="es-ES_tradnl" dirty="0" smtClean="0"/>
              <a:t> ( </a:t>
            </a:r>
            <a:r>
              <a:rPr lang="es-ES_tradnl" dirty="0" err="1" smtClean="0"/>
              <a:t>subclasses</a:t>
            </a:r>
            <a:r>
              <a:rPr lang="es-ES_tradnl" dirty="0" smtClean="0"/>
              <a:t> != </a:t>
            </a:r>
            <a:r>
              <a:rPr lang="es-ES_tradnl" dirty="0" err="1" smtClean="0"/>
              <a:t>null</a:t>
            </a:r>
            <a:r>
              <a:rPr lang="es-ES_tradnl" dirty="0" smtClean="0"/>
              <a:t> ) </a:t>
            </a:r>
            <a:r>
              <a:rPr lang="es-ES_tradnl" dirty="0" err="1" smtClean="0"/>
              <a:t>return</a:t>
            </a:r>
            <a:r>
              <a:rPr lang="es-ES_tradnl" dirty="0" smtClean="0"/>
              <a:t> </a:t>
            </a:r>
            <a:r>
              <a:rPr lang="es-ES_tradnl" dirty="0" err="1" smtClean="0"/>
              <a:t>subclasses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	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OutPatternElement</a:t>
            </a:r>
            <a:r>
              <a:rPr lang="es-ES_tradnl" dirty="0" smtClean="0"/>
              <a:t> </a:t>
            </a:r>
            <a:r>
              <a:rPr lang="es-ES_tradnl" dirty="0" err="1" smtClean="0"/>
              <a:t>elem</a:t>
            </a:r>
            <a:r>
              <a:rPr lang="es-ES_tradnl" dirty="0" smtClean="0"/>
              <a:t> = (</a:t>
            </a:r>
            <a:r>
              <a:rPr lang="es-ES_tradnl" dirty="0" err="1" smtClean="0"/>
              <a:t>OutPatternElement</a:t>
            </a:r>
            <a:r>
              <a:rPr lang="es-ES_tradnl" dirty="0" smtClean="0"/>
              <a:t>) </a:t>
            </a:r>
            <a:r>
              <a:rPr lang="es-ES_tradnl" dirty="0" err="1" smtClean="0"/>
              <a:t>getProblematicElement</a:t>
            </a:r>
            <a:r>
              <a:rPr lang="es-ES_tradnl" dirty="0" smtClean="0"/>
              <a:t>(</a:t>
            </a:r>
            <a:r>
              <a:rPr lang="es-ES_tradnl" dirty="0" err="1" smtClean="0"/>
              <a:t>marker</a:t>
            </a:r>
            <a:r>
              <a:rPr lang="es-ES_tradnl" dirty="0" smtClean="0"/>
              <a:t>);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Metaclass</a:t>
            </a:r>
            <a:r>
              <a:rPr lang="es-ES_tradnl" dirty="0" smtClean="0"/>
              <a:t> m = (</a:t>
            </a:r>
            <a:r>
              <a:rPr lang="es-ES_tradnl" dirty="0" err="1" smtClean="0"/>
              <a:t>Metaclass</a:t>
            </a:r>
            <a:r>
              <a:rPr lang="es-ES_tradnl" dirty="0" smtClean="0"/>
              <a:t>) </a:t>
            </a:r>
            <a:r>
              <a:rPr lang="es-ES_tradnl" dirty="0" err="1" smtClean="0"/>
              <a:t>elem.getInferredType</a:t>
            </a:r>
            <a:r>
              <a:rPr lang="es-ES_tradnl" dirty="0" smtClean="0"/>
              <a:t>();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List</a:t>
            </a:r>
            <a:r>
              <a:rPr lang="es-ES_tradnl" dirty="0" smtClean="0"/>
              <a:t>&lt;</a:t>
            </a:r>
            <a:r>
              <a:rPr lang="es-ES_tradnl" dirty="0" err="1" smtClean="0"/>
              <a:t>EClass</a:t>
            </a:r>
            <a:r>
              <a:rPr lang="es-ES_tradnl" dirty="0" smtClean="0"/>
              <a:t>&gt; </a:t>
            </a:r>
            <a:r>
              <a:rPr lang="es-ES_tradnl" dirty="0" err="1" smtClean="0"/>
              <a:t>classes</a:t>
            </a:r>
            <a:r>
              <a:rPr lang="es-ES_tradnl" dirty="0" smtClean="0"/>
              <a:t> = </a:t>
            </a:r>
            <a:r>
              <a:rPr lang="es-ES_tradnl" dirty="0" err="1" smtClean="0"/>
              <a:t>ASTUtils.getMetamodelClasses</a:t>
            </a:r>
            <a:r>
              <a:rPr lang="es-ES_tradnl" dirty="0" smtClean="0"/>
              <a:t>(m);		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this.subclasses</a:t>
            </a:r>
            <a:r>
              <a:rPr lang="es-ES_tradnl" dirty="0" smtClean="0"/>
              <a:t> = </a:t>
            </a:r>
            <a:r>
              <a:rPr lang="es-ES_tradnl" dirty="0" err="1" smtClean="0"/>
              <a:t>classes.stream</a:t>
            </a:r>
            <a:r>
              <a:rPr lang="es-ES_tradnl" dirty="0" smtClean="0"/>
              <a:t>().</a:t>
            </a:r>
          </a:p>
          <a:p>
            <a:r>
              <a:rPr lang="es-ES_tradnl" dirty="0" smtClean="0"/>
              <a:t>			</a:t>
            </a:r>
            <a:r>
              <a:rPr lang="es-ES_tradnl" dirty="0" err="1" smtClean="0"/>
              <a:t>filter</a:t>
            </a:r>
            <a:r>
              <a:rPr lang="es-ES_tradnl" dirty="0" smtClean="0"/>
              <a:t>(c -&gt; !</a:t>
            </a:r>
            <a:r>
              <a:rPr lang="es-ES_tradnl" dirty="0" err="1" smtClean="0"/>
              <a:t>c.isAbstract</a:t>
            </a:r>
            <a:r>
              <a:rPr lang="es-ES_tradnl" dirty="0" smtClean="0"/>
              <a:t>()).</a:t>
            </a:r>
          </a:p>
          <a:p>
            <a:r>
              <a:rPr lang="es-ES_tradnl" dirty="0" smtClean="0"/>
              <a:t>			</a:t>
            </a:r>
            <a:r>
              <a:rPr lang="es-ES_tradnl" dirty="0" err="1" smtClean="0"/>
              <a:t>filter</a:t>
            </a:r>
            <a:r>
              <a:rPr lang="es-ES_tradnl" dirty="0" smtClean="0"/>
              <a:t>(c -&gt; </a:t>
            </a:r>
            <a:r>
              <a:rPr lang="es-ES_tradnl" dirty="0" err="1" smtClean="0"/>
              <a:t>m.getKlass</a:t>
            </a:r>
            <a:r>
              <a:rPr lang="es-ES_tradnl" dirty="0" smtClean="0"/>
              <a:t>().</a:t>
            </a:r>
            <a:r>
              <a:rPr lang="es-ES_tradnl" dirty="0" err="1" smtClean="0"/>
              <a:t>isSuperTypeOf</a:t>
            </a:r>
            <a:r>
              <a:rPr lang="es-ES_tradnl" dirty="0" smtClean="0"/>
              <a:t>(c)).</a:t>
            </a:r>
            <a:r>
              <a:rPr lang="es-ES_tradnl" dirty="0" err="1" smtClean="0"/>
              <a:t>collect</a:t>
            </a:r>
            <a:r>
              <a:rPr lang="es-ES_tradnl" dirty="0" smtClean="0"/>
              <a:t>(</a:t>
            </a:r>
            <a:r>
              <a:rPr lang="es-ES_tradnl" dirty="0" err="1" smtClean="0"/>
              <a:t>Collectors.toList</a:t>
            </a:r>
            <a:r>
              <a:rPr lang="es-ES_tradnl" dirty="0" smtClean="0"/>
              <a:t>());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return</a:t>
            </a:r>
            <a:r>
              <a:rPr lang="es-ES_tradnl" dirty="0" smtClean="0"/>
              <a:t> </a:t>
            </a:r>
            <a:r>
              <a:rPr lang="es-ES_tradnl" dirty="0" err="1" smtClean="0"/>
              <a:t>this.subclasses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}</a:t>
            </a:r>
          </a:p>
          <a:p>
            <a:endParaRPr lang="es-ES_tradnl" dirty="0" smtClean="0"/>
          </a:p>
          <a:p>
            <a:r>
              <a:rPr lang="es-ES_tradnl" dirty="0" smtClean="0"/>
              <a:t>	@</a:t>
            </a:r>
            <a:r>
              <a:rPr lang="es-ES_tradnl" dirty="0" err="1" smtClean="0"/>
              <a:t>Override</a:t>
            </a:r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void</a:t>
            </a:r>
            <a:r>
              <a:rPr lang="es-ES_tradnl" dirty="0" smtClean="0"/>
              <a:t> </a:t>
            </a:r>
            <a:r>
              <a:rPr lang="es-ES_tradnl" dirty="0" err="1" smtClean="0"/>
              <a:t>resetCache</a:t>
            </a:r>
            <a:r>
              <a:rPr lang="es-ES_tradnl" dirty="0" smtClean="0"/>
              <a:t>() {  </a:t>
            </a:r>
            <a:r>
              <a:rPr lang="es-ES_tradnl" dirty="0" err="1" smtClean="0"/>
              <a:t>subclasses</a:t>
            </a:r>
            <a:r>
              <a:rPr lang="es-ES_tradnl" dirty="0" smtClean="0"/>
              <a:t> = </a:t>
            </a:r>
            <a:r>
              <a:rPr lang="es-ES_tradnl" dirty="0" err="1" smtClean="0"/>
              <a:t>null</a:t>
            </a:r>
            <a:r>
              <a:rPr lang="es-ES_tradnl" dirty="0" smtClean="0"/>
              <a:t>; }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684584" y="472018"/>
            <a:ext cx="101531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	@</a:t>
            </a:r>
            <a:r>
              <a:rPr lang="es-ES_tradnl" dirty="0" err="1" smtClean="0"/>
              <a:t>Override</a:t>
            </a:r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QuickfixApplication</a:t>
            </a:r>
            <a:r>
              <a:rPr lang="es-ES_tradnl" dirty="0" smtClean="0"/>
              <a:t> </a:t>
            </a:r>
            <a:r>
              <a:rPr lang="es-ES_tradnl" dirty="0" err="1" smtClean="0"/>
              <a:t>getQuickfixApplication</a:t>
            </a:r>
            <a:r>
              <a:rPr lang="es-ES_tradnl" dirty="0" smtClean="0"/>
              <a:t>() {</a:t>
            </a:r>
          </a:p>
          <a:p>
            <a:r>
              <a:rPr lang="es-ES_tradnl" dirty="0" smtClean="0"/>
              <a:t>		// </a:t>
            </a:r>
            <a:r>
              <a:rPr lang="es-ES_tradnl" dirty="0" err="1" smtClean="0"/>
              <a:t>Choose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,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ask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.  U</a:t>
            </a:r>
          </a:p>
          <a:p>
            <a:r>
              <a:rPr lang="es-ES_tradnl" dirty="0" smtClean="0"/>
              <a:t>		// Use  </a:t>
            </a:r>
            <a:r>
              <a:rPr lang="es-ES_tradnl" dirty="0" err="1" smtClean="0"/>
              <a:t>canExpectUserInteraction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make</a:t>
            </a:r>
            <a:r>
              <a:rPr lang="es-ES_tradnl" dirty="0" smtClean="0"/>
              <a:t> </a:t>
            </a:r>
            <a:r>
              <a:rPr lang="es-ES_tradnl" dirty="0" err="1" smtClean="0"/>
              <a:t>sure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are in </a:t>
            </a:r>
            <a:r>
              <a:rPr lang="es-ES_tradnl" dirty="0" err="1" smtClean="0"/>
              <a:t>the</a:t>
            </a:r>
            <a:r>
              <a:rPr lang="es-ES_tradnl" dirty="0" smtClean="0"/>
              <a:t> UI </a:t>
            </a:r>
            <a:r>
              <a:rPr lang="es-ES_tradnl" dirty="0" err="1" smtClean="0"/>
              <a:t>thread</a:t>
            </a:r>
            <a:endParaRPr lang="es-ES_tradnl" dirty="0" smtClean="0"/>
          </a:p>
          <a:p>
            <a:r>
              <a:rPr lang="es-ES_tradnl" dirty="0" smtClean="0"/>
              <a:t>		</a:t>
            </a:r>
            <a:r>
              <a:rPr lang="es-ES_tradnl" dirty="0" err="1" smtClean="0"/>
              <a:t>EClass</a:t>
            </a:r>
            <a:r>
              <a:rPr lang="es-ES_tradnl" dirty="0" smtClean="0"/>
              <a:t> </a:t>
            </a:r>
            <a:r>
              <a:rPr lang="es-ES_tradnl" dirty="0" err="1" smtClean="0"/>
              <a:t>selectedClass</a:t>
            </a:r>
            <a:r>
              <a:rPr lang="es-ES_tradnl" dirty="0" smtClean="0"/>
              <a:t> = </a:t>
            </a:r>
            <a:r>
              <a:rPr lang="es-ES_tradnl" dirty="0" err="1" smtClean="0"/>
              <a:t>selectedClass</a:t>
            </a:r>
            <a:r>
              <a:rPr lang="es-ES_tradnl" dirty="0" smtClean="0"/>
              <a:t> = subclasses.get(0); </a:t>
            </a:r>
          </a:p>
          <a:p>
            <a:r>
              <a:rPr lang="es-ES_tradnl" dirty="0" smtClean="0"/>
              <a:t>             		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OutPatternElement</a:t>
            </a:r>
            <a:r>
              <a:rPr lang="es-ES_tradnl" dirty="0" smtClean="0"/>
              <a:t> </a:t>
            </a:r>
            <a:r>
              <a:rPr lang="es-ES_tradnl" dirty="0" err="1" smtClean="0"/>
              <a:t>elem</a:t>
            </a:r>
            <a:r>
              <a:rPr lang="es-ES_tradnl" dirty="0" smtClean="0"/>
              <a:t> = (</a:t>
            </a:r>
            <a:r>
              <a:rPr lang="es-ES_tradnl" dirty="0" err="1" smtClean="0"/>
              <a:t>OutPatternElement</a:t>
            </a:r>
            <a:r>
              <a:rPr lang="es-ES_tradnl" dirty="0" smtClean="0"/>
              <a:t>) </a:t>
            </a:r>
            <a:r>
              <a:rPr lang="es-ES_tradnl" dirty="0" err="1" smtClean="0"/>
              <a:t>getProblematicElement</a:t>
            </a:r>
            <a:r>
              <a:rPr lang="es-ES_tradnl" dirty="0" smtClean="0"/>
              <a:t>(</a:t>
            </a:r>
            <a:r>
              <a:rPr lang="es-ES_tradnl" dirty="0" err="1" smtClean="0"/>
              <a:t>marker</a:t>
            </a:r>
            <a:r>
              <a:rPr lang="es-ES_tradnl" dirty="0" smtClean="0"/>
              <a:t>);</a:t>
            </a:r>
          </a:p>
          <a:p>
            <a:endParaRPr lang="es-ES_tradnl" dirty="0" smtClean="0"/>
          </a:p>
          <a:p>
            <a:r>
              <a:rPr lang="es-ES_tradnl" dirty="0" smtClean="0"/>
              <a:t>		</a:t>
            </a:r>
            <a:r>
              <a:rPr lang="es-ES_tradnl" dirty="0" err="1" smtClean="0"/>
              <a:t>QuickfixApplication</a:t>
            </a:r>
            <a:r>
              <a:rPr lang="es-ES_tradnl" dirty="0" smtClean="0"/>
              <a:t> </a:t>
            </a:r>
            <a:r>
              <a:rPr lang="es-ES_tradnl" dirty="0" err="1" smtClean="0"/>
              <a:t>qfa</a:t>
            </a:r>
            <a:r>
              <a:rPr lang="es-ES_tradnl" dirty="0" smtClean="0"/>
              <a:t> = new </a:t>
            </a:r>
            <a:r>
              <a:rPr lang="es-ES_tradnl" dirty="0" err="1" smtClean="0"/>
              <a:t>QuickfixApplication</a:t>
            </a:r>
            <a:r>
              <a:rPr lang="es-ES_tradnl" dirty="0" smtClean="0"/>
              <a:t>(</a:t>
            </a:r>
            <a:r>
              <a:rPr lang="es-ES_tradnl" dirty="0" err="1" smtClean="0"/>
              <a:t>this</a:t>
            </a:r>
            <a:r>
              <a:rPr lang="es-ES_tradnl" dirty="0" smtClean="0"/>
              <a:t>);</a:t>
            </a:r>
          </a:p>
          <a:p>
            <a:r>
              <a:rPr lang="es-ES_tradnl" dirty="0" smtClean="0"/>
              <a:t>		</a:t>
            </a:r>
          </a:p>
          <a:p>
            <a:r>
              <a:rPr lang="es-ES_tradnl" dirty="0" smtClean="0"/>
              <a:t>		final </a:t>
            </a:r>
            <a:r>
              <a:rPr lang="es-ES_tradnl" dirty="0" err="1" smtClean="0"/>
              <a:t>String</a:t>
            </a:r>
            <a:r>
              <a:rPr lang="es-ES_tradnl" dirty="0" smtClean="0"/>
              <a:t> </a:t>
            </a:r>
            <a:r>
              <a:rPr lang="es-ES_tradnl" dirty="0" err="1" smtClean="0"/>
              <a:t>className</a:t>
            </a:r>
            <a:r>
              <a:rPr lang="es-ES_tradnl" dirty="0" smtClean="0"/>
              <a:t> = </a:t>
            </a:r>
            <a:r>
              <a:rPr lang="es-ES_tradnl" dirty="0" err="1" smtClean="0"/>
              <a:t>selectedClass.getName</a:t>
            </a:r>
            <a:r>
              <a:rPr lang="es-ES_tradnl" dirty="0" smtClean="0"/>
              <a:t>();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qfa.replace</a:t>
            </a:r>
            <a:r>
              <a:rPr lang="es-ES_tradnl" dirty="0" smtClean="0"/>
              <a:t>((</a:t>
            </a:r>
            <a:r>
              <a:rPr lang="es-ES_tradnl" dirty="0" err="1" smtClean="0"/>
              <a:t>OclModelElement</a:t>
            </a:r>
            <a:r>
              <a:rPr lang="es-ES_tradnl" dirty="0" smtClean="0"/>
              <a:t>) </a:t>
            </a:r>
            <a:r>
              <a:rPr lang="es-ES_tradnl" dirty="0" err="1" smtClean="0"/>
              <a:t>elem.getType</a:t>
            </a:r>
            <a:r>
              <a:rPr lang="es-ES_tradnl" dirty="0" smtClean="0"/>
              <a:t>(), (original, trace) -&gt; {</a:t>
            </a:r>
          </a:p>
          <a:p>
            <a:endParaRPr lang="es-ES_tradnl" dirty="0" smtClean="0"/>
          </a:p>
          <a:p>
            <a:r>
              <a:rPr lang="es-ES_tradnl" dirty="0" smtClean="0"/>
              <a:t>			</a:t>
            </a:r>
            <a:r>
              <a:rPr lang="es-ES_tradnl" dirty="0" err="1" smtClean="0"/>
              <a:t>OclModelElement</a:t>
            </a:r>
            <a:r>
              <a:rPr lang="es-ES_tradnl" dirty="0" smtClean="0"/>
              <a:t> t = </a:t>
            </a:r>
            <a:r>
              <a:rPr lang="es-ES_tradnl" dirty="0" err="1" smtClean="0"/>
              <a:t>OCLFactory.eINSTANCE.createOclModelElement</a:t>
            </a:r>
            <a:r>
              <a:rPr lang="es-ES_tradnl" dirty="0" smtClean="0"/>
              <a:t>();</a:t>
            </a:r>
          </a:p>
          <a:p>
            <a:r>
              <a:rPr lang="es-ES_tradnl" dirty="0" smtClean="0"/>
              <a:t>			</a:t>
            </a:r>
            <a:r>
              <a:rPr lang="es-ES_tradnl" dirty="0" err="1" smtClean="0"/>
              <a:t>t.setName</a:t>
            </a:r>
            <a:r>
              <a:rPr lang="es-ES_tradnl" dirty="0" smtClean="0"/>
              <a:t>(</a:t>
            </a:r>
            <a:r>
              <a:rPr lang="es-ES_tradnl" dirty="0" err="1" smtClean="0"/>
              <a:t>className</a:t>
            </a:r>
            <a:r>
              <a:rPr lang="es-ES_tradnl" dirty="0" smtClean="0"/>
              <a:t>);</a:t>
            </a:r>
          </a:p>
          <a:p>
            <a:r>
              <a:rPr lang="es-ES_tradnl" dirty="0" smtClean="0"/>
              <a:t>			</a:t>
            </a:r>
            <a:r>
              <a:rPr lang="es-ES_tradnl" dirty="0" err="1" smtClean="0"/>
              <a:t>t.setModel</a:t>
            </a:r>
            <a:r>
              <a:rPr lang="es-ES_tradnl" dirty="0" smtClean="0"/>
              <a:t>(</a:t>
            </a:r>
            <a:r>
              <a:rPr lang="es-ES_tradnl" dirty="0" err="1" smtClean="0"/>
              <a:t>original.getModel</a:t>
            </a:r>
            <a:r>
              <a:rPr lang="es-ES_tradnl" dirty="0" smtClean="0"/>
              <a:t>());</a:t>
            </a:r>
          </a:p>
          <a:p>
            <a:r>
              <a:rPr lang="es-ES_tradnl" dirty="0" smtClean="0"/>
              <a:t>	</a:t>
            </a:r>
          </a:p>
          <a:p>
            <a:r>
              <a:rPr lang="es-ES_tradnl" dirty="0" smtClean="0"/>
              <a:t>			</a:t>
            </a:r>
            <a:r>
              <a:rPr lang="es-ES_tradnl" dirty="0" err="1" smtClean="0"/>
              <a:t>return</a:t>
            </a:r>
            <a:r>
              <a:rPr lang="es-ES_tradnl" dirty="0" smtClean="0"/>
              <a:t> t;</a:t>
            </a:r>
          </a:p>
          <a:p>
            <a:r>
              <a:rPr lang="es-ES_tradnl" dirty="0" smtClean="0"/>
              <a:t>		});</a:t>
            </a:r>
          </a:p>
          <a:p>
            <a:r>
              <a:rPr lang="es-ES_tradnl" dirty="0" smtClean="0"/>
              <a:t>	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return</a:t>
            </a:r>
            <a:r>
              <a:rPr lang="es-ES_tradnl" dirty="0" smtClean="0"/>
              <a:t> </a:t>
            </a:r>
            <a:r>
              <a:rPr lang="es-ES_tradnl" dirty="0" err="1" smtClean="0"/>
              <a:t>qfa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}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 lazy rules</a:t>
            </a:r>
            <a:endParaRPr lang="en-GB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design based on matched rules</a:t>
            </a:r>
            <a:endParaRPr lang="en-GB" dirty="0"/>
          </a:p>
        </p:txBody>
      </p:sp>
      <p:sp>
        <p:nvSpPr>
          <p:cNvPr id="4" name="3 Rectángulo"/>
          <p:cNvSpPr/>
          <p:nvPr/>
        </p:nvSpPr>
        <p:spPr>
          <a:xfrm>
            <a:off x="1187624" y="4595644"/>
            <a:ext cx="7056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rule int2validator {</a:t>
            </a:r>
          </a:p>
          <a:p>
            <a:r>
              <a:rPr lang="en-GB" sz="1600" dirty="0" smtClean="0">
                <a:latin typeface="Consolas" pitchFamily="49" charset="0"/>
              </a:rPr>
              <a:t>  from </a:t>
            </a:r>
            <a:r>
              <a:rPr lang="en-GB" sz="1600" dirty="0" err="1" smtClean="0">
                <a:latin typeface="Consolas" pitchFamily="49" charset="0"/>
              </a:rPr>
              <a:t>int</a:t>
            </a:r>
            <a:r>
              <a:rPr lang="en-GB" sz="1600" dirty="0" smtClean="0">
                <a:latin typeface="Consolas" pitchFamily="49" charset="0"/>
              </a:rPr>
              <a:t> : </a:t>
            </a:r>
            <a:r>
              <a:rPr lang="en-GB" sz="1600" dirty="0" err="1" smtClean="0">
                <a:latin typeface="Consolas" pitchFamily="49" charset="0"/>
              </a:rPr>
              <a:t>CD!DataType</a:t>
            </a:r>
            <a:r>
              <a:rPr lang="en-GB" sz="1600" dirty="0" smtClean="0">
                <a:latin typeface="Consolas" pitchFamily="49" charset="0"/>
              </a:rPr>
              <a:t> ( int.name = 'Integer' )</a:t>
            </a:r>
          </a:p>
          <a:p>
            <a:r>
              <a:rPr lang="en-GB" sz="1600" dirty="0" smtClean="0">
                <a:latin typeface="Consolas" pitchFamily="49" charset="0"/>
              </a:rPr>
              <a:t>  to   </a:t>
            </a:r>
            <a:r>
              <a:rPr lang="en-GB" sz="1600" dirty="0" err="1" smtClean="0">
                <a:latin typeface="Consolas" pitchFamily="49" charset="0"/>
              </a:rPr>
              <a:t>val</a:t>
            </a:r>
            <a:r>
              <a:rPr lang="en-GB" sz="1600" dirty="0" smtClean="0">
                <a:latin typeface="Consolas" pitchFamily="49" charset="0"/>
              </a:rPr>
              <a:t> : </a:t>
            </a:r>
            <a:r>
              <a:rPr lang="en-GB" sz="1600" dirty="0" err="1" smtClean="0">
                <a:latin typeface="Consolas" pitchFamily="49" charset="0"/>
              </a:rPr>
              <a:t>GUI!IntegerValidator</a:t>
            </a:r>
            <a:r>
              <a:rPr lang="en-GB" sz="1600" dirty="0" smtClean="0">
                <a:latin typeface="Consolas" pitchFamily="49" charset="0"/>
              </a:rPr>
              <a:t>(</a:t>
            </a:r>
          </a:p>
          <a:p>
            <a:r>
              <a:rPr lang="en-GB" sz="1600" dirty="0" smtClean="0">
                <a:latin typeface="Consolas" pitchFamily="49" charset="0"/>
              </a:rPr>
              <a:t>    name &lt;- int.name</a:t>
            </a:r>
          </a:p>
          <a:p>
            <a:r>
              <a:rPr lang="en-GB" sz="1600" dirty="0" smtClean="0">
                <a:latin typeface="Consolas" pitchFamily="49" charset="0"/>
              </a:rPr>
              <a:t>  ) </a:t>
            </a:r>
          </a:p>
          <a:p>
            <a:r>
              <a:rPr lang="en-GB" sz="1600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87624" y="2219380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rule IntProperty2Widget {</a:t>
            </a:r>
          </a:p>
          <a:p>
            <a:r>
              <a:rPr lang="en-GB" sz="1600" dirty="0" smtClean="0">
                <a:latin typeface="Consolas" pitchFamily="49" charset="0"/>
              </a:rPr>
              <a:t>   from a : </a:t>
            </a:r>
            <a:r>
              <a:rPr lang="en-GB" sz="1600" dirty="0" err="1" smtClean="0">
                <a:latin typeface="Consolas" pitchFamily="49" charset="0"/>
              </a:rPr>
              <a:t>CD!Attribute</a:t>
            </a:r>
            <a:r>
              <a:rPr lang="en-GB" sz="1600" dirty="0" smtClean="0">
                <a:latin typeface="Consolas" pitchFamily="49" charset="0"/>
              </a:rPr>
              <a:t> ( </a:t>
            </a:r>
            <a:r>
              <a:rPr lang="en-GB" sz="1600" dirty="0" err="1" smtClean="0">
                <a:latin typeface="Consolas" pitchFamily="49" charset="0"/>
              </a:rPr>
              <a:t>a.isInt</a:t>
            </a:r>
            <a:r>
              <a:rPr lang="en-GB" sz="1600" dirty="0" smtClean="0">
                <a:latin typeface="Consolas" pitchFamily="49" charset="0"/>
              </a:rPr>
              <a:t>() )</a:t>
            </a:r>
          </a:p>
          <a:p>
            <a:r>
              <a:rPr lang="en-GB" sz="1600" dirty="0" smtClean="0">
                <a:latin typeface="Consolas" pitchFamily="49" charset="0"/>
              </a:rPr>
              <a:t>     to w : </a:t>
            </a:r>
            <a:r>
              <a:rPr lang="en-GB" sz="1600" dirty="0" err="1" smtClean="0">
                <a:latin typeface="Consolas" pitchFamily="49" charset="0"/>
              </a:rPr>
              <a:t>GUI!Text</a:t>
            </a:r>
            <a:r>
              <a:rPr lang="en-GB" sz="1600" dirty="0" smtClean="0">
                <a:latin typeface="Consolas" pitchFamily="49" charset="0"/>
              </a:rPr>
              <a:t>(</a:t>
            </a:r>
          </a:p>
          <a:p>
            <a:r>
              <a:rPr lang="en-GB" sz="1600" dirty="0" smtClean="0">
                <a:latin typeface="Consolas" pitchFamily="49" charset="0"/>
              </a:rPr>
              <a:t>		name &lt;- a.name,</a:t>
            </a:r>
          </a:p>
          <a:p>
            <a:r>
              <a:rPr lang="en-GB" sz="1600" dirty="0" smtClean="0">
                <a:latin typeface="Consolas" pitchFamily="49" charset="0"/>
              </a:rPr>
              <a:t>		</a:t>
            </a:r>
            <a:r>
              <a:rPr lang="en-GB" sz="1600" dirty="0" err="1" smtClean="0">
                <a:latin typeface="Consolas" pitchFamily="49" charset="0"/>
              </a:rPr>
              <a:t>validators</a:t>
            </a:r>
            <a:r>
              <a:rPr lang="en-GB" sz="1600" dirty="0" smtClean="0">
                <a:latin typeface="Consolas" pitchFamily="49" charset="0"/>
              </a:rPr>
              <a:t> &lt;- </a:t>
            </a:r>
            <a:r>
              <a:rPr lang="en-GB" sz="1600" dirty="0" err="1" smtClean="0">
                <a:latin typeface="Consolas" pitchFamily="49" charset="0"/>
              </a:rPr>
              <a:t>a.type</a:t>
            </a:r>
            <a:endParaRPr lang="en-GB" sz="1600" dirty="0" smtClean="0">
              <a:latin typeface="Consolas" pitchFamily="49" charset="0"/>
            </a:endParaRPr>
          </a:p>
          <a:p>
            <a:r>
              <a:rPr lang="en-GB" sz="1600" dirty="0" smtClean="0">
                <a:latin typeface="Consolas" pitchFamily="49" charset="0"/>
              </a:rPr>
              <a:t>	), l : </a:t>
            </a:r>
            <a:r>
              <a:rPr lang="en-GB" sz="1600" dirty="0" err="1" smtClean="0">
                <a:latin typeface="Consolas" pitchFamily="49" charset="0"/>
              </a:rPr>
              <a:t>GUI!Label</a:t>
            </a:r>
            <a:r>
              <a:rPr lang="en-GB" sz="1600" dirty="0" smtClean="0">
                <a:latin typeface="Consolas" pitchFamily="49" charset="0"/>
              </a:rPr>
              <a:t> (</a:t>
            </a:r>
          </a:p>
          <a:p>
            <a:r>
              <a:rPr lang="en-GB" sz="1600" dirty="0" smtClean="0">
                <a:latin typeface="Consolas" pitchFamily="49" charset="0"/>
              </a:rPr>
              <a:t>		value &lt;- </a:t>
            </a:r>
            <a:r>
              <a:rPr lang="en-GB" sz="1600" dirty="0" err="1" smtClean="0">
                <a:latin typeface="Consolas" pitchFamily="49" charset="0"/>
              </a:rPr>
              <a:t>a.name.toLabelName</a:t>
            </a:r>
            <a:r>
              <a:rPr lang="en-GB" sz="1600" dirty="0" smtClean="0">
                <a:latin typeface="Consolas" pitchFamily="49" charset="0"/>
              </a:rPr>
              <a:t>()</a:t>
            </a:r>
          </a:p>
          <a:p>
            <a:r>
              <a:rPr lang="en-GB" sz="1600" dirty="0" smtClean="0">
                <a:latin typeface="Consolas" pitchFamily="49" charset="0"/>
              </a:rPr>
              <a:t>	)</a:t>
            </a:r>
          </a:p>
          <a:p>
            <a:r>
              <a:rPr lang="en-GB" sz="1600" dirty="0" smtClean="0">
                <a:latin typeface="Consolas" pitchFamily="49" charset="0"/>
              </a:rPr>
              <a:t>}</a:t>
            </a:r>
            <a:endParaRPr lang="en-GB" sz="1600" dirty="0">
              <a:latin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987824" y="5805264"/>
            <a:ext cx="57181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Integer </a:t>
            </a:r>
            <a:r>
              <a:rPr lang="en-GB" dirty="0" err="1" smtClean="0"/>
              <a:t>validators</a:t>
            </a:r>
            <a:r>
              <a:rPr lang="en-GB" dirty="0" smtClean="0"/>
              <a:t> will be created even they are not needed</a:t>
            </a:r>
            <a:endParaRPr lang="en-GB" dirty="0"/>
          </a:p>
        </p:txBody>
      </p:sp>
      <p:sp>
        <p:nvSpPr>
          <p:cNvPr id="8" name="7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2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1028343"/>
            <a:ext cx="86044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	@</a:t>
            </a:r>
            <a:r>
              <a:rPr lang="es-ES_tradnl" dirty="0" err="1" smtClean="0"/>
              <a:t>Override</a:t>
            </a:r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void</a:t>
            </a:r>
            <a:r>
              <a:rPr lang="es-ES_tradnl" dirty="0" smtClean="0"/>
              <a:t> </a:t>
            </a:r>
            <a:r>
              <a:rPr lang="es-ES_tradnl" dirty="0" err="1" smtClean="0"/>
              <a:t>apply</a:t>
            </a:r>
            <a:r>
              <a:rPr lang="es-ES_tradnl" dirty="0" smtClean="0"/>
              <a:t>(</a:t>
            </a:r>
            <a:r>
              <a:rPr lang="es-ES_tradnl" dirty="0" err="1" smtClean="0"/>
              <a:t>IDocument</a:t>
            </a:r>
            <a:r>
              <a:rPr lang="es-ES_tradnl" dirty="0" smtClean="0"/>
              <a:t> </a:t>
            </a:r>
            <a:r>
              <a:rPr lang="es-ES_tradnl" dirty="0" err="1" smtClean="0"/>
              <a:t>document</a:t>
            </a:r>
            <a:r>
              <a:rPr lang="es-ES_tradnl" dirty="0" smtClean="0"/>
              <a:t>) {		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QuickfixApplication</a:t>
            </a:r>
            <a:r>
              <a:rPr lang="es-ES_tradnl" dirty="0" smtClean="0"/>
              <a:t> </a:t>
            </a:r>
            <a:r>
              <a:rPr lang="es-ES_tradnl" dirty="0" err="1" smtClean="0"/>
              <a:t>qfa</a:t>
            </a:r>
            <a:r>
              <a:rPr lang="es-ES_tradnl" dirty="0" smtClean="0"/>
              <a:t> = </a:t>
            </a:r>
            <a:r>
              <a:rPr lang="es-ES_tradnl" dirty="0" err="1" smtClean="0"/>
              <a:t>getQuickfixApplication</a:t>
            </a:r>
            <a:r>
              <a:rPr lang="es-ES_tradnl" dirty="0" smtClean="0"/>
              <a:t>();			</a:t>
            </a:r>
          </a:p>
          <a:p>
            <a:r>
              <a:rPr lang="es-ES_tradnl" dirty="0" smtClean="0"/>
              <a:t>		new </a:t>
            </a:r>
            <a:r>
              <a:rPr lang="es-ES_tradnl" dirty="0" err="1" smtClean="0"/>
              <a:t>InDocumentSerializer</a:t>
            </a:r>
            <a:r>
              <a:rPr lang="es-ES_tradnl" dirty="0" smtClean="0"/>
              <a:t>(</a:t>
            </a:r>
            <a:r>
              <a:rPr lang="es-ES_tradnl" dirty="0" err="1" smtClean="0"/>
              <a:t>qfa</a:t>
            </a:r>
            <a:r>
              <a:rPr lang="es-ES_tradnl" dirty="0" smtClean="0"/>
              <a:t>, </a:t>
            </a:r>
            <a:r>
              <a:rPr lang="es-ES_tradnl" dirty="0" err="1" smtClean="0"/>
              <a:t>document</a:t>
            </a:r>
            <a:r>
              <a:rPr lang="es-ES_tradnl" dirty="0" smtClean="0"/>
              <a:t>).</a:t>
            </a:r>
            <a:r>
              <a:rPr lang="es-ES_tradnl" dirty="0" err="1" smtClean="0"/>
              <a:t>serialize</a:t>
            </a:r>
            <a:r>
              <a:rPr lang="es-ES_tradnl" dirty="0" smtClean="0"/>
              <a:t>();	</a:t>
            </a:r>
          </a:p>
          <a:p>
            <a:r>
              <a:rPr lang="es-ES_tradnl" dirty="0" smtClean="0"/>
              <a:t>	}</a:t>
            </a:r>
          </a:p>
          <a:p>
            <a:endParaRPr lang="es-ES_tradnl" dirty="0" smtClean="0"/>
          </a:p>
          <a:p>
            <a:r>
              <a:rPr lang="es-ES_tradnl" dirty="0" smtClean="0"/>
              <a:t>	@</a:t>
            </a:r>
            <a:r>
              <a:rPr lang="es-ES_tradnl" dirty="0" err="1" smtClean="0"/>
              <a:t>Override</a:t>
            </a:r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String</a:t>
            </a:r>
            <a:r>
              <a:rPr lang="es-ES_tradnl" dirty="0" smtClean="0"/>
              <a:t> </a:t>
            </a:r>
            <a:r>
              <a:rPr lang="es-ES_tradnl" dirty="0" err="1" smtClean="0"/>
              <a:t>getDisplayString</a:t>
            </a:r>
            <a:r>
              <a:rPr lang="es-ES_tradnl" dirty="0" smtClean="0"/>
              <a:t>() {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return</a:t>
            </a:r>
            <a:r>
              <a:rPr lang="es-ES_tradnl" dirty="0" smtClean="0"/>
              <a:t> "</a:t>
            </a:r>
            <a:r>
              <a:rPr lang="es-ES_tradnl" dirty="0" err="1" smtClean="0"/>
              <a:t>Change</a:t>
            </a:r>
            <a:r>
              <a:rPr lang="es-ES_tradnl" dirty="0" smtClean="0"/>
              <a:t>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concrete </a:t>
            </a:r>
            <a:r>
              <a:rPr lang="es-ES_tradnl" dirty="0" err="1" smtClean="0"/>
              <a:t>class</a:t>
            </a:r>
            <a:r>
              <a:rPr lang="es-ES_tradnl" dirty="0" smtClean="0"/>
              <a:t>";</a:t>
            </a:r>
          </a:p>
          <a:p>
            <a:r>
              <a:rPr lang="es-ES_tradnl" dirty="0" smtClean="0"/>
              <a:t>	}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Implementing</a:t>
            </a:r>
            <a:r>
              <a:rPr lang="es-ES_tradnl" dirty="0" smtClean="0"/>
              <a:t> a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err="1" smtClean="0"/>
              <a:t>Why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err="1" smtClean="0"/>
              <a:t>Contribute</a:t>
            </a:r>
            <a:r>
              <a:rPr lang="es-ES_tradnl" dirty="0" smtClean="0"/>
              <a:t> new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fixes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endParaRPr lang="es-ES_tradnl" dirty="0" smtClean="0"/>
          </a:p>
          <a:p>
            <a:pPr lvl="1"/>
            <a:r>
              <a:rPr lang="es-ES_tradnl" dirty="0" err="1" smtClean="0"/>
              <a:t>Create</a:t>
            </a:r>
            <a:r>
              <a:rPr lang="es-ES_tradnl" dirty="0" smtClean="0"/>
              <a:t>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fixes</a:t>
            </a:r>
            <a:r>
              <a:rPr lang="es-ES_tradnl" dirty="0" smtClean="0"/>
              <a:t> </a:t>
            </a:r>
            <a:r>
              <a:rPr lang="es-ES_tradnl" dirty="0" err="1" smtClean="0"/>
              <a:t>specific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meta-</a:t>
            </a:r>
            <a:r>
              <a:rPr lang="es-ES_tradnl" dirty="0" err="1" smtClean="0"/>
              <a:t>models</a:t>
            </a:r>
            <a:endParaRPr lang="es-ES_tradnl" dirty="0" smtClean="0"/>
          </a:p>
          <a:p>
            <a:pPr lvl="2"/>
            <a:r>
              <a:rPr lang="es-ES_tradnl" dirty="0" err="1" smtClean="0"/>
              <a:t>Take</a:t>
            </a:r>
            <a:r>
              <a:rPr lang="es-ES_tradnl" dirty="0" smtClean="0"/>
              <a:t> </a:t>
            </a:r>
            <a:r>
              <a:rPr lang="es-ES_tradnl" dirty="0" err="1" smtClean="0"/>
              <a:t>advantage</a:t>
            </a:r>
            <a:r>
              <a:rPr lang="es-ES_tradnl" dirty="0" smtClean="0"/>
              <a:t> of 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  <a:r>
              <a:rPr lang="es-ES_tradnl" dirty="0" err="1" smtClean="0"/>
              <a:t>information</a:t>
            </a:r>
            <a:endParaRPr lang="es-ES_tradnl" dirty="0" smtClean="0"/>
          </a:p>
          <a:p>
            <a:pPr lvl="2"/>
            <a:r>
              <a:rPr lang="es-ES_tradnl" dirty="0" err="1" smtClean="0"/>
              <a:t>Useful</a:t>
            </a:r>
            <a:r>
              <a:rPr lang="es-ES_tradnl" dirty="0" smtClean="0"/>
              <a:t> </a:t>
            </a:r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write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transformations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same</a:t>
            </a:r>
            <a:r>
              <a:rPr lang="es-ES_tradnl" dirty="0" smtClean="0"/>
              <a:t> meta-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many</a:t>
            </a:r>
            <a:r>
              <a:rPr lang="es-ES_tradnl" dirty="0" smtClean="0"/>
              <a:t> times</a:t>
            </a:r>
          </a:p>
          <a:p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difficulty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familiar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r>
              <a:rPr lang="es-ES_tradnl" dirty="0" smtClean="0"/>
              <a:t> </a:t>
            </a:r>
            <a:r>
              <a:rPr lang="es-ES_tradnl" dirty="0" err="1" smtClean="0"/>
              <a:t>problems</a:t>
            </a:r>
            <a:endParaRPr lang="es-ES_tradnl" dirty="0" smtClean="0"/>
          </a:p>
          <a:p>
            <a:pPr lvl="1"/>
            <a:r>
              <a:rPr lang="es-ES_tradnl" dirty="0" err="1" smtClean="0"/>
              <a:t>Described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a meta-</a:t>
            </a:r>
            <a:r>
              <a:rPr lang="es-ES_tradnl" dirty="0" err="1" smtClean="0"/>
              <a:t>model</a:t>
            </a:r>
            <a:r>
              <a:rPr lang="es-ES_tradnl" dirty="0" smtClean="0"/>
              <a:t> (</a:t>
            </a:r>
            <a:r>
              <a:rPr lang="es-ES_tradnl" dirty="0" err="1" smtClean="0"/>
              <a:t>errors.ecore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See</a:t>
            </a:r>
            <a:r>
              <a:rPr lang="es-ES_tradnl" dirty="0" smtClean="0"/>
              <a:t> </a:t>
            </a:r>
            <a:r>
              <a:rPr lang="es-ES_tradnl" dirty="0" err="1" smtClean="0"/>
              <a:t>also</a:t>
            </a:r>
            <a:r>
              <a:rPr lang="es-ES_tradnl" dirty="0" smtClean="0"/>
              <a:t> </a:t>
            </a:r>
            <a:r>
              <a:rPr lang="es-ES_tradnl" dirty="0" err="1" smtClean="0"/>
              <a:t>ErrorModel</a:t>
            </a:r>
            <a:r>
              <a:rPr lang="es-ES_tradnl" dirty="0" smtClean="0"/>
              <a:t>, </a:t>
            </a:r>
            <a:r>
              <a:rPr lang="es-ES_tradnl" dirty="0" err="1" smtClean="0"/>
              <a:t>its</a:t>
            </a:r>
            <a:r>
              <a:rPr lang="es-ES_tradnl" dirty="0" smtClean="0"/>
              <a:t> </a:t>
            </a:r>
            <a:r>
              <a:rPr lang="es-ES_tradnl" dirty="0" err="1" smtClean="0"/>
              <a:t>elements</a:t>
            </a:r>
            <a:endParaRPr lang="es-ES_tradnl" dirty="0" smtClean="0"/>
          </a:p>
          <a:p>
            <a:pPr lvl="2"/>
            <a:r>
              <a:rPr lang="es-ES_tradnl" dirty="0" err="1" smtClean="0"/>
              <a:t>Or</a:t>
            </a:r>
            <a:r>
              <a:rPr lang="es-ES_tradnl" dirty="0" smtClean="0"/>
              <a:t> observe </a:t>
            </a:r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highlighted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IDE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know</a:t>
            </a:r>
            <a:r>
              <a:rPr lang="es-ES_tradnl" dirty="0" smtClean="0"/>
              <a:t> </a:t>
            </a:r>
            <a:r>
              <a:rPr lang="es-ES_tradnl" dirty="0" err="1" smtClean="0"/>
              <a:t>which</a:t>
            </a:r>
            <a:r>
              <a:rPr lang="es-ES_tradnl" dirty="0" smtClean="0"/>
              <a:t> </a:t>
            </a:r>
            <a:r>
              <a:rPr lang="es-ES_tradnl" dirty="0" err="1" smtClean="0"/>
              <a:t>would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r>
              <a:rPr lang="es-ES_tradnl" dirty="0" smtClean="0"/>
              <a:t> </a:t>
            </a:r>
            <a:r>
              <a:rPr lang="es-ES_tradnl" dirty="0" err="1" smtClean="0"/>
              <a:t>element</a:t>
            </a:r>
            <a:r>
              <a:rPr lang="es-ES_tradnl" dirty="0" smtClean="0"/>
              <a:t> </a:t>
            </a:r>
            <a:r>
              <a:rPr lang="es-ES_tradnl" dirty="0" err="1" smtClean="0"/>
              <a:t>pointed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problem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III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Two-valued vs. three-valued logic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OCL is a three-valued logic</a:t>
            </a:r>
          </a:p>
          <a:p>
            <a:pPr lvl="1"/>
            <a:r>
              <a:rPr lang="en-AU" dirty="0" smtClean="0"/>
              <a:t>True, False, Undefined</a:t>
            </a:r>
          </a:p>
          <a:p>
            <a:r>
              <a:rPr lang="en-AU" dirty="0" smtClean="0"/>
              <a:t>ATL is a two-valued logic</a:t>
            </a:r>
          </a:p>
          <a:p>
            <a:pPr lvl="1"/>
            <a:r>
              <a:rPr lang="en-AU" dirty="0" smtClean="0"/>
              <a:t>True, False</a:t>
            </a:r>
          </a:p>
          <a:p>
            <a:endParaRPr lang="en-AU" dirty="0" smtClean="0"/>
          </a:p>
          <a:p>
            <a:r>
              <a:rPr lang="en-AU" dirty="0" smtClean="0"/>
              <a:t>Not problematic in general</a:t>
            </a:r>
          </a:p>
          <a:p>
            <a:pPr lvl="1"/>
            <a:r>
              <a:rPr lang="en-AU" dirty="0" smtClean="0"/>
              <a:t>But be aware of this if you are mapping ATL/OCL to other OCL dialects</a:t>
            </a:r>
            <a:endParaRPr lang="en-AU" dirty="0"/>
          </a:p>
        </p:txBody>
      </p:sp>
      <p:sp>
        <p:nvSpPr>
          <p:cNvPr id="4" name="3 CuadroTexto"/>
          <p:cNvSpPr txBox="1"/>
          <p:nvPr/>
        </p:nvSpPr>
        <p:spPr>
          <a:xfrm>
            <a:off x="8244408" y="6488668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OCL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23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Helper order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Problems if you define a module helper at the end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8244408" y="6488668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OCL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24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Invocation of </a:t>
            </a:r>
            <a:r>
              <a:rPr lang="en-GB" dirty="0" err="1" smtClean="0"/>
              <a:t>eOperations</a:t>
            </a:r>
            <a:endParaRPr lang="en-GB" dirty="0" smtClean="0"/>
          </a:p>
          <a:p>
            <a:pPr lvl="1"/>
            <a:r>
              <a:rPr lang="en-GB" smtClean="0"/>
              <a:t>Overriding allowed???</a:t>
            </a:r>
            <a:endParaRPr lang="en-GB"/>
          </a:p>
        </p:txBody>
      </p:sp>
      <p:sp>
        <p:nvSpPr>
          <p:cNvPr id="4" name="3 CuadroTexto"/>
          <p:cNvSpPr txBox="1"/>
          <p:nvPr/>
        </p:nvSpPr>
        <p:spPr>
          <a:xfrm>
            <a:off x="8244408" y="6488668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OCL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25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Library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Sequence</a:t>
            </a:r>
            <a:r>
              <a:rPr lang="es-ES_tradnl" dirty="0" smtClean="0"/>
              <a:t> </a:t>
            </a:r>
            <a:r>
              <a:rPr lang="es-ES_tradnl" dirty="0" err="1" smtClean="0"/>
              <a:t>indices</a:t>
            </a:r>
            <a:r>
              <a:rPr lang="es-ES_tradnl" dirty="0" smtClean="0"/>
              <a:t> </a:t>
            </a:r>
            <a:r>
              <a:rPr lang="es-ES_tradnl" dirty="0" err="1" smtClean="0"/>
              <a:t>start</a:t>
            </a:r>
            <a:r>
              <a:rPr lang="es-ES_tradnl" dirty="0" smtClean="0"/>
              <a:t> at 1</a:t>
            </a:r>
          </a:p>
          <a:p>
            <a:r>
              <a:rPr lang="es-ES_tradnl" dirty="0" err="1" smtClean="0"/>
              <a:t>last</a:t>
            </a:r>
            <a:r>
              <a:rPr lang="es-ES_tradnl" dirty="0" smtClean="0"/>
              <a:t>() </a:t>
            </a:r>
            <a:r>
              <a:rPr lang="es-ES_tradnl" dirty="0" err="1" smtClean="0"/>
              <a:t>returns</a:t>
            </a:r>
            <a:r>
              <a:rPr lang="es-ES_tradnl" dirty="0" smtClean="0"/>
              <a:t> </a:t>
            </a:r>
            <a:r>
              <a:rPr lang="es-ES_tradnl" dirty="0" err="1" smtClean="0"/>
              <a:t>OclUndefined</a:t>
            </a:r>
            <a:r>
              <a:rPr lang="es-ES_tradnl" dirty="0" smtClean="0"/>
              <a:t> </a:t>
            </a:r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nothing</a:t>
            </a:r>
            <a:r>
              <a:rPr lang="es-ES_tradnl" smtClean="0"/>
              <a:t> found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8244408" y="6488668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OCL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26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Debugging</a:t>
            </a: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Making the debugger works</a:t>
            </a:r>
          </a:p>
          <a:p>
            <a:pPr lvl="1"/>
            <a:r>
              <a:rPr lang="en-AU" dirty="0" smtClean="0"/>
              <a:t>Stop in main</a:t>
            </a:r>
          </a:p>
          <a:p>
            <a:pPr lvl="1"/>
            <a:r>
              <a:rPr lang="en-AU" dirty="0" smtClean="0"/>
              <a:t>Launch in debug mode</a:t>
            </a:r>
          </a:p>
          <a:p>
            <a:pPr lvl="1"/>
            <a:r>
              <a:rPr lang="en-AU" dirty="0" smtClean="0"/>
              <a:t>Connect to remote VM</a:t>
            </a:r>
          </a:p>
          <a:p>
            <a:r>
              <a:rPr lang="en-AU" smtClean="0"/>
              <a:t>Setting breakpoints...</a:t>
            </a:r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Debugging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debugger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still</a:t>
            </a:r>
            <a:r>
              <a:rPr lang="es-ES_tradnl" dirty="0" smtClean="0"/>
              <a:t> </a:t>
            </a:r>
            <a:r>
              <a:rPr lang="es-ES_tradnl" dirty="0" err="1" smtClean="0"/>
              <a:t>complicated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use.</a:t>
            </a:r>
          </a:p>
          <a:p>
            <a:r>
              <a:rPr lang="es-ES_tradnl" dirty="0" smtClean="0"/>
              <a:t>.</a:t>
            </a:r>
            <a:r>
              <a:rPr lang="es-ES_tradnl" dirty="0" err="1" smtClean="0"/>
              <a:t>debug</a:t>
            </a:r>
            <a:r>
              <a:rPr lang="es-ES_tradnl" dirty="0" smtClean="0"/>
              <a:t> </a:t>
            </a:r>
            <a:r>
              <a:rPr lang="es-ES_tradnl" dirty="0" err="1" smtClean="0"/>
              <a:t>instruction</a:t>
            </a:r>
            <a:endParaRPr lang="es-ES_tradnl" dirty="0" smtClean="0"/>
          </a:p>
          <a:p>
            <a:pPr lvl="1"/>
            <a:r>
              <a:rPr lang="es-ES_tradnl" dirty="0" err="1" smtClean="0"/>
              <a:t>Create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input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which</a:t>
            </a:r>
            <a:r>
              <a:rPr lang="es-ES_tradnl" dirty="0" smtClean="0"/>
              <a:t> </a:t>
            </a:r>
            <a:r>
              <a:rPr lang="es-ES_tradnl" dirty="0" err="1" smtClean="0"/>
              <a:t>make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control </a:t>
            </a:r>
            <a:r>
              <a:rPr lang="es-ES_tradnl" dirty="0" err="1" smtClean="0"/>
              <a:t>flow</a:t>
            </a:r>
            <a:r>
              <a:rPr lang="es-ES_tradnl" dirty="0" smtClean="0"/>
              <a:t> </a:t>
            </a:r>
            <a:r>
              <a:rPr lang="es-ES_tradnl" dirty="0" err="1" smtClean="0"/>
              <a:t>pass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statement</a:t>
            </a:r>
            <a:endParaRPr lang="es-ES_tradnl" dirty="0" smtClean="0"/>
          </a:p>
          <a:p>
            <a:pPr lvl="1"/>
            <a:r>
              <a:rPr lang="es-ES_tradnl" dirty="0" smtClean="0"/>
              <a:t>Observe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console</a:t>
            </a:r>
            <a:endParaRPr lang="es-ES_tradnl" dirty="0" smtClean="0"/>
          </a:p>
          <a:p>
            <a:r>
              <a:rPr lang="es-ES_tradnl" dirty="0" err="1" smtClean="0"/>
              <a:t>Where</a:t>
            </a:r>
            <a:r>
              <a:rPr lang="es-ES_tradnl" dirty="0" smtClean="0"/>
              <a:t> </a:t>
            </a:r>
            <a:r>
              <a:rPr lang="es-ES_tradnl" dirty="0" err="1" smtClean="0"/>
              <a:t>would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place “</a:t>
            </a:r>
            <a:r>
              <a:rPr lang="es-ES_tradnl" dirty="0" err="1" smtClean="0"/>
              <a:t>debug</a:t>
            </a:r>
            <a:r>
              <a:rPr lang="es-ES_tradnl" dirty="0" smtClean="0"/>
              <a:t>” </a:t>
            </a:r>
            <a:r>
              <a:rPr lang="es-ES_tradnl" dirty="0" err="1" smtClean="0"/>
              <a:t>statements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show </a:t>
            </a:r>
            <a:r>
              <a:rPr lang="es-ES_tradnl" dirty="0" err="1" smtClean="0"/>
              <a:t>how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ATL </a:t>
            </a:r>
            <a:r>
              <a:rPr lang="es-ES_tradnl" dirty="0" err="1" smtClean="0"/>
              <a:t>algorithm</a:t>
            </a:r>
            <a:r>
              <a:rPr lang="es-ES_tradnl" dirty="0" smtClean="0"/>
              <a:t> </a:t>
            </a:r>
            <a:r>
              <a:rPr lang="es-ES_tradnl" dirty="0" err="1" smtClean="0"/>
              <a:t>works</a:t>
            </a:r>
            <a:r>
              <a:rPr lang="es-ES_tradnl" dirty="0" smtClean="0"/>
              <a:t>?</a:t>
            </a:r>
          </a:p>
          <a:p>
            <a:r>
              <a:rPr lang="es-ES_tradnl" dirty="0" smtClean="0"/>
              <a:t>Use </a:t>
            </a:r>
            <a:r>
              <a:rPr lang="es-ES_tradnl" dirty="0" err="1" smtClean="0"/>
              <a:t>OclUndefined.fail</a:t>
            </a:r>
            <a:r>
              <a:rPr lang="es-ES_tradnl" dirty="0" smtClean="0"/>
              <a:t>_()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simulate</a:t>
            </a:r>
            <a:r>
              <a:rPr lang="es-ES_tradnl" dirty="0" smtClean="0"/>
              <a:t> a </a:t>
            </a:r>
            <a:r>
              <a:rPr lang="es-ES_tradnl" dirty="0" err="1" smtClean="0"/>
              <a:t>runtime</a:t>
            </a:r>
            <a:r>
              <a:rPr lang="es-ES_tradnl" dirty="0" smtClean="0"/>
              <a:t> </a:t>
            </a:r>
            <a:r>
              <a:rPr lang="es-ES_tradnl" dirty="0" err="1" smtClean="0"/>
              <a:t>exception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 lazy rules</a:t>
            </a:r>
            <a:endParaRPr lang="en-GB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Alternative design</a:t>
            </a:r>
            <a:endParaRPr lang="en-GB" dirty="0"/>
          </a:p>
        </p:txBody>
      </p:sp>
      <p:sp>
        <p:nvSpPr>
          <p:cNvPr id="4" name="3 Rectángulo"/>
          <p:cNvSpPr/>
          <p:nvPr/>
        </p:nvSpPr>
        <p:spPr>
          <a:xfrm>
            <a:off x="1187624" y="4595644"/>
            <a:ext cx="705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rule int2validator {</a:t>
            </a:r>
          </a:p>
          <a:p>
            <a:r>
              <a:rPr lang="en-GB" sz="1600" dirty="0" smtClean="0">
                <a:latin typeface="Consolas" pitchFamily="49" charset="0"/>
              </a:rPr>
              <a:t>  from d : </a:t>
            </a:r>
            <a:r>
              <a:rPr lang="en-GB" sz="1600" dirty="0" err="1" smtClean="0">
                <a:latin typeface="Consolas" pitchFamily="49" charset="0"/>
              </a:rPr>
              <a:t>CD!DataType</a:t>
            </a:r>
            <a:r>
              <a:rPr lang="en-GB" sz="1600" dirty="0" smtClean="0">
                <a:latin typeface="Consolas" pitchFamily="49" charset="0"/>
              </a:rPr>
              <a:t> </a:t>
            </a:r>
          </a:p>
          <a:p>
            <a:r>
              <a:rPr lang="en-GB" sz="1600" dirty="0" smtClean="0">
                <a:latin typeface="Consolas" pitchFamily="49" charset="0"/>
              </a:rPr>
              <a:t>    </a:t>
            </a:r>
            <a:r>
              <a:rPr lang="en-GB" sz="1600" b="1" dirty="0" smtClean="0">
                <a:latin typeface="Consolas" pitchFamily="49" charset="0"/>
              </a:rPr>
              <a:t>( </a:t>
            </a:r>
            <a:r>
              <a:rPr lang="en-GB" sz="1600" b="1" dirty="0" err="1" smtClean="0">
                <a:latin typeface="Consolas" pitchFamily="49" charset="0"/>
              </a:rPr>
              <a:t>CD!Attribute.allInstances</a:t>
            </a:r>
            <a:r>
              <a:rPr lang="en-GB" sz="1600" b="1" dirty="0" smtClean="0">
                <a:latin typeface="Consolas" pitchFamily="49" charset="0"/>
              </a:rPr>
              <a:t>()-&gt;exist(a | </a:t>
            </a:r>
            <a:r>
              <a:rPr lang="en-GB" sz="1600" b="1" dirty="0" err="1" smtClean="0">
                <a:latin typeface="Consolas" pitchFamily="49" charset="0"/>
              </a:rPr>
              <a:t>a.type</a:t>
            </a:r>
            <a:r>
              <a:rPr lang="en-GB" sz="1600" b="1" dirty="0" smtClean="0">
                <a:latin typeface="Consolas" pitchFamily="49" charset="0"/>
              </a:rPr>
              <a:t> = d) )</a:t>
            </a:r>
          </a:p>
          <a:p>
            <a:r>
              <a:rPr lang="en-GB" sz="1600" dirty="0" smtClean="0">
                <a:latin typeface="Consolas" pitchFamily="49" charset="0"/>
              </a:rPr>
              <a:t>  to   </a:t>
            </a:r>
            <a:r>
              <a:rPr lang="en-GB" sz="1600" dirty="0" err="1" smtClean="0">
                <a:latin typeface="Consolas" pitchFamily="49" charset="0"/>
              </a:rPr>
              <a:t>val</a:t>
            </a:r>
            <a:r>
              <a:rPr lang="en-GB" sz="1600" dirty="0" smtClean="0">
                <a:latin typeface="Consolas" pitchFamily="49" charset="0"/>
              </a:rPr>
              <a:t> : </a:t>
            </a:r>
            <a:r>
              <a:rPr lang="en-GB" sz="1600" dirty="0" err="1" smtClean="0">
                <a:latin typeface="Consolas" pitchFamily="49" charset="0"/>
              </a:rPr>
              <a:t>GUI!IntegerValidator</a:t>
            </a:r>
            <a:r>
              <a:rPr lang="en-GB" sz="1600" dirty="0" smtClean="0">
                <a:latin typeface="Consolas" pitchFamily="49" charset="0"/>
              </a:rPr>
              <a:t>(</a:t>
            </a:r>
          </a:p>
          <a:p>
            <a:r>
              <a:rPr lang="en-GB" sz="1600" dirty="0" smtClean="0">
                <a:latin typeface="Consolas" pitchFamily="49" charset="0"/>
              </a:rPr>
              <a:t>    name &lt;- d.name</a:t>
            </a:r>
          </a:p>
          <a:p>
            <a:r>
              <a:rPr lang="en-GB" sz="1600" dirty="0" smtClean="0">
                <a:latin typeface="Consolas" pitchFamily="49" charset="0"/>
              </a:rPr>
              <a:t>  ) </a:t>
            </a:r>
          </a:p>
          <a:p>
            <a:r>
              <a:rPr lang="en-GB" sz="1600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87624" y="2219380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rule IntProperty2Widget {</a:t>
            </a:r>
          </a:p>
          <a:p>
            <a:r>
              <a:rPr lang="en-GB" sz="1600" dirty="0" smtClean="0">
                <a:latin typeface="Consolas" pitchFamily="49" charset="0"/>
              </a:rPr>
              <a:t>   from a : </a:t>
            </a:r>
            <a:r>
              <a:rPr lang="en-GB" sz="1600" dirty="0" err="1" smtClean="0">
                <a:latin typeface="Consolas" pitchFamily="49" charset="0"/>
              </a:rPr>
              <a:t>CD!Attribute</a:t>
            </a:r>
            <a:r>
              <a:rPr lang="en-GB" sz="1600" dirty="0" smtClean="0">
                <a:latin typeface="Consolas" pitchFamily="49" charset="0"/>
              </a:rPr>
              <a:t> ( </a:t>
            </a:r>
            <a:r>
              <a:rPr lang="en-GB" sz="1600" dirty="0" err="1" smtClean="0">
                <a:latin typeface="Consolas" pitchFamily="49" charset="0"/>
              </a:rPr>
              <a:t>a.isInt</a:t>
            </a:r>
            <a:r>
              <a:rPr lang="en-GB" sz="1600" dirty="0" smtClean="0">
                <a:latin typeface="Consolas" pitchFamily="49" charset="0"/>
              </a:rPr>
              <a:t>() )</a:t>
            </a:r>
          </a:p>
          <a:p>
            <a:r>
              <a:rPr lang="en-GB" sz="1600" dirty="0" smtClean="0">
                <a:latin typeface="Consolas" pitchFamily="49" charset="0"/>
              </a:rPr>
              <a:t>     to w : </a:t>
            </a:r>
            <a:r>
              <a:rPr lang="en-GB" sz="1600" dirty="0" err="1" smtClean="0">
                <a:latin typeface="Consolas" pitchFamily="49" charset="0"/>
              </a:rPr>
              <a:t>GUI!Text</a:t>
            </a:r>
            <a:r>
              <a:rPr lang="en-GB" sz="1600" dirty="0" smtClean="0">
                <a:latin typeface="Consolas" pitchFamily="49" charset="0"/>
              </a:rPr>
              <a:t>(</a:t>
            </a:r>
          </a:p>
          <a:p>
            <a:r>
              <a:rPr lang="en-GB" sz="1600" dirty="0" smtClean="0">
                <a:latin typeface="Consolas" pitchFamily="49" charset="0"/>
              </a:rPr>
              <a:t>		name &lt;- a.name,</a:t>
            </a:r>
          </a:p>
          <a:p>
            <a:r>
              <a:rPr lang="en-GB" sz="1600" dirty="0" smtClean="0">
                <a:latin typeface="Consolas" pitchFamily="49" charset="0"/>
              </a:rPr>
              <a:t>		</a:t>
            </a:r>
            <a:r>
              <a:rPr lang="en-GB" sz="1600" dirty="0" err="1" smtClean="0">
                <a:latin typeface="Consolas" pitchFamily="49" charset="0"/>
              </a:rPr>
              <a:t>validators</a:t>
            </a:r>
            <a:r>
              <a:rPr lang="en-GB" sz="1600" dirty="0" smtClean="0">
                <a:latin typeface="Consolas" pitchFamily="49" charset="0"/>
              </a:rPr>
              <a:t> &lt;- </a:t>
            </a:r>
            <a:r>
              <a:rPr lang="en-GB" sz="1600" dirty="0" err="1" smtClean="0">
                <a:latin typeface="Consolas" pitchFamily="49" charset="0"/>
              </a:rPr>
              <a:t>a.type</a:t>
            </a:r>
            <a:endParaRPr lang="en-GB" sz="1600" dirty="0" smtClean="0">
              <a:latin typeface="Consolas" pitchFamily="49" charset="0"/>
            </a:endParaRPr>
          </a:p>
          <a:p>
            <a:r>
              <a:rPr lang="en-GB" sz="1600" dirty="0" smtClean="0">
                <a:latin typeface="Consolas" pitchFamily="49" charset="0"/>
              </a:rPr>
              <a:t>	), l : </a:t>
            </a:r>
            <a:r>
              <a:rPr lang="en-GB" sz="1600" dirty="0" err="1" smtClean="0">
                <a:latin typeface="Consolas" pitchFamily="49" charset="0"/>
              </a:rPr>
              <a:t>GUI!Label</a:t>
            </a:r>
            <a:r>
              <a:rPr lang="en-GB" sz="1600" dirty="0" smtClean="0">
                <a:latin typeface="Consolas" pitchFamily="49" charset="0"/>
              </a:rPr>
              <a:t> (</a:t>
            </a:r>
          </a:p>
          <a:p>
            <a:r>
              <a:rPr lang="en-GB" sz="1600" dirty="0" smtClean="0">
                <a:latin typeface="Consolas" pitchFamily="49" charset="0"/>
              </a:rPr>
              <a:t>		value &lt;- </a:t>
            </a:r>
            <a:r>
              <a:rPr lang="en-GB" sz="1600" dirty="0" err="1" smtClean="0">
                <a:latin typeface="Consolas" pitchFamily="49" charset="0"/>
              </a:rPr>
              <a:t>a.name.toLabelName</a:t>
            </a:r>
            <a:r>
              <a:rPr lang="en-GB" sz="1600" dirty="0" smtClean="0">
                <a:latin typeface="Consolas" pitchFamily="49" charset="0"/>
              </a:rPr>
              <a:t>()</a:t>
            </a:r>
          </a:p>
          <a:p>
            <a:r>
              <a:rPr lang="en-GB" sz="1600" dirty="0" smtClean="0">
                <a:latin typeface="Consolas" pitchFamily="49" charset="0"/>
              </a:rPr>
              <a:t>	)</a:t>
            </a:r>
          </a:p>
          <a:p>
            <a:r>
              <a:rPr lang="en-GB" sz="1600" dirty="0" smtClean="0">
                <a:latin typeface="Consolas" pitchFamily="49" charset="0"/>
              </a:rPr>
              <a:t>}</a:t>
            </a:r>
            <a:endParaRPr lang="en-GB" sz="1600" dirty="0">
              <a:latin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3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ATL as a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generator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ATL as a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generator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How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parameterize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generator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file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smtClean="0"/>
              <a:t>Pass a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</a:p>
          <a:p>
            <a:pPr lvl="2"/>
            <a:r>
              <a:rPr lang="es-ES_tradnl" dirty="0" err="1" smtClean="0"/>
              <a:t>E.g.</a:t>
            </a:r>
            <a:r>
              <a:rPr lang="es-ES_tradnl" dirty="0" smtClean="0"/>
              <a:t>, as </a:t>
            </a:r>
            <a:r>
              <a:rPr lang="es-ES_tradnl" dirty="0" err="1" smtClean="0"/>
              <a:t>an</a:t>
            </a:r>
            <a:r>
              <a:rPr lang="es-ES_tradnl" dirty="0" smtClean="0"/>
              <a:t> XML </a:t>
            </a:r>
            <a:r>
              <a:rPr lang="es-ES_tradnl" dirty="0" err="1" smtClean="0"/>
              <a:t>file</a:t>
            </a:r>
            <a:endParaRPr lang="es-ES_tradnl" dirty="0" smtClean="0"/>
          </a:p>
          <a:p>
            <a:pPr lvl="1"/>
            <a:r>
              <a:rPr lang="es-ES_tradnl" dirty="0" smtClean="0"/>
              <a:t>Use a HOT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hard-code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file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endParaRPr lang="es-ES_tradnl" dirty="0" smtClean="0"/>
          </a:p>
          <a:p>
            <a:pPr lvl="2"/>
            <a:r>
              <a:rPr lang="es-ES_tradnl" dirty="0" err="1" smtClean="0"/>
              <a:t>You</a:t>
            </a:r>
            <a:r>
              <a:rPr lang="es-ES_tradnl" dirty="0" smtClean="0"/>
              <a:t> can </a:t>
            </a:r>
            <a:r>
              <a:rPr lang="es-ES_tradnl" dirty="0" err="1" smtClean="0"/>
              <a:t>easily</a:t>
            </a:r>
            <a:r>
              <a:rPr lang="es-ES_tradnl" dirty="0" smtClean="0"/>
              <a:t> use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reflective</a:t>
            </a:r>
            <a:r>
              <a:rPr lang="es-ES_tradnl" dirty="0" smtClean="0"/>
              <a:t> API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this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Reverse bindings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Seems not to work in refining mode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 bindings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Set the incoming references of the target elements</a:t>
            </a:r>
            <a:endParaRPr lang="en-AU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</a:t>
            </a:r>
            <a:r>
              <a:rPr lang="en-GB" dirty="0" err="1" smtClean="0"/>
              <a:t>enchirement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a parameter model with the information to enrich another model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IV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V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DIY: poor’s man </a:t>
            </a:r>
            <a:r>
              <a:rPr lang="en-GB" dirty="0" err="1" smtClean="0"/>
              <a:t>genericity</a:t>
            </a:r>
            <a:r>
              <a:rPr lang="en-GB" dirty="0" smtClean="0"/>
              <a:t> / co-evolution</a:t>
            </a:r>
          </a:p>
          <a:p>
            <a:pPr lvl="1"/>
            <a:r>
              <a:rPr lang="en-GB" dirty="0" smtClean="0"/>
              <a:t>You have a transformation, which needs to be adapted to e.g.,</a:t>
            </a:r>
          </a:p>
          <a:p>
            <a:pPr lvl="2"/>
            <a:r>
              <a:rPr lang="en-GB" dirty="0" smtClean="0"/>
              <a:t>To work with a new version of the meta-model</a:t>
            </a:r>
          </a:p>
          <a:p>
            <a:pPr lvl="2"/>
            <a:r>
              <a:rPr lang="en-GB" dirty="0" smtClean="0"/>
              <a:t>To work with a structurally different meta-model</a:t>
            </a:r>
          </a:p>
          <a:p>
            <a:pPr lvl="1"/>
            <a:r>
              <a:rPr lang="en-GB" dirty="0" smtClean="0"/>
              <a:t>There are solutions like:</a:t>
            </a:r>
          </a:p>
          <a:p>
            <a:pPr lvl="2"/>
            <a:r>
              <a:rPr lang="en-GB" dirty="0" smtClean="0"/>
              <a:t>EMF Migrate</a:t>
            </a:r>
          </a:p>
          <a:p>
            <a:pPr lvl="2"/>
            <a:r>
              <a:rPr lang="en-GB" dirty="0" smtClean="0"/>
              <a:t>Bento</a:t>
            </a:r>
          </a:p>
          <a:p>
            <a:pPr lvl="1"/>
            <a:r>
              <a:rPr lang="en-GB" dirty="0" smtClean="0"/>
              <a:t>You can also build your own using HOTs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Poor’s man </a:t>
            </a:r>
            <a:r>
              <a:rPr lang="en-GB" dirty="0" err="1" smtClean="0"/>
              <a:t>genericity</a:t>
            </a:r>
            <a:r>
              <a:rPr lang="en-GB" dirty="0" smtClean="0"/>
              <a:t> / co-evolution</a:t>
            </a:r>
            <a:endParaRPr lang="en-GB" dirty="0"/>
          </a:p>
        </p:txBody>
      </p:sp>
      <p:sp>
        <p:nvSpPr>
          <p:cNvPr id="4" name="3 Rectángulo"/>
          <p:cNvSpPr/>
          <p:nvPr/>
        </p:nvSpPr>
        <p:spPr>
          <a:xfrm>
            <a:off x="3203848" y="2852936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</a:t>
            </a:r>
          </a:p>
          <a:p>
            <a:pPr algn="ctr"/>
            <a:r>
              <a:rPr lang="en-GB" dirty="0" smtClean="0"/>
              <a:t>Meta-model</a:t>
            </a:r>
            <a:endParaRPr lang="en-GB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67944" y="3861048"/>
            <a:ext cx="18002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Transformation</a:t>
            </a:r>
            <a:endParaRPr lang="en-GB" dirty="0"/>
          </a:p>
        </p:txBody>
      </p:sp>
      <p:sp>
        <p:nvSpPr>
          <p:cNvPr id="6" name="5 Rectángulo"/>
          <p:cNvSpPr/>
          <p:nvPr/>
        </p:nvSpPr>
        <p:spPr>
          <a:xfrm>
            <a:off x="4860032" y="2852936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</a:p>
          <a:p>
            <a:pPr algn="ctr"/>
            <a:r>
              <a:rPr lang="en-GB" dirty="0" smtClean="0"/>
              <a:t>Meta-model</a:t>
            </a:r>
            <a:endParaRPr lang="en-GB" dirty="0"/>
          </a:p>
        </p:txBody>
      </p:sp>
      <p:sp>
        <p:nvSpPr>
          <p:cNvPr id="7" name="6 Rectángulo"/>
          <p:cNvSpPr/>
          <p:nvPr/>
        </p:nvSpPr>
        <p:spPr>
          <a:xfrm>
            <a:off x="3131840" y="4797152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‘</a:t>
            </a:r>
          </a:p>
          <a:p>
            <a:pPr algn="ctr"/>
            <a:r>
              <a:rPr lang="en-GB" dirty="0" smtClean="0"/>
              <a:t>Meta-model</a:t>
            </a:r>
            <a:endParaRPr lang="en-GB" dirty="0"/>
          </a:p>
        </p:txBody>
      </p:sp>
      <p:sp>
        <p:nvSpPr>
          <p:cNvPr id="8" name="7 Rectángulo"/>
          <p:cNvSpPr/>
          <p:nvPr/>
        </p:nvSpPr>
        <p:spPr>
          <a:xfrm>
            <a:off x="1835696" y="3789040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Diff </a:t>
            </a:r>
          </a:p>
          <a:p>
            <a:pPr algn="ctr"/>
            <a:r>
              <a:rPr lang="en-GB" dirty="0" smtClean="0"/>
              <a:t>Binding</a:t>
            </a:r>
            <a:endParaRPr lang="en-GB" dirty="0"/>
          </a:p>
        </p:txBody>
      </p:sp>
      <p:cxnSp>
        <p:nvCxnSpPr>
          <p:cNvPr id="10" name="9 Conector angular"/>
          <p:cNvCxnSpPr>
            <a:stCxn id="8" idx="0"/>
            <a:endCxn id="4" idx="2"/>
          </p:cNvCxnSpPr>
          <p:nvPr/>
        </p:nvCxnSpPr>
        <p:spPr>
          <a:xfrm rot="5400000" flipH="1" flipV="1">
            <a:off x="3023828" y="2888940"/>
            <a:ext cx="432048" cy="13681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8" idx="2"/>
            <a:endCxn id="7" idx="0"/>
          </p:cNvCxnSpPr>
          <p:nvPr/>
        </p:nvCxnSpPr>
        <p:spPr>
          <a:xfrm rot="16200000" flipH="1">
            <a:off x="2987824" y="3933056"/>
            <a:ext cx="432048" cy="1296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5508104" y="4797152"/>
            <a:ext cx="18002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HOT</a:t>
            </a:r>
            <a:endParaRPr lang="en-GB" dirty="0"/>
          </a:p>
        </p:txBody>
      </p:sp>
      <p:cxnSp>
        <p:nvCxnSpPr>
          <p:cNvPr id="20" name="19 Conector angular"/>
          <p:cNvCxnSpPr>
            <a:stCxn id="5" idx="2"/>
            <a:endCxn id="19" idx="0"/>
          </p:cNvCxnSpPr>
          <p:nvPr/>
        </p:nvCxnSpPr>
        <p:spPr>
          <a:xfrm rot="16200000" flipH="1">
            <a:off x="5436096" y="3825044"/>
            <a:ext cx="504056" cy="14401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7" idx="3"/>
            <a:endCxn id="19" idx="1"/>
          </p:cNvCxnSpPr>
          <p:nvPr/>
        </p:nvCxnSpPr>
        <p:spPr>
          <a:xfrm flipV="1">
            <a:off x="4572000" y="5013176"/>
            <a:ext cx="936104" cy="360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 redondeado"/>
          <p:cNvSpPr/>
          <p:nvPr/>
        </p:nvSpPr>
        <p:spPr>
          <a:xfrm>
            <a:off x="5508104" y="5589240"/>
            <a:ext cx="18002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Transformation’</a:t>
            </a:r>
            <a:endParaRPr lang="en-GB" dirty="0"/>
          </a:p>
        </p:txBody>
      </p:sp>
      <p:cxnSp>
        <p:nvCxnSpPr>
          <p:cNvPr id="29" name="28 Forma"/>
          <p:cNvCxnSpPr/>
          <p:nvPr/>
        </p:nvCxnSpPr>
        <p:spPr>
          <a:xfrm rot="10800000">
            <a:off x="4139952" y="3356992"/>
            <a:ext cx="1008112" cy="432048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29 Forma"/>
          <p:cNvCxnSpPr>
            <a:endCxn id="6" idx="2"/>
          </p:cNvCxnSpPr>
          <p:nvPr/>
        </p:nvCxnSpPr>
        <p:spPr>
          <a:xfrm rot="5400000" flipH="1" flipV="1">
            <a:off x="5220072" y="3429000"/>
            <a:ext cx="432048" cy="288032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4211960" y="3356992"/>
            <a:ext cx="95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typedBy</a:t>
            </a:r>
            <a:endParaRPr lang="en-GB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580112" y="3429000"/>
            <a:ext cx="95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typedBy</a:t>
            </a:r>
            <a:endParaRPr lang="en-GB" dirty="0"/>
          </a:p>
        </p:txBody>
      </p:sp>
      <p:cxnSp>
        <p:nvCxnSpPr>
          <p:cNvPr id="35" name="34 Conector angular"/>
          <p:cNvCxnSpPr>
            <a:stCxn id="19" idx="2"/>
            <a:endCxn id="26" idx="0"/>
          </p:cNvCxnSpPr>
          <p:nvPr/>
        </p:nvCxnSpPr>
        <p:spPr>
          <a:xfrm rot="5400000">
            <a:off x="6228184" y="5409220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Forma"/>
          <p:cNvCxnSpPr>
            <a:stCxn id="26" idx="1"/>
            <a:endCxn id="7" idx="2"/>
          </p:cNvCxnSpPr>
          <p:nvPr/>
        </p:nvCxnSpPr>
        <p:spPr>
          <a:xfrm rot="10800000">
            <a:off x="3851920" y="5301208"/>
            <a:ext cx="1656184" cy="504056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AnATLyzer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 for writing HOTs in Java</a:t>
            </a:r>
          </a:p>
          <a:p>
            <a:pPr lvl="1"/>
            <a:r>
              <a:rPr lang="en-GB" dirty="0" smtClean="0"/>
              <a:t>Are you serious?</a:t>
            </a:r>
          </a:p>
          <a:p>
            <a:pPr lvl="1"/>
            <a:r>
              <a:rPr lang="en-GB" dirty="0" smtClean="0"/>
              <a:t>Yes </a:t>
            </a:r>
            <a:r>
              <a:rPr lang="en-GB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GB" dirty="0" smtClean="0"/>
              <a:t>But... You are talking about ATL...?</a:t>
            </a:r>
          </a:p>
          <a:p>
            <a:pPr lvl="1"/>
            <a:r>
              <a:rPr lang="en-GB" dirty="0" smtClean="0"/>
              <a:t>I know...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 lazy rules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lazy rules</a:t>
            </a:r>
            <a:endParaRPr lang="en-GB" dirty="0"/>
          </a:p>
        </p:txBody>
      </p:sp>
      <p:sp>
        <p:nvSpPr>
          <p:cNvPr id="4" name="3 Rectángulo"/>
          <p:cNvSpPr/>
          <p:nvPr/>
        </p:nvSpPr>
        <p:spPr>
          <a:xfrm>
            <a:off x="1187624" y="4595644"/>
            <a:ext cx="7056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unique lazy rule int2validator {</a:t>
            </a:r>
          </a:p>
          <a:p>
            <a:r>
              <a:rPr lang="en-GB" sz="1600" dirty="0" smtClean="0">
                <a:latin typeface="Consolas" pitchFamily="49" charset="0"/>
              </a:rPr>
              <a:t>  from d : </a:t>
            </a:r>
            <a:r>
              <a:rPr lang="en-GB" sz="1600" dirty="0" err="1" smtClean="0">
                <a:latin typeface="Consolas" pitchFamily="49" charset="0"/>
              </a:rPr>
              <a:t>CD!DataType</a:t>
            </a:r>
            <a:r>
              <a:rPr lang="en-GB" sz="1600" dirty="0" smtClean="0">
                <a:latin typeface="Consolas" pitchFamily="49" charset="0"/>
              </a:rPr>
              <a:t> </a:t>
            </a:r>
          </a:p>
          <a:p>
            <a:r>
              <a:rPr lang="en-GB" sz="1600" dirty="0" smtClean="0">
                <a:latin typeface="Consolas" pitchFamily="49" charset="0"/>
              </a:rPr>
              <a:t>  to   </a:t>
            </a:r>
            <a:r>
              <a:rPr lang="en-GB" sz="1600" dirty="0" err="1" smtClean="0">
                <a:latin typeface="Consolas" pitchFamily="49" charset="0"/>
              </a:rPr>
              <a:t>val</a:t>
            </a:r>
            <a:r>
              <a:rPr lang="en-GB" sz="1600" dirty="0" smtClean="0">
                <a:latin typeface="Consolas" pitchFamily="49" charset="0"/>
              </a:rPr>
              <a:t> : </a:t>
            </a:r>
            <a:r>
              <a:rPr lang="en-GB" sz="1600" dirty="0" err="1" smtClean="0">
                <a:latin typeface="Consolas" pitchFamily="49" charset="0"/>
              </a:rPr>
              <a:t>GUI!IntegerValidator</a:t>
            </a:r>
            <a:r>
              <a:rPr lang="en-GB" sz="1600" dirty="0" smtClean="0">
                <a:latin typeface="Consolas" pitchFamily="49" charset="0"/>
              </a:rPr>
              <a:t>(</a:t>
            </a:r>
          </a:p>
          <a:p>
            <a:r>
              <a:rPr lang="en-GB" sz="1600" dirty="0" smtClean="0">
                <a:latin typeface="Consolas" pitchFamily="49" charset="0"/>
              </a:rPr>
              <a:t>    name &lt;- d.name</a:t>
            </a:r>
          </a:p>
          <a:p>
            <a:r>
              <a:rPr lang="en-GB" sz="1600" dirty="0" smtClean="0">
                <a:latin typeface="Consolas" pitchFamily="49" charset="0"/>
              </a:rPr>
              <a:t>  ) </a:t>
            </a:r>
          </a:p>
          <a:p>
            <a:r>
              <a:rPr lang="en-GB" sz="1600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87624" y="2219380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rule IntProperty2Widget {</a:t>
            </a:r>
          </a:p>
          <a:p>
            <a:r>
              <a:rPr lang="en-GB" sz="1600" dirty="0" smtClean="0">
                <a:latin typeface="Consolas" pitchFamily="49" charset="0"/>
              </a:rPr>
              <a:t>   from a : </a:t>
            </a:r>
            <a:r>
              <a:rPr lang="en-GB" sz="1600" dirty="0" err="1" smtClean="0">
                <a:latin typeface="Consolas" pitchFamily="49" charset="0"/>
              </a:rPr>
              <a:t>CD!Attribute</a:t>
            </a:r>
            <a:r>
              <a:rPr lang="en-GB" sz="1600" dirty="0" smtClean="0">
                <a:latin typeface="Consolas" pitchFamily="49" charset="0"/>
              </a:rPr>
              <a:t> ( </a:t>
            </a:r>
            <a:r>
              <a:rPr lang="en-GB" sz="1600" dirty="0" err="1" smtClean="0">
                <a:latin typeface="Consolas" pitchFamily="49" charset="0"/>
              </a:rPr>
              <a:t>a.isInt</a:t>
            </a:r>
            <a:r>
              <a:rPr lang="en-GB" sz="1600" dirty="0" smtClean="0">
                <a:latin typeface="Consolas" pitchFamily="49" charset="0"/>
              </a:rPr>
              <a:t>() )</a:t>
            </a:r>
          </a:p>
          <a:p>
            <a:r>
              <a:rPr lang="en-GB" sz="1600" dirty="0" smtClean="0">
                <a:latin typeface="Consolas" pitchFamily="49" charset="0"/>
              </a:rPr>
              <a:t>     to w : </a:t>
            </a:r>
            <a:r>
              <a:rPr lang="en-GB" sz="1600" dirty="0" err="1" smtClean="0">
                <a:latin typeface="Consolas" pitchFamily="49" charset="0"/>
              </a:rPr>
              <a:t>GUI!Text</a:t>
            </a:r>
            <a:r>
              <a:rPr lang="en-GB" sz="1600" dirty="0" smtClean="0">
                <a:latin typeface="Consolas" pitchFamily="49" charset="0"/>
              </a:rPr>
              <a:t>(</a:t>
            </a:r>
          </a:p>
          <a:p>
            <a:r>
              <a:rPr lang="en-GB" sz="1600" dirty="0" smtClean="0">
                <a:latin typeface="Consolas" pitchFamily="49" charset="0"/>
              </a:rPr>
              <a:t>	name &lt;- a.name,</a:t>
            </a:r>
          </a:p>
          <a:p>
            <a:r>
              <a:rPr lang="en-GB" sz="1600" dirty="0" smtClean="0">
                <a:latin typeface="Consolas" pitchFamily="49" charset="0"/>
              </a:rPr>
              <a:t>	</a:t>
            </a:r>
            <a:r>
              <a:rPr lang="en-GB" sz="1600" dirty="0" err="1" smtClean="0">
                <a:latin typeface="Consolas" pitchFamily="49" charset="0"/>
              </a:rPr>
              <a:t>validators</a:t>
            </a:r>
            <a:r>
              <a:rPr lang="en-GB" sz="1600" dirty="0" smtClean="0">
                <a:latin typeface="Consolas" pitchFamily="49" charset="0"/>
              </a:rPr>
              <a:t> &lt;- thisModule.int2validator(</a:t>
            </a:r>
            <a:r>
              <a:rPr lang="en-GB" sz="1600" dirty="0" err="1" smtClean="0">
                <a:latin typeface="Consolas" pitchFamily="49" charset="0"/>
              </a:rPr>
              <a:t>a.type</a:t>
            </a:r>
            <a:r>
              <a:rPr lang="en-GB" sz="1600" dirty="0" smtClean="0">
                <a:latin typeface="Consolas" pitchFamily="49" charset="0"/>
              </a:rPr>
              <a:t>)</a:t>
            </a:r>
          </a:p>
          <a:p>
            <a:r>
              <a:rPr lang="en-GB" sz="1600" dirty="0" smtClean="0">
                <a:latin typeface="Consolas" pitchFamily="49" charset="0"/>
              </a:rPr>
              <a:t>     ), l : </a:t>
            </a:r>
            <a:r>
              <a:rPr lang="en-GB" sz="1600" dirty="0" err="1" smtClean="0">
                <a:latin typeface="Consolas" pitchFamily="49" charset="0"/>
              </a:rPr>
              <a:t>GUI!Label</a:t>
            </a:r>
            <a:r>
              <a:rPr lang="en-GB" sz="1600" dirty="0" smtClean="0">
                <a:latin typeface="Consolas" pitchFamily="49" charset="0"/>
              </a:rPr>
              <a:t> (</a:t>
            </a:r>
          </a:p>
          <a:p>
            <a:r>
              <a:rPr lang="en-GB" sz="1600" dirty="0" smtClean="0">
                <a:latin typeface="Consolas" pitchFamily="49" charset="0"/>
              </a:rPr>
              <a:t>	value &lt;- </a:t>
            </a:r>
            <a:r>
              <a:rPr lang="en-GB" sz="1600" dirty="0" err="1" smtClean="0">
                <a:latin typeface="Consolas" pitchFamily="49" charset="0"/>
              </a:rPr>
              <a:t>a.name.toLabelName</a:t>
            </a:r>
            <a:r>
              <a:rPr lang="en-GB" sz="1600" dirty="0" smtClean="0">
                <a:latin typeface="Consolas" pitchFamily="49" charset="0"/>
              </a:rPr>
              <a:t>()</a:t>
            </a:r>
          </a:p>
          <a:p>
            <a:r>
              <a:rPr lang="en-GB" sz="1600" dirty="0" smtClean="0">
                <a:latin typeface="Consolas" pitchFamily="49" charset="0"/>
              </a:rPr>
              <a:t>     )</a:t>
            </a:r>
          </a:p>
          <a:p>
            <a:r>
              <a:rPr lang="en-GB" sz="1600" dirty="0" smtClean="0">
                <a:latin typeface="Consolas" pitchFamily="49" charset="0"/>
              </a:rPr>
              <a:t>}</a:t>
            </a:r>
            <a:endParaRPr lang="en-GB" sz="1600" dirty="0">
              <a:latin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4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ATLCopy</a:t>
            </a:r>
            <a:endParaRPr lang="en-GB" dirty="0" smtClean="0"/>
          </a:p>
          <a:p>
            <a:pPr lvl="1"/>
            <a:r>
              <a:rPr lang="en-GB" dirty="0" smtClean="0"/>
              <a:t>A copier with merging capabilities and variable substitution</a:t>
            </a:r>
            <a:endParaRPr lang="en-GB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VI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ATL Ecosystem</a:t>
            </a:r>
            <a:endParaRPr lang="en-AU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ATL developments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Some developments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Lazy ATL</a:t>
            </a:r>
          </a:p>
          <a:p>
            <a:r>
              <a:rPr lang="en-AU" dirty="0" smtClean="0"/>
              <a:t>Incremental ATL</a:t>
            </a:r>
          </a:p>
          <a:p>
            <a:r>
              <a:rPr lang="en-AU" dirty="0" smtClean="0"/>
              <a:t>Reactive ATL</a:t>
            </a:r>
          </a:p>
          <a:p>
            <a:r>
              <a:rPr lang="en-AU" smtClean="0"/>
              <a:t>Distributed ATL</a:t>
            </a:r>
          </a:p>
          <a:p>
            <a:pPr lvl="1"/>
            <a:r>
              <a:rPr lang="en-AU" smtClean="0"/>
              <a:t>https://github.com/atlanmod/ATL_MR</a:t>
            </a:r>
            <a:endParaRPr lang="en-AU" dirty="0" smtClean="0"/>
          </a:p>
          <a:p>
            <a:r>
              <a:rPr lang="en-AU" dirty="0" smtClean="0"/>
              <a:t>Bidirectional ATL</a:t>
            </a:r>
          </a:p>
          <a:p>
            <a:pPr lvl="1"/>
            <a:r>
              <a:rPr lang="en-AU" dirty="0" smtClean="0"/>
              <a:t>https://github.com/atlanmod/ATLGT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 lazy rules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Which one to choose?</a:t>
            </a:r>
          </a:p>
          <a:p>
            <a:pPr lvl="1"/>
            <a:r>
              <a:rPr lang="en-GB" dirty="0" smtClean="0"/>
              <a:t>It depends...</a:t>
            </a:r>
          </a:p>
          <a:p>
            <a:pPr lvl="1"/>
            <a:r>
              <a:rPr lang="en-GB" dirty="0" smtClean="0"/>
              <a:t>Do you need “dynamic resolution”</a:t>
            </a:r>
          </a:p>
          <a:p>
            <a:pPr lvl="2"/>
            <a:r>
              <a:rPr lang="en-GB" dirty="0" smtClean="0"/>
              <a:t>Example, if we want to put the </a:t>
            </a:r>
            <a:r>
              <a:rPr lang="en-GB" dirty="0" err="1" smtClean="0"/>
              <a:t>validator</a:t>
            </a:r>
            <a:r>
              <a:rPr lang="en-GB" dirty="0" smtClean="0"/>
              <a:t> in a containment reference in the GUI object...</a:t>
            </a:r>
          </a:p>
          <a:p>
            <a:pPr lvl="3"/>
            <a:r>
              <a:rPr lang="en-GB" dirty="0" smtClean="0"/>
              <a:t>Lazy rules will force us to pattern match...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5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Ideas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Poner aquí la arquitectura, que se carga todo dinámicamente, etc.  O si esto va a ser simple hacerlo luego. Explicar TCS, ACG, </a:t>
            </a:r>
            <a:r>
              <a:rPr lang="es-ES_tradnl" dirty="0" err="1" smtClean="0"/>
              <a:t>metamodelo</a:t>
            </a:r>
            <a:r>
              <a:rPr lang="es-ES_tradnl" dirty="0" smtClean="0"/>
              <a:t> no generado</a:t>
            </a:r>
          </a:p>
          <a:p>
            <a:r>
              <a:rPr lang="es-ES_tradnl" dirty="0" smtClean="0"/>
              <a:t>In a M2M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identify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object</a:t>
            </a:r>
            <a:r>
              <a:rPr lang="es-ES_tradnl" dirty="0" smtClean="0"/>
              <a:t> </a:t>
            </a:r>
            <a:r>
              <a:rPr lang="es-ES_tradnl" dirty="0" err="1" smtClean="0"/>
              <a:t>configurations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are </a:t>
            </a:r>
            <a:r>
              <a:rPr lang="es-ES_tradnl" dirty="0" err="1" smtClean="0"/>
              <a:t>interested</a:t>
            </a:r>
            <a:r>
              <a:rPr lang="es-ES_tradnl" dirty="0" smtClean="0"/>
              <a:t> in</a:t>
            </a:r>
          </a:p>
          <a:p>
            <a:r>
              <a:rPr lang="es-ES_tradnl" dirty="0" err="1" smtClean="0"/>
              <a:t>How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disambiguate</a:t>
            </a:r>
            <a:r>
              <a:rPr lang="es-ES_tradnl" dirty="0" smtClean="0"/>
              <a:t>  </a:t>
            </a:r>
            <a:r>
              <a:rPr lang="es-ES_tradnl" dirty="0" err="1" smtClean="0"/>
              <a:t>property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are </a:t>
            </a:r>
            <a:r>
              <a:rPr lang="es-ES_tradnl" dirty="0" err="1" smtClean="0"/>
              <a:t>keywords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6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Links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>
                <a:hlinkClick r:id="rId2"/>
              </a:rPr>
              <a:t>http://wiki.eclipse.org/ATL/User_Guide_-_The_ATL_Tools#ATL_ant_tasks</a:t>
            </a:r>
            <a:endParaRPr lang="es-ES_tradnl" dirty="0" smtClean="0"/>
          </a:p>
          <a:p>
            <a:r>
              <a:rPr lang="es-ES_tradnl" dirty="0" smtClean="0"/>
              <a:t>http://wiki.eclipse.org/ATL/Howtos#Using_an_XML_file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7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PART II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fix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Blah, blah</a:t>
            </a:r>
          </a:p>
          <a:p>
            <a:r>
              <a:rPr lang="en-GB" dirty="0" smtClean="0"/>
              <a:t>Popular in JDT</a:t>
            </a:r>
            <a:endParaRPr lang="en-GB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1013</Words>
  <Application>Microsoft Office PowerPoint</Application>
  <PresentationFormat>Presentación en pantalla (4:3)</PresentationFormat>
  <Paragraphs>290</Paragraphs>
  <Slides>43</Slides>
  <Notes>0</Notes>
  <HiddenSlides>35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Tema de Office</vt:lpstr>
      <vt:lpstr>TEMP SLIDES</vt:lpstr>
      <vt:lpstr>Unique lazy rules</vt:lpstr>
      <vt:lpstr>Unique lazy rules</vt:lpstr>
      <vt:lpstr>Unique lazy rules</vt:lpstr>
      <vt:lpstr>Unique lazy rules</vt:lpstr>
      <vt:lpstr>Ideas</vt:lpstr>
      <vt:lpstr>Links</vt:lpstr>
      <vt:lpstr>PART II</vt:lpstr>
      <vt:lpstr>Quick fix</vt:lpstr>
      <vt:lpstr>Quick fix</vt:lpstr>
      <vt:lpstr>Speculative quick fixes</vt:lpstr>
      <vt:lpstr>Example</vt:lpstr>
      <vt:lpstr>AnATLyzer</vt:lpstr>
      <vt:lpstr>Implenting a quick fix</vt:lpstr>
      <vt:lpstr>Implementing a quick fix</vt:lpstr>
      <vt:lpstr>Implenting a quick fix</vt:lpstr>
      <vt:lpstr>Implenting a quick fix</vt:lpstr>
      <vt:lpstr>Diapositiva 18</vt:lpstr>
      <vt:lpstr>Diapositiva 19</vt:lpstr>
      <vt:lpstr>Diapositiva 20</vt:lpstr>
      <vt:lpstr>Implementing a quick fix</vt:lpstr>
      <vt:lpstr>Part III</vt:lpstr>
      <vt:lpstr>Two-valued vs. three-valued logic</vt:lpstr>
      <vt:lpstr>Helper order</vt:lpstr>
      <vt:lpstr>Diapositiva 25</vt:lpstr>
      <vt:lpstr>Library</vt:lpstr>
      <vt:lpstr>Diapositiva 27</vt:lpstr>
      <vt:lpstr>Debugging</vt:lpstr>
      <vt:lpstr>Debugging</vt:lpstr>
      <vt:lpstr>ATL as a code generator</vt:lpstr>
      <vt:lpstr>ATL as a code generator</vt:lpstr>
      <vt:lpstr>Reverse bindings</vt:lpstr>
      <vt:lpstr>Reverse bindings</vt:lpstr>
      <vt:lpstr>Model enchirement</vt:lpstr>
      <vt:lpstr>Part IV</vt:lpstr>
      <vt:lpstr>Part V</vt:lpstr>
      <vt:lpstr>Example</vt:lpstr>
      <vt:lpstr>Example</vt:lpstr>
      <vt:lpstr>AnATLyzer</vt:lpstr>
      <vt:lpstr>Diapositiva 40</vt:lpstr>
      <vt:lpstr>Part VI</vt:lpstr>
      <vt:lpstr>ATL Ecosystem</vt:lpstr>
      <vt:lpstr>Some developments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 SLIDES</dc:title>
  <dc:creator>Jesus</dc:creator>
  <cp:lastModifiedBy>Jesus</cp:lastModifiedBy>
  <cp:revision>12</cp:revision>
  <dcterms:created xsi:type="dcterms:W3CDTF">2016-11-18T17:42:31Z</dcterms:created>
  <dcterms:modified xsi:type="dcterms:W3CDTF">2016-11-18T17:50:12Z</dcterms:modified>
</cp:coreProperties>
</file>