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62"/>
  </p:notesMasterIdLst>
  <p:sldIdLst>
    <p:sldId id="256" r:id="rId2"/>
    <p:sldId id="257" r:id="rId3"/>
    <p:sldId id="265" r:id="rId4"/>
    <p:sldId id="283" r:id="rId5"/>
    <p:sldId id="287" r:id="rId6"/>
    <p:sldId id="289" r:id="rId7"/>
    <p:sldId id="288" r:id="rId8"/>
    <p:sldId id="276" r:id="rId9"/>
    <p:sldId id="290" r:id="rId10"/>
    <p:sldId id="286" r:id="rId11"/>
    <p:sldId id="272" r:id="rId12"/>
    <p:sldId id="266" r:id="rId13"/>
    <p:sldId id="262" r:id="rId14"/>
    <p:sldId id="264" r:id="rId15"/>
    <p:sldId id="267" r:id="rId16"/>
    <p:sldId id="269" r:id="rId17"/>
    <p:sldId id="270" r:id="rId18"/>
    <p:sldId id="263" r:id="rId19"/>
    <p:sldId id="273" r:id="rId20"/>
    <p:sldId id="274" r:id="rId21"/>
    <p:sldId id="285" r:id="rId22"/>
    <p:sldId id="291" r:id="rId23"/>
    <p:sldId id="275" r:id="rId24"/>
    <p:sldId id="279" r:id="rId25"/>
    <p:sldId id="277" r:id="rId26"/>
    <p:sldId id="292" r:id="rId27"/>
    <p:sldId id="293" r:id="rId28"/>
    <p:sldId id="294" r:id="rId29"/>
    <p:sldId id="315" r:id="rId30"/>
    <p:sldId id="297" r:id="rId31"/>
    <p:sldId id="300" r:id="rId32"/>
    <p:sldId id="303" r:id="rId33"/>
    <p:sldId id="304" r:id="rId34"/>
    <p:sldId id="305" r:id="rId35"/>
    <p:sldId id="306" r:id="rId36"/>
    <p:sldId id="281" r:id="rId37"/>
    <p:sldId id="307" r:id="rId38"/>
    <p:sldId id="308" r:id="rId39"/>
    <p:sldId id="310" r:id="rId40"/>
    <p:sldId id="309" r:id="rId41"/>
    <p:sldId id="311" r:id="rId42"/>
    <p:sldId id="317" r:id="rId43"/>
    <p:sldId id="319" r:id="rId44"/>
    <p:sldId id="323" r:id="rId45"/>
    <p:sldId id="320" r:id="rId46"/>
    <p:sldId id="318" r:id="rId47"/>
    <p:sldId id="324" r:id="rId48"/>
    <p:sldId id="325" r:id="rId49"/>
    <p:sldId id="326" r:id="rId50"/>
    <p:sldId id="312" r:id="rId51"/>
    <p:sldId id="295" r:id="rId52"/>
    <p:sldId id="313" r:id="rId53"/>
    <p:sldId id="299" r:id="rId54"/>
    <p:sldId id="314" r:id="rId55"/>
    <p:sldId id="316" r:id="rId56"/>
    <p:sldId id="301" r:id="rId57"/>
    <p:sldId id="302" r:id="rId58"/>
    <p:sldId id="321" r:id="rId59"/>
    <p:sldId id="322" r:id="rId60"/>
    <p:sldId id="296" r:id="rId6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87708" autoAdjust="0"/>
  </p:normalViewPr>
  <p:slideViewPr>
    <p:cSldViewPr>
      <p:cViewPr varScale="1">
        <p:scale>
          <a:sx n="52" d="100"/>
          <a:sy n="52" d="100"/>
        </p:scale>
        <p:origin x="19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BA4E0-4173-49C1-AEEB-B3FE05E5EF61}" type="datetimeFigureOut">
              <a:rPr lang="es-ES_tradnl" smtClean="0"/>
              <a:pPr/>
              <a:t>04/12/2019</a:t>
            </a:fld>
            <a:endParaRPr lang="es-ES_tradn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34EF9-0BCB-48E8-9452-A582B5FF3A1D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I am </a:t>
            </a:r>
            <a:r>
              <a:rPr lang="es-ES_tradnl" dirty="0" err="1"/>
              <a:t>going</a:t>
            </a:r>
            <a:r>
              <a:rPr lang="es-ES_tradnl" baseline="0" dirty="0"/>
              <a:t> </a:t>
            </a:r>
            <a:r>
              <a:rPr lang="es-ES_tradnl" baseline="0" dirty="0" err="1"/>
              <a:t>to</a:t>
            </a:r>
            <a:r>
              <a:rPr lang="es-ES_tradnl" baseline="0" dirty="0"/>
              <a:t> </a:t>
            </a:r>
            <a:r>
              <a:rPr lang="es-ES_tradnl" baseline="0" dirty="0" err="1"/>
              <a:t>start</a:t>
            </a:r>
            <a:r>
              <a:rPr lang="es-ES_tradnl" baseline="0" dirty="0"/>
              <a:t> </a:t>
            </a:r>
            <a:r>
              <a:rPr lang="es-ES_tradnl" baseline="0" dirty="0" err="1"/>
              <a:t>talking</a:t>
            </a:r>
            <a:r>
              <a:rPr lang="es-ES_tradnl" baseline="0" dirty="0"/>
              <a:t> </a:t>
            </a:r>
            <a:r>
              <a:rPr lang="es-ES_tradnl" baseline="0" dirty="0" err="1"/>
              <a:t>about</a:t>
            </a:r>
            <a:r>
              <a:rPr lang="es-ES_tradnl" baseline="0" dirty="0"/>
              <a:t> </a:t>
            </a:r>
            <a:r>
              <a:rPr lang="es-ES_tradnl" baseline="0" dirty="0" err="1"/>
              <a:t>DSLs</a:t>
            </a:r>
            <a:r>
              <a:rPr lang="es-ES_tradnl" baseline="0" dirty="0"/>
              <a:t> </a:t>
            </a:r>
            <a:r>
              <a:rPr lang="es-ES_tradnl" baseline="0" dirty="0" err="1"/>
              <a:t>by</a:t>
            </a:r>
            <a:r>
              <a:rPr lang="es-ES_tradnl" baseline="0" dirty="0"/>
              <a:t> </a:t>
            </a:r>
            <a:r>
              <a:rPr lang="es-ES_tradnl" baseline="0" dirty="0" err="1"/>
              <a:t>going</a:t>
            </a:r>
            <a:r>
              <a:rPr lang="es-ES_tradnl" baseline="0" dirty="0"/>
              <a:t> </a:t>
            </a:r>
            <a:r>
              <a:rPr lang="es-ES_tradnl" baseline="0" dirty="0" err="1"/>
              <a:t>to</a:t>
            </a:r>
            <a:r>
              <a:rPr lang="es-ES_tradnl" baseline="0" dirty="0"/>
              <a:t> </a:t>
            </a:r>
            <a:r>
              <a:rPr lang="es-ES_tradnl" baseline="0" dirty="0" err="1"/>
              <a:t>the</a:t>
            </a:r>
            <a:r>
              <a:rPr lang="es-ES_tradnl" baseline="0" dirty="0"/>
              <a:t> </a:t>
            </a:r>
            <a:r>
              <a:rPr lang="es-ES_tradnl" baseline="0" dirty="0" err="1"/>
              <a:t>other</a:t>
            </a:r>
            <a:r>
              <a:rPr lang="es-ES_tradnl" baseline="0" dirty="0"/>
              <a:t> </a:t>
            </a:r>
            <a:r>
              <a:rPr lang="es-ES_tradnl" baseline="0" dirty="0" err="1"/>
              <a:t>side</a:t>
            </a:r>
            <a:r>
              <a:rPr lang="es-ES_tradnl" baseline="0" dirty="0"/>
              <a:t> of </a:t>
            </a:r>
            <a:r>
              <a:rPr lang="es-ES_tradnl" baseline="0" dirty="0" err="1"/>
              <a:t>the</a:t>
            </a:r>
            <a:r>
              <a:rPr lang="es-ES_tradnl" baseline="0" dirty="0"/>
              <a:t> </a:t>
            </a:r>
            <a:r>
              <a:rPr lang="es-ES_tradnl" baseline="0" dirty="0" err="1"/>
              <a:t>spectrum</a:t>
            </a:r>
            <a:r>
              <a:rPr lang="es-ES_tradnl" baseline="0" dirty="0"/>
              <a:t>…</a:t>
            </a:r>
            <a:endParaRPr lang="es-ES_tradnl" dirty="0"/>
          </a:p>
          <a:p>
            <a:r>
              <a:rPr lang="es-ES_tradnl" dirty="0" err="1"/>
              <a:t>GPLs</a:t>
            </a:r>
            <a:r>
              <a:rPr lang="es-ES_tradnl" dirty="0"/>
              <a:t>,</a:t>
            </a:r>
            <a:r>
              <a:rPr lang="es-ES_tradnl" baseline="0" dirty="0"/>
              <a:t> </a:t>
            </a:r>
            <a:r>
              <a:rPr lang="es-ES_tradnl" baseline="0" dirty="0" err="1"/>
              <a:t>very</a:t>
            </a:r>
            <a:r>
              <a:rPr lang="es-ES_tradnl" baseline="0" dirty="0"/>
              <a:t> </a:t>
            </a:r>
            <a:r>
              <a:rPr lang="es-ES_tradnl" baseline="0" dirty="0" err="1"/>
              <a:t>expressive</a:t>
            </a:r>
            <a:r>
              <a:rPr lang="es-ES_tradnl" baseline="0" dirty="0"/>
              <a:t>, </a:t>
            </a:r>
            <a:r>
              <a:rPr lang="es-ES_tradnl" baseline="0" dirty="0" err="1"/>
              <a:t>but</a:t>
            </a:r>
            <a:r>
              <a:rPr lang="es-ES_tradnl" baseline="0" dirty="0"/>
              <a:t> </a:t>
            </a:r>
            <a:r>
              <a:rPr lang="es-ES_tradnl" baseline="0" dirty="0" err="1"/>
              <a:t>you</a:t>
            </a:r>
            <a:r>
              <a:rPr lang="es-ES_tradnl" baseline="0" dirty="0"/>
              <a:t> </a:t>
            </a:r>
            <a:r>
              <a:rPr lang="es-ES_tradnl" baseline="0" dirty="0" err="1"/>
              <a:t>have</a:t>
            </a:r>
            <a:r>
              <a:rPr lang="es-ES_tradnl" baseline="0" dirty="0"/>
              <a:t> </a:t>
            </a:r>
            <a:r>
              <a:rPr lang="es-ES_tradnl" baseline="0" dirty="0" err="1"/>
              <a:t>to</a:t>
            </a:r>
            <a:r>
              <a:rPr lang="es-ES_tradnl" baseline="0" dirty="0"/>
              <a:t> </a:t>
            </a:r>
            <a:r>
              <a:rPr lang="es-ES_tradnl" baseline="0" dirty="0" err="1"/>
              <a:t>write</a:t>
            </a:r>
            <a:r>
              <a:rPr lang="es-ES_tradnl" baseline="0" dirty="0"/>
              <a:t> </a:t>
            </a:r>
            <a:r>
              <a:rPr lang="es-ES_tradnl" baseline="0" dirty="0" err="1"/>
              <a:t>boilerplate</a:t>
            </a:r>
            <a:r>
              <a:rPr lang="es-ES_tradnl" baseline="0" dirty="0"/>
              <a:t> </a:t>
            </a:r>
            <a:r>
              <a:rPr lang="es-ES_tradnl" baseline="0" dirty="0" err="1"/>
              <a:t>code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5</a:t>
            </a:fld>
            <a:endParaRPr lang="es-ES_trad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/>
              <a:t>What</a:t>
            </a:r>
            <a:r>
              <a:rPr lang="es-ES_tradnl" dirty="0"/>
              <a:t> </a:t>
            </a:r>
            <a:r>
              <a:rPr lang="es-ES_tradnl" dirty="0" err="1"/>
              <a:t>if</a:t>
            </a:r>
            <a:r>
              <a:rPr lang="es-ES_tradnl" dirty="0"/>
              <a:t> </a:t>
            </a:r>
            <a:r>
              <a:rPr lang="es-ES_tradnl" dirty="0" err="1"/>
              <a:t>we</a:t>
            </a:r>
            <a:r>
              <a:rPr lang="es-ES_tradnl" dirty="0"/>
              <a:t> </a:t>
            </a:r>
            <a:r>
              <a:rPr lang="es-ES_tradnl" dirty="0" err="1"/>
              <a:t>have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add</a:t>
            </a:r>
            <a:r>
              <a:rPr lang="es-ES_tradnl" dirty="0"/>
              <a:t> </a:t>
            </a:r>
            <a:r>
              <a:rPr lang="es-ES_tradnl" dirty="0" err="1"/>
              <a:t>many</a:t>
            </a:r>
            <a:r>
              <a:rPr lang="es-ES_tradnl" dirty="0"/>
              <a:t> of </a:t>
            </a:r>
            <a:r>
              <a:rPr lang="es-ES_tradnl" dirty="0" err="1"/>
              <a:t>this</a:t>
            </a:r>
            <a:r>
              <a:rPr lang="es-ES_tradnl" dirty="0"/>
              <a:t>?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38</a:t>
            </a:fld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/>
              <a:t>Can </a:t>
            </a:r>
            <a:r>
              <a:rPr lang="es-ES_tradnl" dirty="0" err="1"/>
              <a:t>anyone</a:t>
            </a:r>
            <a:r>
              <a:rPr lang="es-ES_tradnl" baseline="0" dirty="0"/>
              <a:t> of </a:t>
            </a:r>
            <a:r>
              <a:rPr lang="es-ES_tradnl" baseline="0" dirty="0" err="1"/>
              <a:t>you</a:t>
            </a:r>
            <a:r>
              <a:rPr lang="es-ES_tradnl" baseline="0" dirty="0"/>
              <a:t> </a:t>
            </a:r>
            <a:r>
              <a:rPr lang="es-ES_tradnl" baseline="0" dirty="0" err="1"/>
              <a:t>tell</a:t>
            </a:r>
            <a:r>
              <a:rPr lang="es-ES_tradnl" baseline="0" dirty="0"/>
              <a:t> me </a:t>
            </a:r>
            <a:r>
              <a:rPr lang="es-ES_tradnl" baseline="0" dirty="0" err="1"/>
              <a:t>which</a:t>
            </a:r>
            <a:r>
              <a:rPr lang="es-ES_tradnl" baseline="0" dirty="0"/>
              <a:t> </a:t>
            </a:r>
            <a:r>
              <a:rPr lang="es-ES_tradnl" baseline="0" dirty="0" err="1"/>
              <a:t>is</a:t>
            </a:r>
            <a:r>
              <a:rPr lang="es-ES_tradnl" baseline="0" dirty="0"/>
              <a:t> </a:t>
            </a:r>
            <a:r>
              <a:rPr lang="es-ES_tradnl" baseline="0" dirty="0" err="1"/>
              <a:t>this</a:t>
            </a:r>
            <a:r>
              <a:rPr lang="es-ES_tradnl" baseline="0" dirty="0"/>
              <a:t> </a:t>
            </a:r>
            <a:r>
              <a:rPr lang="es-ES_tradnl" baseline="0" dirty="0" err="1"/>
              <a:t>piece</a:t>
            </a:r>
            <a:r>
              <a:rPr lang="es-ES_tradnl" baseline="0" dirty="0"/>
              <a:t> of </a:t>
            </a:r>
            <a:r>
              <a:rPr lang="es-ES_tradnl" baseline="0" dirty="0" err="1"/>
              <a:t>code</a:t>
            </a:r>
            <a:r>
              <a:rPr lang="es-ES_tradnl" baseline="0" dirty="0"/>
              <a:t> </a:t>
            </a:r>
            <a:r>
              <a:rPr lang="es-ES_tradnl" baseline="0" dirty="0" err="1"/>
              <a:t>doing</a:t>
            </a:r>
            <a:r>
              <a:rPr lang="es-ES_tradnl" baseline="0" dirty="0"/>
              <a:t>? </a:t>
            </a:r>
            <a:r>
              <a:rPr lang="es-ES_tradnl" baseline="0" dirty="0" err="1"/>
              <a:t>Please</a:t>
            </a:r>
            <a:r>
              <a:rPr lang="es-ES_tradnl" baseline="0" dirty="0"/>
              <a:t>, </a:t>
            </a:r>
            <a:r>
              <a:rPr lang="es-ES_tradnl" baseline="0" dirty="0" err="1"/>
              <a:t>don’t</a:t>
            </a:r>
            <a:r>
              <a:rPr lang="es-ES_tradnl" baseline="0" dirty="0"/>
              <a:t> </a:t>
            </a:r>
            <a:r>
              <a:rPr lang="es-ES_tradnl" baseline="0" dirty="0" err="1"/>
              <a:t>say</a:t>
            </a:r>
            <a:r>
              <a:rPr lang="es-ES_tradnl" baseline="0" dirty="0"/>
              <a:t> </a:t>
            </a:r>
            <a:r>
              <a:rPr lang="es-ES_tradnl" baseline="0" dirty="0" err="1"/>
              <a:t>that</a:t>
            </a:r>
            <a:r>
              <a:rPr lang="es-ES_tradnl" baseline="0" dirty="0"/>
              <a:t> </a:t>
            </a:r>
            <a:r>
              <a:rPr lang="es-ES_tradnl" baseline="0" dirty="0" err="1"/>
              <a:t>this</a:t>
            </a:r>
            <a:r>
              <a:rPr lang="es-ES_tradnl" baseline="0" dirty="0"/>
              <a:t> </a:t>
            </a:r>
            <a:r>
              <a:rPr lang="es-ES_tradnl" baseline="0" dirty="0" err="1"/>
              <a:t>is</a:t>
            </a:r>
            <a:r>
              <a:rPr lang="es-ES_tradnl" baseline="0" dirty="0"/>
              <a:t> a </a:t>
            </a:r>
            <a:r>
              <a:rPr lang="es-ES_tradnl" baseline="0" dirty="0" err="1"/>
              <a:t>loop</a:t>
            </a:r>
            <a:r>
              <a:rPr lang="es-ES_tradnl" baseline="0" dirty="0"/>
              <a:t>… </a:t>
            </a:r>
            <a:endParaRPr lang="es-ES_tradnl" dirty="0"/>
          </a:p>
          <a:p>
            <a:endParaRPr lang="es-ES_tradnl" dirty="0"/>
          </a:p>
          <a:p>
            <a:r>
              <a:rPr lang="es-ES_tradnl" dirty="0"/>
              <a:t>So, </a:t>
            </a:r>
            <a:r>
              <a:rPr lang="es-ES_tradnl" dirty="0" err="1"/>
              <a:t>which</a:t>
            </a:r>
            <a:r>
              <a:rPr lang="es-ES_tradnl" dirty="0"/>
              <a:t> are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important</a:t>
            </a:r>
            <a:r>
              <a:rPr lang="es-ES_tradnl" dirty="0"/>
              <a:t> </a:t>
            </a:r>
            <a:r>
              <a:rPr lang="es-ES_tradnl" dirty="0" err="1"/>
              <a:t>details</a:t>
            </a:r>
            <a:r>
              <a:rPr lang="es-ES_tradnl" dirty="0"/>
              <a:t> </a:t>
            </a:r>
            <a:r>
              <a:rPr lang="es-ES_tradnl" dirty="0" err="1"/>
              <a:t>here</a:t>
            </a:r>
            <a:r>
              <a:rPr lang="es-ES_tradnl" dirty="0"/>
              <a:t>?</a:t>
            </a:r>
          </a:p>
          <a:p>
            <a:r>
              <a:rPr lang="es-ES_tradnl" dirty="0"/>
              <a:t>  - </a:t>
            </a:r>
            <a:r>
              <a:rPr lang="es-ES_tradnl" dirty="0" err="1"/>
              <a:t>It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a </a:t>
            </a:r>
            <a:r>
              <a:rPr lang="es-ES_tradnl" dirty="0" err="1"/>
              <a:t>database</a:t>
            </a:r>
            <a:r>
              <a:rPr lang="es-ES_tradnl" dirty="0"/>
              <a:t> </a:t>
            </a:r>
            <a:r>
              <a:rPr lang="es-ES_tradnl" dirty="0" err="1"/>
              <a:t>query</a:t>
            </a:r>
            <a:endParaRPr lang="es-ES_tradnl" dirty="0"/>
          </a:p>
          <a:p>
            <a:r>
              <a:rPr lang="es-ES_tradnl" dirty="0"/>
              <a:t>  - </a:t>
            </a:r>
            <a:r>
              <a:rPr lang="es-ES_tradnl" dirty="0" err="1"/>
              <a:t>The</a:t>
            </a:r>
            <a:r>
              <a:rPr lang="es-ES_tradnl" baseline="0" dirty="0"/>
              <a:t> </a:t>
            </a:r>
            <a:r>
              <a:rPr lang="es-ES_tradnl" baseline="0" dirty="0" err="1"/>
              <a:t>table</a:t>
            </a:r>
            <a:r>
              <a:rPr lang="es-ES_tradnl" baseline="0" dirty="0"/>
              <a:t> </a:t>
            </a:r>
            <a:r>
              <a:rPr lang="es-ES_tradnl" baseline="0" dirty="0" err="1"/>
              <a:t>is</a:t>
            </a:r>
            <a:r>
              <a:rPr lang="es-ES_tradnl" baseline="0" dirty="0"/>
              <a:t> </a:t>
            </a:r>
            <a:r>
              <a:rPr lang="es-ES_tradnl" baseline="0" dirty="0" err="1"/>
              <a:t>called</a:t>
            </a:r>
            <a:r>
              <a:rPr lang="es-ES_tradnl" baseline="0" dirty="0"/>
              <a:t> </a:t>
            </a:r>
            <a:r>
              <a:rPr lang="es-ES_tradnl" baseline="0" dirty="0" err="1"/>
              <a:t>people</a:t>
            </a:r>
            <a:endParaRPr lang="es-ES_tradnl" baseline="0" dirty="0"/>
          </a:p>
          <a:p>
            <a:r>
              <a:rPr lang="es-ES_tradnl" baseline="0" dirty="0"/>
              <a:t>  - </a:t>
            </a:r>
            <a:r>
              <a:rPr lang="es-ES_tradnl" baseline="0" dirty="0" err="1"/>
              <a:t>The</a:t>
            </a:r>
            <a:r>
              <a:rPr lang="es-ES_tradnl" baseline="0" dirty="0"/>
              <a:t> </a:t>
            </a:r>
            <a:r>
              <a:rPr lang="es-ES_tradnl" baseline="0" dirty="0" err="1"/>
              <a:t>filter</a:t>
            </a:r>
            <a:r>
              <a:rPr lang="es-ES_tradnl" baseline="0" dirty="0"/>
              <a:t> </a:t>
            </a:r>
            <a:r>
              <a:rPr lang="es-ES_tradnl" baseline="0" dirty="0" err="1"/>
              <a:t>condition</a:t>
            </a:r>
            <a:r>
              <a:rPr lang="es-ES_tradnl" baseline="0" dirty="0"/>
              <a:t> </a:t>
            </a:r>
            <a:r>
              <a:rPr lang="es-ES_tradnl" baseline="0" dirty="0" err="1"/>
              <a:t>is</a:t>
            </a:r>
            <a:r>
              <a:rPr lang="es-ES_tradnl" baseline="0" dirty="0"/>
              <a:t> </a:t>
            </a:r>
            <a:r>
              <a:rPr lang="es-ES_tradnl" baseline="0" dirty="0" err="1"/>
              <a:t>that</a:t>
            </a:r>
            <a:r>
              <a:rPr lang="es-ES_tradnl" baseline="0" dirty="0"/>
              <a:t> </a:t>
            </a:r>
            <a:r>
              <a:rPr lang="es-ES_tradnl" baseline="0" dirty="0" err="1"/>
              <a:t>the</a:t>
            </a:r>
            <a:r>
              <a:rPr lang="es-ES_tradnl" baseline="0" dirty="0"/>
              <a:t> </a:t>
            </a:r>
            <a:r>
              <a:rPr lang="es-ES_tradnl" baseline="0" dirty="0" err="1"/>
              <a:t>surname</a:t>
            </a:r>
            <a:r>
              <a:rPr lang="es-ES_tradnl" baseline="0" dirty="0"/>
              <a:t> </a:t>
            </a:r>
            <a:r>
              <a:rPr lang="es-ES_tradnl" baseline="0" dirty="0" err="1"/>
              <a:t>is</a:t>
            </a:r>
            <a:r>
              <a:rPr lang="es-ES_tradnl" baseline="0" dirty="0"/>
              <a:t> Hellín</a:t>
            </a:r>
          </a:p>
          <a:p>
            <a:r>
              <a:rPr lang="es-ES_tradnl" baseline="0" dirty="0"/>
              <a:t>  - </a:t>
            </a:r>
            <a:r>
              <a:rPr lang="es-ES_tradnl" baseline="0" dirty="0" err="1"/>
              <a:t>We</a:t>
            </a:r>
            <a:r>
              <a:rPr lang="es-ES_tradnl" baseline="0" dirty="0"/>
              <a:t> are </a:t>
            </a:r>
            <a:r>
              <a:rPr lang="es-ES_tradnl" baseline="0" dirty="0" err="1"/>
              <a:t>counting</a:t>
            </a:r>
            <a:endParaRPr lang="es-ES_tradnl" baseline="0" dirty="0"/>
          </a:p>
          <a:p>
            <a:endParaRPr lang="es-ES_tradnl" baseline="0" dirty="0"/>
          </a:p>
          <a:p>
            <a:r>
              <a:rPr lang="es-ES_tradnl" baseline="0" dirty="0"/>
              <a:t>Can </a:t>
            </a:r>
            <a:r>
              <a:rPr lang="es-ES_tradnl" baseline="0" dirty="0" err="1"/>
              <a:t>we</a:t>
            </a:r>
            <a:r>
              <a:rPr lang="es-ES_tradnl" baseline="0" dirty="0"/>
              <a:t> do </a:t>
            </a:r>
            <a:r>
              <a:rPr lang="es-ES_tradnl" baseline="0" dirty="0" err="1"/>
              <a:t>this</a:t>
            </a:r>
            <a:r>
              <a:rPr lang="es-ES_tradnl" baseline="0" dirty="0"/>
              <a:t> </a:t>
            </a:r>
            <a:r>
              <a:rPr lang="es-ES_tradnl" baseline="0" dirty="0" err="1"/>
              <a:t>better</a:t>
            </a:r>
            <a:r>
              <a:rPr lang="es-ES_tradnl" baseline="0" dirty="0"/>
              <a:t>?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6</a:t>
            </a:fld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/>
              <a:t>This</a:t>
            </a:r>
            <a:r>
              <a:rPr lang="es-ES_tradnl" dirty="0"/>
              <a:t> DSL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called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called</a:t>
            </a:r>
            <a:r>
              <a:rPr lang="es-ES_tradnl" dirty="0"/>
              <a:t> SQL.</a:t>
            </a:r>
          </a:p>
          <a:p>
            <a:r>
              <a:rPr lang="es-ES_tradnl" dirty="0"/>
              <a:t>(in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previous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r>
              <a:rPr lang="es-ES_tradnl" dirty="0"/>
              <a:t> </a:t>
            </a:r>
            <a:r>
              <a:rPr lang="es-ES_tradnl" dirty="0" err="1"/>
              <a:t>counter</a:t>
            </a:r>
            <a:r>
              <a:rPr lang="es-ES_tradnl" dirty="0"/>
              <a:t> </a:t>
            </a:r>
            <a:r>
              <a:rPr lang="es-ES_tradnl" dirty="0" err="1"/>
              <a:t>should</a:t>
            </a:r>
            <a:r>
              <a:rPr lang="es-ES_tradnl" dirty="0"/>
              <a:t> be = 0)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7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/>
              <a:t>Ant</a:t>
            </a:r>
            <a:r>
              <a:rPr lang="es-ES_tradnl" dirty="0"/>
              <a:t>, </a:t>
            </a:r>
            <a:r>
              <a:rPr lang="es-ES_tradnl" dirty="0" err="1"/>
              <a:t>Maven</a:t>
            </a:r>
            <a:r>
              <a:rPr lang="es-ES_tradnl" dirty="0"/>
              <a:t>, </a:t>
            </a:r>
            <a:r>
              <a:rPr lang="es-ES_tradnl" dirty="0" err="1"/>
              <a:t>Linq</a:t>
            </a:r>
            <a:endParaRPr lang="es-ES_tradnl" dirty="0"/>
          </a:p>
          <a:p>
            <a:r>
              <a:rPr lang="es-ES_tradnl" dirty="0" err="1"/>
              <a:t>Yacc</a:t>
            </a:r>
            <a:r>
              <a:rPr lang="es-ES_tradnl" dirty="0"/>
              <a:t>, </a:t>
            </a:r>
            <a:r>
              <a:rPr lang="es-ES_tradnl" dirty="0" err="1"/>
              <a:t>Bison</a:t>
            </a:r>
            <a:r>
              <a:rPr lang="es-ES_tradnl" dirty="0"/>
              <a:t>, ANTLR</a:t>
            </a:r>
          </a:p>
          <a:p>
            <a:r>
              <a:rPr lang="es-ES_tradnl" dirty="0"/>
              <a:t>CSS</a:t>
            </a:r>
          </a:p>
          <a:p>
            <a:r>
              <a:rPr lang="es-ES_tradnl" dirty="0" err="1"/>
              <a:t>Puppet</a:t>
            </a:r>
            <a:endParaRPr lang="es-ES_tradnl" dirty="0"/>
          </a:p>
          <a:p>
            <a:r>
              <a:rPr lang="es-ES_tradnl" dirty="0"/>
              <a:t>UML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profiles</a:t>
            </a:r>
            <a:r>
              <a:rPr lang="es-ES_tradnl" dirty="0"/>
              <a:t> </a:t>
            </a:r>
            <a:r>
              <a:rPr lang="es-ES_tradnl" dirty="0" err="1"/>
              <a:t>maybe</a:t>
            </a:r>
            <a:r>
              <a:rPr lang="es-ES_tradnl" dirty="0"/>
              <a:t>…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8</a:t>
            </a:fld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fun</a:t>
            </a:r>
            <a:r>
              <a:rPr lang="es-ES_tradnl" dirty="0"/>
              <a:t> and (</a:t>
            </a:r>
            <a:r>
              <a:rPr lang="es-ES_tradnl" dirty="0" err="1"/>
              <a:t>hopefully</a:t>
            </a:r>
            <a:r>
              <a:rPr lang="es-ES_tradnl" dirty="0"/>
              <a:t>) </a:t>
            </a:r>
            <a:r>
              <a:rPr lang="es-ES_tradnl" dirty="0" err="1"/>
              <a:t>profit</a:t>
            </a:r>
            <a:endParaRPr lang="es-ES_tradnl" dirty="0"/>
          </a:p>
          <a:p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9</a:t>
            </a:fld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implementation</a:t>
            </a:r>
            <a:r>
              <a:rPr lang="es-ES_tradnl" dirty="0"/>
              <a:t> </a:t>
            </a:r>
            <a:r>
              <a:rPr lang="es-ES_tradnl" dirty="0" err="1"/>
              <a:t>cost</a:t>
            </a:r>
            <a:r>
              <a:rPr lang="es-ES_tradnl" dirty="0"/>
              <a:t> </a:t>
            </a:r>
            <a:r>
              <a:rPr lang="es-ES_tradnl" dirty="0" err="1"/>
              <a:t>should</a:t>
            </a:r>
            <a:r>
              <a:rPr lang="es-ES_tradnl" dirty="0"/>
              <a:t> </a:t>
            </a:r>
            <a:r>
              <a:rPr lang="es-ES_tradnl" dirty="0" err="1"/>
              <a:t>be</a:t>
            </a:r>
            <a:r>
              <a:rPr lang="es-ES_tradnl" dirty="0"/>
              <a:t> </a:t>
            </a:r>
            <a:r>
              <a:rPr lang="es-ES_tradnl" dirty="0" err="1"/>
              <a:t>small</a:t>
            </a:r>
            <a:r>
              <a:rPr lang="es-ES_tradnl" dirty="0"/>
              <a:t>,</a:t>
            </a:r>
            <a:r>
              <a:rPr lang="es-ES_tradnl" baseline="0" dirty="0"/>
              <a:t> </a:t>
            </a:r>
            <a:r>
              <a:rPr lang="es-ES_tradnl" baseline="0" dirty="0" err="1"/>
              <a:t>but</a:t>
            </a:r>
            <a:r>
              <a:rPr lang="es-ES_tradnl" baseline="0" dirty="0"/>
              <a:t> </a:t>
            </a:r>
            <a:r>
              <a:rPr lang="es-ES_tradnl" baseline="0" dirty="0" err="1"/>
              <a:t>we</a:t>
            </a:r>
            <a:r>
              <a:rPr lang="es-ES_tradnl" baseline="0" dirty="0"/>
              <a:t> </a:t>
            </a:r>
            <a:r>
              <a:rPr lang="es-ES_tradnl" baseline="0" dirty="0" err="1"/>
              <a:t>want</a:t>
            </a:r>
            <a:r>
              <a:rPr lang="es-ES_tradnl" baseline="0" dirty="0"/>
              <a:t> </a:t>
            </a:r>
            <a:r>
              <a:rPr lang="es-ES_tradnl" baseline="0" dirty="0" err="1"/>
              <a:t>that</a:t>
            </a:r>
            <a:r>
              <a:rPr lang="es-ES_tradnl" baseline="0" dirty="0"/>
              <a:t> </a:t>
            </a:r>
            <a:r>
              <a:rPr lang="es-ES_tradnl" baseline="0" dirty="0" err="1"/>
              <a:t>our</a:t>
            </a:r>
            <a:r>
              <a:rPr lang="es-ES_tradnl" baseline="0" dirty="0"/>
              <a:t> DSL has </a:t>
            </a:r>
            <a:r>
              <a:rPr lang="es-ES_tradnl" baseline="0" dirty="0" err="1"/>
              <a:t>many</a:t>
            </a:r>
            <a:r>
              <a:rPr lang="es-ES_tradnl" baseline="0" dirty="0"/>
              <a:t> </a:t>
            </a:r>
            <a:r>
              <a:rPr lang="es-ES_tradnl" baseline="0" dirty="0" err="1"/>
              <a:t>features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10</a:t>
            </a:fld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 err="1"/>
              <a:t>Now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I </a:t>
            </a:r>
            <a:r>
              <a:rPr lang="es-ES_tradnl" dirty="0" err="1"/>
              <a:t>have</a:t>
            </a:r>
            <a:r>
              <a:rPr lang="es-ES_tradnl" dirty="0"/>
              <a:t> </a:t>
            </a:r>
            <a:r>
              <a:rPr lang="es-ES_tradnl" dirty="0" err="1"/>
              <a:t>conviced</a:t>
            </a:r>
            <a:r>
              <a:rPr lang="es-ES_tradnl" dirty="0"/>
              <a:t> </a:t>
            </a:r>
            <a:r>
              <a:rPr lang="es-ES_tradnl" dirty="0" err="1"/>
              <a:t>you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DSLs</a:t>
            </a:r>
            <a:r>
              <a:rPr lang="es-ES_tradnl" dirty="0"/>
              <a:t> are </a:t>
            </a:r>
            <a:r>
              <a:rPr lang="es-ES_tradnl" dirty="0" err="1"/>
              <a:t>useful</a:t>
            </a:r>
            <a:r>
              <a:rPr lang="es-ES_tradnl" dirty="0"/>
              <a:t>,</a:t>
            </a:r>
            <a:r>
              <a:rPr lang="es-ES_tradnl" baseline="0" dirty="0"/>
              <a:t> I </a:t>
            </a:r>
            <a:r>
              <a:rPr lang="es-ES_tradnl" baseline="0" dirty="0" err="1"/>
              <a:t>would</a:t>
            </a:r>
            <a:r>
              <a:rPr lang="es-ES_tradnl" baseline="0" dirty="0"/>
              <a:t> </a:t>
            </a:r>
            <a:r>
              <a:rPr lang="es-ES_tradnl" baseline="0" dirty="0" err="1"/>
              <a:t>like</a:t>
            </a:r>
            <a:r>
              <a:rPr lang="es-ES_tradnl" baseline="0" dirty="0"/>
              <a:t> </a:t>
            </a:r>
            <a:r>
              <a:rPr lang="es-ES_tradnl" baseline="0" dirty="0" err="1"/>
              <a:t>to</a:t>
            </a:r>
            <a:r>
              <a:rPr lang="es-ES_tradnl" baseline="0" dirty="0"/>
              <a:t> </a:t>
            </a:r>
            <a:r>
              <a:rPr lang="es-ES_tradnl" baseline="0" dirty="0" err="1"/>
              <a:t>talk</a:t>
            </a:r>
            <a:r>
              <a:rPr lang="es-ES_tradnl" baseline="0" dirty="0"/>
              <a:t> </a:t>
            </a:r>
            <a:r>
              <a:rPr lang="es-ES_tradnl" baseline="0" dirty="0" err="1"/>
              <a:t>about</a:t>
            </a:r>
            <a:r>
              <a:rPr lang="es-ES_tradnl" baseline="0" dirty="0"/>
              <a:t> </a:t>
            </a:r>
            <a:r>
              <a:rPr lang="es-ES_tradnl" baseline="0" dirty="0" err="1"/>
              <a:t>computer</a:t>
            </a:r>
            <a:r>
              <a:rPr lang="es-ES_tradnl" baseline="0" dirty="0"/>
              <a:t> </a:t>
            </a:r>
            <a:r>
              <a:rPr lang="es-ES_tradnl" baseline="0" dirty="0" err="1"/>
              <a:t>languages</a:t>
            </a:r>
            <a:r>
              <a:rPr lang="es-ES_tradnl" baseline="0" dirty="0"/>
              <a:t> in general </a:t>
            </a:r>
            <a:r>
              <a:rPr lang="es-ES_tradnl" baseline="0" dirty="0" err="1"/>
              <a:t>because</a:t>
            </a:r>
            <a:r>
              <a:rPr lang="es-ES_tradnl" baseline="0" dirty="0"/>
              <a:t> a DSL </a:t>
            </a:r>
            <a:r>
              <a:rPr lang="es-ES_tradnl" baseline="0" dirty="0" err="1"/>
              <a:t>is</a:t>
            </a:r>
            <a:r>
              <a:rPr lang="es-ES_tradnl" baseline="0" dirty="0"/>
              <a:t> similar </a:t>
            </a:r>
            <a:r>
              <a:rPr lang="es-ES_tradnl" baseline="0" dirty="0" err="1"/>
              <a:t>to</a:t>
            </a:r>
            <a:r>
              <a:rPr lang="es-ES_tradnl" baseline="0" dirty="0"/>
              <a:t> a GPL, </a:t>
            </a:r>
            <a:r>
              <a:rPr lang="es-ES_tradnl" baseline="0" dirty="0" err="1"/>
              <a:t>but</a:t>
            </a:r>
            <a:r>
              <a:rPr lang="es-ES_tradnl" baseline="0" dirty="0"/>
              <a:t> </a:t>
            </a:r>
            <a:r>
              <a:rPr lang="es-ES_tradnl" baseline="0" dirty="0" err="1"/>
              <a:t>with</a:t>
            </a:r>
            <a:r>
              <a:rPr lang="es-ES_tradnl" baseline="0" dirty="0"/>
              <a:t> a </a:t>
            </a:r>
            <a:r>
              <a:rPr lang="es-ES_tradnl" baseline="0" dirty="0" err="1"/>
              <a:t>smaller</a:t>
            </a:r>
            <a:r>
              <a:rPr lang="es-ES_tradnl" baseline="0" dirty="0"/>
              <a:t> </a:t>
            </a:r>
            <a:r>
              <a:rPr lang="es-ES_tradnl" baseline="0" dirty="0" err="1"/>
              <a:t>scope</a:t>
            </a:r>
            <a:endParaRPr lang="es-ES_tradn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11</a:t>
            </a:fld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Which</a:t>
            </a:r>
            <a:r>
              <a:rPr lang="en-GB" baseline="0" noProof="0" dirty="0"/>
              <a:t> language is this?</a:t>
            </a:r>
            <a:endParaRPr lang="en-GB" noProof="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12</a:t>
            </a:fld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http://www.openmodeling.nl/dsl.html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34EF9-0BCB-48E8-9452-A582B5FF3A1D}" type="slidenum">
              <a:rPr lang="es-ES_tradnl" smtClean="0"/>
              <a:pPr/>
              <a:t>26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04/12/2019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04/12/2019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04/12/2019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04/12/2019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04/12/2019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martinfowler.com/books/dsl.html" TargetMode="External"/><Relationship Id="rId2" Type="http://schemas.openxmlformats.org/officeDocument/2006/relationships/hyperlink" Target="http://voelter.de/data/books/markusvoelter-dslengineering-1.0.pdf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 err="1">
                <a:latin typeface="Consolas" pitchFamily="49" charset="0"/>
              </a:rPr>
              <a:t>Domain-Specific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Languages</a:t>
            </a:r>
            <a:br>
              <a:rPr lang="es-ES_tradnl" dirty="0">
                <a:latin typeface="Consolas" pitchFamily="49" charset="0"/>
              </a:rPr>
            </a:br>
            <a:r>
              <a:rPr lang="es-ES_tradnl" sz="3600" dirty="0">
                <a:latin typeface="Consolas" pitchFamily="49" charset="0"/>
              </a:rPr>
              <a:t>(</a:t>
            </a:r>
            <a:r>
              <a:rPr lang="es-ES_tradnl" sz="3600" dirty="0" err="1">
                <a:latin typeface="Consolas" pitchFamily="49" charset="0"/>
              </a:rPr>
              <a:t>by</a:t>
            </a:r>
            <a:r>
              <a:rPr lang="es-ES_tradnl" sz="3600" dirty="0">
                <a:latin typeface="Consolas" pitchFamily="49" charset="0"/>
              </a:rPr>
              <a:t> </a:t>
            </a:r>
            <a:r>
              <a:rPr lang="es-ES_tradnl" sz="3600" dirty="0" err="1">
                <a:latin typeface="Consolas" pitchFamily="49" charset="0"/>
              </a:rPr>
              <a:t>example</a:t>
            </a:r>
            <a:r>
              <a:rPr lang="es-ES_tradnl" sz="3600" dirty="0">
                <a:latin typeface="Consolas" pitchFamily="49" charset="0"/>
              </a:rPr>
              <a:t>)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_tradnl" b="1" dirty="0"/>
              <a:t>Jesús Sánchez Cuadrado</a:t>
            </a:r>
          </a:p>
          <a:p>
            <a:r>
              <a:rPr lang="es-ES_tradnl" sz="2400" dirty="0"/>
              <a:t>Universidad de Murcia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B109EEA-04BA-44CA-964F-2BCA8F0C4D06}"/>
              </a:ext>
            </a:extLst>
          </p:cNvPr>
          <p:cNvSpPr txBox="1"/>
          <p:nvPr/>
        </p:nvSpPr>
        <p:spPr>
          <a:xfrm>
            <a:off x="6894023" y="600526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sanchezcuadrado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89628C-0122-4DB7-B14A-B06ADAD8D87D}"/>
              </a:ext>
            </a:extLst>
          </p:cNvPr>
          <p:cNvSpPr txBox="1"/>
          <p:nvPr/>
        </p:nvSpPr>
        <p:spPr>
          <a:xfrm>
            <a:off x="5920041" y="6455078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http://github.com/jesusc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736EB90-BE9A-4E4D-A7C9-B345C3FE98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5" t="13648" r="21015" b="14010"/>
          <a:stretch/>
        </p:blipFill>
        <p:spPr>
          <a:xfrm>
            <a:off x="6292463" y="5993413"/>
            <a:ext cx="520700" cy="46166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D3DF8AD-CDAC-446F-B040-A41D0C53481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1" t="10917" r="11568" b="12083"/>
          <a:stretch/>
        </p:blipFill>
        <p:spPr>
          <a:xfrm>
            <a:off x="6981472" y="5531154"/>
            <a:ext cx="419100" cy="4191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3A79732-8C1F-4203-821B-DFD4216F658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8" t="10081" r="24125" b="9126"/>
          <a:stretch/>
        </p:blipFill>
        <p:spPr>
          <a:xfrm>
            <a:off x="5363140" y="6362449"/>
            <a:ext cx="612949" cy="50812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0435620-7B4A-45B8-819A-940F1BB87606}"/>
              </a:ext>
            </a:extLst>
          </p:cNvPr>
          <p:cNvSpPr txBox="1"/>
          <p:nvPr/>
        </p:nvSpPr>
        <p:spPr>
          <a:xfrm>
            <a:off x="7400572" y="553115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jesusc@um.es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Domain-Specific</a:t>
            </a:r>
            <a:r>
              <a:rPr lang="es-ES_tradnl" dirty="0"/>
              <a:t> </a:t>
            </a:r>
            <a:r>
              <a:rPr lang="es-ES_tradnl" dirty="0" err="1"/>
              <a:t>Languages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key</a:t>
            </a:r>
            <a:r>
              <a:rPr lang="es-ES_tradnl" dirty="0"/>
              <a:t> </a:t>
            </a:r>
            <a:r>
              <a:rPr lang="es-ES_tradnl" dirty="0" err="1"/>
              <a:t>issue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how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build</a:t>
            </a:r>
            <a:r>
              <a:rPr lang="es-ES_tradnl" dirty="0"/>
              <a:t> </a:t>
            </a:r>
            <a:r>
              <a:rPr lang="es-ES_tradnl" dirty="0" err="1"/>
              <a:t>DSLs</a:t>
            </a:r>
            <a:r>
              <a:rPr lang="es-ES_tradnl" dirty="0"/>
              <a:t> </a:t>
            </a:r>
            <a:r>
              <a:rPr lang="es-ES_tradnl" dirty="0" err="1"/>
              <a:t>effectively</a:t>
            </a:r>
            <a:endParaRPr lang="es-ES_tradnl" dirty="0"/>
          </a:p>
          <a:p>
            <a:pPr lvl="1"/>
            <a:r>
              <a:rPr lang="es-ES_tradnl" dirty="0" err="1"/>
              <a:t>Any</a:t>
            </a:r>
            <a:r>
              <a:rPr lang="es-ES_tradnl" dirty="0"/>
              <a:t> </a:t>
            </a:r>
            <a:r>
              <a:rPr lang="es-ES_tradnl" dirty="0" err="1"/>
              <a:t>programmer</a:t>
            </a:r>
            <a:r>
              <a:rPr lang="es-ES_tradnl" dirty="0"/>
              <a:t> </a:t>
            </a:r>
            <a:r>
              <a:rPr lang="es-ES_tradnl" dirty="0" err="1"/>
              <a:t>could</a:t>
            </a:r>
            <a:r>
              <a:rPr lang="es-ES_tradnl" dirty="0"/>
              <a:t> </a:t>
            </a:r>
            <a:r>
              <a:rPr lang="es-ES_tradnl" dirty="0" err="1"/>
              <a:t>build</a:t>
            </a:r>
            <a:r>
              <a:rPr lang="es-ES_tradnl" dirty="0"/>
              <a:t> a DSL</a:t>
            </a:r>
          </a:p>
          <a:p>
            <a:pPr lvl="1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implementation</a:t>
            </a:r>
            <a:r>
              <a:rPr lang="es-ES_tradnl" dirty="0"/>
              <a:t> </a:t>
            </a:r>
            <a:r>
              <a:rPr lang="es-ES_tradnl" dirty="0" err="1"/>
              <a:t>cost</a:t>
            </a:r>
            <a:r>
              <a:rPr lang="es-ES_tradnl" dirty="0"/>
              <a:t> </a:t>
            </a:r>
            <a:r>
              <a:rPr lang="es-ES_tradnl" dirty="0" err="1"/>
              <a:t>should</a:t>
            </a:r>
            <a:r>
              <a:rPr lang="es-ES_tradnl" dirty="0"/>
              <a:t> </a:t>
            </a:r>
            <a:r>
              <a:rPr lang="es-ES_tradnl" dirty="0" err="1"/>
              <a:t>be</a:t>
            </a:r>
            <a:r>
              <a:rPr lang="es-ES_tradnl" dirty="0"/>
              <a:t> </a:t>
            </a:r>
            <a:r>
              <a:rPr lang="es-ES_tradnl" dirty="0" err="1"/>
              <a:t>small</a:t>
            </a:r>
            <a:endParaRPr lang="es-ES_tradnl" dirty="0"/>
          </a:p>
          <a:p>
            <a:r>
              <a:rPr lang="es-ES_tradnl" dirty="0" err="1"/>
              <a:t>You</a:t>
            </a:r>
            <a:r>
              <a:rPr lang="es-ES_tradnl" dirty="0"/>
              <a:t> </a:t>
            </a:r>
            <a:r>
              <a:rPr lang="es-ES_tradnl" dirty="0" err="1"/>
              <a:t>need</a:t>
            </a:r>
            <a:r>
              <a:rPr lang="es-ES_tradnl" dirty="0"/>
              <a:t>:</a:t>
            </a:r>
          </a:p>
          <a:p>
            <a:pPr lvl="1"/>
            <a:r>
              <a:rPr lang="es-ES_tradnl" dirty="0" err="1"/>
              <a:t>Knowledge</a:t>
            </a:r>
            <a:r>
              <a:rPr lang="es-ES_tradnl" dirty="0"/>
              <a:t> </a:t>
            </a:r>
            <a:r>
              <a:rPr lang="es-ES_tradnl" dirty="0" err="1"/>
              <a:t>about</a:t>
            </a:r>
            <a:r>
              <a:rPr lang="es-ES_tradnl" dirty="0"/>
              <a:t> “</a:t>
            </a:r>
            <a:r>
              <a:rPr lang="es-ES_tradnl" dirty="0" err="1"/>
              <a:t>language</a:t>
            </a:r>
            <a:r>
              <a:rPr lang="es-ES_tradnl" dirty="0"/>
              <a:t> </a:t>
            </a:r>
            <a:r>
              <a:rPr lang="es-ES_tradnl" dirty="0" err="1"/>
              <a:t>engineering</a:t>
            </a:r>
            <a:r>
              <a:rPr lang="es-ES_tradnl" dirty="0"/>
              <a:t>”</a:t>
            </a:r>
          </a:p>
          <a:p>
            <a:pPr lvl="2"/>
            <a:r>
              <a:rPr lang="es-ES_tradnl" dirty="0" err="1"/>
              <a:t>Including</a:t>
            </a:r>
            <a:r>
              <a:rPr lang="es-ES_tradnl" dirty="0"/>
              <a:t> </a:t>
            </a:r>
            <a:r>
              <a:rPr lang="es-ES_tradnl" dirty="0" err="1"/>
              <a:t>e.g</a:t>
            </a:r>
            <a:r>
              <a:rPr lang="es-ES_tradnl" dirty="0"/>
              <a:t>., </a:t>
            </a:r>
            <a:r>
              <a:rPr lang="es-ES_tradnl" dirty="0" err="1"/>
              <a:t>grammars</a:t>
            </a:r>
            <a:r>
              <a:rPr lang="es-ES_tradnl" dirty="0"/>
              <a:t>, </a:t>
            </a:r>
            <a:r>
              <a:rPr lang="es-ES_tradnl" dirty="0" err="1"/>
              <a:t>object-oriented</a:t>
            </a:r>
            <a:r>
              <a:rPr lang="es-ES_tradnl" dirty="0"/>
              <a:t> </a:t>
            </a:r>
            <a:r>
              <a:rPr lang="es-ES_tradnl" dirty="0" err="1"/>
              <a:t>programming</a:t>
            </a:r>
            <a:endParaRPr lang="es-ES_tradnl" dirty="0"/>
          </a:p>
          <a:p>
            <a:pPr lvl="1"/>
            <a:r>
              <a:rPr lang="es-ES_tradnl" dirty="0" err="1"/>
              <a:t>Knowledge</a:t>
            </a:r>
            <a:r>
              <a:rPr lang="es-ES_tradnl" dirty="0"/>
              <a:t> </a:t>
            </a:r>
            <a:r>
              <a:rPr lang="es-ES_tradnl" dirty="0" err="1"/>
              <a:t>about</a:t>
            </a:r>
            <a:r>
              <a:rPr lang="es-ES_tradnl" dirty="0"/>
              <a:t> </a:t>
            </a:r>
            <a:r>
              <a:rPr lang="es-ES_tradnl" dirty="0" err="1"/>
              <a:t>tools</a:t>
            </a:r>
            <a:r>
              <a:rPr lang="es-ES_tradnl" dirty="0"/>
              <a:t> and </a:t>
            </a:r>
            <a:r>
              <a:rPr lang="es-ES_tradnl" dirty="0" err="1"/>
              <a:t>strategies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build</a:t>
            </a:r>
            <a:r>
              <a:rPr lang="es-ES_tradnl" dirty="0"/>
              <a:t> </a:t>
            </a:r>
            <a:r>
              <a:rPr lang="es-ES_tradnl" dirty="0" err="1"/>
              <a:t>DSLs</a:t>
            </a:r>
            <a:endParaRPr lang="es-ES_tradnl" dirty="0"/>
          </a:p>
          <a:p>
            <a:pPr lvl="2"/>
            <a:r>
              <a:rPr lang="es-ES_tradnl" dirty="0"/>
              <a:t>(and </a:t>
            </a:r>
            <a:r>
              <a:rPr lang="es-ES_tradnl" dirty="0" err="1"/>
              <a:t>pacience</a:t>
            </a:r>
            <a:r>
              <a:rPr lang="es-ES_tradnl" dirty="0"/>
              <a:t>)</a:t>
            </a:r>
          </a:p>
          <a:p>
            <a:pPr lvl="1">
              <a:buNone/>
            </a:pPr>
            <a:endParaRPr lang="es-ES_trad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COMPUTER </a:t>
            </a:r>
            <a:r>
              <a:rPr lang="es-ES_tradnl" dirty="0" err="1"/>
              <a:t>Languages</a:t>
            </a:r>
            <a:endParaRPr lang="es-ES_tradnl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Part</a:t>
            </a:r>
            <a:r>
              <a:rPr lang="es-ES_tradnl" dirty="0"/>
              <a:t> II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Languages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1763688" y="2276872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err="1">
                <a:solidFill>
                  <a:srgbClr val="C00000"/>
                </a:solidFill>
                <a:latin typeface="Consolas" pitchFamily="49" charset="0"/>
              </a:rPr>
              <a:t>public</a:t>
            </a:r>
            <a:r>
              <a:rPr lang="es-ES_tradnl" sz="2400" dirty="0">
                <a:latin typeface="Consolas" pitchFamily="49" charset="0"/>
              </a:rPr>
              <a:t> </a:t>
            </a:r>
            <a:r>
              <a:rPr lang="es-ES_tradnl" sz="2400" b="1" dirty="0" err="1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sz="2400" dirty="0">
                <a:latin typeface="Consolas" pitchFamily="49" charset="0"/>
              </a:rPr>
              <a:t> </a:t>
            </a:r>
            <a:r>
              <a:rPr lang="es-ES_tradnl" sz="2400" dirty="0" err="1">
                <a:latin typeface="Consolas" pitchFamily="49" charset="0"/>
              </a:rPr>
              <a:t>Person</a:t>
            </a:r>
            <a:r>
              <a:rPr lang="es-ES_tradnl" sz="2400" dirty="0">
                <a:latin typeface="Consolas" pitchFamily="49" charset="0"/>
              </a:rPr>
              <a:t> {</a:t>
            </a:r>
          </a:p>
          <a:p>
            <a:r>
              <a:rPr lang="es-ES_tradnl" sz="2400" dirty="0">
                <a:latin typeface="Consolas" pitchFamily="49" charset="0"/>
              </a:rPr>
              <a:t>   </a:t>
            </a:r>
            <a:r>
              <a:rPr lang="es-ES_tradnl" sz="2400" b="1" dirty="0" err="1">
                <a:solidFill>
                  <a:srgbClr val="C00000"/>
                </a:solidFill>
                <a:latin typeface="Consolas" pitchFamily="49" charset="0"/>
              </a:rPr>
              <a:t>protected</a:t>
            </a:r>
            <a:r>
              <a:rPr lang="es-ES_tradnl" sz="2400" dirty="0">
                <a:latin typeface="Consolas" pitchFamily="49" charset="0"/>
              </a:rPr>
              <a:t> </a:t>
            </a:r>
            <a:r>
              <a:rPr lang="es-ES_tradnl" sz="2400" dirty="0" err="1">
                <a:latin typeface="Consolas" pitchFamily="49" charset="0"/>
              </a:rPr>
              <a:t>String</a:t>
            </a:r>
            <a:r>
              <a:rPr lang="es-ES_tradnl" sz="2400" dirty="0">
                <a:latin typeface="Consolas" pitchFamily="49" charset="0"/>
              </a:rPr>
              <a:t> </a:t>
            </a:r>
            <a:r>
              <a:rPr lang="es-ES_tradnl" sz="2400" dirty="0" err="1">
                <a:latin typeface="Consolas" pitchFamily="49" charset="0"/>
              </a:rPr>
              <a:t>name</a:t>
            </a:r>
            <a:r>
              <a:rPr lang="es-ES_tradnl" sz="2400" dirty="0">
                <a:latin typeface="Consolas" pitchFamily="49" charset="0"/>
              </a:rPr>
              <a:t>;</a:t>
            </a:r>
          </a:p>
          <a:p>
            <a:r>
              <a:rPr lang="es-ES_tradnl" sz="2400" dirty="0">
                <a:latin typeface="Consolas" pitchFamily="49" charset="0"/>
              </a:rPr>
              <a:t>   </a:t>
            </a:r>
            <a:r>
              <a:rPr lang="es-ES_tradnl" sz="2400" b="1" dirty="0" err="1">
                <a:solidFill>
                  <a:srgbClr val="C00000"/>
                </a:solidFill>
                <a:latin typeface="Consolas" pitchFamily="49" charset="0"/>
              </a:rPr>
              <a:t>public</a:t>
            </a:r>
            <a:r>
              <a:rPr lang="es-ES_tradnl" sz="2400" dirty="0">
                <a:latin typeface="Consolas" pitchFamily="49" charset="0"/>
              </a:rPr>
              <a:t> </a:t>
            </a:r>
            <a:r>
              <a:rPr lang="es-ES_tradnl" sz="2400" dirty="0" err="1">
                <a:latin typeface="Consolas" pitchFamily="49" charset="0"/>
              </a:rPr>
              <a:t>String</a:t>
            </a:r>
            <a:r>
              <a:rPr lang="es-ES_tradnl" sz="2400" dirty="0">
                <a:latin typeface="Consolas" pitchFamily="49" charset="0"/>
              </a:rPr>
              <a:t> </a:t>
            </a:r>
            <a:r>
              <a:rPr lang="es-ES_tradnl" sz="2400" dirty="0" err="1">
                <a:latin typeface="Consolas" pitchFamily="49" charset="0"/>
              </a:rPr>
              <a:t>getName</a:t>
            </a:r>
            <a:r>
              <a:rPr lang="es-ES_tradnl" sz="2400" dirty="0">
                <a:latin typeface="Consolas" pitchFamily="49" charset="0"/>
              </a:rPr>
              <a:t>() {</a:t>
            </a:r>
          </a:p>
          <a:p>
            <a:r>
              <a:rPr lang="es-ES_tradnl" sz="2400" dirty="0">
                <a:latin typeface="Consolas" pitchFamily="49" charset="0"/>
              </a:rPr>
              <a:t>         </a:t>
            </a:r>
            <a:r>
              <a:rPr lang="es-ES_tradnl" sz="2400" b="1" dirty="0" err="1">
                <a:latin typeface="Consolas" pitchFamily="49" charset="0"/>
              </a:rPr>
              <a:t>return</a:t>
            </a:r>
            <a:r>
              <a:rPr lang="es-ES_tradnl" sz="2400" dirty="0">
                <a:latin typeface="Consolas" pitchFamily="49" charset="0"/>
              </a:rPr>
              <a:t> </a:t>
            </a:r>
            <a:r>
              <a:rPr lang="es-ES_tradnl" sz="2400" dirty="0" err="1">
                <a:latin typeface="Consolas" pitchFamily="49" charset="0"/>
              </a:rPr>
              <a:t>name</a:t>
            </a:r>
            <a:r>
              <a:rPr lang="es-ES_tradnl" sz="2400" dirty="0">
                <a:latin typeface="Consolas" pitchFamily="49" charset="0"/>
              </a:rPr>
              <a:t>;</a:t>
            </a:r>
          </a:p>
          <a:p>
            <a:r>
              <a:rPr lang="es-ES_tradnl" sz="2400" dirty="0">
                <a:latin typeface="Consolas" pitchFamily="49" charset="0"/>
              </a:rPr>
              <a:t>   }</a:t>
            </a:r>
          </a:p>
          <a:p>
            <a:r>
              <a:rPr lang="es-ES_tradnl" sz="240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 err="1"/>
              <a:t>Languages</a:t>
            </a:r>
            <a:r>
              <a:rPr lang="es-ES_tradnl" dirty="0"/>
              <a:t> – </a:t>
            </a:r>
            <a:r>
              <a:rPr lang="es-ES_tradnl" dirty="0" err="1"/>
              <a:t>Main</a:t>
            </a:r>
            <a:r>
              <a:rPr lang="es-ES_tradnl" dirty="0"/>
              <a:t> </a:t>
            </a:r>
            <a:r>
              <a:rPr lang="es-ES_tradnl" dirty="0" err="1"/>
              <a:t>elements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b="1" dirty="0" err="1"/>
              <a:t>Abstract</a:t>
            </a:r>
            <a:r>
              <a:rPr lang="es-ES_tradnl" b="1" dirty="0"/>
              <a:t> </a:t>
            </a:r>
            <a:r>
              <a:rPr lang="es-ES_tradnl" b="1" dirty="0" err="1"/>
              <a:t>syntax</a:t>
            </a:r>
            <a:endParaRPr lang="es-ES_tradnl" b="1" dirty="0"/>
          </a:p>
          <a:p>
            <a:pPr lvl="1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concepts</a:t>
            </a:r>
            <a:r>
              <a:rPr lang="es-ES_tradnl" dirty="0"/>
              <a:t> of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language</a:t>
            </a:r>
            <a:endParaRPr lang="es-ES_tradnl" dirty="0"/>
          </a:p>
          <a:p>
            <a:r>
              <a:rPr lang="es-ES_tradnl" b="1" dirty="0"/>
              <a:t>Concrete </a:t>
            </a:r>
            <a:r>
              <a:rPr lang="es-ES_tradnl" b="1" dirty="0" err="1"/>
              <a:t>syntax</a:t>
            </a:r>
            <a:endParaRPr lang="es-ES_tradnl" b="1" dirty="0"/>
          </a:p>
          <a:p>
            <a:pPr lvl="1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notation</a:t>
            </a:r>
            <a:endParaRPr lang="es-ES_tradnl" dirty="0"/>
          </a:p>
          <a:p>
            <a:r>
              <a:rPr lang="es-ES_tradnl" b="1" dirty="0" err="1"/>
              <a:t>Semantics</a:t>
            </a:r>
            <a:endParaRPr lang="es-ES_tradnl" b="1" dirty="0"/>
          </a:p>
          <a:p>
            <a:pPr lvl="1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meaning</a:t>
            </a:r>
            <a:endParaRPr lang="es-ES_tradnl" dirty="0"/>
          </a:p>
          <a:p>
            <a:pPr lvl="1">
              <a:buNone/>
            </a:pPr>
            <a:endParaRPr lang="es-ES_trad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Languages</a:t>
            </a:r>
            <a:r>
              <a:rPr lang="es-ES_tradnl" dirty="0"/>
              <a:t> – </a:t>
            </a:r>
            <a:r>
              <a:rPr lang="es-ES_tradnl" dirty="0" err="1"/>
              <a:t>Abstract</a:t>
            </a:r>
            <a:r>
              <a:rPr lang="es-ES_tradnl" dirty="0"/>
              <a:t> </a:t>
            </a:r>
            <a:r>
              <a:rPr lang="es-ES_tradnl" dirty="0" err="1"/>
              <a:t>syntax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concepts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make</a:t>
            </a:r>
            <a:r>
              <a:rPr lang="es-ES_tradnl" dirty="0"/>
              <a:t> up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language</a:t>
            </a:r>
            <a:endParaRPr lang="es-ES_tradnl" dirty="0"/>
          </a:p>
          <a:p>
            <a:pPr lvl="1"/>
            <a:r>
              <a:rPr lang="es-ES_tradnl" dirty="0" err="1"/>
              <a:t>Two</a:t>
            </a:r>
            <a:r>
              <a:rPr lang="es-ES_tradnl" dirty="0"/>
              <a:t> </a:t>
            </a:r>
            <a:r>
              <a:rPr lang="es-ES_tradnl" dirty="0" err="1"/>
              <a:t>ways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represent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abstract</a:t>
            </a:r>
            <a:r>
              <a:rPr lang="es-ES_tradnl" dirty="0"/>
              <a:t> </a:t>
            </a:r>
            <a:r>
              <a:rPr lang="es-ES_tradnl" dirty="0" err="1"/>
              <a:t>syntax</a:t>
            </a:r>
            <a:endParaRPr lang="es-ES_tradnl" dirty="0"/>
          </a:p>
          <a:p>
            <a:pPr lvl="2"/>
            <a:r>
              <a:rPr lang="es-ES_tradnl" dirty="0"/>
              <a:t>Meta-</a:t>
            </a:r>
            <a:r>
              <a:rPr lang="es-ES_tradnl" dirty="0" err="1"/>
              <a:t>model</a:t>
            </a:r>
            <a:r>
              <a:rPr lang="es-ES_tradnl" dirty="0"/>
              <a:t> (</a:t>
            </a:r>
            <a:r>
              <a:rPr lang="es-ES_tradnl" dirty="0" err="1"/>
              <a:t>i.e.</a:t>
            </a:r>
            <a:r>
              <a:rPr lang="es-ES_tradnl" dirty="0"/>
              <a:t>, </a:t>
            </a:r>
            <a:r>
              <a:rPr lang="es-ES_tradnl" dirty="0" err="1"/>
              <a:t>an</a:t>
            </a:r>
            <a:r>
              <a:rPr lang="es-ES_tradnl" dirty="0"/>
              <a:t> UML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diagram</a:t>
            </a:r>
            <a:r>
              <a:rPr lang="es-ES_tradnl" dirty="0"/>
              <a:t>)</a:t>
            </a:r>
          </a:p>
          <a:p>
            <a:pPr lvl="2"/>
            <a:r>
              <a:rPr lang="es-ES_tradnl" dirty="0" err="1"/>
              <a:t>Grammar</a:t>
            </a:r>
            <a:endParaRPr lang="es-ES_tradnl" dirty="0"/>
          </a:p>
          <a:p>
            <a:pPr lvl="1"/>
            <a:r>
              <a:rPr lang="es-ES_tradnl" dirty="0"/>
              <a:t>In </a:t>
            </a:r>
            <a:r>
              <a:rPr lang="es-ES_tradnl" dirty="0" err="1"/>
              <a:t>practice</a:t>
            </a:r>
            <a:r>
              <a:rPr lang="es-ES_tradnl" dirty="0"/>
              <a:t>: set of Java </a:t>
            </a:r>
            <a:r>
              <a:rPr lang="es-ES_tradnl" dirty="0" err="1"/>
              <a:t>classes</a:t>
            </a:r>
            <a:r>
              <a:rPr lang="es-ES_tradnl" dirty="0"/>
              <a:t> </a:t>
            </a:r>
          </a:p>
          <a:p>
            <a:r>
              <a:rPr lang="es-ES_tradnl" dirty="0"/>
              <a:t>At </a:t>
            </a:r>
            <a:r>
              <a:rPr lang="es-ES_tradnl" dirty="0" err="1"/>
              <a:t>runtime</a:t>
            </a:r>
            <a:r>
              <a:rPr lang="es-ES_tradnl" dirty="0"/>
              <a:t> </a:t>
            </a:r>
            <a:r>
              <a:rPr lang="es-ES_tradnl" dirty="0" err="1"/>
              <a:t>we</a:t>
            </a:r>
            <a:r>
              <a:rPr lang="es-ES_tradnl" dirty="0"/>
              <a:t> </a:t>
            </a:r>
            <a:r>
              <a:rPr lang="es-ES_tradnl" dirty="0" err="1"/>
              <a:t>get</a:t>
            </a:r>
            <a:r>
              <a:rPr lang="es-ES_tradnl" dirty="0"/>
              <a:t> </a:t>
            </a:r>
            <a:r>
              <a:rPr lang="es-ES_tradnl" dirty="0" err="1"/>
              <a:t>an</a:t>
            </a:r>
            <a:r>
              <a:rPr lang="es-ES_tradnl" dirty="0"/>
              <a:t> </a:t>
            </a:r>
            <a:r>
              <a:rPr lang="es-ES_tradnl" dirty="0" err="1"/>
              <a:t>Abstract</a:t>
            </a:r>
            <a:r>
              <a:rPr lang="es-ES_tradnl" dirty="0"/>
              <a:t> </a:t>
            </a:r>
            <a:r>
              <a:rPr lang="es-ES_tradnl" dirty="0" err="1"/>
              <a:t>Syntax</a:t>
            </a:r>
            <a:r>
              <a:rPr lang="es-ES_tradnl" dirty="0"/>
              <a:t> </a:t>
            </a:r>
            <a:r>
              <a:rPr lang="es-ES_tradnl" dirty="0" err="1"/>
              <a:t>Tree</a:t>
            </a:r>
            <a:r>
              <a:rPr lang="es-ES_tradnl" dirty="0"/>
              <a:t> (AST)</a:t>
            </a:r>
          </a:p>
          <a:p>
            <a:pPr lvl="1"/>
            <a:r>
              <a:rPr lang="es-ES_tradnl" dirty="0" err="1"/>
              <a:t>For</a:t>
            </a:r>
            <a:r>
              <a:rPr lang="es-ES_tradnl" dirty="0"/>
              <a:t> a textual </a:t>
            </a:r>
            <a:r>
              <a:rPr lang="es-ES_tradnl" dirty="0" err="1"/>
              <a:t>language</a:t>
            </a:r>
            <a:r>
              <a:rPr lang="es-ES_tradnl" dirty="0"/>
              <a:t>, a </a:t>
            </a:r>
            <a:r>
              <a:rPr lang="es-ES_tradnl" dirty="0" err="1"/>
              <a:t>parser</a:t>
            </a:r>
            <a:r>
              <a:rPr lang="es-ES_tradnl" dirty="0"/>
              <a:t> </a:t>
            </a:r>
            <a:r>
              <a:rPr lang="es-ES_tradnl" dirty="0" err="1"/>
              <a:t>takes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and </a:t>
            </a:r>
            <a:r>
              <a:rPr lang="es-ES_tradnl" dirty="0" err="1"/>
              <a:t>generates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AST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Languages</a:t>
            </a:r>
            <a:r>
              <a:rPr lang="es-ES_tradnl" dirty="0"/>
              <a:t> – </a:t>
            </a:r>
            <a:r>
              <a:rPr lang="es-ES_tradnl" dirty="0" err="1"/>
              <a:t>Abstract</a:t>
            </a:r>
            <a:r>
              <a:rPr lang="es-ES_tradnl" dirty="0"/>
              <a:t> </a:t>
            </a:r>
            <a:r>
              <a:rPr lang="es-ES_tradnl" dirty="0" err="1"/>
              <a:t>syntax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683568" y="2348880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JavaClass</a:t>
            </a:r>
            <a:endParaRPr lang="es-ES_tradnl" dirty="0"/>
          </a:p>
        </p:txBody>
      </p:sp>
      <p:sp>
        <p:nvSpPr>
          <p:cNvPr id="5" name="4 Rectángulo"/>
          <p:cNvSpPr/>
          <p:nvPr/>
        </p:nvSpPr>
        <p:spPr>
          <a:xfrm>
            <a:off x="683568" y="2708920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name</a:t>
            </a:r>
            <a:r>
              <a:rPr lang="es-ES_tradnl" dirty="0"/>
              <a:t> : </a:t>
            </a:r>
            <a:r>
              <a:rPr lang="es-ES_tradnl" dirty="0" err="1"/>
              <a:t>String</a:t>
            </a:r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3419872" y="2348880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JavaMethod</a:t>
            </a:r>
            <a:endParaRPr lang="es-ES_tradnl" dirty="0"/>
          </a:p>
        </p:txBody>
      </p:sp>
      <p:sp>
        <p:nvSpPr>
          <p:cNvPr id="9" name="8 Rectángulo"/>
          <p:cNvSpPr/>
          <p:nvPr/>
        </p:nvSpPr>
        <p:spPr>
          <a:xfrm>
            <a:off x="3419872" y="2708920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name</a:t>
            </a:r>
            <a:r>
              <a:rPr lang="es-ES_tradnl" dirty="0"/>
              <a:t> : </a:t>
            </a:r>
            <a:r>
              <a:rPr lang="es-ES_tradnl" dirty="0" err="1"/>
              <a:t>String</a:t>
            </a:r>
            <a:endParaRPr lang="es-ES_tradnl" dirty="0"/>
          </a:p>
        </p:txBody>
      </p:sp>
      <p:sp>
        <p:nvSpPr>
          <p:cNvPr id="11" name="10 Rectángulo"/>
          <p:cNvSpPr/>
          <p:nvPr/>
        </p:nvSpPr>
        <p:spPr>
          <a:xfrm>
            <a:off x="6228184" y="2708920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i="1" dirty="0" err="1"/>
              <a:t>Statement</a:t>
            </a:r>
            <a:endParaRPr lang="es-ES_tradnl" i="1" dirty="0"/>
          </a:p>
        </p:txBody>
      </p:sp>
      <p:cxnSp>
        <p:nvCxnSpPr>
          <p:cNvPr id="15" name="14 Conector recto de flecha"/>
          <p:cNvCxnSpPr>
            <a:stCxn id="9" idx="3"/>
            <a:endCxn id="11" idx="1"/>
          </p:cNvCxnSpPr>
          <p:nvPr/>
        </p:nvCxnSpPr>
        <p:spPr>
          <a:xfrm>
            <a:off x="4860032" y="2924944"/>
            <a:ext cx="1368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15 Decisión"/>
          <p:cNvSpPr/>
          <p:nvPr/>
        </p:nvSpPr>
        <p:spPr>
          <a:xfrm>
            <a:off x="4860032" y="2825952"/>
            <a:ext cx="288032" cy="21602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" name="16 CuadroTexto"/>
          <p:cNvSpPr txBox="1"/>
          <p:nvPr/>
        </p:nvSpPr>
        <p:spPr>
          <a:xfrm>
            <a:off x="5290105" y="2555612"/>
            <a:ext cx="86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stmts</a:t>
            </a:r>
            <a:r>
              <a:rPr lang="es-ES_tradnl" dirty="0"/>
              <a:t> *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5364088" y="4005064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Return</a:t>
            </a:r>
            <a:endParaRPr lang="es-ES_tradnl" dirty="0"/>
          </a:p>
        </p:txBody>
      </p:sp>
      <p:sp>
        <p:nvSpPr>
          <p:cNvPr id="19" name="18 Rectángulo"/>
          <p:cNvSpPr/>
          <p:nvPr/>
        </p:nvSpPr>
        <p:spPr>
          <a:xfrm>
            <a:off x="5364088" y="4365104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exp</a:t>
            </a:r>
            <a:r>
              <a:rPr lang="es-ES_tradnl" dirty="0"/>
              <a:t>: </a:t>
            </a:r>
            <a:r>
              <a:rPr lang="es-ES_tradnl" dirty="0" err="1"/>
              <a:t>Expr</a:t>
            </a:r>
            <a:endParaRPr lang="es-ES_tradnl" dirty="0"/>
          </a:p>
        </p:txBody>
      </p:sp>
      <p:sp>
        <p:nvSpPr>
          <p:cNvPr id="20" name="19 Rectángulo"/>
          <p:cNvSpPr/>
          <p:nvPr/>
        </p:nvSpPr>
        <p:spPr>
          <a:xfrm>
            <a:off x="7092280" y="4005064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Call</a:t>
            </a:r>
            <a:endParaRPr lang="es-ES_tradnl" dirty="0"/>
          </a:p>
        </p:txBody>
      </p:sp>
      <p:sp>
        <p:nvSpPr>
          <p:cNvPr id="21" name="20 Rectángulo"/>
          <p:cNvSpPr/>
          <p:nvPr/>
        </p:nvSpPr>
        <p:spPr>
          <a:xfrm>
            <a:off x="7092280" y="4365104"/>
            <a:ext cx="1440160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_tradnl" dirty="0" err="1"/>
              <a:t>obj</a:t>
            </a:r>
            <a:r>
              <a:rPr lang="es-ES_tradnl" dirty="0"/>
              <a:t>: </a:t>
            </a:r>
            <a:r>
              <a:rPr lang="es-ES_tradnl" dirty="0" err="1"/>
              <a:t>Expr</a:t>
            </a:r>
            <a:endParaRPr lang="es-ES_tradnl" dirty="0"/>
          </a:p>
          <a:p>
            <a:r>
              <a:rPr lang="es-ES_tradnl" dirty="0" err="1"/>
              <a:t>args</a:t>
            </a:r>
            <a:r>
              <a:rPr lang="es-ES_tradnl" dirty="0"/>
              <a:t> : </a:t>
            </a:r>
            <a:r>
              <a:rPr lang="es-ES_tradnl" dirty="0" err="1"/>
              <a:t>Expr</a:t>
            </a:r>
            <a:endParaRPr lang="es-ES_tradnl" dirty="0"/>
          </a:p>
        </p:txBody>
      </p:sp>
      <p:sp>
        <p:nvSpPr>
          <p:cNvPr id="22" name="21 Triángulo isósceles"/>
          <p:cNvSpPr/>
          <p:nvPr/>
        </p:nvSpPr>
        <p:spPr>
          <a:xfrm>
            <a:off x="6732240" y="3140968"/>
            <a:ext cx="288032" cy="28803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4" name="23 Conector angular"/>
          <p:cNvCxnSpPr>
            <a:stCxn id="18" idx="0"/>
            <a:endCxn id="22" idx="3"/>
          </p:cNvCxnSpPr>
          <p:nvPr/>
        </p:nvCxnSpPr>
        <p:spPr>
          <a:xfrm rot="5400000" flipH="1" flipV="1">
            <a:off x="6192180" y="3320988"/>
            <a:ext cx="576064" cy="7920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24 Conector angular"/>
          <p:cNvCxnSpPr>
            <a:stCxn id="20" idx="0"/>
            <a:endCxn id="22" idx="3"/>
          </p:cNvCxnSpPr>
          <p:nvPr/>
        </p:nvCxnSpPr>
        <p:spPr>
          <a:xfrm rot="16200000" flipV="1">
            <a:off x="7056276" y="3248980"/>
            <a:ext cx="576064" cy="9361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 de flecha"/>
          <p:cNvCxnSpPr>
            <a:endCxn id="9" idx="1"/>
          </p:cNvCxnSpPr>
          <p:nvPr/>
        </p:nvCxnSpPr>
        <p:spPr>
          <a:xfrm flipV="1">
            <a:off x="2413735" y="2924944"/>
            <a:ext cx="1006137" cy="92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28 Decisión"/>
          <p:cNvSpPr/>
          <p:nvPr/>
        </p:nvSpPr>
        <p:spPr>
          <a:xfrm>
            <a:off x="2123728" y="2852936"/>
            <a:ext cx="288032" cy="216024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" name="29 CuadroTexto"/>
          <p:cNvSpPr txBox="1"/>
          <p:nvPr/>
        </p:nvSpPr>
        <p:spPr>
          <a:xfrm>
            <a:off x="2267744" y="249289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methods</a:t>
            </a:r>
            <a:r>
              <a:rPr lang="es-ES_tradnl" dirty="0"/>
              <a:t> *</a:t>
            </a:r>
          </a:p>
        </p:txBody>
      </p:sp>
      <p:sp>
        <p:nvSpPr>
          <p:cNvPr id="35" name="34 Rectángulo redondeado"/>
          <p:cNvSpPr/>
          <p:nvPr/>
        </p:nvSpPr>
        <p:spPr>
          <a:xfrm>
            <a:off x="251520" y="5733256"/>
            <a:ext cx="4104456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b="1" dirty="0" err="1"/>
              <a:t>Excerpt</a:t>
            </a:r>
            <a:r>
              <a:rPr lang="es-ES_tradnl" b="1" dirty="0"/>
              <a:t> of </a:t>
            </a:r>
            <a:r>
              <a:rPr lang="es-ES_tradnl" b="1" dirty="0" err="1"/>
              <a:t>the</a:t>
            </a:r>
            <a:r>
              <a:rPr lang="es-ES_tradnl" b="1" dirty="0"/>
              <a:t> Java </a:t>
            </a:r>
            <a:r>
              <a:rPr lang="es-ES_tradnl" b="1" dirty="0" err="1"/>
              <a:t>abstract</a:t>
            </a:r>
            <a:r>
              <a:rPr lang="es-ES_tradnl" b="1" dirty="0"/>
              <a:t> </a:t>
            </a:r>
            <a:r>
              <a:rPr lang="es-ES_tradnl" b="1" dirty="0" err="1"/>
              <a:t>syntax</a:t>
            </a:r>
            <a:r>
              <a:rPr lang="es-ES_tradnl" b="1" dirty="0"/>
              <a:t> as a </a:t>
            </a:r>
          </a:p>
          <a:p>
            <a:pPr algn="ctr"/>
            <a:r>
              <a:rPr lang="es-ES_tradnl" b="1" dirty="0"/>
              <a:t>set of </a:t>
            </a:r>
            <a:r>
              <a:rPr lang="es-ES_tradnl" b="1" dirty="0" err="1"/>
              <a:t>classes</a:t>
            </a:r>
            <a:r>
              <a:rPr lang="es-ES_tradnl" b="1" dirty="0"/>
              <a:t>, </a:t>
            </a:r>
            <a:r>
              <a:rPr lang="es-ES_tradnl" b="1" dirty="0" err="1"/>
              <a:t>using</a:t>
            </a:r>
            <a:r>
              <a:rPr lang="es-ES_tradnl" b="1" dirty="0"/>
              <a:t> UML </a:t>
            </a:r>
            <a:r>
              <a:rPr lang="es-ES_tradnl" b="1" dirty="0" err="1"/>
              <a:t>class</a:t>
            </a:r>
            <a:r>
              <a:rPr lang="es-ES_tradnl" b="1" dirty="0"/>
              <a:t> </a:t>
            </a:r>
            <a:r>
              <a:rPr lang="es-ES_tradnl" b="1" dirty="0" err="1"/>
              <a:t>diagram</a:t>
            </a:r>
            <a:endParaRPr lang="es-ES_tradnl" b="1" dirty="0"/>
          </a:p>
        </p:txBody>
      </p:sp>
      <p:sp>
        <p:nvSpPr>
          <p:cNvPr id="23" name="22 Rectángulo"/>
          <p:cNvSpPr/>
          <p:nvPr/>
        </p:nvSpPr>
        <p:spPr>
          <a:xfrm>
            <a:off x="3419872" y="3501008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JavaField</a:t>
            </a:r>
            <a:endParaRPr lang="es-ES_tradnl" dirty="0"/>
          </a:p>
        </p:txBody>
      </p:sp>
      <p:sp>
        <p:nvSpPr>
          <p:cNvPr id="26" name="25 Rectángulo"/>
          <p:cNvSpPr/>
          <p:nvPr/>
        </p:nvSpPr>
        <p:spPr>
          <a:xfrm>
            <a:off x="3419872" y="3861048"/>
            <a:ext cx="1440160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name</a:t>
            </a:r>
            <a:r>
              <a:rPr lang="es-ES_tradnl" dirty="0"/>
              <a:t> : </a:t>
            </a:r>
            <a:r>
              <a:rPr lang="es-ES_tradnl" dirty="0" err="1"/>
              <a:t>String</a:t>
            </a:r>
            <a:endParaRPr lang="es-ES_tradnl" dirty="0"/>
          </a:p>
        </p:txBody>
      </p:sp>
      <p:sp>
        <p:nvSpPr>
          <p:cNvPr id="31" name="30 Decisión"/>
          <p:cNvSpPr/>
          <p:nvPr/>
        </p:nvSpPr>
        <p:spPr>
          <a:xfrm>
            <a:off x="1403648" y="3140968"/>
            <a:ext cx="216024" cy="288032"/>
          </a:xfrm>
          <a:prstGeom prst="flowChartDecisio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31 CuadroTexto"/>
          <p:cNvSpPr txBox="1"/>
          <p:nvPr/>
        </p:nvSpPr>
        <p:spPr>
          <a:xfrm>
            <a:off x="2195736" y="37170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/>
              <a:t>fields</a:t>
            </a:r>
            <a:r>
              <a:rPr lang="es-ES_tradnl" dirty="0"/>
              <a:t> *</a:t>
            </a:r>
          </a:p>
        </p:txBody>
      </p:sp>
      <p:cxnSp>
        <p:nvCxnSpPr>
          <p:cNvPr id="33" name="32 Conector angular"/>
          <p:cNvCxnSpPr>
            <a:stCxn id="26" idx="1"/>
          </p:cNvCxnSpPr>
          <p:nvPr/>
        </p:nvCxnSpPr>
        <p:spPr>
          <a:xfrm rot="10800000">
            <a:off x="1475656" y="3356992"/>
            <a:ext cx="1944216" cy="720080"/>
          </a:xfrm>
          <a:prstGeom prst="bentConnector3">
            <a:avLst>
              <a:gd name="adj1" fmla="val 981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Languages</a:t>
            </a:r>
            <a:r>
              <a:rPr lang="es-ES_tradnl" dirty="0"/>
              <a:t> – </a:t>
            </a:r>
            <a:r>
              <a:rPr lang="es-ES_tradnl" dirty="0" err="1"/>
              <a:t>Abstract</a:t>
            </a:r>
            <a:r>
              <a:rPr lang="es-ES_tradnl" dirty="0"/>
              <a:t> </a:t>
            </a:r>
            <a:r>
              <a:rPr lang="es-ES_tradnl" dirty="0" err="1"/>
              <a:t>syntax</a:t>
            </a:r>
            <a:endParaRPr lang="es-ES_tradnl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1628800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 err="1">
                <a:solidFill>
                  <a:srgbClr val="C00000"/>
                </a:solidFill>
                <a:latin typeface="Consolas" pitchFamily="49" charset="0"/>
              </a:rPr>
              <a:t>public</a:t>
            </a:r>
            <a:r>
              <a:rPr lang="es-ES_tradnl" sz="2400" dirty="0">
                <a:latin typeface="Consolas" pitchFamily="49" charset="0"/>
              </a:rPr>
              <a:t> </a:t>
            </a:r>
            <a:r>
              <a:rPr lang="es-ES_tradnl" sz="2400" b="1" dirty="0" err="1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sz="2400" dirty="0">
                <a:latin typeface="Consolas" pitchFamily="49" charset="0"/>
              </a:rPr>
              <a:t> </a:t>
            </a:r>
            <a:r>
              <a:rPr lang="es-ES_tradnl" sz="2400" dirty="0" err="1">
                <a:latin typeface="Consolas" pitchFamily="49" charset="0"/>
              </a:rPr>
              <a:t>Person</a:t>
            </a:r>
            <a:r>
              <a:rPr lang="es-ES_tradnl" sz="2400" dirty="0">
                <a:latin typeface="Consolas" pitchFamily="49" charset="0"/>
              </a:rPr>
              <a:t> {</a:t>
            </a:r>
          </a:p>
          <a:p>
            <a:r>
              <a:rPr lang="es-ES_tradnl" sz="2400" dirty="0">
                <a:latin typeface="Consolas" pitchFamily="49" charset="0"/>
              </a:rPr>
              <a:t>   </a:t>
            </a:r>
            <a:r>
              <a:rPr lang="es-ES_tradnl" sz="2400" b="1" dirty="0" err="1">
                <a:solidFill>
                  <a:srgbClr val="C00000"/>
                </a:solidFill>
                <a:latin typeface="Consolas" pitchFamily="49" charset="0"/>
              </a:rPr>
              <a:t>protected</a:t>
            </a:r>
            <a:r>
              <a:rPr lang="es-ES_tradnl" sz="2400" dirty="0">
                <a:latin typeface="Consolas" pitchFamily="49" charset="0"/>
              </a:rPr>
              <a:t> </a:t>
            </a:r>
            <a:r>
              <a:rPr lang="es-ES_tradnl" sz="2400" dirty="0" err="1">
                <a:latin typeface="Consolas" pitchFamily="49" charset="0"/>
              </a:rPr>
              <a:t>String</a:t>
            </a:r>
            <a:r>
              <a:rPr lang="es-ES_tradnl" sz="2400" dirty="0">
                <a:latin typeface="Consolas" pitchFamily="49" charset="0"/>
              </a:rPr>
              <a:t> </a:t>
            </a:r>
            <a:r>
              <a:rPr lang="es-ES_tradnl" sz="2400" dirty="0" err="1">
                <a:latin typeface="Consolas" pitchFamily="49" charset="0"/>
              </a:rPr>
              <a:t>name</a:t>
            </a:r>
            <a:r>
              <a:rPr lang="es-ES_tradnl" sz="2400" dirty="0">
                <a:latin typeface="Consolas" pitchFamily="49" charset="0"/>
              </a:rPr>
              <a:t>;</a:t>
            </a:r>
          </a:p>
          <a:p>
            <a:r>
              <a:rPr lang="es-ES_tradnl" sz="2400" dirty="0">
                <a:latin typeface="Consolas" pitchFamily="49" charset="0"/>
              </a:rPr>
              <a:t>   </a:t>
            </a:r>
            <a:r>
              <a:rPr lang="es-ES_tradnl" sz="2400" b="1" dirty="0" err="1">
                <a:solidFill>
                  <a:srgbClr val="C00000"/>
                </a:solidFill>
                <a:latin typeface="Consolas" pitchFamily="49" charset="0"/>
              </a:rPr>
              <a:t>public</a:t>
            </a:r>
            <a:r>
              <a:rPr lang="es-ES_tradnl" sz="2400" dirty="0">
                <a:latin typeface="Consolas" pitchFamily="49" charset="0"/>
              </a:rPr>
              <a:t> </a:t>
            </a:r>
            <a:r>
              <a:rPr lang="es-ES_tradnl" sz="2400" dirty="0" err="1">
                <a:latin typeface="Consolas" pitchFamily="49" charset="0"/>
              </a:rPr>
              <a:t>String</a:t>
            </a:r>
            <a:r>
              <a:rPr lang="es-ES_tradnl" sz="2400" dirty="0">
                <a:latin typeface="Consolas" pitchFamily="49" charset="0"/>
              </a:rPr>
              <a:t> </a:t>
            </a:r>
            <a:r>
              <a:rPr lang="es-ES_tradnl" sz="2400" dirty="0" err="1">
                <a:latin typeface="Consolas" pitchFamily="49" charset="0"/>
              </a:rPr>
              <a:t>getName</a:t>
            </a:r>
            <a:r>
              <a:rPr lang="es-ES_tradnl" sz="2400" dirty="0">
                <a:latin typeface="Consolas" pitchFamily="49" charset="0"/>
              </a:rPr>
              <a:t>() {</a:t>
            </a:r>
          </a:p>
          <a:p>
            <a:r>
              <a:rPr lang="es-ES_tradnl" sz="2400" dirty="0">
                <a:latin typeface="Consolas" pitchFamily="49" charset="0"/>
              </a:rPr>
              <a:t>         </a:t>
            </a:r>
            <a:r>
              <a:rPr lang="es-ES_tradnl" sz="2400" b="1" dirty="0" err="1">
                <a:latin typeface="Consolas" pitchFamily="49" charset="0"/>
              </a:rPr>
              <a:t>return</a:t>
            </a:r>
            <a:r>
              <a:rPr lang="es-ES_tradnl" sz="2400" dirty="0">
                <a:latin typeface="Consolas" pitchFamily="49" charset="0"/>
              </a:rPr>
              <a:t> </a:t>
            </a:r>
            <a:r>
              <a:rPr lang="es-ES_tradnl" sz="2400" dirty="0" err="1">
                <a:latin typeface="Consolas" pitchFamily="49" charset="0"/>
              </a:rPr>
              <a:t>name</a:t>
            </a:r>
            <a:r>
              <a:rPr lang="es-ES_tradnl" sz="2400" dirty="0">
                <a:latin typeface="Consolas" pitchFamily="49" charset="0"/>
              </a:rPr>
              <a:t>;</a:t>
            </a:r>
          </a:p>
          <a:p>
            <a:r>
              <a:rPr lang="es-ES_tradnl" sz="2400" dirty="0">
                <a:latin typeface="Consolas" pitchFamily="49" charset="0"/>
              </a:rPr>
              <a:t>   }</a:t>
            </a:r>
          </a:p>
          <a:p>
            <a:r>
              <a:rPr lang="es-ES_tradnl" sz="2400" dirty="0">
                <a:latin typeface="Consolas" pitchFamily="49" charset="0"/>
              </a:rPr>
              <a:t>}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23528" y="5445224"/>
            <a:ext cx="187220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: </a:t>
            </a:r>
            <a:r>
              <a:rPr lang="es-ES_tradnl" dirty="0" err="1"/>
              <a:t>JavaClass</a:t>
            </a:r>
            <a:endParaRPr lang="es-ES_tradnl" dirty="0"/>
          </a:p>
        </p:txBody>
      </p:sp>
      <p:sp>
        <p:nvSpPr>
          <p:cNvPr id="6" name="5 Rectángulo"/>
          <p:cNvSpPr/>
          <p:nvPr/>
        </p:nvSpPr>
        <p:spPr>
          <a:xfrm>
            <a:off x="323528" y="5805264"/>
            <a:ext cx="187220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name</a:t>
            </a:r>
            <a:r>
              <a:rPr lang="es-ES_tradnl" dirty="0"/>
              <a:t> = “</a:t>
            </a:r>
            <a:r>
              <a:rPr lang="es-ES_tradnl" dirty="0" err="1"/>
              <a:t>Person</a:t>
            </a:r>
            <a:r>
              <a:rPr lang="es-ES_tradnl" dirty="0"/>
              <a:t>”</a:t>
            </a:r>
          </a:p>
        </p:txBody>
      </p:sp>
      <p:sp>
        <p:nvSpPr>
          <p:cNvPr id="7" name="6 Rectángulo"/>
          <p:cNvSpPr/>
          <p:nvPr/>
        </p:nvSpPr>
        <p:spPr>
          <a:xfrm>
            <a:off x="3059832" y="5445224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: </a:t>
            </a:r>
            <a:r>
              <a:rPr lang="es-ES_tradnl" dirty="0" err="1"/>
              <a:t>JavaMethod</a:t>
            </a:r>
            <a:endParaRPr lang="es-ES_tradnl" dirty="0"/>
          </a:p>
        </p:txBody>
      </p:sp>
      <p:sp>
        <p:nvSpPr>
          <p:cNvPr id="8" name="7 Rectángulo"/>
          <p:cNvSpPr/>
          <p:nvPr/>
        </p:nvSpPr>
        <p:spPr>
          <a:xfrm>
            <a:off x="3059832" y="5805264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name</a:t>
            </a:r>
            <a:r>
              <a:rPr lang="es-ES_tradnl" dirty="0"/>
              <a:t> = “</a:t>
            </a:r>
            <a:r>
              <a:rPr lang="es-ES_tradnl" dirty="0" err="1"/>
              <a:t>getName</a:t>
            </a:r>
            <a:r>
              <a:rPr lang="es-ES_tradnl" dirty="0"/>
              <a:t>”</a:t>
            </a:r>
          </a:p>
        </p:txBody>
      </p:sp>
      <p:cxnSp>
        <p:nvCxnSpPr>
          <p:cNvPr id="10" name="9 Conector recto de flecha"/>
          <p:cNvCxnSpPr>
            <a:stCxn id="6" idx="3"/>
            <a:endCxn id="8" idx="1"/>
          </p:cNvCxnSpPr>
          <p:nvPr/>
        </p:nvCxnSpPr>
        <p:spPr>
          <a:xfrm>
            <a:off x="2195736" y="602128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11 Rectángulo"/>
          <p:cNvSpPr/>
          <p:nvPr/>
        </p:nvSpPr>
        <p:spPr>
          <a:xfrm>
            <a:off x="3059832" y="4581128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: </a:t>
            </a:r>
            <a:r>
              <a:rPr lang="es-ES_tradnl" dirty="0" err="1"/>
              <a:t>JavaField</a:t>
            </a:r>
            <a:endParaRPr lang="es-ES_tradnl" dirty="0"/>
          </a:p>
        </p:txBody>
      </p:sp>
      <p:sp>
        <p:nvSpPr>
          <p:cNvPr id="13" name="12 Rectángulo"/>
          <p:cNvSpPr/>
          <p:nvPr/>
        </p:nvSpPr>
        <p:spPr>
          <a:xfrm>
            <a:off x="3059832" y="4941168"/>
            <a:ext cx="2016224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name</a:t>
            </a:r>
            <a:r>
              <a:rPr lang="es-ES_tradnl" dirty="0"/>
              <a:t> = “</a:t>
            </a:r>
            <a:r>
              <a:rPr lang="es-ES_tradnl" dirty="0" err="1"/>
              <a:t>name</a:t>
            </a:r>
            <a:r>
              <a:rPr lang="es-ES_tradnl" dirty="0"/>
              <a:t>”</a:t>
            </a:r>
          </a:p>
        </p:txBody>
      </p:sp>
      <p:cxnSp>
        <p:nvCxnSpPr>
          <p:cNvPr id="16" name="15 Conector angular"/>
          <p:cNvCxnSpPr>
            <a:stCxn id="13" idx="1"/>
            <a:endCxn id="5" idx="3"/>
          </p:cNvCxnSpPr>
          <p:nvPr/>
        </p:nvCxnSpPr>
        <p:spPr>
          <a:xfrm rot="10800000" flipV="1">
            <a:off x="2195736" y="5157192"/>
            <a:ext cx="864096" cy="504056"/>
          </a:xfrm>
          <a:prstGeom prst="bentConnector3">
            <a:avLst>
              <a:gd name="adj1" fmla="val 50000"/>
            </a:avLst>
          </a:prstGeom>
          <a:ln>
            <a:head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5940152" y="5805264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: </a:t>
            </a:r>
            <a:r>
              <a:rPr lang="es-ES_tradnl" dirty="0" err="1"/>
              <a:t>Return</a:t>
            </a:r>
            <a:endParaRPr lang="es-ES_tradnl" dirty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5076056" y="602128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7596336" y="5805264"/>
            <a:ext cx="1224136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: </a:t>
            </a:r>
            <a:r>
              <a:rPr lang="es-ES_tradnl" dirty="0" err="1"/>
              <a:t>ReadField</a:t>
            </a:r>
            <a:endParaRPr lang="es-ES_tradnl" dirty="0"/>
          </a:p>
        </p:txBody>
      </p:sp>
      <p:cxnSp>
        <p:nvCxnSpPr>
          <p:cNvPr id="22" name="21 Forma"/>
          <p:cNvCxnSpPr>
            <a:stCxn id="20" idx="0"/>
            <a:endCxn id="13" idx="3"/>
          </p:cNvCxnSpPr>
          <p:nvPr/>
        </p:nvCxnSpPr>
        <p:spPr>
          <a:xfrm rot="16200000" flipV="1">
            <a:off x="6318194" y="3915054"/>
            <a:ext cx="648072" cy="31323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endCxn id="20" idx="1"/>
          </p:cNvCxnSpPr>
          <p:nvPr/>
        </p:nvCxnSpPr>
        <p:spPr>
          <a:xfrm>
            <a:off x="7164288" y="6021288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24 Rectángulo redondeado"/>
          <p:cNvSpPr/>
          <p:nvPr/>
        </p:nvSpPr>
        <p:spPr>
          <a:xfrm>
            <a:off x="5004048" y="3140968"/>
            <a:ext cx="3888432" cy="9361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In-</a:t>
            </a:r>
            <a:r>
              <a:rPr lang="es-ES_tradnl" b="1" dirty="0" err="1"/>
              <a:t>memory</a:t>
            </a:r>
            <a:r>
              <a:rPr lang="es-ES_tradnl" b="1" dirty="0"/>
              <a:t> </a:t>
            </a:r>
            <a:r>
              <a:rPr lang="es-ES_tradnl" b="1" dirty="0" err="1"/>
              <a:t>representation</a:t>
            </a:r>
            <a:r>
              <a:rPr lang="es-ES_tradnl" b="1" dirty="0"/>
              <a:t> </a:t>
            </a:r>
          </a:p>
          <a:p>
            <a:pPr algn="ctr"/>
            <a:r>
              <a:rPr lang="es-ES_tradnl" b="1" dirty="0"/>
              <a:t>of </a:t>
            </a:r>
            <a:r>
              <a:rPr lang="es-ES_tradnl" b="1" dirty="0" err="1"/>
              <a:t>the</a:t>
            </a:r>
            <a:r>
              <a:rPr lang="es-ES_tradnl" b="1" dirty="0"/>
              <a:t> </a:t>
            </a:r>
            <a:r>
              <a:rPr lang="es-ES_tradnl" b="1" dirty="0" err="1"/>
              <a:t>text</a:t>
            </a:r>
            <a:r>
              <a:rPr lang="es-ES_tradnl" b="1" dirty="0"/>
              <a:t>, </a:t>
            </a:r>
            <a:r>
              <a:rPr lang="es-ES_tradnl" b="1" dirty="0" err="1"/>
              <a:t>used</a:t>
            </a:r>
            <a:r>
              <a:rPr lang="es-ES_tradnl" b="1" dirty="0"/>
              <a:t> </a:t>
            </a:r>
            <a:r>
              <a:rPr lang="es-ES_tradnl" b="1" dirty="0" err="1"/>
              <a:t>by</a:t>
            </a:r>
            <a:r>
              <a:rPr lang="es-ES_tradnl" b="1" dirty="0"/>
              <a:t> </a:t>
            </a:r>
            <a:r>
              <a:rPr lang="es-ES_tradnl" b="1" dirty="0" err="1"/>
              <a:t>the</a:t>
            </a:r>
            <a:r>
              <a:rPr lang="es-ES_tradnl" b="1" dirty="0"/>
              <a:t> Java </a:t>
            </a:r>
            <a:r>
              <a:rPr lang="es-ES_tradnl" b="1" dirty="0" err="1"/>
              <a:t>compiler</a:t>
            </a:r>
            <a:endParaRPr lang="es-ES_tradnl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Languages</a:t>
            </a:r>
            <a:r>
              <a:rPr lang="es-ES_tradnl" dirty="0"/>
              <a:t> – Concrete </a:t>
            </a:r>
            <a:r>
              <a:rPr lang="es-ES_tradnl" dirty="0" err="1"/>
              <a:t>syntax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notation</a:t>
            </a:r>
            <a:r>
              <a:rPr lang="es-ES_tradnl" dirty="0"/>
              <a:t> </a:t>
            </a:r>
            <a:r>
              <a:rPr lang="es-ES_tradnl" dirty="0" err="1"/>
              <a:t>used</a:t>
            </a:r>
            <a:r>
              <a:rPr lang="es-ES_tradnl" dirty="0"/>
              <a:t>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user</a:t>
            </a:r>
            <a:r>
              <a:rPr lang="es-ES_tradnl" dirty="0"/>
              <a:t> of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language</a:t>
            </a:r>
            <a:endParaRPr lang="es-ES_tradnl" dirty="0"/>
          </a:p>
          <a:p>
            <a:pPr lvl="1"/>
            <a:r>
              <a:rPr lang="es-ES_tradnl" dirty="0"/>
              <a:t>Textual</a:t>
            </a:r>
          </a:p>
          <a:p>
            <a:pPr lvl="1"/>
            <a:r>
              <a:rPr lang="es-ES_tradnl" dirty="0" err="1"/>
              <a:t>Graphical</a:t>
            </a:r>
            <a:endParaRPr lang="es-ES_tradnl" dirty="0"/>
          </a:p>
          <a:p>
            <a:pPr lvl="1"/>
            <a:r>
              <a:rPr lang="es-ES_tradnl" dirty="0"/>
              <a:t>Tabular</a:t>
            </a:r>
          </a:p>
          <a:p>
            <a:pPr lvl="1"/>
            <a:r>
              <a:rPr lang="es-ES_tradnl" dirty="0" err="1"/>
              <a:t>Projectional</a:t>
            </a:r>
            <a:endParaRPr lang="es-ES_tradnl" dirty="0"/>
          </a:p>
          <a:p>
            <a:r>
              <a:rPr lang="es-ES_tradnl" dirty="0" err="1"/>
              <a:t>GPLs</a:t>
            </a:r>
            <a:r>
              <a:rPr lang="es-ES_tradnl" dirty="0"/>
              <a:t> </a:t>
            </a:r>
            <a:r>
              <a:rPr lang="es-ES_tradnl" dirty="0" err="1"/>
              <a:t>typically</a:t>
            </a:r>
            <a:r>
              <a:rPr lang="es-ES_tradnl" dirty="0"/>
              <a:t> use textual </a:t>
            </a:r>
            <a:r>
              <a:rPr lang="es-ES_tradnl" dirty="0" err="1"/>
              <a:t>syntax</a:t>
            </a:r>
            <a:endParaRPr lang="es-ES_tradnl" dirty="0"/>
          </a:p>
          <a:p>
            <a:pPr lvl="1"/>
            <a:r>
              <a:rPr lang="es-ES_tradnl" dirty="0"/>
              <a:t>A </a:t>
            </a:r>
            <a:r>
              <a:rPr lang="es-ES_tradnl" dirty="0" err="1"/>
              <a:t>parser</a:t>
            </a:r>
            <a:r>
              <a:rPr lang="es-ES_tradnl" dirty="0"/>
              <a:t> </a:t>
            </a:r>
            <a:r>
              <a:rPr lang="es-ES_tradnl" dirty="0" err="1"/>
              <a:t>takes</a:t>
            </a:r>
            <a:r>
              <a:rPr lang="es-ES_tradnl" dirty="0"/>
              <a:t> </a:t>
            </a:r>
            <a:r>
              <a:rPr lang="es-ES_tradnl" dirty="0" err="1"/>
              <a:t>text</a:t>
            </a:r>
            <a:r>
              <a:rPr lang="es-ES_tradnl" dirty="0"/>
              <a:t> and produces </a:t>
            </a:r>
            <a:r>
              <a:rPr lang="es-ES_tradnl" dirty="0" err="1"/>
              <a:t>the</a:t>
            </a:r>
            <a:r>
              <a:rPr lang="es-ES_tradnl" dirty="0"/>
              <a:t> AST</a:t>
            </a:r>
          </a:p>
          <a:p>
            <a:pPr lvl="1">
              <a:buNone/>
            </a:pPr>
            <a:endParaRPr lang="es-ES_tradnl" dirty="0"/>
          </a:p>
          <a:p>
            <a:pPr lvl="1">
              <a:buNone/>
            </a:pPr>
            <a:endParaRPr lang="es-ES_tradnl" dirty="0"/>
          </a:p>
          <a:p>
            <a:pPr lvl="1">
              <a:buNone/>
            </a:pPr>
            <a:endParaRPr lang="es-ES_tradn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Languages</a:t>
            </a:r>
            <a:r>
              <a:rPr lang="es-ES_tradnl" dirty="0"/>
              <a:t> – </a:t>
            </a:r>
            <a:r>
              <a:rPr lang="es-ES_tradnl" dirty="0" err="1"/>
              <a:t>Semantics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Complicated</a:t>
            </a:r>
            <a:r>
              <a:rPr lang="es-ES_tradnl" dirty="0"/>
              <a:t> </a:t>
            </a:r>
            <a:r>
              <a:rPr lang="es-ES_tradnl" dirty="0" err="1"/>
              <a:t>issue</a:t>
            </a:r>
            <a:endParaRPr lang="es-ES_tradnl" dirty="0"/>
          </a:p>
          <a:p>
            <a:pPr lvl="1"/>
            <a:r>
              <a:rPr lang="es-ES_tradnl" dirty="0" err="1"/>
              <a:t>Semantics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dummies</a:t>
            </a:r>
            <a:r>
              <a:rPr lang="es-ES_tradnl" dirty="0"/>
              <a:t>: </a:t>
            </a:r>
            <a:r>
              <a:rPr lang="es-ES_tradnl" dirty="0" err="1"/>
              <a:t>execute</a:t>
            </a:r>
            <a:r>
              <a:rPr lang="es-ES_tradnl" dirty="0"/>
              <a:t> </a:t>
            </a:r>
          </a:p>
          <a:p>
            <a:pPr lvl="1"/>
            <a:endParaRPr lang="es-ES_tradnl" dirty="0"/>
          </a:p>
          <a:p>
            <a:r>
              <a:rPr lang="es-ES_tradnl" dirty="0" err="1"/>
              <a:t>Two</a:t>
            </a:r>
            <a:r>
              <a:rPr lang="es-ES_tradnl" dirty="0"/>
              <a:t> </a:t>
            </a:r>
            <a:r>
              <a:rPr lang="es-ES_tradnl" dirty="0" err="1"/>
              <a:t>main</a:t>
            </a:r>
            <a:r>
              <a:rPr lang="es-ES_tradnl" dirty="0"/>
              <a:t> </a:t>
            </a:r>
            <a:r>
              <a:rPr lang="es-ES_tradnl" dirty="0" err="1"/>
              <a:t>ways</a:t>
            </a:r>
            <a:r>
              <a:rPr lang="es-ES_tradnl" dirty="0"/>
              <a:t>:</a:t>
            </a:r>
          </a:p>
          <a:p>
            <a:pPr lvl="1"/>
            <a:r>
              <a:rPr lang="es-ES_tradnl" dirty="0" err="1"/>
              <a:t>Compiler</a:t>
            </a:r>
            <a:endParaRPr lang="es-ES_tradnl" dirty="0"/>
          </a:p>
          <a:p>
            <a:pPr lvl="1"/>
            <a:r>
              <a:rPr lang="es-ES_tradnl" dirty="0" err="1"/>
              <a:t>Interpreter</a:t>
            </a:r>
            <a:endParaRPr lang="es-ES_tradn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Languages</a:t>
            </a:r>
            <a:r>
              <a:rPr lang="es-ES_tradnl" dirty="0"/>
              <a:t> – </a:t>
            </a:r>
            <a:r>
              <a:rPr lang="es-ES_tradnl" dirty="0" err="1"/>
              <a:t>Compilers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 </a:t>
            </a:r>
            <a:r>
              <a:rPr lang="es-ES_tradnl" dirty="0" err="1"/>
              <a:t>program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takes</a:t>
            </a:r>
            <a:r>
              <a:rPr lang="es-ES_tradnl" dirty="0"/>
              <a:t> </a:t>
            </a:r>
            <a:r>
              <a:rPr lang="es-ES_tradnl" dirty="0" err="1"/>
              <a:t>another</a:t>
            </a:r>
            <a:r>
              <a:rPr lang="es-ES_tradnl" dirty="0"/>
              <a:t> </a:t>
            </a:r>
            <a:r>
              <a:rPr lang="es-ES_tradnl" dirty="0" err="1"/>
              <a:t>program</a:t>
            </a:r>
            <a:r>
              <a:rPr lang="es-ES_tradnl" dirty="0"/>
              <a:t> and </a:t>
            </a:r>
            <a:r>
              <a:rPr lang="es-ES_tradnl" dirty="0" err="1"/>
              <a:t>generates</a:t>
            </a:r>
            <a:r>
              <a:rPr lang="es-ES_tradnl" dirty="0"/>
              <a:t> </a:t>
            </a:r>
            <a:r>
              <a:rPr lang="es-ES_tradnl" dirty="0" err="1"/>
              <a:t>executable</a:t>
            </a:r>
            <a:r>
              <a:rPr lang="es-ES_tradnl" dirty="0"/>
              <a:t>, </a:t>
            </a:r>
            <a:r>
              <a:rPr lang="es-ES_tradnl" dirty="0" err="1"/>
              <a:t>typically</a:t>
            </a:r>
            <a:r>
              <a:rPr lang="es-ES_tradnl" dirty="0"/>
              <a:t> </a:t>
            </a:r>
            <a:r>
              <a:rPr lang="es-ES_tradnl" dirty="0" err="1"/>
              <a:t>low-level</a:t>
            </a:r>
            <a:r>
              <a:rPr lang="es-ES_tradnl" dirty="0"/>
              <a:t> </a:t>
            </a:r>
            <a:r>
              <a:rPr lang="es-ES_tradnl" dirty="0" err="1"/>
              <a:t>code</a:t>
            </a:r>
            <a:endParaRPr lang="es-ES_tradnl" dirty="0"/>
          </a:p>
          <a:p>
            <a:r>
              <a:rPr lang="es-ES_tradnl" dirty="0" err="1"/>
              <a:t>Example</a:t>
            </a:r>
            <a:r>
              <a:rPr lang="es-ES_tradnl" dirty="0"/>
              <a:t>: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246040" y="3752456"/>
            <a:ext cx="792088" cy="576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gcc</a:t>
            </a:r>
            <a:endParaRPr lang="es-ES_tradnl" dirty="0"/>
          </a:p>
        </p:txBody>
      </p:sp>
      <p:sp>
        <p:nvSpPr>
          <p:cNvPr id="5" name="4 CuadroTexto"/>
          <p:cNvSpPr txBox="1"/>
          <p:nvPr/>
        </p:nvSpPr>
        <p:spPr>
          <a:xfrm>
            <a:off x="2339752" y="4797152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Consolas" pitchFamily="49" charset="0"/>
              </a:rPr>
              <a:t>$ </a:t>
            </a:r>
            <a:r>
              <a:rPr lang="es-ES_tradnl" dirty="0" err="1">
                <a:latin typeface="Consolas" pitchFamily="49" charset="0"/>
              </a:rPr>
              <a:t>gcc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my_program.c</a:t>
            </a:r>
            <a:r>
              <a:rPr lang="es-ES_tradnl" dirty="0">
                <a:latin typeface="Consolas" pitchFamily="49" charset="0"/>
              </a:rPr>
              <a:t>  -o </a:t>
            </a:r>
            <a:r>
              <a:rPr lang="es-ES_tradnl" dirty="0" err="1">
                <a:latin typeface="Consolas" pitchFamily="49" charset="0"/>
              </a:rPr>
              <a:t>my_program</a:t>
            </a:r>
            <a:endParaRPr lang="es-ES_tradnl" dirty="0">
              <a:latin typeface="Consolas" pitchFamily="49" charset="0"/>
            </a:endParaRPr>
          </a:p>
          <a:p>
            <a:r>
              <a:rPr lang="es-ES_tradnl" dirty="0">
                <a:latin typeface="Consolas" pitchFamily="49" charset="0"/>
              </a:rPr>
              <a:t>$ </a:t>
            </a:r>
            <a:r>
              <a:rPr lang="es-ES_tradnl" dirty="0" err="1">
                <a:latin typeface="Consolas" pitchFamily="49" charset="0"/>
              </a:rPr>
              <a:t>objdump</a:t>
            </a:r>
            <a:r>
              <a:rPr lang="es-ES_tradnl" dirty="0">
                <a:latin typeface="Consolas" pitchFamily="49" charset="0"/>
              </a:rPr>
              <a:t> --</a:t>
            </a:r>
            <a:r>
              <a:rPr lang="es-ES_tradnl" dirty="0" err="1">
                <a:latin typeface="Consolas" pitchFamily="49" charset="0"/>
              </a:rPr>
              <a:t>disassemble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my_program</a:t>
            </a:r>
            <a:endParaRPr lang="es-ES_tradnl" dirty="0">
              <a:latin typeface="Consolas" pitchFamily="49" charset="0"/>
            </a:endParaRPr>
          </a:p>
          <a:p>
            <a:r>
              <a:rPr lang="es-ES_tradnl" dirty="0">
                <a:latin typeface="Consolas" pitchFamily="49" charset="0"/>
              </a:rPr>
              <a:t>$ ./</a:t>
            </a:r>
            <a:r>
              <a:rPr lang="es-ES_tradnl" dirty="0" err="1">
                <a:latin typeface="Consolas" pitchFamily="49" charset="0"/>
              </a:rPr>
              <a:t>my_program</a:t>
            </a:r>
            <a:endParaRPr lang="es-ES_tradnl" dirty="0">
              <a:latin typeface="Consolas" pitchFamily="49" charset="0"/>
            </a:endParaRPr>
          </a:p>
        </p:txBody>
      </p:sp>
      <p:sp>
        <p:nvSpPr>
          <p:cNvPr id="6" name="5 Documento"/>
          <p:cNvSpPr/>
          <p:nvPr/>
        </p:nvSpPr>
        <p:spPr>
          <a:xfrm>
            <a:off x="683568" y="3752456"/>
            <a:ext cx="914400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.c</a:t>
            </a:r>
          </a:p>
        </p:txBody>
      </p:sp>
      <p:cxnSp>
        <p:nvCxnSpPr>
          <p:cNvPr id="8" name="7 Conector recto de flecha"/>
          <p:cNvCxnSpPr>
            <a:stCxn id="6" idx="3"/>
            <a:endCxn id="4" idx="1"/>
          </p:cNvCxnSpPr>
          <p:nvPr/>
        </p:nvCxnSpPr>
        <p:spPr>
          <a:xfrm flipV="1">
            <a:off x="1597968" y="4040488"/>
            <a:ext cx="648072" cy="1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10 Documento"/>
          <p:cNvSpPr/>
          <p:nvPr/>
        </p:nvSpPr>
        <p:spPr>
          <a:xfrm>
            <a:off x="3542184" y="3752456"/>
            <a:ext cx="1512168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x86 </a:t>
            </a:r>
            <a:r>
              <a:rPr lang="es-ES_tradnl" dirty="0" err="1"/>
              <a:t>binary</a:t>
            </a:r>
            <a:endParaRPr lang="es-ES_tradnl" dirty="0"/>
          </a:p>
        </p:txBody>
      </p:sp>
      <p:cxnSp>
        <p:nvCxnSpPr>
          <p:cNvPr id="12" name="11 Conector recto de flecha"/>
          <p:cNvCxnSpPr>
            <a:stCxn id="4" idx="3"/>
            <a:endCxn id="11" idx="1"/>
          </p:cNvCxnSpPr>
          <p:nvPr/>
        </p:nvCxnSpPr>
        <p:spPr>
          <a:xfrm>
            <a:off x="3038128" y="4040488"/>
            <a:ext cx="504056" cy="1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5630416" y="3752456"/>
            <a:ext cx="1331640" cy="576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Native</a:t>
            </a:r>
            <a:endParaRPr lang="es-ES_tradnl" dirty="0"/>
          </a:p>
          <a:p>
            <a:pPr algn="ctr"/>
            <a:r>
              <a:rPr lang="es-ES_tradnl" dirty="0" err="1"/>
              <a:t>execution</a:t>
            </a:r>
            <a:endParaRPr lang="es-ES_tradnl" dirty="0"/>
          </a:p>
        </p:txBody>
      </p:sp>
      <p:cxnSp>
        <p:nvCxnSpPr>
          <p:cNvPr id="17" name="16 Conector recto de flecha"/>
          <p:cNvCxnSpPr>
            <a:stCxn id="11" idx="3"/>
            <a:endCxn id="16" idx="1"/>
          </p:cNvCxnSpPr>
          <p:nvPr/>
        </p:nvCxnSpPr>
        <p:spPr>
          <a:xfrm flipV="1">
            <a:off x="5054352" y="4040488"/>
            <a:ext cx="576064" cy="1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6948264" y="4077072"/>
            <a:ext cx="504056" cy="1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21 Pantalla"/>
          <p:cNvSpPr/>
          <p:nvPr/>
        </p:nvSpPr>
        <p:spPr>
          <a:xfrm>
            <a:off x="7452320" y="3789040"/>
            <a:ext cx="1152128" cy="576064"/>
          </a:xfrm>
          <a:prstGeom prst="flowChartDisplay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Result</a:t>
            </a:r>
            <a:endParaRPr lang="es-ES_trad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Outline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_tradnl" dirty="0" err="1"/>
              <a:t>Motivation</a:t>
            </a:r>
            <a:endParaRPr lang="es-ES_tradnl" dirty="0"/>
          </a:p>
          <a:p>
            <a:pPr marL="514350" indent="-514350">
              <a:buFont typeface="+mj-lt"/>
              <a:buAutoNum type="arabicPeriod"/>
            </a:pPr>
            <a:r>
              <a:rPr lang="es-ES_tradnl" dirty="0" err="1"/>
              <a:t>Computer</a:t>
            </a:r>
            <a:r>
              <a:rPr lang="es-ES_tradnl" dirty="0"/>
              <a:t> </a:t>
            </a:r>
            <a:r>
              <a:rPr lang="es-ES_tradnl" dirty="0" err="1"/>
              <a:t>languages</a:t>
            </a:r>
            <a:endParaRPr lang="es-ES_tradnl" dirty="0"/>
          </a:p>
          <a:p>
            <a:pPr marL="514350" indent="-514350">
              <a:buFont typeface="+mj-lt"/>
              <a:buAutoNum type="arabicPeriod"/>
            </a:pPr>
            <a:r>
              <a:rPr lang="es-ES_tradnl" dirty="0" err="1"/>
              <a:t>Domain-Specific</a:t>
            </a:r>
            <a:r>
              <a:rPr lang="es-ES_tradnl" dirty="0"/>
              <a:t> </a:t>
            </a:r>
            <a:r>
              <a:rPr lang="es-ES_tradnl" dirty="0" err="1"/>
              <a:t>Languages</a:t>
            </a:r>
            <a:endParaRPr lang="es-ES_trad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Languages</a:t>
            </a:r>
            <a:r>
              <a:rPr lang="es-ES_tradnl" dirty="0"/>
              <a:t> – </a:t>
            </a:r>
            <a:r>
              <a:rPr lang="es-ES_tradnl" dirty="0" err="1"/>
              <a:t>Interpreters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 </a:t>
            </a:r>
            <a:r>
              <a:rPr lang="es-ES_tradnl" dirty="0" err="1"/>
              <a:t>program</a:t>
            </a:r>
            <a:r>
              <a:rPr lang="es-ES_tradnl" dirty="0"/>
              <a:t> </a:t>
            </a:r>
            <a:r>
              <a:rPr lang="es-ES_tradnl" dirty="0" err="1"/>
              <a:t>that</a:t>
            </a:r>
            <a:r>
              <a:rPr lang="es-ES_tradnl" dirty="0"/>
              <a:t> </a:t>
            </a:r>
            <a:r>
              <a:rPr lang="es-ES_tradnl" dirty="0" err="1"/>
              <a:t>takes</a:t>
            </a:r>
            <a:r>
              <a:rPr lang="es-ES_tradnl" dirty="0"/>
              <a:t> </a:t>
            </a:r>
            <a:r>
              <a:rPr lang="es-ES_tradnl" dirty="0" err="1"/>
              <a:t>an</a:t>
            </a:r>
            <a:r>
              <a:rPr lang="es-ES_tradnl" dirty="0"/>
              <a:t> </a:t>
            </a:r>
            <a:r>
              <a:rPr lang="es-ES_tradnl" dirty="0" err="1"/>
              <a:t>other</a:t>
            </a:r>
            <a:r>
              <a:rPr lang="es-ES_tradnl" dirty="0"/>
              <a:t> </a:t>
            </a:r>
            <a:r>
              <a:rPr lang="es-ES_tradnl" dirty="0" err="1"/>
              <a:t>program</a:t>
            </a:r>
            <a:r>
              <a:rPr lang="es-ES_tradnl" dirty="0"/>
              <a:t> and </a:t>
            </a:r>
            <a:r>
              <a:rPr lang="es-ES_tradnl" dirty="0" err="1"/>
              <a:t>executes</a:t>
            </a:r>
            <a:r>
              <a:rPr lang="es-ES_tradnl" dirty="0"/>
              <a:t> </a:t>
            </a:r>
            <a:r>
              <a:rPr lang="es-ES_tradnl" dirty="0" err="1"/>
              <a:t>it</a:t>
            </a:r>
            <a:endParaRPr lang="es-ES_tradnl" dirty="0"/>
          </a:p>
          <a:p>
            <a:r>
              <a:rPr lang="es-ES_tradnl" dirty="0" err="1"/>
              <a:t>Example</a:t>
            </a:r>
            <a:r>
              <a:rPr lang="es-ES_tradnl" dirty="0"/>
              <a:t>: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995936" y="3573016"/>
            <a:ext cx="1080120" cy="5760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browser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619672" y="4581128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latin typeface="Consolas" pitchFamily="49" charset="0"/>
              </a:rPr>
              <a:t>- Load a web page </a:t>
            </a:r>
            <a:r>
              <a:rPr lang="es-ES_tradnl" dirty="0" err="1">
                <a:latin typeface="Consolas" pitchFamily="49" charset="0"/>
              </a:rPr>
              <a:t>which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includes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some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Javascript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code</a:t>
            </a:r>
            <a:endParaRPr lang="es-ES_tradnl" dirty="0">
              <a:latin typeface="Consolas" pitchFamily="49" charset="0"/>
            </a:endParaRPr>
          </a:p>
          <a:p>
            <a:r>
              <a:rPr lang="es-ES_tradnl" dirty="0">
                <a:latin typeface="Consolas" pitchFamily="49" charset="0"/>
              </a:rPr>
              <a:t>- </a:t>
            </a:r>
            <a:r>
              <a:rPr lang="es-ES_tradnl" dirty="0" err="1">
                <a:latin typeface="Consolas" pitchFamily="49" charset="0"/>
              </a:rPr>
              <a:t>The</a:t>
            </a:r>
            <a:r>
              <a:rPr lang="es-ES_tradnl" dirty="0">
                <a:latin typeface="Consolas" pitchFamily="49" charset="0"/>
              </a:rPr>
              <a:t> web browser </a:t>
            </a:r>
            <a:r>
              <a:rPr lang="es-ES_tradnl" dirty="0" err="1">
                <a:latin typeface="Consolas" pitchFamily="49" charset="0"/>
              </a:rPr>
              <a:t>interprets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the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Javascript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code</a:t>
            </a:r>
            <a:endParaRPr lang="es-ES_tradnl" dirty="0">
              <a:latin typeface="Consolas" pitchFamily="49" charset="0"/>
            </a:endParaRPr>
          </a:p>
          <a:p>
            <a:r>
              <a:rPr lang="es-ES_tradnl" dirty="0">
                <a:latin typeface="Consolas" pitchFamily="49" charset="0"/>
              </a:rPr>
              <a:t>- Produces </a:t>
            </a:r>
            <a:r>
              <a:rPr lang="es-ES_tradnl" dirty="0" err="1">
                <a:latin typeface="Consolas" pitchFamily="49" charset="0"/>
              </a:rPr>
              <a:t>the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result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directly</a:t>
            </a:r>
            <a:r>
              <a:rPr lang="es-ES_tradnl" dirty="0">
                <a:latin typeface="Consolas" pitchFamily="49" charset="0"/>
              </a:rPr>
              <a:t> in </a:t>
            </a:r>
            <a:r>
              <a:rPr lang="es-ES_tradnl" dirty="0" err="1">
                <a:latin typeface="Consolas" pitchFamily="49" charset="0"/>
              </a:rPr>
              <a:t>the</a:t>
            </a:r>
            <a:r>
              <a:rPr lang="es-ES_tradnl" dirty="0">
                <a:latin typeface="Consolas" pitchFamily="49" charset="0"/>
              </a:rPr>
              <a:t> web page</a:t>
            </a:r>
          </a:p>
        </p:txBody>
      </p:sp>
      <p:sp>
        <p:nvSpPr>
          <p:cNvPr id="6" name="5 Documento"/>
          <p:cNvSpPr/>
          <p:nvPr/>
        </p:nvSpPr>
        <p:spPr>
          <a:xfrm>
            <a:off x="2339752" y="3573016"/>
            <a:ext cx="914400" cy="612648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.</a:t>
            </a:r>
            <a:r>
              <a:rPr lang="es-ES_tradnl" dirty="0" err="1"/>
              <a:t>js</a:t>
            </a:r>
            <a:endParaRPr lang="es-ES_tradnl" dirty="0"/>
          </a:p>
        </p:txBody>
      </p:sp>
      <p:cxnSp>
        <p:nvCxnSpPr>
          <p:cNvPr id="7" name="6 Conector recto de flecha"/>
          <p:cNvCxnSpPr>
            <a:stCxn id="6" idx="3"/>
            <a:endCxn id="4" idx="1"/>
          </p:cNvCxnSpPr>
          <p:nvPr/>
        </p:nvCxnSpPr>
        <p:spPr>
          <a:xfrm flipV="1">
            <a:off x="3254152" y="3861048"/>
            <a:ext cx="741784" cy="182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11 Pantalla"/>
          <p:cNvSpPr/>
          <p:nvPr/>
        </p:nvSpPr>
        <p:spPr>
          <a:xfrm>
            <a:off x="5940152" y="3573016"/>
            <a:ext cx="1152128" cy="576064"/>
          </a:xfrm>
          <a:prstGeom prst="flowChartDisplay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Result</a:t>
            </a:r>
            <a:endParaRPr lang="es-ES_tradnl" dirty="0"/>
          </a:p>
        </p:txBody>
      </p:sp>
      <p:cxnSp>
        <p:nvCxnSpPr>
          <p:cNvPr id="13" name="12 Conector recto de flecha"/>
          <p:cNvCxnSpPr>
            <a:stCxn id="4" idx="3"/>
            <a:endCxn id="12" idx="1"/>
          </p:cNvCxnSpPr>
          <p:nvPr/>
        </p:nvCxnSpPr>
        <p:spPr>
          <a:xfrm>
            <a:off x="5076056" y="386104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Languages</a:t>
            </a:r>
            <a:r>
              <a:rPr lang="es-ES_tradnl" dirty="0"/>
              <a:t> – </a:t>
            </a:r>
            <a:r>
              <a:rPr lang="es-ES_tradnl" dirty="0" err="1"/>
              <a:t>Execution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In Java:</a:t>
            </a:r>
          </a:p>
          <a:p>
            <a:pPr lvl="1"/>
            <a:r>
              <a:rPr lang="es-ES_tradnl" dirty="0" err="1"/>
              <a:t>Compiler</a:t>
            </a:r>
            <a:endParaRPr lang="es-ES_tradnl" dirty="0"/>
          </a:p>
          <a:p>
            <a:pPr lvl="2"/>
            <a:r>
              <a:rPr lang="es-ES_tradnl" dirty="0" err="1"/>
              <a:t>javac</a:t>
            </a:r>
            <a:r>
              <a:rPr lang="es-ES_tradnl" dirty="0"/>
              <a:t> : </a:t>
            </a:r>
            <a:r>
              <a:rPr lang="es-ES_tradnl" dirty="0" err="1"/>
              <a:t>generates</a:t>
            </a:r>
            <a:r>
              <a:rPr lang="es-ES_tradnl" dirty="0"/>
              <a:t> </a:t>
            </a:r>
            <a:r>
              <a:rPr lang="es-ES_tradnl" dirty="0" err="1"/>
              <a:t>bytecode</a:t>
            </a:r>
            <a:endParaRPr lang="es-ES_tradnl" dirty="0"/>
          </a:p>
          <a:p>
            <a:pPr lvl="1"/>
            <a:r>
              <a:rPr lang="es-ES_tradnl" dirty="0" err="1"/>
              <a:t>Interpreter</a:t>
            </a:r>
            <a:endParaRPr lang="es-ES_tradnl" dirty="0"/>
          </a:p>
          <a:p>
            <a:pPr lvl="2"/>
            <a:r>
              <a:rPr lang="es-ES_tradnl" dirty="0"/>
              <a:t>java : </a:t>
            </a:r>
            <a:r>
              <a:rPr lang="es-ES_tradnl" dirty="0" err="1"/>
              <a:t>the</a:t>
            </a:r>
            <a:r>
              <a:rPr lang="es-ES_tradnl" dirty="0"/>
              <a:t> virtual machine </a:t>
            </a:r>
            <a:r>
              <a:rPr lang="es-ES_tradnl" dirty="0" err="1"/>
              <a:t>interprets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bytecode</a:t>
            </a:r>
            <a:endParaRPr lang="es-ES_tradnl" dirty="0"/>
          </a:p>
          <a:p>
            <a:pPr lvl="2">
              <a:buNone/>
            </a:pPr>
            <a:endParaRPr lang="es-ES_tradnl" dirty="0"/>
          </a:p>
          <a:p>
            <a:r>
              <a:rPr lang="es-ES_tradnl" dirty="0"/>
              <a:t>So… </a:t>
            </a:r>
            <a:r>
              <a:rPr lang="es-ES_tradnl" dirty="0" err="1"/>
              <a:t>what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Java?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Languages</a:t>
            </a:r>
            <a:r>
              <a:rPr lang="es-ES_tradnl" dirty="0"/>
              <a:t> &amp; </a:t>
            </a:r>
            <a:r>
              <a:rPr lang="es-ES_tradnl" dirty="0" err="1"/>
              <a:t>DSLs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construction</a:t>
            </a:r>
            <a:r>
              <a:rPr lang="es-ES_tradnl" dirty="0"/>
              <a:t> of a DSL shares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same</a:t>
            </a:r>
            <a:r>
              <a:rPr lang="es-ES_tradnl" dirty="0"/>
              <a:t> </a:t>
            </a:r>
            <a:r>
              <a:rPr lang="es-ES_tradnl" dirty="0" err="1"/>
              <a:t>elements</a:t>
            </a:r>
            <a:endParaRPr lang="es-ES_tradnl" dirty="0"/>
          </a:p>
          <a:p>
            <a:pPr lvl="1"/>
            <a:r>
              <a:rPr lang="es-ES_tradnl" dirty="0" err="1"/>
              <a:t>Main</a:t>
            </a:r>
            <a:r>
              <a:rPr lang="es-ES_tradnl" dirty="0"/>
              <a:t> </a:t>
            </a:r>
            <a:r>
              <a:rPr lang="es-ES_tradnl" dirty="0" err="1"/>
              <a:t>requisite</a:t>
            </a:r>
            <a:r>
              <a:rPr lang="es-ES_tradnl" dirty="0"/>
              <a:t>: </a:t>
            </a:r>
            <a:r>
              <a:rPr lang="es-ES_tradnl" dirty="0" err="1"/>
              <a:t>affordable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average</a:t>
            </a:r>
            <a:r>
              <a:rPr lang="es-ES_tradnl" dirty="0"/>
              <a:t> </a:t>
            </a:r>
            <a:r>
              <a:rPr lang="es-ES_tradnl" dirty="0" err="1"/>
              <a:t>programmer</a:t>
            </a:r>
            <a:endParaRPr lang="es-ES_tradnl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Domain-Specific</a:t>
            </a:r>
            <a:r>
              <a:rPr lang="es-ES_tradnl" dirty="0"/>
              <a:t> </a:t>
            </a:r>
            <a:r>
              <a:rPr lang="es-ES_tradnl" dirty="0" err="1"/>
              <a:t>Languages</a:t>
            </a:r>
            <a:endParaRPr lang="es-ES_tradnl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Part</a:t>
            </a:r>
            <a:r>
              <a:rPr lang="es-ES_tradnl" dirty="0"/>
              <a:t> III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</a:t>
            </a:r>
            <a:r>
              <a:rPr lang="es-ES_tradnl" dirty="0" err="1"/>
              <a:t>Definition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 DSL </a:t>
            </a:r>
            <a:r>
              <a:rPr lang="es-ES_tradnl" dirty="0" err="1"/>
              <a:t>is</a:t>
            </a:r>
            <a:r>
              <a:rPr lang="es-ES_tradnl" dirty="0"/>
              <a:t> a </a:t>
            </a:r>
            <a:r>
              <a:rPr lang="es-ES_tradnl" dirty="0" err="1"/>
              <a:t>language</a:t>
            </a:r>
            <a:r>
              <a:rPr lang="es-ES_tradnl" dirty="0"/>
              <a:t> </a:t>
            </a:r>
            <a:r>
              <a:rPr lang="es-ES_tradnl" dirty="0" err="1"/>
              <a:t>specially</a:t>
            </a:r>
            <a:r>
              <a:rPr lang="es-ES_tradnl" dirty="0"/>
              <a:t> </a:t>
            </a:r>
            <a:r>
              <a:rPr lang="es-ES_tradnl" dirty="0" err="1"/>
              <a:t>tailored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perform</a:t>
            </a:r>
            <a:r>
              <a:rPr lang="es-ES_tradnl" dirty="0"/>
              <a:t> a particular </a:t>
            </a:r>
            <a:r>
              <a:rPr lang="es-ES_tradnl" dirty="0" err="1"/>
              <a:t>kind</a:t>
            </a:r>
            <a:r>
              <a:rPr lang="es-ES_tradnl" dirty="0"/>
              <a:t> </a:t>
            </a:r>
            <a:r>
              <a:rPr lang="es-ES_tradnl" dirty="0" err="1"/>
              <a:t>task</a:t>
            </a:r>
            <a:r>
              <a:rPr lang="es-ES_tradnl" dirty="0"/>
              <a:t> in </a:t>
            </a:r>
            <a:r>
              <a:rPr lang="es-ES_tradnl" dirty="0" err="1"/>
              <a:t>some</a:t>
            </a:r>
            <a:r>
              <a:rPr lang="es-ES_tradnl" dirty="0"/>
              <a:t> </a:t>
            </a:r>
            <a:r>
              <a:rPr lang="es-ES_tradnl" dirty="0" err="1"/>
              <a:t>domain</a:t>
            </a:r>
            <a:r>
              <a:rPr lang="es-ES_tradnl" dirty="0"/>
              <a:t> of </a:t>
            </a:r>
            <a:r>
              <a:rPr lang="es-ES_tradnl" dirty="0" err="1"/>
              <a:t>interest</a:t>
            </a:r>
            <a:endParaRPr lang="es-ES_tradnl" dirty="0"/>
          </a:p>
          <a:p>
            <a:r>
              <a:rPr lang="es-ES_tradnl" dirty="0" err="1"/>
              <a:t>Parts</a:t>
            </a:r>
            <a:r>
              <a:rPr lang="es-ES_tradnl" dirty="0"/>
              <a:t> of a DSL</a:t>
            </a:r>
          </a:p>
          <a:p>
            <a:pPr lvl="1"/>
            <a:r>
              <a:rPr lang="es-ES_tradnl" dirty="0" err="1"/>
              <a:t>Same</a:t>
            </a:r>
            <a:r>
              <a:rPr lang="es-ES_tradnl" dirty="0"/>
              <a:t> as </a:t>
            </a:r>
            <a:r>
              <a:rPr lang="es-ES_tradnl" dirty="0" err="1"/>
              <a:t>GPLs</a:t>
            </a:r>
            <a:r>
              <a:rPr lang="es-ES_tradnl" dirty="0"/>
              <a:t>!</a:t>
            </a:r>
          </a:p>
          <a:p>
            <a:pPr lvl="1"/>
            <a:r>
              <a:rPr lang="es-ES_tradnl" dirty="0" err="1"/>
              <a:t>However</a:t>
            </a:r>
            <a:r>
              <a:rPr lang="es-ES_tradnl" dirty="0"/>
              <a:t>,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implementation</a:t>
            </a:r>
            <a:r>
              <a:rPr lang="es-ES_tradnl" dirty="0"/>
              <a:t> </a:t>
            </a:r>
            <a:r>
              <a:rPr lang="es-ES_tradnl" dirty="0" err="1"/>
              <a:t>cost</a:t>
            </a:r>
            <a:r>
              <a:rPr lang="es-ES_tradnl" dirty="0"/>
              <a:t> of a DSL </a:t>
            </a:r>
            <a:r>
              <a:rPr lang="es-ES_tradnl" dirty="0" err="1"/>
              <a:t>needs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be</a:t>
            </a:r>
            <a:r>
              <a:rPr lang="es-ES_tradnl" dirty="0"/>
              <a:t> </a:t>
            </a:r>
            <a:r>
              <a:rPr lang="es-ES_tradnl" dirty="0" err="1"/>
              <a:t>small</a:t>
            </a:r>
            <a:endParaRPr lang="es-ES_tradnl" dirty="0"/>
          </a:p>
          <a:p>
            <a:pPr lvl="2"/>
            <a:r>
              <a:rPr lang="es-ES_tradnl" dirty="0" err="1"/>
              <a:t>We</a:t>
            </a:r>
            <a:r>
              <a:rPr lang="es-ES_tradnl" dirty="0"/>
              <a:t> </a:t>
            </a:r>
            <a:r>
              <a:rPr lang="es-ES_tradnl" dirty="0" err="1"/>
              <a:t>need</a:t>
            </a:r>
            <a:r>
              <a:rPr lang="es-ES_tradnl" dirty="0"/>
              <a:t> </a:t>
            </a:r>
            <a:r>
              <a:rPr lang="es-ES_tradnl" dirty="0" err="1"/>
              <a:t>strategies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build</a:t>
            </a:r>
            <a:r>
              <a:rPr lang="es-ES_tradnl" dirty="0"/>
              <a:t> </a:t>
            </a:r>
            <a:r>
              <a:rPr lang="es-ES_tradnl" dirty="0" err="1"/>
              <a:t>DSLs</a:t>
            </a:r>
            <a:endParaRPr lang="es-ES_tradn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</a:t>
            </a:r>
            <a:r>
              <a:rPr lang="es-ES_tradnl" dirty="0" err="1"/>
              <a:t>Implementation</a:t>
            </a:r>
            <a:r>
              <a:rPr lang="es-ES_tradnl" dirty="0"/>
              <a:t> </a:t>
            </a:r>
            <a:r>
              <a:rPr lang="es-ES_tradnl" dirty="0" err="1"/>
              <a:t>strategies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External</a:t>
            </a:r>
            <a:endParaRPr lang="es-ES_tradnl" dirty="0"/>
          </a:p>
          <a:p>
            <a:pPr lvl="1"/>
            <a:r>
              <a:rPr lang="es-ES_tradnl" dirty="0" err="1"/>
              <a:t>Standalone</a:t>
            </a:r>
            <a:r>
              <a:rPr lang="es-ES_tradnl" dirty="0"/>
              <a:t> </a:t>
            </a:r>
            <a:r>
              <a:rPr lang="es-ES_tradnl" dirty="0" err="1"/>
              <a:t>language</a:t>
            </a:r>
            <a:r>
              <a:rPr lang="es-ES_tradnl" dirty="0"/>
              <a:t>, </a:t>
            </a:r>
            <a:r>
              <a:rPr lang="es-ES_tradnl" dirty="0" err="1"/>
              <a:t>with</a:t>
            </a:r>
            <a:r>
              <a:rPr lang="es-ES_tradnl" dirty="0"/>
              <a:t> a </a:t>
            </a:r>
            <a:r>
              <a:rPr lang="es-ES_tradnl" dirty="0" err="1"/>
              <a:t>choosen</a:t>
            </a:r>
            <a:r>
              <a:rPr lang="es-ES_tradnl" dirty="0"/>
              <a:t> concrete </a:t>
            </a:r>
            <a:r>
              <a:rPr lang="es-ES_tradnl" dirty="0" err="1"/>
              <a:t>syntax</a:t>
            </a:r>
            <a:r>
              <a:rPr lang="es-ES_tradnl" dirty="0"/>
              <a:t> (</a:t>
            </a:r>
            <a:r>
              <a:rPr lang="es-ES_tradnl" dirty="0" err="1"/>
              <a:t>e.g</a:t>
            </a:r>
            <a:r>
              <a:rPr lang="es-ES_tradnl" dirty="0"/>
              <a:t>., </a:t>
            </a:r>
            <a:r>
              <a:rPr lang="es-ES_tradnl" dirty="0" err="1"/>
              <a:t>it</a:t>
            </a:r>
            <a:r>
              <a:rPr lang="es-ES_tradnl" dirty="0"/>
              <a:t> has </a:t>
            </a:r>
            <a:r>
              <a:rPr lang="es-ES_tradnl" dirty="0" err="1"/>
              <a:t>its</a:t>
            </a:r>
            <a:r>
              <a:rPr lang="es-ES_tradnl" dirty="0"/>
              <a:t> </a:t>
            </a:r>
            <a:r>
              <a:rPr lang="es-ES_tradnl" dirty="0" err="1"/>
              <a:t>own</a:t>
            </a:r>
            <a:r>
              <a:rPr lang="es-ES_tradnl" dirty="0"/>
              <a:t> </a:t>
            </a:r>
            <a:r>
              <a:rPr lang="es-ES_tradnl" dirty="0" err="1"/>
              <a:t>parser</a:t>
            </a:r>
            <a:r>
              <a:rPr lang="es-ES_tradnl" dirty="0"/>
              <a:t>)</a:t>
            </a:r>
          </a:p>
          <a:p>
            <a:pPr lvl="1"/>
            <a:r>
              <a:rPr lang="es-ES_tradnl" dirty="0" err="1"/>
              <a:t>Language</a:t>
            </a:r>
            <a:r>
              <a:rPr lang="es-ES_tradnl" dirty="0"/>
              <a:t> </a:t>
            </a:r>
            <a:r>
              <a:rPr lang="es-ES_tradnl" dirty="0" err="1"/>
              <a:t>workbenches</a:t>
            </a:r>
            <a:endParaRPr lang="es-ES_tradnl" dirty="0"/>
          </a:p>
          <a:p>
            <a:r>
              <a:rPr lang="es-ES_tradnl" dirty="0" err="1"/>
              <a:t>Internal</a:t>
            </a:r>
            <a:endParaRPr lang="es-ES_tradnl" dirty="0"/>
          </a:p>
          <a:p>
            <a:pPr lvl="1"/>
            <a:r>
              <a:rPr lang="es-ES_tradnl" dirty="0" err="1"/>
              <a:t>The</a:t>
            </a:r>
            <a:r>
              <a:rPr lang="es-ES_tradnl" dirty="0"/>
              <a:t> DSL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embedded</a:t>
            </a:r>
            <a:r>
              <a:rPr lang="es-ES_tradnl" dirty="0"/>
              <a:t> </a:t>
            </a:r>
            <a:r>
              <a:rPr lang="es-ES_tradnl" dirty="0" err="1"/>
              <a:t>into</a:t>
            </a:r>
            <a:r>
              <a:rPr lang="es-ES_tradnl" dirty="0"/>
              <a:t> a GPL (</a:t>
            </a:r>
            <a:r>
              <a:rPr lang="es-ES_tradnl" dirty="0" err="1"/>
              <a:t>the</a:t>
            </a:r>
            <a:r>
              <a:rPr lang="es-ES_tradnl" dirty="0"/>
              <a:t> host)</a:t>
            </a:r>
          </a:p>
          <a:p>
            <a:pPr lvl="1"/>
            <a:r>
              <a:rPr lang="es-ES_tradnl" dirty="0" err="1"/>
              <a:t>Reuses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infrastructure</a:t>
            </a:r>
            <a:r>
              <a:rPr lang="es-ES_tradnl" dirty="0"/>
              <a:t> of </a:t>
            </a:r>
            <a:r>
              <a:rPr lang="es-ES_tradnl" dirty="0" err="1"/>
              <a:t>the</a:t>
            </a:r>
            <a:r>
              <a:rPr lang="es-ES_tradnl" dirty="0"/>
              <a:t> host </a:t>
            </a:r>
            <a:r>
              <a:rPr lang="es-ES_tradnl" dirty="0" err="1"/>
              <a:t>language</a:t>
            </a:r>
            <a:endParaRPr lang="es-ES_tradnl" dirty="0"/>
          </a:p>
          <a:p>
            <a:pPr lvl="1"/>
            <a:endParaRPr lang="es-ES_tradn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</a:t>
            </a:r>
            <a:r>
              <a:rPr lang="es-ES_tradnl" dirty="0" err="1"/>
              <a:t>Scope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es-ES_tradnl" dirty="0"/>
              <a:t>Vertical </a:t>
            </a:r>
            <a:r>
              <a:rPr lang="es-ES_tradnl" dirty="0" err="1"/>
              <a:t>domain</a:t>
            </a:r>
            <a:endParaRPr lang="es-ES_tradnl" dirty="0"/>
          </a:p>
          <a:p>
            <a:pPr lvl="1"/>
            <a:r>
              <a:rPr lang="es-ES_tradnl" dirty="0"/>
              <a:t>Business </a:t>
            </a:r>
            <a:r>
              <a:rPr lang="es-ES_tradnl" dirty="0" err="1"/>
              <a:t>domain</a:t>
            </a:r>
            <a:endParaRPr lang="es-ES_tradnl" dirty="0"/>
          </a:p>
          <a:p>
            <a:pPr lvl="1"/>
            <a:r>
              <a:rPr lang="es-ES_tradnl" dirty="0" err="1"/>
              <a:t>Intended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non-</a:t>
            </a:r>
            <a:r>
              <a:rPr lang="es-ES_tradnl" dirty="0" err="1"/>
              <a:t>technical</a:t>
            </a:r>
            <a:r>
              <a:rPr lang="es-ES_tradnl" dirty="0"/>
              <a:t> </a:t>
            </a:r>
            <a:r>
              <a:rPr lang="es-ES_tradnl" dirty="0" err="1"/>
              <a:t>people</a:t>
            </a:r>
            <a:endParaRPr lang="es-ES_tradnl" dirty="0"/>
          </a:p>
          <a:p>
            <a:pPr lvl="1"/>
            <a:r>
              <a:rPr lang="es-ES_tradnl" dirty="0" err="1"/>
              <a:t>Example</a:t>
            </a:r>
            <a:r>
              <a:rPr lang="es-ES_tradnl" dirty="0"/>
              <a:t>:</a:t>
            </a:r>
          </a:p>
          <a:p>
            <a:pPr lvl="2"/>
            <a:r>
              <a:rPr lang="es-ES_tradnl" dirty="0"/>
              <a:t>A DSL </a:t>
            </a:r>
            <a:r>
              <a:rPr lang="es-ES_tradnl" dirty="0" err="1"/>
              <a:t>to</a:t>
            </a:r>
            <a:r>
              <a:rPr lang="es-ES_tradnl" dirty="0"/>
              <a:t> describe </a:t>
            </a:r>
            <a:r>
              <a:rPr lang="es-ES_tradnl" dirty="0" err="1"/>
              <a:t>insurance</a:t>
            </a:r>
            <a:r>
              <a:rPr lang="es-ES_tradnl" dirty="0"/>
              <a:t> </a:t>
            </a:r>
            <a:r>
              <a:rPr lang="es-ES_tradnl" dirty="0" err="1"/>
              <a:t>products</a:t>
            </a:r>
            <a:endParaRPr lang="es-ES_tradnl" dirty="0"/>
          </a:p>
          <a:p>
            <a:r>
              <a:rPr lang="es-ES_tradnl" dirty="0"/>
              <a:t>Horizontal </a:t>
            </a:r>
            <a:r>
              <a:rPr lang="es-ES_tradnl" dirty="0" err="1"/>
              <a:t>domain</a:t>
            </a:r>
            <a:r>
              <a:rPr lang="es-ES_tradnl" dirty="0"/>
              <a:t> </a:t>
            </a:r>
          </a:p>
          <a:p>
            <a:pPr lvl="1"/>
            <a:r>
              <a:rPr lang="es-ES_tradnl" dirty="0" err="1"/>
              <a:t>Technical</a:t>
            </a:r>
            <a:r>
              <a:rPr lang="es-ES_tradnl" dirty="0"/>
              <a:t> </a:t>
            </a:r>
            <a:r>
              <a:rPr lang="es-ES_tradnl" dirty="0" err="1"/>
              <a:t>domain</a:t>
            </a:r>
            <a:endParaRPr lang="es-ES_tradnl" dirty="0"/>
          </a:p>
          <a:p>
            <a:pPr lvl="1"/>
            <a:r>
              <a:rPr lang="es-ES_tradnl" dirty="0" err="1"/>
              <a:t>Intended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developers</a:t>
            </a:r>
            <a:endParaRPr lang="es-ES_tradnl" dirty="0"/>
          </a:p>
          <a:p>
            <a:pPr lvl="1"/>
            <a:r>
              <a:rPr lang="es-ES_tradnl" dirty="0" err="1"/>
              <a:t>Example</a:t>
            </a:r>
            <a:endParaRPr lang="es-ES_tradnl" dirty="0"/>
          </a:p>
          <a:p>
            <a:pPr lvl="2"/>
            <a:r>
              <a:rPr lang="es-ES_tradnl" dirty="0"/>
              <a:t>CSS</a:t>
            </a:r>
          </a:p>
          <a:p>
            <a:pPr lvl="2">
              <a:buNone/>
            </a:pPr>
            <a:endParaRPr lang="es-ES_tradnl" dirty="0"/>
          </a:p>
          <a:p>
            <a:pPr lvl="1"/>
            <a:endParaRPr lang="es-ES_tradn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</a:t>
            </a:r>
            <a:r>
              <a:rPr lang="es-ES_tradnl" dirty="0" err="1"/>
              <a:t>Execution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Compiler</a:t>
            </a:r>
            <a:endParaRPr lang="es-ES_tradnl" dirty="0"/>
          </a:p>
          <a:p>
            <a:pPr lvl="1"/>
            <a:r>
              <a:rPr lang="es-ES_tradnl" dirty="0" err="1"/>
              <a:t>Building</a:t>
            </a:r>
            <a:r>
              <a:rPr lang="es-ES_tradnl" dirty="0"/>
              <a:t> a </a:t>
            </a:r>
            <a:r>
              <a:rPr lang="es-ES_tradnl" dirty="0" err="1"/>
              <a:t>compiler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typically</a:t>
            </a:r>
            <a:r>
              <a:rPr lang="es-ES_tradnl" dirty="0"/>
              <a:t> </a:t>
            </a:r>
            <a:r>
              <a:rPr lang="es-ES_tradnl" dirty="0" err="1"/>
              <a:t>too</a:t>
            </a:r>
            <a:r>
              <a:rPr lang="es-ES_tradnl" dirty="0"/>
              <a:t> </a:t>
            </a:r>
            <a:r>
              <a:rPr lang="es-ES_tradnl" dirty="0" err="1"/>
              <a:t>costly</a:t>
            </a:r>
            <a:endParaRPr lang="es-ES_tradnl" dirty="0"/>
          </a:p>
          <a:p>
            <a:pPr lvl="1"/>
            <a:r>
              <a:rPr lang="es-ES_tradnl" dirty="0" err="1"/>
              <a:t>Poor’s</a:t>
            </a:r>
            <a:r>
              <a:rPr lang="es-ES_tradnl" dirty="0"/>
              <a:t> </a:t>
            </a:r>
            <a:r>
              <a:rPr lang="es-ES_tradnl" dirty="0" err="1"/>
              <a:t>man</a:t>
            </a:r>
            <a:r>
              <a:rPr lang="es-ES_tradnl" dirty="0"/>
              <a:t> </a:t>
            </a:r>
            <a:r>
              <a:rPr lang="es-ES_tradnl" dirty="0" err="1"/>
              <a:t>approach</a:t>
            </a:r>
            <a:r>
              <a:rPr lang="es-ES_tradnl" dirty="0"/>
              <a:t>: </a:t>
            </a:r>
            <a:r>
              <a:rPr lang="es-ES_tradnl" dirty="0" err="1"/>
              <a:t>code</a:t>
            </a:r>
            <a:r>
              <a:rPr lang="es-ES_tradnl" dirty="0"/>
              <a:t> </a:t>
            </a:r>
            <a:r>
              <a:rPr lang="es-ES_tradnl" dirty="0" err="1"/>
              <a:t>generation</a:t>
            </a:r>
            <a:endParaRPr lang="es-ES_tradnl" dirty="0"/>
          </a:p>
          <a:p>
            <a:r>
              <a:rPr lang="es-ES_tradnl" dirty="0" err="1"/>
              <a:t>Interpreter</a:t>
            </a:r>
            <a:endParaRPr lang="es-ES_tradnl" dirty="0"/>
          </a:p>
          <a:p>
            <a:pPr lvl="1"/>
            <a:r>
              <a:rPr lang="es-ES_tradnl" dirty="0" err="1"/>
              <a:t>If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DSL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small</a:t>
            </a:r>
            <a:r>
              <a:rPr lang="es-ES_tradnl" dirty="0"/>
              <a:t> </a:t>
            </a:r>
            <a:r>
              <a:rPr lang="es-ES_tradnl" dirty="0" err="1"/>
              <a:t>it</a:t>
            </a:r>
            <a:r>
              <a:rPr lang="es-ES_tradnl" dirty="0"/>
              <a:t> </a:t>
            </a:r>
            <a:r>
              <a:rPr lang="es-ES_tradnl" dirty="0" err="1"/>
              <a:t>may</a:t>
            </a:r>
            <a:r>
              <a:rPr lang="es-ES_tradnl" dirty="0"/>
              <a:t> </a:t>
            </a:r>
            <a:r>
              <a:rPr lang="es-ES_tradnl" dirty="0" err="1"/>
              <a:t>be</a:t>
            </a:r>
            <a:r>
              <a:rPr lang="es-ES_tradnl" dirty="0"/>
              <a:t> </a:t>
            </a:r>
            <a:r>
              <a:rPr lang="es-ES_tradnl" dirty="0" err="1"/>
              <a:t>easy</a:t>
            </a:r>
            <a:endParaRPr lang="es-ES_tradn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Quick </a:t>
            </a:r>
            <a:r>
              <a:rPr lang="es-ES_tradnl" dirty="0" err="1"/>
              <a:t>examples</a:t>
            </a:r>
            <a:endParaRPr lang="es-ES_tradnl" dirty="0"/>
          </a:p>
        </p:txBody>
      </p:sp>
      <p:pic>
        <p:nvPicPr>
          <p:cNvPr id="5" name="4 Marcador de contenido" descr="intelhome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84784"/>
            <a:ext cx="6673877" cy="4525963"/>
          </a:xfrm>
        </p:spPr>
      </p:pic>
      <p:sp>
        <p:nvSpPr>
          <p:cNvPr id="4" name="3 Rectángulo"/>
          <p:cNvSpPr/>
          <p:nvPr/>
        </p:nvSpPr>
        <p:spPr>
          <a:xfrm>
            <a:off x="5364088" y="6381328"/>
            <a:ext cx="367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https://eclipse.org/sirius/gallery.html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092280" y="1844824"/>
            <a:ext cx="18987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/>
              <a:t>Home </a:t>
            </a:r>
            <a:r>
              <a:rPr lang="es-ES_tradnl" dirty="0" err="1"/>
              <a:t>automation</a:t>
            </a: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7092279" y="2699628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External</a:t>
            </a:r>
            <a:r>
              <a:rPr lang="es-ES_tradnl" dirty="0"/>
              <a:t> DSL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7092280" y="3131676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Graphical</a:t>
            </a:r>
            <a:endParaRPr lang="es-ES_tradnl" dirty="0"/>
          </a:p>
        </p:txBody>
      </p:sp>
      <p:sp>
        <p:nvSpPr>
          <p:cNvPr id="9" name="8 CuadroTexto"/>
          <p:cNvSpPr txBox="1"/>
          <p:nvPr/>
        </p:nvSpPr>
        <p:spPr>
          <a:xfrm>
            <a:off x="7092280" y="3563724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Code</a:t>
            </a:r>
            <a:r>
              <a:rPr lang="es-ES_tradnl" dirty="0"/>
              <a:t> </a:t>
            </a:r>
            <a:r>
              <a:rPr lang="es-ES_tradnl" dirty="0" err="1"/>
              <a:t>generation</a:t>
            </a:r>
            <a:endParaRPr lang="es-ES_tradn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092280" y="2276872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Business </a:t>
            </a:r>
            <a:r>
              <a:rPr lang="es-ES_tradnl" dirty="0" err="1"/>
              <a:t>domain</a:t>
            </a:r>
            <a:endParaRPr lang="es-ES_tradnl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092280" y="4005064"/>
            <a:ext cx="19077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Built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Sirius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Quick </a:t>
            </a:r>
            <a:r>
              <a:rPr lang="es-ES_tradnl" dirty="0" err="1"/>
              <a:t>examples</a:t>
            </a:r>
            <a:endParaRPr lang="es-ES_tradnl" dirty="0"/>
          </a:p>
        </p:txBody>
      </p:sp>
      <p:pic>
        <p:nvPicPr>
          <p:cNvPr id="4" name="3 Marcador de contenido" descr="servicio_simp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044608" y="1196752"/>
            <a:ext cx="7237126" cy="4525963"/>
          </a:xfrm>
        </p:spPr>
      </p:pic>
      <p:sp>
        <p:nvSpPr>
          <p:cNvPr id="5" name="4 CuadroTexto"/>
          <p:cNvSpPr txBox="1"/>
          <p:nvPr/>
        </p:nvSpPr>
        <p:spPr>
          <a:xfrm>
            <a:off x="35496" y="5589240"/>
            <a:ext cx="114730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 err="1"/>
              <a:t>Telephony</a:t>
            </a: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3131839" y="5589240"/>
            <a:ext cx="13681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External</a:t>
            </a:r>
            <a:r>
              <a:rPr lang="es-ES_tradnl" dirty="0"/>
              <a:t> DSL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4572000" y="5589240"/>
            <a:ext cx="10801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Graphical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5724128" y="5598532"/>
            <a:ext cx="115212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Code</a:t>
            </a:r>
            <a:r>
              <a:rPr lang="es-ES_tradnl" dirty="0"/>
              <a:t> gen.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1259632" y="5589240"/>
            <a:ext cx="180019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Business </a:t>
            </a:r>
            <a:r>
              <a:rPr lang="es-ES_tradnl" dirty="0" err="1"/>
              <a:t>domain</a:t>
            </a:r>
            <a:endParaRPr lang="es-ES_tradnl" dirty="0"/>
          </a:p>
        </p:txBody>
      </p:sp>
      <p:sp>
        <p:nvSpPr>
          <p:cNvPr id="10" name="9 CuadroTexto"/>
          <p:cNvSpPr txBox="1"/>
          <p:nvPr/>
        </p:nvSpPr>
        <p:spPr>
          <a:xfrm>
            <a:off x="6948263" y="5598532"/>
            <a:ext cx="216024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Built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Graphitti</a:t>
            </a:r>
            <a:endParaRPr lang="es-ES_tradnl" dirty="0"/>
          </a:p>
        </p:txBody>
      </p:sp>
      <p:pic>
        <p:nvPicPr>
          <p:cNvPr id="11" name="10 Imagen" descr="servicio_telefoni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700808"/>
            <a:ext cx="9144000" cy="3355859"/>
          </a:xfrm>
          <a:prstGeom prst="rect">
            <a:avLst/>
          </a:prstGeom>
        </p:spPr>
      </p:pic>
      <p:sp>
        <p:nvSpPr>
          <p:cNvPr id="12" name="11 Rectángulo"/>
          <p:cNvSpPr/>
          <p:nvPr/>
        </p:nvSpPr>
        <p:spPr>
          <a:xfrm>
            <a:off x="5177721" y="6488668"/>
            <a:ext cx="3966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http://www.miso.es/pubs/ECMFA13.pdf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Outline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Takeaway</a:t>
            </a:r>
            <a:r>
              <a:rPr lang="es-ES_tradnl" dirty="0"/>
              <a:t> </a:t>
            </a:r>
            <a:r>
              <a:rPr lang="es-ES_tradnl" dirty="0" err="1"/>
              <a:t>messages</a:t>
            </a:r>
            <a:endParaRPr lang="es-ES_tradnl" dirty="0"/>
          </a:p>
          <a:p>
            <a:pPr lvl="1"/>
            <a:r>
              <a:rPr lang="es-ES_tradnl" dirty="0" err="1"/>
              <a:t>What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a </a:t>
            </a:r>
            <a:r>
              <a:rPr lang="es-ES_tradnl" dirty="0" err="1"/>
              <a:t>Domain-Specific</a:t>
            </a:r>
            <a:r>
              <a:rPr lang="es-ES_tradnl" dirty="0"/>
              <a:t> </a:t>
            </a:r>
            <a:r>
              <a:rPr lang="es-ES_tradnl" dirty="0" err="1"/>
              <a:t>Language</a:t>
            </a:r>
            <a:r>
              <a:rPr lang="es-ES_tradnl" dirty="0"/>
              <a:t> and </a:t>
            </a:r>
            <a:r>
              <a:rPr lang="es-ES_tradnl" dirty="0" err="1"/>
              <a:t>why</a:t>
            </a:r>
            <a:r>
              <a:rPr lang="es-ES_tradnl" dirty="0"/>
              <a:t> </a:t>
            </a:r>
            <a:r>
              <a:rPr lang="es-ES_tradnl" dirty="0" err="1"/>
              <a:t>they</a:t>
            </a:r>
            <a:r>
              <a:rPr lang="es-ES_tradnl" dirty="0"/>
              <a:t> are </a:t>
            </a:r>
            <a:r>
              <a:rPr lang="es-ES_tradnl" dirty="0" err="1"/>
              <a:t>useful</a:t>
            </a:r>
            <a:endParaRPr lang="es-ES_tradnl" dirty="0"/>
          </a:p>
          <a:p>
            <a:pPr lvl="1"/>
            <a:r>
              <a:rPr lang="es-ES_tradnl" dirty="0" err="1"/>
              <a:t>Main</a:t>
            </a:r>
            <a:r>
              <a:rPr lang="es-ES_tradnl" dirty="0"/>
              <a:t> </a:t>
            </a:r>
            <a:r>
              <a:rPr lang="es-ES_tradnl" dirty="0" err="1"/>
              <a:t>elements</a:t>
            </a:r>
            <a:r>
              <a:rPr lang="es-ES_tradnl" dirty="0"/>
              <a:t> of a </a:t>
            </a:r>
            <a:r>
              <a:rPr lang="es-ES_tradnl" dirty="0" err="1"/>
              <a:t>computer</a:t>
            </a:r>
            <a:r>
              <a:rPr lang="es-ES_tradnl" dirty="0"/>
              <a:t> </a:t>
            </a:r>
            <a:r>
              <a:rPr lang="es-ES_tradnl" dirty="0" err="1"/>
              <a:t>language</a:t>
            </a:r>
            <a:endParaRPr lang="es-ES_tradnl" dirty="0"/>
          </a:p>
          <a:p>
            <a:pPr lvl="1"/>
            <a:r>
              <a:rPr lang="es-ES_tradnl" dirty="0"/>
              <a:t>Pointers</a:t>
            </a:r>
          </a:p>
          <a:p>
            <a:pPr lvl="2"/>
            <a:r>
              <a:rPr lang="es-ES_tradnl" dirty="0" err="1"/>
              <a:t>Documentation</a:t>
            </a:r>
            <a:endParaRPr lang="es-ES_tradnl" dirty="0"/>
          </a:p>
          <a:p>
            <a:pPr lvl="2"/>
            <a:r>
              <a:rPr lang="es-ES_tradnl" dirty="0"/>
              <a:t>Tools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Quick </a:t>
            </a:r>
            <a:r>
              <a:rPr lang="es-ES_tradnl" dirty="0" err="1"/>
              <a:t>examples</a:t>
            </a:r>
            <a:endParaRPr lang="es-ES_tradnl" dirty="0"/>
          </a:p>
        </p:txBody>
      </p:sp>
      <p:pic>
        <p:nvPicPr>
          <p:cNvPr id="16" name="15 Imagen" descr="tortoise_screensho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412776"/>
            <a:ext cx="5619750" cy="4200525"/>
          </a:xfrm>
          <a:prstGeom prst="rect">
            <a:avLst/>
          </a:prstGeom>
        </p:spPr>
      </p:pic>
      <p:sp>
        <p:nvSpPr>
          <p:cNvPr id="18" name="17 CuadroTexto"/>
          <p:cNvSpPr txBox="1"/>
          <p:nvPr/>
        </p:nvSpPr>
        <p:spPr>
          <a:xfrm>
            <a:off x="6804247" y="2843644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External</a:t>
            </a:r>
            <a:r>
              <a:rPr lang="es-ES_tradnl" dirty="0"/>
              <a:t> DSL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6804248" y="3275692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Textual</a:t>
            </a:r>
          </a:p>
        </p:txBody>
      </p:sp>
      <p:sp>
        <p:nvSpPr>
          <p:cNvPr id="20" name="19 CuadroTexto"/>
          <p:cNvSpPr txBox="1"/>
          <p:nvPr/>
        </p:nvSpPr>
        <p:spPr>
          <a:xfrm>
            <a:off x="6804248" y="3707740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Interpreted</a:t>
            </a:r>
            <a:endParaRPr lang="es-ES_tradnl" dirty="0"/>
          </a:p>
        </p:txBody>
      </p:sp>
      <p:sp>
        <p:nvSpPr>
          <p:cNvPr id="21" name="20 CuadroTexto"/>
          <p:cNvSpPr txBox="1"/>
          <p:nvPr/>
        </p:nvSpPr>
        <p:spPr>
          <a:xfrm>
            <a:off x="6804248" y="2420888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Business </a:t>
            </a:r>
            <a:r>
              <a:rPr lang="es-ES_tradnl" dirty="0" err="1"/>
              <a:t>domain</a:t>
            </a:r>
            <a:endParaRPr lang="es-ES_tradnl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804248" y="4149080"/>
            <a:ext cx="19077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Built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Xtext</a:t>
            </a:r>
            <a:endParaRPr lang="es-ES_tradnl" dirty="0"/>
          </a:p>
        </p:txBody>
      </p:sp>
      <p:sp>
        <p:nvSpPr>
          <p:cNvPr id="23" name="22 CuadroTexto"/>
          <p:cNvSpPr txBox="1"/>
          <p:nvPr/>
        </p:nvSpPr>
        <p:spPr>
          <a:xfrm>
            <a:off x="6804248" y="1988840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Teaching</a:t>
            </a:r>
            <a:endParaRPr lang="es-ES_tradnl" dirty="0"/>
          </a:p>
        </p:txBody>
      </p:sp>
      <p:sp>
        <p:nvSpPr>
          <p:cNvPr id="24" name="23 Rectángulo"/>
          <p:cNvSpPr/>
          <p:nvPr/>
        </p:nvSpPr>
        <p:spPr>
          <a:xfrm>
            <a:off x="3294112" y="6381328"/>
            <a:ext cx="58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https://eclipse.org/Xtext/documentation/208_tortoise.html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Quick </a:t>
            </a:r>
            <a:r>
              <a:rPr lang="es-ES_tradnl" dirty="0" err="1"/>
              <a:t>examples</a:t>
            </a:r>
            <a:endParaRPr lang="es-ES_tradnl" dirty="0"/>
          </a:p>
        </p:txBody>
      </p:sp>
      <p:pic>
        <p:nvPicPr>
          <p:cNvPr id="13" name="12 Imagen" descr="insuranc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56826" y="4293096"/>
            <a:ext cx="5887174" cy="2448272"/>
          </a:xfrm>
          <a:prstGeom prst="rect">
            <a:avLst/>
          </a:prstGeom>
        </p:spPr>
      </p:pic>
      <p:pic>
        <p:nvPicPr>
          <p:cNvPr id="14" name="13 Imagen" descr="insuranc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9" y="1412776"/>
            <a:ext cx="3816424" cy="3259750"/>
          </a:xfrm>
          <a:prstGeom prst="rect">
            <a:avLst/>
          </a:prstGeom>
        </p:spPr>
      </p:pic>
      <p:sp>
        <p:nvSpPr>
          <p:cNvPr id="15" name="14 CuadroTexto"/>
          <p:cNvSpPr txBox="1"/>
          <p:nvPr/>
        </p:nvSpPr>
        <p:spPr>
          <a:xfrm>
            <a:off x="4932040" y="3050376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External</a:t>
            </a:r>
            <a:r>
              <a:rPr lang="es-ES_tradnl" dirty="0"/>
              <a:t> DSL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6948265" y="2186280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Projectional</a:t>
            </a:r>
            <a:endParaRPr lang="es-ES_tradnl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948265" y="2618328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Interpreted</a:t>
            </a:r>
            <a:endParaRPr lang="es-ES_tradnl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932041" y="2627620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Business </a:t>
            </a:r>
            <a:r>
              <a:rPr lang="es-ES_tradnl" dirty="0" err="1"/>
              <a:t>domain</a:t>
            </a:r>
            <a:endParaRPr lang="es-ES_tradnl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948265" y="3059668"/>
            <a:ext cx="190770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Built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MPS</a:t>
            </a:r>
          </a:p>
        </p:txBody>
      </p:sp>
      <p:sp>
        <p:nvSpPr>
          <p:cNvPr id="28" name="27 CuadroTexto"/>
          <p:cNvSpPr txBox="1"/>
          <p:nvPr/>
        </p:nvSpPr>
        <p:spPr>
          <a:xfrm>
            <a:off x="4932041" y="2195572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Insurances</a:t>
            </a:r>
            <a:endParaRPr lang="es-ES_tradn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CRUD </a:t>
            </a:r>
            <a:r>
              <a:rPr lang="es-ES_tradnl" dirty="0" err="1"/>
              <a:t>applications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/>
          <a:lstStyle/>
          <a:p>
            <a:r>
              <a:rPr lang="es-ES_tradnl" dirty="0" err="1"/>
              <a:t>Purpose</a:t>
            </a:r>
            <a:endParaRPr lang="es-ES_tradnl" dirty="0"/>
          </a:p>
          <a:p>
            <a:pPr lvl="1"/>
            <a:r>
              <a:rPr lang="es-ES_tradnl" dirty="0" err="1"/>
              <a:t>Generate</a:t>
            </a:r>
            <a:r>
              <a:rPr lang="es-ES_tradnl" dirty="0"/>
              <a:t> </a:t>
            </a:r>
            <a:r>
              <a:rPr lang="es-ES_tradnl" b="1" dirty="0"/>
              <a:t>full </a:t>
            </a:r>
            <a:r>
              <a:rPr lang="es-ES_tradnl" b="1" dirty="0" err="1"/>
              <a:t>applications</a:t>
            </a:r>
            <a:r>
              <a:rPr lang="es-ES_tradnl" b="1" dirty="0"/>
              <a:t> </a:t>
            </a:r>
            <a:r>
              <a:rPr lang="es-ES_tradnl" dirty="0" err="1"/>
              <a:t>from</a:t>
            </a:r>
            <a:r>
              <a:rPr lang="es-ES_tradnl" dirty="0"/>
              <a:t> a data </a:t>
            </a:r>
            <a:r>
              <a:rPr lang="es-ES_tradnl" dirty="0" err="1"/>
              <a:t>model</a:t>
            </a:r>
            <a:r>
              <a:rPr lang="es-ES_tradnl" dirty="0"/>
              <a:t> </a:t>
            </a:r>
            <a:r>
              <a:rPr lang="es-ES_tradnl" b="1" dirty="0" err="1"/>
              <a:t>automatically</a:t>
            </a:r>
            <a:endParaRPr lang="es-ES_tradnl" dirty="0"/>
          </a:p>
          <a:p>
            <a:pPr lvl="1"/>
            <a:r>
              <a:rPr lang="es-ES_tradnl" dirty="0"/>
              <a:t>CRUD </a:t>
            </a:r>
            <a:r>
              <a:rPr lang="es-ES_tradnl" dirty="0" err="1"/>
              <a:t>applications</a:t>
            </a:r>
            <a:endParaRPr lang="es-ES_tradnl" dirty="0"/>
          </a:p>
          <a:p>
            <a:pPr lvl="2"/>
            <a:r>
              <a:rPr lang="es-ES_tradnl" dirty="0"/>
              <a:t>CREATE, READ, UPDATE, DELETE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6876255" y="2699628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External</a:t>
            </a:r>
            <a:r>
              <a:rPr lang="es-ES_tradnl" dirty="0"/>
              <a:t> DSL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6876256" y="3131676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Textual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876256" y="3563724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Code</a:t>
            </a:r>
            <a:r>
              <a:rPr lang="es-ES_tradnl" dirty="0"/>
              <a:t> </a:t>
            </a:r>
            <a:r>
              <a:rPr lang="es-ES_tradnl" dirty="0" err="1"/>
              <a:t>generation</a:t>
            </a: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6876256" y="2276872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Technical</a:t>
            </a:r>
            <a:r>
              <a:rPr lang="es-ES_tradnl" dirty="0"/>
              <a:t> </a:t>
            </a:r>
            <a:r>
              <a:rPr lang="es-ES_tradnl" dirty="0" err="1"/>
              <a:t>domain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6876256" y="1844824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App</a:t>
            </a:r>
            <a:r>
              <a:rPr lang="es-ES_tradnl" dirty="0"/>
              <a:t>. </a:t>
            </a:r>
            <a:r>
              <a:rPr lang="es-ES_tradnl" dirty="0" err="1"/>
              <a:t>building</a:t>
            </a:r>
            <a:endParaRPr lang="es-ES_tradnl" dirty="0"/>
          </a:p>
        </p:txBody>
      </p:sp>
      <p:sp>
        <p:nvSpPr>
          <p:cNvPr id="9" name="8 Rectángulo"/>
          <p:cNvSpPr/>
          <p:nvPr/>
        </p:nvSpPr>
        <p:spPr>
          <a:xfrm>
            <a:off x="395536" y="5877272"/>
            <a:ext cx="8676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_tradnl" dirty="0" err="1"/>
              <a:t>Applying</a:t>
            </a:r>
            <a:r>
              <a:rPr lang="es-ES_tradnl" dirty="0"/>
              <a:t> </a:t>
            </a:r>
            <a:r>
              <a:rPr lang="es-ES_tradnl" dirty="0" err="1"/>
              <a:t>model-driven</a:t>
            </a:r>
            <a:r>
              <a:rPr lang="es-ES_tradnl" dirty="0"/>
              <a:t> </a:t>
            </a:r>
            <a:r>
              <a:rPr lang="es-ES_tradnl" dirty="0" err="1"/>
              <a:t>engineering</a:t>
            </a:r>
            <a:r>
              <a:rPr lang="es-ES_tradnl" dirty="0"/>
              <a:t> in </a:t>
            </a:r>
            <a:r>
              <a:rPr lang="es-ES_tradnl" dirty="0" err="1"/>
              <a:t>small</a:t>
            </a:r>
            <a:r>
              <a:rPr lang="es-ES_tradnl" dirty="0"/>
              <a:t> software </a:t>
            </a:r>
            <a:r>
              <a:rPr lang="es-ES_tradnl" dirty="0" err="1"/>
              <a:t>enterprises</a:t>
            </a:r>
            <a:r>
              <a:rPr lang="es-ES_tradnl" dirty="0"/>
              <a:t>. </a:t>
            </a:r>
          </a:p>
          <a:p>
            <a:pPr algn="r"/>
            <a:r>
              <a:rPr lang="es-ES_tradnl" dirty="0"/>
              <a:t>Jesús Sánchez Cuadrado, Javier Luis Cánovas Izquierdo and Jesús García Molina.  SCP 2013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2646040" y="6488668"/>
            <a:ext cx="66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http://sanchezcuadrado.es/papers/scp_applying_mde_in_sme.pdf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CRUD </a:t>
            </a:r>
            <a:r>
              <a:rPr lang="es-ES_tradnl" dirty="0" err="1"/>
              <a:t>applications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395536" y="1484784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package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invoicedemo</a:t>
            </a:r>
            <a:r>
              <a:rPr lang="es-ES_tradnl" dirty="0">
                <a:latin typeface="Consolas" pitchFamily="49" charset="0"/>
              </a:rPr>
              <a:t>;</a:t>
            </a:r>
          </a:p>
          <a:p>
            <a:endParaRPr lang="es-ES_tradnl" dirty="0">
              <a:latin typeface="Consolas" pitchFamily="49" charset="0"/>
            </a:endParaRPr>
          </a:p>
          <a:p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Invoice</a:t>
            </a:r>
            <a:r>
              <a:rPr lang="es-ES_tradnl" dirty="0">
                <a:latin typeface="Consolas" pitchFamily="49" charset="0"/>
              </a:rPr>
              <a:t> {</a:t>
            </a:r>
          </a:p>
          <a:p>
            <a:r>
              <a:rPr lang="es-ES_tradnl" dirty="0">
                <a:latin typeface="Consolas" pitchFamily="49" charset="0"/>
              </a:rPr>
              <a:t>    </a:t>
            </a:r>
            <a:r>
              <a:rPr lang="es-ES_tradnl" b="1" dirty="0" err="1">
                <a:latin typeface="Consolas" pitchFamily="49" charset="0"/>
              </a:rPr>
              <a:t>ref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customer</a:t>
            </a:r>
            <a:r>
              <a:rPr lang="es-ES_tradnl" dirty="0">
                <a:latin typeface="Consolas" pitchFamily="49" charset="0"/>
              </a:rPr>
              <a:t>[1] : </a:t>
            </a:r>
            <a:r>
              <a:rPr lang="es-ES_tradnl" dirty="0" err="1">
                <a:latin typeface="Consolas" pitchFamily="49" charset="0"/>
              </a:rPr>
              <a:t>Customer</a:t>
            </a:r>
            <a:r>
              <a:rPr lang="es-ES_tradnl" dirty="0">
                <a:latin typeface="Consolas" pitchFamily="49" charset="0"/>
              </a:rPr>
              <a:t>;</a:t>
            </a:r>
          </a:p>
          <a:p>
            <a:r>
              <a:rPr lang="es-ES_tradnl" dirty="0">
                <a:latin typeface="Consolas" pitchFamily="49" charset="0"/>
              </a:rPr>
              <a:t>    </a:t>
            </a:r>
            <a:r>
              <a:rPr lang="es-ES_tradnl" b="1" dirty="0" err="1">
                <a:latin typeface="Consolas" pitchFamily="49" charset="0"/>
              </a:rPr>
              <a:t>ref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parts</a:t>
            </a:r>
            <a:r>
              <a:rPr lang="es-ES_tradnl" dirty="0">
                <a:latin typeface="Consolas" pitchFamily="49" charset="0"/>
              </a:rPr>
              <a:t>[*] </a:t>
            </a:r>
            <a:r>
              <a:rPr lang="es-ES_tradnl" dirty="0" err="1">
                <a:latin typeface="Consolas" pitchFamily="49" charset="0"/>
              </a:rPr>
              <a:t>container</a:t>
            </a:r>
            <a:r>
              <a:rPr lang="es-ES_tradnl" dirty="0">
                <a:latin typeface="Consolas" pitchFamily="49" charset="0"/>
              </a:rPr>
              <a:t> : </a:t>
            </a:r>
            <a:r>
              <a:rPr lang="es-ES_tradnl" dirty="0" err="1">
                <a:latin typeface="Consolas" pitchFamily="49" charset="0"/>
              </a:rPr>
              <a:t>Item</a:t>
            </a:r>
            <a:r>
              <a:rPr lang="es-ES_tradnl" dirty="0">
                <a:latin typeface="Consolas" pitchFamily="49" charset="0"/>
              </a:rPr>
              <a:t>;</a:t>
            </a:r>
          </a:p>
          <a:p>
            <a:r>
              <a:rPr lang="es-ES_tradnl" dirty="0">
                <a:latin typeface="Consolas" pitchFamily="49" charset="0"/>
              </a:rPr>
              <a:t>    </a:t>
            </a:r>
            <a:r>
              <a:rPr lang="es-ES_tradnl" b="1" dirty="0" err="1">
                <a:latin typeface="Consolas" pitchFamily="49" charset="0"/>
              </a:rPr>
              <a:t>attr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invoiceDate</a:t>
            </a:r>
            <a:r>
              <a:rPr lang="es-ES_tradnl" dirty="0">
                <a:latin typeface="Consolas" pitchFamily="49" charset="0"/>
              </a:rPr>
              <a:t>[1] : Date;</a:t>
            </a:r>
          </a:p>
          <a:p>
            <a:r>
              <a:rPr lang="es-ES_tradnl" dirty="0">
                <a:latin typeface="Consolas" pitchFamily="49" charset="0"/>
              </a:rPr>
              <a:t>}</a:t>
            </a:r>
          </a:p>
          <a:p>
            <a:endParaRPr lang="es-ES_tradnl" dirty="0">
              <a:latin typeface="Consolas" pitchFamily="49" charset="0"/>
            </a:endParaRPr>
          </a:p>
          <a:p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Item</a:t>
            </a:r>
            <a:r>
              <a:rPr lang="es-ES_tradnl" dirty="0">
                <a:latin typeface="Consolas" pitchFamily="49" charset="0"/>
              </a:rPr>
              <a:t> {</a:t>
            </a:r>
          </a:p>
          <a:p>
            <a:r>
              <a:rPr lang="es-ES_tradnl" dirty="0">
                <a:latin typeface="Consolas" pitchFamily="49" charset="0"/>
              </a:rPr>
              <a:t>    </a:t>
            </a:r>
            <a:r>
              <a:rPr lang="es-ES_tradnl" b="1" dirty="0" err="1">
                <a:latin typeface="Consolas" pitchFamily="49" charset="0"/>
              </a:rPr>
              <a:t>attr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description</a:t>
            </a:r>
            <a:r>
              <a:rPr lang="es-ES_tradnl" dirty="0">
                <a:latin typeface="Consolas" pitchFamily="49" charset="0"/>
              </a:rPr>
              <a:t>[1] : </a:t>
            </a:r>
            <a:r>
              <a:rPr lang="es-ES_tradnl" dirty="0" err="1">
                <a:latin typeface="Consolas" pitchFamily="49" charset="0"/>
              </a:rPr>
              <a:t>String</a:t>
            </a:r>
            <a:r>
              <a:rPr lang="es-ES_tradnl" dirty="0">
                <a:latin typeface="Consolas" pitchFamily="49" charset="0"/>
              </a:rPr>
              <a:t>;</a:t>
            </a:r>
          </a:p>
          <a:p>
            <a:r>
              <a:rPr lang="es-ES_tradnl" dirty="0">
                <a:latin typeface="Consolas" pitchFamily="49" charset="0"/>
              </a:rPr>
              <a:t>    </a:t>
            </a:r>
            <a:r>
              <a:rPr lang="es-ES_tradnl" b="1" dirty="0" err="1">
                <a:latin typeface="Consolas" pitchFamily="49" charset="0"/>
              </a:rPr>
              <a:t>attr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quantity</a:t>
            </a:r>
            <a:r>
              <a:rPr lang="es-ES_tradnl" dirty="0">
                <a:latin typeface="Consolas" pitchFamily="49" charset="0"/>
              </a:rPr>
              <a:t>[1] : </a:t>
            </a:r>
            <a:r>
              <a:rPr lang="es-ES_tradnl" dirty="0" err="1">
                <a:latin typeface="Consolas" pitchFamily="49" charset="0"/>
              </a:rPr>
              <a:t>Integer</a:t>
            </a:r>
            <a:r>
              <a:rPr lang="es-ES_tradnl" dirty="0">
                <a:latin typeface="Consolas" pitchFamily="49" charset="0"/>
              </a:rPr>
              <a:t>;</a:t>
            </a:r>
          </a:p>
          <a:p>
            <a:r>
              <a:rPr lang="es-ES_tradnl" dirty="0">
                <a:latin typeface="Consolas" pitchFamily="49" charset="0"/>
              </a:rPr>
              <a:t>    </a:t>
            </a:r>
            <a:r>
              <a:rPr lang="es-ES_tradnl" b="1" dirty="0" err="1">
                <a:latin typeface="Consolas" pitchFamily="49" charset="0"/>
              </a:rPr>
              <a:t>attr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price</a:t>
            </a:r>
            <a:r>
              <a:rPr lang="es-ES_tradnl" dirty="0">
                <a:latin typeface="Consolas" pitchFamily="49" charset="0"/>
              </a:rPr>
              <a:t>[1] : </a:t>
            </a:r>
            <a:r>
              <a:rPr lang="es-ES_tradnl" dirty="0" err="1">
                <a:latin typeface="Consolas" pitchFamily="49" charset="0"/>
              </a:rPr>
              <a:t>Float</a:t>
            </a:r>
            <a:r>
              <a:rPr lang="es-ES_tradnl" dirty="0">
                <a:latin typeface="Consolas" pitchFamily="49" charset="0"/>
              </a:rPr>
              <a:t>;</a:t>
            </a:r>
          </a:p>
          <a:p>
            <a:r>
              <a:rPr lang="es-ES_tradnl" dirty="0">
                <a:latin typeface="Consolas" pitchFamily="49" charset="0"/>
              </a:rPr>
              <a:t>}</a:t>
            </a:r>
          </a:p>
          <a:p>
            <a:endParaRPr lang="es-ES_tradnl" dirty="0">
              <a:latin typeface="Consolas" pitchFamily="49" charset="0"/>
            </a:endParaRPr>
          </a:p>
          <a:p>
            <a:r>
              <a:rPr lang="es-ES_tradnl" b="1" dirty="0" err="1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Customer</a:t>
            </a:r>
            <a:r>
              <a:rPr lang="es-ES_tradnl" dirty="0">
                <a:latin typeface="Consolas" pitchFamily="49" charset="0"/>
              </a:rPr>
              <a:t> {</a:t>
            </a:r>
          </a:p>
          <a:p>
            <a:r>
              <a:rPr lang="es-ES_tradnl" dirty="0">
                <a:latin typeface="Consolas" pitchFamily="49" charset="0"/>
              </a:rPr>
              <a:t>    </a:t>
            </a:r>
            <a:r>
              <a:rPr lang="es-ES_tradnl" b="1" dirty="0" err="1">
                <a:latin typeface="Consolas" pitchFamily="49" charset="0"/>
              </a:rPr>
              <a:t>attr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 err="1">
                <a:latin typeface="Consolas" pitchFamily="49" charset="0"/>
              </a:rPr>
              <a:t>name</a:t>
            </a:r>
            <a:r>
              <a:rPr lang="es-ES_tradnl" dirty="0">
                <a:latin typeface="Consolas" pitchFamily="49" charset="0"/>
              </a:rPr>
              <a:t>[1] : </a:t>
            </a:r>
            <a:r>
              <a:rPr lang="es-ES_tradnl" dirty="0" err="1">
                <a:latin typeface="Consolas" pitchFamily="49" charset="0"/>
              </a:rPr>
              <a:t>String</a:t>
            </a:r>
            <a:r>
              <a:rPr lang="es-ES_tradnl" dirty="0">
                <a:latin typeface="Consolas" pitchFamily="49" charset="0"/>
              </a:rPr>
              <a:t>;</a:t>
            </a:r>
          </a:p>
          <a:p>
            <a:r>
              <a:rPr lang="es-ES_tradnl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1520" y="188640"/>
            <a:ext cx="8622704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/>
              <a:t>package</a:t>
            </a:r>
            <a:r>
              <a:rPr lang="es-ES_tradnl" dirty="0"/>
              <a:t> </a:t>
            </a:r>
            <a:r>
              <a:rPr lang="es-ES_tradnl" dirty="0" err="1"/>
              <a:t>com.visualtis.invoicedemo.entities</a:t>
            </a:r>
            <a:r>
              <a:rPr lang="es-ES_tradnl" dirty="0"/>
              <a:t>;</a:t>
            </a:r>
          </a:p>
          <a:p>
            <a:r>
              <a:rPr lang="es-ES_tradnl" dirty="0"/>
              <a:t>…</a:t>
            </a:r>
          </a:p>
          <a:p>
            <a:r>
              <a:rPr lang="es-ES_tradnl" dirty="0"/>
              <a:t>@</a:t>
            </a:r>
            <a:r>
              <a:rPr lang="es-ES_tradnl" dirty="0" err="1"/>
              <a:t>Entity</a:t>
            </a:r>
            <a:endParaRPr lang="es-ES_tradnl" dirty="0"/>
          </a:p>
          <a:p>
            <a:r>
              <a:rPr lang="es-ES_tradnl" dirty="0"/>
              <a:t>@</a:t>
            </a:r>
            <a:r>
              <a:rPr lang="es-ES_tradnl" dirty="0" err="1"/>
              <a:t>SequenceGenerator</a:t>
            </a:r>
            <a:r>
              <a:rPr lang="es-ES_tradnl" dirty="0"/>
              <a:t>(</a:t>
            </a:r>
            <a:r>
              <a:rPr lang="es-ES_tradnl" dirty="0" err="1"/>
              <a:t>name</a:t>
            </a:r>
            <a:r>
              <a:rPr lang="es-ES_tradnl" dirty="0"/>
              <a:t>="</a:t>
            </a:r>
            <a:r>
              <a:rPr lang="es-ES_tradnl" dirty="0" err="1"/>
              <a:t>invoice_seq</a:t>
            </a:r>
            <a:r>
              <a:rPr lang="es-ES_tradnl" dirty="0"/>
              <a:t>", </a:t>
            </a:r>
            <a:r>
              <a:rPr lang="es-ES_tradnl" dirty="0" err="1"/>
              <a:t>sequenceName</a:t>
            </a:r>
            <a:r>
              <a:rPr lang="es-ES_tradnl" dirty="0"/>
              <a:t>="</a:t>
            </a:r>
            <a:r>
              <a:rPr lang="es-ES_tradnl" dirty="0" err="1"/>
              <a:t>invoice_seq</a:t>
            </a:r>
            <a:r>
              <a:rPr lang="es-ES_tradnl" dirty="0"/>
              <a:t>")</a:t>
            </a:r>
          </a:p>
          <a:p>
            <a:r>
              <a:rPr lang="es-ES_tradnl" dirty="0"/>
              <a:t>@</a:t>
            </a:r>
            <a:r>
              <a:rPr lang="es-ES_tradnl" dirty="0" err="1"/>
              <a:t>Table</a:t>
            </a:r>
            <a:r>
              <a:rPr lang="es-ES_tradnl" dirty="0"/>
              <a:t>(</a:t>
            </a:r>
            <a:r>
              <a:rPr lang="es-ES_tradnl" dirty="0" err="1"/>
              <a:t>name</a:t>
            </a:r>
            <a:r>
              <a:rPr lang="es-ES_tradnl" dirty="0"/>
              <a:t> = "</a:t>
            </a:r>
            <a:r>
              <a:rPr lang="es-ES_tradnl" dirty="0" err="1"/>
              <a:t>invoice</a:t>
            </a:r>
            <a:r>
              <a:rPr lang="es-ES_tradnl" dirty="0"/>
              <a:t>")</a:t>
            </a:r>
          </a:p>
          <a:p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class</a:t>
            </a:r>
            <a:r>
              <a:rPr lang="es-ES_tradnl" dirty="0"/>
              <a:t> </a:t>
            </a:r>
            <a:r>
              <a:rPr lang="es-ES_tradnl" dirty="0" err="1"/>
              <a:t>Invoice</a:t>
            </a:r>
            <a:r>
              <a:rPr lang="es-ES_tradnl" dirty="0"/>
              <a:t> {</a:t>
            </a:r>
          </a:p>
          <a:p>
            <a:r>
              <a:rPr lang="es-ES_tradnl" dirty="0"/>
              <a:t>	</a:t>
            </a:r>
            <a:r>
              <a:rPr lang="es-ES_tradnl" dirty="0" err="1"/>
              <a:t>private</a:t>
            </a:r>
            <a:r>
              <a:rPr lang="es-ES_tradnl" dirty="0"/>
              <a:t> </a:t>
            </a:r>
            <a:r>
              <a:rPr lang="es-ES_tradnl" dirty="0" err="1"/>
              <a:t>Customer</a:t>
            </a:r>
            <a:r>
              <a:rPr lang="es-ES_tradnl" dirty="0"/>
              <a:t> </a:t>
            </a:r>
            <a:r>
              <a:rPr lang="es-ES_tradnl" dirty="0" err="1"/>
              <a:t>customer</a:t>
            </a:r>
            <a:r>
              <a:rPr lang="es-ES_tradnl" dirty="0"/>
              <a:t>;</a:t>
            </a:r>
          </a:p>
          <a:p>
            <a:r>
              <a:rPr lang="es-ES_tradnl" dirty="0"/>
              <a:t>	</a:t>
            </a:r>
            <a:r>
              <a:rPr lang="es-ES_tradnl" dirty="0" err="1"/>
              <a:t>private</a:t>
            </a:r>
            <a:r>
              <a:rPr lang="es-ES_tradnl" dirty="0"/>
              <a:t> </a:t>
            </a:r>
            <a:r>
              <a:rPr lang="es-ES_tradnl" dirty="0" err="1"/>
              <a:t>java.util.List</a:t>
            </a:r>
            <a:r>
              <a:rPr lang="es-ES_tradnl" dirty="0"/>
              <a:t>&lt;</a:t>
            </a:r>
            <a:r>
              <a:rPr lang="es-ES_tradnl" dirty="0" err="1"/>
              <a:t>Item</a:t>
            </a:r>
            <a:r>
              <a:rPr lang="es-ES_tradnl" dirty="0"/>
              <a:t>&gt; </a:t>
            </a:r>
            <a:r>
              <a:rPr lang="es-ES_tradnl" dirty="0" err="1"/>
              <a:t>parts</a:t>
            </a:r>
            <a:r>
              <a:rPr lang="es-ES_tradnl" dirty="0"/>
              <a:t> = new </a:t>
            </a:r>
            <a:r>
              <a:rPr lang="es-ES_tradnl" dirty="0" err="1"/>
              <a:t>java.util.ArrayList</a:t>
            </a:r>
            <a:r>
              <a:rPr lang="es-ES_tradnl" dirty="0"/>
              <a:t>&lt;</a:t>
            </a:r>
            <a:r>
              <a:rPr lang="es-ES_tradnl" dirty="0" err="1"/>
              <a:t>Item</a:t>
            </a:r>
            <a:r>
              <a:rPr lang="es-ES_tradnl" dirty="0"/>
              <a:t>&gt;(0);</a:t>
            </a:r>
          </a:p>
          <a:p>
            <a:r>
              <a:rPr lang="es-ES_tradnl" dirty="0"/>
              <a:t>	</a:t>
            </a:r>
            <a:r>
              <a:rPr lang="es-ES_tradnl" dirty="0" err="1"/>
              <a:t>private</a:t>
            </a:r>
            <a:r>
              <a:rPr lang="es-ES_tradnl" dirty="0"/>
              <a:t> </a:t>
            </a:r>
            <a:r>
              <a:rPr lang="es-ES_tradnl" dirty="0" err="1"/>
              <a:t>java.util.Date</a:t>
            </a:r>
            <a:r>
              <a:rPr lang="es-ES_tradnl" dirty="0"/>
              <a:t> </a:t>
            </a:r>
            <a:r>
              <a:rPr lang="es-ES_tradnl" dirty="0" err="1"/>
              <a:t>invoiceDate</a:t>
            </a:r>
            <a:r>
              <a:rPr lang="es-ES_tradnl" dirty="0"/>
              <a:t>;</a:t>
            </a:r>
          </a:p>
          <a:p>
            <a:r>
              <a:rPr lang="es-ES_tradnl" dirty="0"/>
              <a:t>	</a:t>
            </a:r>
            <a:r>
              <a:rPr lang="es-ES_tradnl" dirty="0" err="1"/>
              <a:t>private</a:t>
            </a:r>
            <a:r>
              <a:rPr lang="es-ES_tradnl" dirty="0"/>
              <a:t> </a:t>
            </a:r>
            <a:r>
              <a:rPr lang="es-ES_tradnl" dirty="0" err="1"/>
              <a:t>float</a:t>
            </a:r>
            <a:r>
              <a:rPr lang="es-ES_tradnl" dirty="0"/>
              <a:t> total;</a:t>
            </a:r>
          </a:p>
          <a:p>
            <a:r>
              <a:rPr lang="es-ES_tradnl" dirty="0"/>
              <a:t>	</a:t>
            </a:r>
            <a:r>
              <a:rPr lang="es-ES_tradnl" dirty="0" err="1"/>
              <a:t>private</a:t>
            </a:r>
            <a:r>
              <a:rPr lang="es-ES_tradnl" dirty="0"/>
              <a:t> </a:t>
            </a:r>
            <a:r>
              <a:rPr lang="es-ES_tradnl" dirty="0" err="1"/>
              <a:t>long</a:t>
            </a:r>
            <a:r>
              <a:rPr lang="es-ES_tradnl" dirty="0"/>
              <a:t> id;</a:t>
            </a:r>
          </a:p>
          <a:p>
            <a:endParaRPr lang="es-ES_tradnl" dirty="0"/>
          </a:p>
          <a:p>
            <a:r>
              <a:rPr lang="es-ES_tradnl" dirty="0"/>
              <a:t>	</a:t>
            </a: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Invoice</a:t>
            </a:r>
            <a:r>
              <a:rPr lang="es-ES_tradnl" dirty="0"/>
              <a:t>() {}</a:t>
            </a:r>
          </a:p>
          <a:p>
            <a:endParaRPr lang="es-ES_tradnl" dirty="0"/>
          </a:p>
          <a:p>
            <a:r>
              <a:rPr lang="es-ES_tradnl" dirty="0"/>
              <a:t>	</a:t>
            </a: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Invoice</a:t>
            </a:r>
            <a:r>
              <a:rPr lang="es-ES_tradnl" dirty="0"/>
              <a:t>(</a:t>
            </a:r>
            <a:r>
              <a:rPr lang="es-ES_tradnl" dirty="0" err="1"/>
              <a:t>Customer</a:t>
            </a:r>
            <a:r>
              <a:rPr lang="es-ES_tradnl" dirty="0"/>
              <a:t> </a:t>
            </a:r>
            <a:r>
              <a:rPr lang="es-ES_tradnl" dirty="0" err="1"/>
              <a:t>customer</a:t>
            </a:r>
            <a:r>
              <a:rPr lang="es-ES_tradnl" dirty="0"/>
              <a:t>, </a:t>
            </a:r>
            <a:r>
              <a:rPr lang="es-ES_tradnl" dirty="0" err="1"/>
              <a:t>java.util.List</a:t>
            </a:r>
            <a:r>
              <a:rPr lang="es-ES_tradnl" dirty="0"/>
              <a:t>&lt;</a:t>
            </a:r>
            <a:r>
              <a:rPr lang="es-ES_tradnl" dirty="0" err="1"/>
              <a:t>Item</a:t>
            </a:r>
            <a:r>
              <a:rPr lang="es-ES_tradnl" dirty="0"/>
              <a:t>&gt; </a:t>
            </a:r>
            <a:r>
              <a:rPr lang="es-ES_tradnl" dirty="0" err="1"/>
              <a:t>parts</a:t>
            </a:r>
            <a:r>
              <a:rPr lang="es-ES_tradnl" dirty="0"/>
              <a:t>, </a:t>
            </a:r>
            <a:r>
              <a:rPr lang="es-ES_tradnl" dirty="0" err="1"/>
              <a:t>java.util.Date</a:t>
            </a:r>
            <a:r>
              <a:rPr lang="es-ES_tradnl" dirty="0"/>
              <a:t> </a:t>
            </a:r>
            <a:r>
              <a:rPr lang="es-ES_tradnl" dirty="0" err="1"/>
              <a:t>invoiceDate</a:t>
            </a:r>
            <a:r>
              <a:rPr lang="es-ES_tradnl" dirty="0"/>
              <a:t>, </a:t>
            </a:r>
            <a:r>
              <a:rPr lang="es-ES_tradnl" dirty="0" err="1"/>
              <a:t>float</a:t>
            </a:r>
            <a:r>
              <a:rPr lang="es-ES_tradnl" dirty="0"/>
              <a:t> total) {</a:t>
            </a:r>
          </a:p>
          <a:p>
            <a:r>
              <a:rPr lang="es-ES_tradnl" dirty="0"/>
              <a:t>		</a:t>
            </a:r>
            <a:r>
              <a:rPr lang="es-ES_tradnl" dirty="0" err="1"/>
              <a:t>this.customer</a:t>
            </a:r>
            <a:r>
              <a:rPr lang="es-ES_tradnl" dirty="0"/>
              <a:t> = </a:t>
            </a:r>
            <a:r>
              <a:rPr lang="es-ES_tradnl" dirty="0" err="1"/>
              <a:t>customer</a:t>
            </a:r>
            <a:r>
              <a:rPr lang="es-ES_tradnl" dirty="0"/>
              <a:t>;</a:t>
            </a:r>
          </a:p>
          <a:p>
            <a:r>
              <a:rPr lang="es-ES_tradnl" dirty="0"/>
              <a:t>		</a:t>
            </a:r>
            <a:r>
              <a:rPr lang="es-ES_tradnl" dirty="0" err="1"/>
              <a:t>this.parts</a:t>
            </a:r>
            <a:r>
              <a:rPr lang="es-ES_tradnl" dirty="0"/>
              <a:t> = </a:t>
            </a:r>
            <a:r>
              <a:rPr lang="es-ES_tradnl" dirty="0" err="1"/>
              <a:t>parts</a:t>
            </a:r>
            <a:r>
              <a:rPr lang="es-ES_tradnl" dirty="0"/>
              <a:t>;</a:t>
            </a:r>
          </a:p>
          <a:p>
            <a:r>
              <a:rPr lang="es-ES_tradnl" dirty="0"/>
              <a:t>		</a:t>
            </a:r>
            <a:r>
              <a:rPr lang="es-ES_tradnl" dirty="0" err="1"/>
              <a:t>this.invoiceDdate</a:t>
            </a:r>
            <a:r>
              <a:rPr lang="es-ES_tradnl" dirty="0"/>
              <a:t> = </a:t>
            </a:r>
            <a:r>
              <a:rPr lang="es-ES_tradnl" dirty="0" err="1"/>
              <a:t>invoiceDdate</a:t>
            </a:r>
            <a:r>
              <a:rPr lang="es-ES_tradnl" dirty="0"/>
              <a:t>;</a:t>
            </a:r>
          </a:p>
          <a:p>
            <a:r>
              <a:rPr lang="es-ES_tradnl" dirty="0"/>
              <a:t>		</a:t>
            </a:r>
            <a:r>
              <a:rPr lang="es-ES_tradnl" dirty="0" err="1"/>
              <a:t>this.total</a:t>
            </a:r>
            <a:r>
              <a:rPr lang="es-ES_tradnl" dirty="0"/>
              <a:t> = total;</a:t>
            </a:r>
          </a:p>
          <a:p>
            <a:r>
              <a:rPr lang="es-ES_tradnl" dirty="0"/>
              <a:t>	}</a:t>
            </a:r>
          </a:p>
          <a:p>
            <a:endParaRPr lang="es-ES_tradnl" dirty="0"/>
          </a:p>
          <a:p>
            <a:r>
              <a:rPr lang="es-ES_tradnl" dirty="0"/>
              <a:t>	@</a:t>
            </a:r>
            <a:r>
              <a:rPr lang="es-ES_tradnl" dirty="0" err="1"/>
              <a:t>ManyToOne</a:t>
            </a:r>
            <a:r>
              <a:rPr lang="es-ES_tradnl" dirty="0"/>
              <a:t>(</a:t>
            </a:r>
            <a:r>
              <a:rPr lang="es-ES_tradnl" dirty="0" err="1"/>
              <a:t>fetch</a:t>
            </a:r>
            <a:r>
              <a:rPr lang="es-ES_tradnl" dirty="0"/>
              <a:t> = </a:t>
            </a:r>
            <a:r>
              <a:rPr lang="es-ES_tradnl" dirty="0" err="1"/>
              <a:t>FetchType.LAZY</a:t>
            </a:r>
            <a:r>
              <a:rPr lang="es-ES_tradnl" dirty="0"/>
              <a:t>)</a:t>
            </a:r>
          </a:p>
          <a:p>
            <a:r>
              <a:rPr lang="es-ES_tradnl" dirty="0"/>
              <a:t>	@</a:t>
            </a:r>
            <a:r>
              <a:rPr lang="es-ES_tradnl" dirty="0" err="1"/>
              <a:t>JoinColumn</a:t>
            </a:r>
            <a:r>
              <a:rPr lang="es-ES_tradnl" dirty="0"/>
              <a:t>(</a:t>
            </a:r>
            <a:r>
              <a:rPr lang="es-ES_tradnl" dirty="0" err="1"/>
              <a:t>name</a:t>
            </a:r>
            <a:r>
              <a:rPr lang="es-ES_tradnl" dirty="0"/>
              <a:t> = "</a:t>
            </a:r>
            <a:r>
              <a:rPr lang="es-ES_tradnl" dirty="0" err="1"/>
              <a:t>customer_customer_id</a:t>
            </a:r>
            <a:r>
              <a:rPr lang="es-ES_tradnl" dirty="0"/>
              <a:t>")</a:t>
            </a:r>
          </a:p>
          <a:p>
            <a:r>
              <a:rPr lang="es-ES_tradnl" dirty="0"/>
              <a:t>	@</a:t>
            </a:r>
            <a:r>
              <a:rPr lang="es-ES_tradnl" dirty="0" err="1"/>
              <a:t>Validate</a:t>
            </a:r>
            <a:r>
              <a:rPr lang="es-ES_tradnl" dirty="0"/>
              <a:t>("</a:t>
            </a:r>
            <a:r>
              <a:rPr lang="es-ES_tradnl" dirty="0" err="1"/>
              <a:t>required</a:t>
            </a:r>
            <a:r>
              <a:rPr lang="es-ES_tradnl" dirty="0"/>
              <a:t>")</a:t>
            </a:r>
          </a:p>
          <a:p>
            <a:r>
              <a:rPr lang="es-ES_tradnl" dirty="0"/>
              <a:t>	</a:t>
            </a: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Customer</a:t>
            </a:r>
            <a:r>
              <a:rPr lang="es-ES_tradnl" dirty="0"/>
              <a:t> </a:t>
            </a:r>
            <a:r>
              <a:rPr lang="es-ES_tradnl" dirty="0" err="1"/>
              <a:t>getCustomer</a:t>
            </a:r>
            <a:r>
              <a:rPr lang="es-ES_tradnl" dirty="0"/>
              <a:t>() {</a:t>
            </a:r>
          </a:p>
          <a:p>
            <a:r>
              <a:rPr lang="es-ES_tradnl" dirty="0"/>
              <a:t>		</a:t>
            </a:r>
            <a:r>
              <a:rPr lang="es-ES_tradnl" dirty="0" err="1"/>
              <a:t>return</a:t>
            </a:r>
            <a:r>
              <a:rPr lang="es-ES_tradnl" dirty="0"/>
              <a:t> </a:t>
            </a:r>
            <a:r>
              <a:rPr lang="es-ES_tradnl" dirty="0" err="1"/>
              <a:t>customer</a:t>
            </a:r>
            <a:r>
              <a:rPr lang="es-ES_tradnl" dirty="0"/>
              <a:t>;</a:t>
            </a:r>
          </a:p>
          <a:p>
            <a:r>
              <a:rPr lang="es-ES_tradnl" dirty="0"/>
              <a:t>	}</a:t>
            </a:r>
          </a:p>
          <a:p>
            <a:endParaRPr lang="es-ES_tradnl" dirty="0"/>
          </a:p>
          <a:p>
            <a:r>
              <a:rPr lang="es-ES_tradnl" dirty="0"/>
              <a:t>	@</a:t>
            </a:r>
            <a:r>
              <a:rPr lang="es-ES_tradnl" dirty="0" err="1"/>
              <a:t>OneToMany</a:t>
            </a:r>
            <a:r>
              <a:rPr lang="es-ES_tradnl" dirty="0"/>
              <a:t>(</a:t>
            </a:r>
            <a:r>
              <a:rPr lang="es-ES_tradnl" dirty="0" err="1"/>
              <a:t>mappedBy</a:t>
            </a:r>
            <a:r>
              <a:rPr lang="es-ES_tradnl" dirty="0"/>
              <a:t>="</a:t>
            </a:r>
            <a:r>
              <a:rPr lang="es-ES_tradnl" dirty="0" err="1"/>
              <a:t>invoice</a:t>
            </a:r>
            <a:r>
              <a:rPr lang="es-ES_tradnl" dirty="0"/>
              <a:t>", </a:t>
            </a:r>
            <a:r>
              <a:rPr lang="es-ES_tradnl" dirty="0" err="1"/>
              <a:t>cascade</a:t>
            </a:r>
            <a:r>
              <a:rPr lang="es-ES_tradnl" dirty="0"/>
              <a:t> = CascadeType.ALL)</a:t>
            </a:r>
          </a:p>
          <a:p>
            <a:r>
              <a:rPr lang="es-ES_tradnl" dirty="0"/>
              <a:t>	</a:t>
            </a: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java.util.List</a:t>
            </a:r>
            <a:r>
              <a:rPr lang="es-ES_tradnl" dirty="0"/>
              <a:t>&lt;</a:t>
            </a:r>
            <a:r>
              <a:rPr lang="es-ES_tradnl" dirty="0" err="1"/>
              <a:t>Item</a:t>
            </a:r>
            <a:r>
              <a:rPr lang="es-ES_tradnl" dirty="0"/>
              <a:t>&gt; </a:t>
            </a:r>
            <a:r>
              <a:rPr lang="es-ES_tradnl" dirty="0" err="1"/>
              <a:t>getParts</a:t>
            </a:r>
            <a:r>
              <a:rPr lang="es-ES_tradnl" dirty="0"/>
              <a:t>() {</a:t>
            </a:r>
          </a:p>
          <a:p>
            <a:r>
              <a:rPr lang="es-ES_tradnl" dirty="0"/>
              <a:t>		</a:t>
            </a:r>
            <a:r>
              <a:rPr lang="es-ES_tradnl" dirty="0" err="1"/>
              <a:t>return</a:t>
            </a:r>
            <a:r>
              <a:rPr lang="es-ES_tradnl" dirty="0"/>
              <a:t> </a:t>
            </a:r>
            <a:r>
              <a:rPr lang="es-ES_tradnl" dirty="0" err="1"/>
              <a:t>parts</a:t>
            </a:r>
            <a:r>
              <a:rPr lang="es-ES_tradnl" dirty="0"/>
              <a:t>;</a:t>
            </a:r>
          </a:p>
          <a:p>
            <a:r>
              <a:rPr lang="es-ES_tradnl" dirty="0"/>
              <a:t>	}</a:t>
            </a:r>
          </a:p>
          <a:p>
            <a:endParaRPr lang="es-ES_tradnl" dirty="0"/>
          </a:p>
          <a:p>
            <a:r>
              <a:rPr lang="es-ES_tradnl" dirty="0"/>
              <a:t>	</a:t>
            </a:r>
            <a:r>
              <a:rPr lang="es-ES_tradnl" dirty="0" err="1"/>
              <a:t>public</a:t>
            </a:r>
            <a:r>
              <a:rPr lang="es-ES_tradnl" dirty="0"/>
              <a:t> </a:t>
            </a:r>
            <a:r>
              <a:rPr lang="es-ES_tradnl" dirty="0" err="1"/>
              <a:t>float</a:t>
            </a:r>
            <a:r>
              <a:rPr lang="es-ES_tradnl" dirty="0"/>
              <a:t> </a:t>
            </a:r>
            <a:r>
              <a:rPr lang="es-ES_tradnl" dirty="0" err="1"/>
              <a:t>getTotal</a:t>
            </a:r>
            <a:r>
              <a:rPr lang="es-ES_tradnl" dirty="0"/>
              <a:t>() { </a:t>
            </a:r>
          </a:p>
          <a:p>
            <a:r>
              <a:rPr lang="es-ES_tradnl" dirty="0"/>
              <a:t>		</a:t>
            </a:r>
            <a:r>
              <a:rPr lang="es-ES_tradnl" dirty="0" err="1"/>
              <a:t>return</a:t>
            </a:r>
            <a:r>
              <a:rPr lang="es-ES_tradnl" dirty="0"/>
              <a:t> total; </a:t>
            </a:r>
          </a:p>
          <a:p>
            <a:r>
              <a:rPr lang="es-ES_tradnl" dirty="0"/>
              <a:t>	}</a:t>
            </a:r>
          </a:p>
          <a:p>
            <a:r>
              <a:rPr lang="es-ES_tradnl" dirty="0"/>
              <a:t>	// more </a:t>
            </a:r>
            <a:r>
              <a:rPr lang="es-ES_tradnl" dirty="0" err="1"/>
              <a:t>methods</a:t>
            </a:r>
            <a:r>
              <a:rPr lang="es-ES_tradnl" dirty="0"/>
              <a:t> ...</a:t>
            </a:r>
          </a:p>
          <a:p>
            <a:r>
              <a:rPr lang="es-ES_tradnl" dirty="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CRUD </a:t>
            </a:r>
            <a:r>
              <a:rPr lang="es-ES_tradnl" dirty="0" err="1"/>
              <a:t>applications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59832" y="2924944"/>
            <a:ext cx="3106688" cy="60466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s-ES_tradnl" dirty="0" err="1"/>
              <a:t>Screencast</a:t>
            </a:r>
            <a:r>
              <a:rPr lang="es-ES_tradnl" dirty="0"/>
              <a:t> time!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Web </a:t>
            </a:r>
            <a:r>
              <a:rPr lang="es-ES_tradnl" dirty="0" err="1"/>
              <a:t>site</a:t>
            </a:r>
            <a:r>
              <a:rPr lang="es-ES_tradnl" dirty="0"/>
              <a:t> </a:t>
            </a:r>
            <a:r>
              <a:rPr lang="es-ES_tradnl" dirty="0" err="1"/>
              <a:t>testing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err="1"/>
              <a:t>Purpose</a:t>
            </a:r>
            <a:endParaRPr lang="es-ES_tradnl" dirty="0"/>
          </a:p>
          <a:p>
            <a:pPr lvl="1"/>
            <a:r>
              <a:rPr lang="es-ES_tradnl" dirty="0" err="1"/>
              <a:t>Facilitate</a:t>
            </a:r>
            <a:r>
              <a:rPr lang="es-ES_tradnl" dirty="0"/>
              <a:t> </a:t>
            </a:r>
            <a:r>
              <a:rPr lang="es-ES_tradnl" dirty="0" err="1"/>
              <a:t>testing</a:t>
            </a:r>
            <a:r>
              <a:rPr lang="es-ES_tradnl" dirty="0"/>
              <a:t> </a:t>
            </a:r>
            <a:r>
              <a:rPr lang="es-ES_tradnl" dirty="0" err="1"/>
              <a:t>websites</a:t>
            </a:r>
            <a:endParaRPr lang="es-ES_tradnl" dirty="0"/>
          </a:p>
          <a:p>
            <a:pPr lvl="1"/>
            <a:r>
              <a:rPr lang="es-ES_tradnl" dirty="0" err="1"/>
              <a:t>Manually</a:t>
            </a:r>
            <a:r>
              <a:rPr lang="es-ES_tradnl" dirty="0"/>
              <a:t> </a:t>
            </a:r>
          </a:p>
          <a:p>
            <a:pPr lvl="2"/>
            <a:r>
              <a:rPr lang="es-ES_tradnl" dirty="0" err="1"/>
              <a:t>Tedious</a:t>
            </a:r>
            <a:endParaRPr lang="es-ES_tradnl" dirty="0"/>
          </a:p>
          <a:p>
            <a:pPr lvl="2"/>
            <a:r>
              <a:rPr lang="es-ES_tradnl" dirty="0"/>
              <a:t>Error </a:t>
            </a:r>
            <a:r>
              <a:rPr lang="es-ES_tradnl" dirty="0" err="1"/>
              <a:t>prone</a:t>
            </a:r>
            <a:endParaRPr lang="es-ES_tradnl" dirty="0"/>
          </a:p>
          <a:p>
            <a:pPr lvl="1"/>
            <a:r>
              <a:rPr lang="es-ES_tradnl" dirty="0" err="1"/>
              <a:t>Automation</a:t>
            </a:r>
            <a:endParaRPr lang="es-ES_tradnl" dirty="0"/>
          </a:p>
          <a:p>
            <a:pPr lvl="2"/>
            <a:r>
              <a:rPr lang="es-ES_tradnl" dirty="0" err="1"/>
              <a:t>Selenium</a:t>
            </a:r>
            <a:r>
              <a:rPr lang="es-ES_tradnl" dirty="0"/>
              <a:t> </a:t>
            </a:r>
            <a:r>
              <a:rPr lang="es-ES_tradnl" dirty="0" err="1"/>
              <a:t>allows</a:t>
            </a:r>
            <a:r>
              <a:rPr lang="es-ES_tradnl" dirty="0"/>
              <a:t> </a:t>
            </a:r>
            <a:r>
              <a:rPr lang="es-ES_tradnl" dirty="0" err="1"/>
              <a:t>us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interaction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browser</a:t>
            </a:r>
          </a:p>
          <a:p>
            <a:pPr lvl="2"/>
            <a:r>
              <a:rPr lang="es-ES_tradnl" dirty="0" err="1"/>
              <a:t>Must</a:t>
            </a:r>
            <a:r>
              <a:rPr lang="es-ES_tradnl" dirty="0"/>
              <a:t> </a:t>
            </a:r>
            <a:r>
              <a:rPr lang="es-ES_tradnl" dirty="0" err="1"/>
              <a:t>be</a:t>
            </a:r>
            <a:r>
              <a:rPr lang="es-ES_tradnl" dirty="0"/>
              <a:t> done </a:t>
            </a:r>
            <a:r>
              <a:rPr lang="es-ES_tradnl" dirty="0" err="1"/>
              <a:t>programmatically</a:t>
            </a:r>
            <a:endParaRPr lang="es-ES_tradnl" dirty="0"/>
          </a:p>
          <a:p>
            <a:r>
              <a:rPr lang="es-ES_tradnl" dirty="0"/>
              <a:t>DSL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automate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test </a:t>
            </a:r>
            <a:r>
              <a:rPr lang="es-ES_tradnl" dirty="0" err="1"/>
              <a:t>steps</a:t>
            </a:r>
            <a:endParaRPr lang="es-ES_tradnl" dirty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Web </a:t>
            </a:r>
            <a:r>
              <a:rPr lang="es-ES_tradnl" dirty="0" err="1"/>
              <a:t>site</a:t>
            </a:r>
            <a:r>
              <a:rPr lang="es-ES_tradnl" dirty="0"/>
              <a:t> </a:t>
            </a:r>
            <a:r>
              <a:rPr lang="es-ES_tradnl" dirty="0" err="1"/>
              <a:t>testing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Let’s</a:t>
            </a:r>
            <a:r>
              <a:rPr lang="es-ES_tradnl" dirty="0"/>
              <a:t> try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Sellenium</a:t>
            </a:r>
            <a:r>
              <a:rPr lang="es-ES_tradnl" dirty="0"/>
              <a:t> (</a:t>
            </a:r>
            <a:r>
              <a:rPr lang="es-ES_tradnl" dirty="0" err="1"/>
              <a:t>Ruby</a:t>
            </a:r>
            <a:r>
              <a:rPr lang="es-ES_tradnl" dirty="0"/>
              <a:t> </a:t>
            </a:r>
            <a:r>
              <a:rPr lang="es-ES_tradnl" dirty="0" err="1"/>
              <a:t>bindings</a:t>
            </a:r>
            <a:r>
              <a:rPr lang="es-ES_tradnl" dirty="0"/>
              <a:t>)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825552" y="6211669"/>
            <a:ext cx="6318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https://github.com/SeleniumHQ/selenium/wiki/Ruby-Bindings</a:t>
            </a:r>
          </a:p>
          <a:p>
            <a:r>
              <a:rPr lang="es-ES_tradnl" dirty="0" err="1"/>
              <a:t>Probably</a:t>
            </a:r>
            <a:r>
              <a:rPr lang="es-ES_tradnl" dirty="0"/>
              <a:t> </a:t>
            </a:r>
            <a:r>
              <a:rPr lang="es-ES_tradnl" dirty="0" err="1"/>
              <a:t>also</a:t>
            </a:r>
            <a:r>
              <a:rPr lang="es-ES_tradnl" dirty="0"/>
              <a:t> </a:t>
            </a:r>
            <a:r>
              <a:rPr lang="es-ES_tradnl" dirty="0" err="1"/>
              <a:t>requires</a:t>
            </a:r>
            <a:r>
              <a:rPr lang="es-ES_tradnl" dirty="0"/>
              <a:t> </a:t>
            </a:r>
            <a:r>
              <a:rPr lang="es-ES_tradnl" dirty="0" err="1"/>
              <a:t>installing</a:t>
            </a:r>
            <a:r>
              <a:rPr lang="es-ES_tradnl" dirty="0"/>
              <a:t> gecko driver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619672" y="2492896"/>
            <a:ext cx="59766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err="1">
                <a:latin typeface="Consolas" pitchFamily="49" charset="0"/>
              </a:rPr>
              <a:t>require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>
                <a:solidFill>
                  <a:schemeClr val="tx2"/>
                </a:solidFill>
                <a:latin typeface="Consolas" pitchFamily="49" charset="0"/>
              </a:rPr>
              <a:t>"</a:t>
            </a:r>
            <a:r>
              <a:rPr lang="es-ES_tradnl" dirty="0" err="1">
                <a:solidFill>
                  <a:schemeClr val="tx2"/>
                </a:solidFill>
                <a:latin typeface="Consolas" pitchFamily="49" charset="0"/>
              </a:rPr>
              <a:t>selenium-webdriver</a:t>
            </a:r>
            <a:r>
              <a:rPr lang="es-ES_tradnl" dirty="0">
                <a:solidFill>
                  <a:schemeClr val="tx2"/>
                </a:solidFill>
                <a:latin typeface="Consolas" pitchFamily="49" charset="0"/>
              </a:rPr>
              <a:t>"</a:t>
            </a:r>
          </a:p>
          <a:p>
            <a:endParaRPr lang="es-ES_tradnl" dirty="0">
              <a:latin typeface="Consolas" pitchFamily="49" charset="0"/>
            </a:endParaRPr>
          </a:p>
          <a:p>
            <a:r>
              <a:rPr lang="es-ES_tradnl" dirty="0">
                <a:latin typeface="Consolas" pitchFamily="49" charset="0"/>
              </a:rPr>
              <a:t>driver = </a:t>
            </a:r>
            <a:r>
              <a:rPr lang="es-ES_tradnl" dirty="0" err="1">
                <a:latin typeface="Consolas" pitchFamily="49" charset="0"/>
              </a:rPr>
              <a:t>Selenium</a:t>
            </a:r>
            <a:r>
              <a:rPr lang="es-ES_tradnl" dirty="0">
                <a:latin typeface="Consolas" pitchFamily="49" charset="0"/>
              </a:rPr>
              <a:t>::WebDriver.for :</a:t>
            </a:r>
            <a:r>
              <a:rPr lang="es-ES_tradnl" dirty="0" err="1">
                <a:latin typeface="Consolas" pitchFamily="49" charset="0"/>
              </a:rPr>
              <a:t>firefox</a:t>
            </a:r>
            <a:endParaRPr lang="es-ES_tradnl" dirty="0">
              <a:latin typeface="Consolas" pitchFamily="49" charset="0"/>
            </a:endParaRPr>
          </a:p>
          <a:p>
            <a:r>
              <a:rPr lang="es-ES_tradnl" dirty="0">
                <a:latin typeface="Consolas" pitchFamily="49" charset="0"/>
              </a:rPr>
              <a:t>driver.navigate.to </a:t>
            </a:r>
            <a:r>
              <a:rPr lang="es-ES_tradnl" dirty="0">
                <a:solidFill>
                  <a:schemeClr val="tx2"/>
                </a:solidFill>
                <a:latin typeface="Consolas" pitchFamily="49" charset="0"/>
              </a:rPr>
              <a:t>"http://google.com"</a:t>
            </a:r>
          </a:p>
          <a:p>
            <a:endParaRPr lang="es-ES_tradnl" dirty="0">
              <a:latin typeface="Consolas" pitchFamily="49" charset="0"/>
            </a:endParaRPr>
          </a:p>
          <a:p>
            <a:r>
              <a:rPr lang="es-ES_tradnl" dirty="0" err="1">
                <a:latin typeface="Consolas" pitchFamily="49" charset="0"/>
              </a:rPr>
              <a:t>element</a:t>
            </a:r>
            <a:r>
              <a:rPr lang="es-ES_tradnl" dirty="0">
                <a:latin typeface="Consolas" pitchFamily="49" charset="0"/>
              </a:rPr>
              <a:t> = </a:t>
            </a:r>
            <a:r>
              <a:rPr lang="es-ES_tradnl" dirty="0" err="1">
                <a:latin typeface="Consolas" pitchFamily="49" charset="0"/>
              </a:rPr>
              <a:t>driver.find_element</a:t>
            </a:r>
            <a:r>
              <a:rPr lang="es-ES_tradnl" dirty="0">
                <a:latin typeface="Consolas" pitchFamily="49" charset="0"/>
              </a:rPr>
              <a:t>(:</a:t>
            </a:r>
            <a:r>
              <a:rPr lang="es-ES_tradnl" dirty="0" err="1">
                <a:latin typeface="Consolas" pitchFamily="49" charset="0"/>
              </a:rPr>
              <a:t>name</a:t>
            </a:r>
            <a:r>
              <a:rPr lang="es-ES_tradnl" dirty="0">
                <a:latin typeface="Consolas" pitchFamily="49" charset="0"/>
              </a:rPr>
              <a:t>, </a:t>
            </a:r>
            <a:r>
              <a:rPr lang="es-ES_tradnl" dirty="0">
                <a:solidFill>
                  <a:schemeClr val="tx2"/>
                </a:solidFill>
                <a:latin typeface="Consolas" pitchFamily="49" charset="0"/>
              </a:rPr>
              <a:t>'q'</a:t>
            </a:r>
            <a:r>
              <a:rPr lang="es-ES_tradnl" dirty="0">
                <a:latin typeface="Consolas" pitchFamily="49" charset="0"/>
              </a:rPr>
              <a:t>)</a:t>
            </a:r>
          </a:p>
          <a:p>
            <a:r>
              <a:rPr lang="es-ES_tradnl" dirty="0" err="1">
                <a:latin typeface="Consolas" pitchFamily="49" charset="0"/>
              </a:rPr>
              <a:t>element.send_keys</a:t>
            </a:r>
            <a:r>
              <a:rPr lang="es-ES_tradnl" dirty="0">
                <a:latin typeface="Consolas" pitchFamily="49" charset="0"/>
              </a:rPr>
              <a:t> </a:t>
            </a:r>
            <a:r>
              <a:rPr lang="es-ES_tradnl" dirty="0">
                <a:solidFill>
                  <a:schemeClr val="tx2"/>
                </a:solidFill>
                <a:latin typeface="Consolas" pitchFamily="49" charset="0"/>
              </a:rPr>
              <a:t>"</a:t>
            </a:r>
            <a:r>
              <a:rPr lang="es-ES_tradnl" dirty="0" err="1">
                <a:solidFill>
                  <a:schemeClr val="tx2"/>
                </a:solidFill>
                <a:latin typeface="Consolas" pitchFamily="49" charset="0"/>
              </a:rPr>
              <a:t>Hello</a:t>
            </a:r>
            <a:r>
              <a:rPr lang="es-ES_tradnl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s-ES_tradnl" dirty="0" err="1">
                <a:solidFill>
                  <a:schemeClr val="tx2"/>
                </a:solidFill>
                <a:latin typeface="Consolas" pitchFamily="49" charset="0"/>
              </a:rPr>
              <a:t>WebDriver</a:t>
            </a:r>
            <a:r>
              <a:rPr lang="es-ES_tradnl" dirty="0">
                <a:solidFill>
                  <a:schemeClr val="tx2"/>
                </a:solidFill>
                <a:latin typeface="Consolas" pitchFamily="49" charset="0"/>
              </a:rPr>
              <a:t>!"</a:t>
            </a:r>
          </a:p>
          <a:p>
            <a:endParaRPr lang="es-ES_tradnl" dirty="0">
              <a:latin typeface="Consolas" pitchFamily="49" charset="0"/>
            </a:endParaRPr>
          </a:p>
          <a:p>
            <a:r>
              <a:rPr lang="es-ES_tradnl" dirty="0" err="1">
                <a:latin typeface="Consolas" pitchFamily="49" charset="0"/>
              </a:rPr>
              <a:t>button</a:t>
            </a:r>
            <a:r>
              <a:rPr lang="es-ES_tradnl" dirty="0">
                <a:latin typeface="Consolas" pitchFamily="49" charset="0"/>
              </a:rPr>
              <a:t> = </a:t>
            </a:r>
            <a:r>
              <a:rPr lang="es-ES_tradnl" dirty="0" err="1">
                <a:latin typeface="Consolas" pitchFamily="49" charset="0"/>
              </a:rPr>
              <a:t>driver.find_element</a:t>
            </a:r>
            <a:r>
              <a:rPr lang="es-ES_tradnl" dirty="0">
                <a:latin typeface="Consolas" pitchFamily="49" charset="0"/>
              </a:rPr>
              <a:t>(:</a:t>
            </a:r>
            <a:r>
              <a:rPr lang="es-ES_tradnl" dirty="0" err="1">
                <a:latin typeface="Consolas" pitchFamily="49" charset="0"/>
              </a:rPr>
              <a:t>name</a:t>
            </a:r>
            <a:r>
              <a:rPr lang="es-ES_tradnl" dirty="0">
                <a:latin typeface="Consolas" pitchFamily="49" charset="0"/>
              </a:rPr>
              <a:t>, </a:t>
            </a:r>
            <a:r>
              <a:rPr lang="es-ES_tradnl" dirty="0">
                <a:solidFill>
                  <a:schemeClr val="tx2"/>
                </a:solidFill>
                <a:latin typeface="Consolas" pitchFamily="49" charset="0"/>
              </a:rPr>
              <a:t>"</a:t>
            </a:r>
            <a:r>
              <a:rPr lang="es-ES_tradnl" dirty="0" err="1">
                <a:solidFill>
                  <a:schemeClr val="tx2"/>
                </a:solidFill>
                <a:latin typeface="Consolas" pitchFamily="49" charset="0"/>
              </a:rPr>
              <a:t>btnK</a:t>
            </a:r>
            <a:r>
              <a:rPr lang="es-ES_tradnl" dirty="0">
                <a:solidFill>
                  <a:schemeClr val="tx2"/>
                </a:solidFill>
                <a:latin typeface="Consolas" pitchFamily="49" charset="0"/>
              </a:rPr>
              <a:t>"</a:t>
            </a:r>
            <a:r>
              <a:rPr lang="es-ES_tradnl" dirty="0">
                <a:latin typeface="Consolas" pitchFamily="49" charset="0"/>
              </a:rPr>
              <a:t>)</a:t>
            </a:r>
          </a:p>
          <a:p>
            <a:r>
              <a:rPr lang="es-ES_tradnl" dirty="0" err="1">
                <a:latin typeface="Consolas" pitchFamily="49" charset="0"/>
              </a:rPr>
              <a:t>button.submit</a:t>
            </a:r>
            <a:endParaRPr lang="es-ES_tradnl" dirty="0">
              <a:latin typeface="Consolas" pitchFamily="49" charset="0"/>
            </a:endParaRPr>
          </a:p>
          <a:p>
            <a:endParaRPr lang="es-ES_tradnl" dirty="0">
              <a:latin typeface="Consolas" pitchFamily="49" charset="0"/>
            </a:endParaRPr>
          </a:p>
          <a:p>
            <a:r>
              <a:rPr lang="es-ES_tradnl" dirty="0" err="1">
                <a:latin typeface="Consolas" pitchFamily="49" charset="0"/>
              </a:rPr>
              <a:t>driver.quit</a:t>
            </a:r>
            <a:endParaRPr lang="es-ES_tradnl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1619672" y="4941168"/>
            <a:ext cx="3600400" cy="936104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4 Rectángulo"/>
          <p:cNvSpPr/>
          <p:nvPr/>
        </p:nvSpPr>
        <p:spPr>
          <a:xfrm>
            <a:off x="1619672" y="2333685"/>
            <a:ext cx="536408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 err="1">
                <a:latin typeface="Consolas" pitchFamily="49" charset="0"/>
              </a:rPr>
              <a:t>require</a:t>
            </a:r>
            <a:r>
              <a:rPr lang="es-ES_tradnl" sz="1600" dirty="0">
                <a:latin typeface="Consolas" pitchFamily="49" charset="0"/>
              </a:rPr>
              <a:t> </a:t>
            </a:r>
            <a:r>
              <a:rPr lang="es-ES_tradnl" sz="1600" dirty="0">
                <a:solidFill>
                  <a:schemeClr val="tx2"/>
                </a:solidFill>
                <a:latin typeface="Consolas" pitchFamily="49" charset="0"/>
              </a:rPr>
              <a:t>"</a:t>
            </a:r>
            <a:r>
              <a:rPr lang="es-ES_tradnl" sz="1600" dirty="0" err="1">
                <a:solidFill>
                  <a:schemeClr val="tx2"/>
                </a:solidFill>
                <a:latin typeface="Consolas" pitchFamily="49" charset="0"/>
              </a:rPr>
              <a:t>selenium-webdriver</a:t>
            </a:r>
            <a:r>
              <a:rPr lang="es-ES_tradnl" sz="1600" dirty="0">
                <a:solidFill>
                  <a:schemeClr val="tx2"/>
                </a:solidFill>
                <a:latin typeface="Consolas" pitchFamily="49" charset="0"/>
              </a:rPr>
              <a:t>"</a:t>
            </a:r>
          </a:p>
          <a:p>
            <a:endParaRPr lang="es-ES_tradnl" sz="1600" dirty="0">
              <a:latin typeface="Consolas" pitchFamily="49" charset="0"/>
            </a:endParaRPr>
          </a:p>
          <a:p>
            <a:r>
              <a:rPr lang="es-ES_tradnl" sz="1600" dirty="0">
                <a:latin typeface="Consolas" pitchFamily="49" charset="0"/>
              </a:rPr>
              <a:t>driver = </a:t>
            </a:r>
            <a:r>
              <a:rPr lang="es-ES_tradnl" sz="1600" dirty="0" err="1">
                <a:latin typeface="Consolas" pitchFamily="49" charset="0"/>
              </a:rPr>
              <a:t>Selenium</a:t>
            </a:r>
            <a:r>
              <a:rPr lang="es-ES_tradnl" sz="1600" dirty="0">
                <a:latin typeface="Consolas" pitchFamily="49" charset="0"/>
              </a:rPr>
              <a:t>::WebDriver.for :</a:t>
            </a:r>
            <a:r>
              <a:rPr lang="es-ES_tradnl" sz="1600" dirty="0" err="1">
                <a:latin typeface="Consolas" pitchFamily="49" charset="0"/>
              </a:rPr>
              <a:t>firefox</a:t>
            </a:r>
            <a:endParaRPr lang="es-ES_tradnl" sz="1600" dirty="0">
              <a:latin typeface="Consolas" pitchFamily="49" charset="0"/>
            </a:endParaRPr>
          </a:p>
          <a:p>
            <a:r>
              <a:rPr lang="es-ES_tradnl" sz="1600" dirty="0">
                <a:latin typeface="Consolas" pitchFamily="49" charset="0"/>
              </a:rPr>
              <a:t>driver.navigate.to </a:t>
            </a:r>
            <a:r>
              <a:rPr lang="es-ES_tradnl" sz="1600" dirty="0">
                <a:solidFill>
                  <a:schemeClr val="tx2"/>
                </a:solidFill>
                <a:latin typeface="Consolas" pitchFamily="49" charset="0"/>
              </a:rPr>
              <a:t>"http://google.com"</a:t>
            </a:r>
          </a:p>
          <a:p>
            <a:endParaRPr lang="es-ES_tradnl" sz="1600" dirty="0">
              <a:latin typeface="Consolas" pitchFamily="49" charset="0"/>
            </a:endParaRPr>
          </a:p>
          <a:p>
            <a:r>
              <a:rPr lang="es-ES_tradnl" sz="1600" dirty="0" err="1">
                <a:latin typeface="Consolas" pitchFamily="49" charset="0"/>
              </a:rPr>
              <a:t>element</a:t>
            </a:r>
            <a:r>
              <a:rPr lang="es-ES_tradnl" sz="1600" dirty="0">
                <a:latin typeface="Consolas" pitchFamily="49" charset="0"/>
              </a:rPr>
              <a:t> = </a:t>
            </a:r>
            <a:r>
              <a:rPr lang="es-ES_tradnl" sz="1600" dirty="0" err="1">
                <a:latin typeface="Consolas" pitchFamily="49" charset="0"/>
              </a:rPr>
              <a:t>driver.find_element</a:t>
            </a:r>
            <a:r>
              <a:rPr lang="es-ES_tradnl" sz="1600" dirty="0">
                <a:latin typeface="Consolas" pitchFamily="49" charset="0"/>
              </a:rPr>
              <a:t>(:</a:t>
            </a:r>
            <a:r>
              <a:rPr lang="es-ES_tradnl" sz="1600" dirty="0" err="1">
                <a:latin typeface="Consolas" pitchFamily="49" charset="0"/>
              </a:rPr>
              <a:t>name</a:t>
            </a:r>
            <a:r>
              <a:rPr lang="es-ES_tradnl" sz="1600" dirty="0">
                <a:latin typeface="Consolas" pitchFamily="49" charset="0"/>
              </a:rPr>
              <a:t>, </a:t>
            </a:r>
            <a:r>
              <a:rPr lang="es-ES_tradnl" sz="1600" dirty="0">
                <a:solidFill>
                  <a:schemeClr val="tx2"/>
                </a:solidFill>
                <a:latin typeface="Consolas" pitchFamily="49" charset="0"/>
              </a:rPr>
              <a:t>'q'</a:t>
            </a:r>
            <a:r>
              <a:rPr lang="es-ES_tradnl" sz="1600" dirty="0">
                <a:latin typeface="Consolas" pitchFamily="49" charset="0"/>
              </a:rPr>
              <a:t>)</a:t>
            </a:r>
          </a:p>
          <a:p>
            <a:r>
              <a:rPr lang="es-ES_tradnl" sz="1600" dirty="0" err="1">
                <a:latin typeface="Consolas" pitchFamily="49" charset="0"/>
              </a:rPr>
              <a:t>element.send_keys</a:t>
            </a:r>
            <a:r>
              <a:rPr lang="es-ES_tradnl" sz="1600" dirty="0">
                <a:latin typeface="Consolas" pitchFamily="49" charset="0"/>
              </a:rPr>
              <a:t> </a:t>
            </a:r>
            <a:r>
              <a:rPr lang="es-ES_tradnl" sz="1600" dirty="0">
                <a:solidFill>
                  <a:schemeClr val="tx2"/>
                </a:solidFill>
                <a:latin typeface="Consolas" pitchFamily="49" charset="0"/>
              </a:rPr>
              <a:t>"</a:t>
            </a:r>
            <a:r>
              <a:rPr lang="es-ES_tradnl" sz="1600" dirty="0" err="1">
                <a:solidFill>
                  <a:schemeClr val="tx2"/>
                </a:solidFill>
                <a:latin typeface="Consolas" pitchFamily="49" charset="0"/>
              </a:rPr>
              <a:t>Hello</a:t>
            </a:r>
            <a:r>
              <a:rPr lang="es-ES_tradnl" sz="1600" dirty="0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s-ES_tradnl" sz="1600" dirty="0" err="1">
                <a:solidFill>
                  <a:schemeClr val="tx2"/>
                </a:solidFill>
                <a:latin typeface="Consolas" pitchFamily="49" charset="0"/>
              </a:rPr>
              <a:t>WebDriver</a:t>
            </a:r>
            <a:r>
              <a:rPr lang="es-ES_tradnl" sz="1600" dirty="0">
                <a:solidFill>
                  <a:schemeClr val="tx2"/>
                </a:solidFill>
                <a:latin typeface="Consolas" pitchFamily="49" charset="0"/>
              </a:rPr>
              <a:t>!"</a:t>
            </a:r>
          </a:p>
          <a:p>
            <a:endParaRPr lang="es-ES_tradnl" sz="1600" dirty="0">
              <a:latin typeface="Consolas" pitchFamily="49" charset="0"/>
            </a:endParaRPr>
          </a:p>
          <a:p>
            <a:r>
              <a:rPr lang="es-ES_tradnl" sz="1600" dirty="0" err="1">
                <a:latin typeface="Consolas" pitchFamily="49" charset="0"/>
              </a:rPr>
              <a:t>button</a:t>
            </a:r>
            <a:r>
              <a:rPr lang="es-ES_tradnl" sz="1600" dirty="0">
                <a:latin typeface="Consolas" pitchFamily="49" charset="0"/>
              </a:rPr>
              <a:t> = </a:t>
            </a:r>
            <a:r>
              <a:rPr lang="es-ES_tradnl" sz="1600" dirty="0" err="1">
                <a:latin typeface="Consolas" pitchFamily="49" charset="0"/>
              </a:rPr>
              <a:t>driver.find_element</a:t>
            </a:r>
            <a:r>
              <a:rPr lang="es-ES_tradnl" sz="1600" dirty="0">
                <a:latin typeface="Consolas" pitchFamily="49" charset="0"/>
              </a:rPr>
              <a:t>(:</a:t>
            </a:r>
            <a:r>
              <a:rPr lang="es-ES_tradnl" sz="1600" dirty="0" err="1">
                <a:latin typeface="Consolas" pitchFamily="49" charset="0"/>
              </a:rPr>
              <a:t>name</a:t>
            </a:r>
            <a:r>
              <a:rPr lang="es-ES_tradnl" sz="1600" dirty="0">
                <a:latin typeface="Consolas" pitchFamily="49" charset="0"/>
              </a:rPr>
              <a:t>, </a:t>
            </a:r>
            <a:r>
              <a:rPr lang="es-ES_tradnl" sz="1600" dirty="0">
                <a:solidFill>
                  <a:schemeClr val="tx2"/>
                </a:solidFill>
                <a:latin typeface="Consolas" pitchFamily="49" charset="0"/>
              </a:rPr>
              <a:t>"</a:t>
            </a:r>
            <a:r>
              <a:rPr lang="es-ES_tradnl" sz="1600" dirty="0" err="1">
                <a:solidFill>
                  <a:schemeClr val="tx2"/>
                </a:solidFill>
                <a:latin typeface="Consolas" pitchFamily="49" charset="0"/>
              </a:rPr>
              <a:t>btnK</a:t>
            </a:r>
            <a:r>
              <a:rPr lang="es-ES_tradnl" sz="1600" dirty="0">
                <a:solidFill>
                  <a:schemeClr val="tx2"/>
                </a:solidFill>
                <a:latin typeface="Consolas" pitchFamily="49" charset="0"/>
              </a:rPr>
              <a:t>"</a:t>
            </a:r>
            <a:r>
              <a:rPr lang="es-ES_tradnl" sz="1600" dirty="0">
                <a:latin typeface="Consolas" pitchFamily="49" charset="0"/>
              </a:rPr>
              <a:t>)</a:t>
            </a:r>
          </a:p>
          <a:p>
            <a:r>
              <a:rPr lang="es-ES_tradnl" sz="1600" dirty="0" err="1">
                <a:latin typeface="Consolas" pitchFamily="49" charset="0"/>
              </a:rPr>
              <a:t>button.submit</a:t>
            </a:r>
            <a:endParaRPr lang="es-ES_tradnl" sz="1600" dirty="0">
              <a:latin typeface="Consolas" pitchFamily="49" charset="0"/>
            </a:endParaRPr>
          </a:p>
          <a:p>
            <a:endParaRPr lang="es-ES_tradnl" sz="1600" dirty="0">
              <a:latin typeface="Consolas" pitchFamily="49" charset="0"/>
            </a:endParaRPr>
          </a:p>
          <a:p>
            <a:r>
              <a:rPr lang="es-ES_tradnl" sz="1600" dirty="0" err="1">
                <a:latin typeface="Consolas" pitchFamily="49" charset="0"/>
              </a:rPr>
              <a:t>if</a:t>
            </a:r>
            <a:r>
              <a:rPr lang="es-ES_tradnl" sz="1600" dirty="0">
                <a:latin typeface="Consolas" pitchFamily="49" charset="0"/>
              </a:rPr>
              <a:t> ! </a:t>
            </a:r>
            <a:r>
              <a:rPr lang="es-ES_tradnl" sz="1600" dirty="0" err="1">
                <a:latin typeface="Consolas" pitchFamily="49" charset="0"/>
              </a:rPr>
              <a:t>driver.title</a:t>
            </a:r>
            <a:r>
              <a:rPr lang="es-ES_tradnl" sz="1600" dirty="0">
                <a:latin typeface="Consolas" pitchFamily="49" charset="0"/>
              </a:rPr>
              <a:t> == </a:t>
            </a:r>
            <a:r>
              <a:rPr lang="es-ES_tradnl" sz="1600" dirty="0">
                <a:solidFill>
                  <a:schemeClr val="tx2"/>
                </a:solidFill>
                <a:latin typeface="Consolas" pitchFamily="49" charset="0"/>
              </a:rPr>
              <a:t>"Google”</a:t>
            </a:r>
          </a:p>
          <a:p>
            <a:r>
              <a:rPr lang="es-ES_tradnl" sz="1600" dirty="0">
                <a:latin typeface="Consolas" pitchFamily="49" charset="0"/>
              </a:rPr>
              <a:t>   </a:t>
            </a:r>
            <a:r>
              <a:rPr lang="es-ES_tradnl" sz="1600" dirty="0" err="1">
                <a:latin typeface="Consolas" pitchFamily="49" charset="0"/>
              </a:rPr>
              <a:t>puts</a:t>
            </a:r>
            <a:r>
              <a:rPr lang="es-ES_tradnl" sz="1600" dirty="0">
                <a:latin typeface="Consolas" pitchFamily="49" charset="0"/>
              </a:rPr>
              <a:t> “Error”</a:t>
            </a:r>
          </a:p>
          <a:p>
            <a:r>
              <a:rPr lang="es-ES_tradnl" sz="1600" dirty="0" err="1">
                <a:latin typeface="Consolas" pitchFamily="49" charset="0"/>
              </a:rPr>
              <a:t>end</a:t>
            </a:r>
            <a:endParaRPr lang="es-ES_tradnl" sz="1600" dirty="0">
              <a:latin typeface="Consolas" pitchFamily="49" charset="0"/>
            </a:endParaRPr>
          </a:p>
          <a:p>
            <a:endParaRPr lang="es-ES_tradnl" sz="1600" dirty="0">
              <a:latin typeface="Consolas" pitchFamily="49" charset="0"/>
            </a:endParaRPr>
          </a:p>
          <a:p>
            <a:r>
              <a:rPr lang="es-ES_tradnl" sz="1600" dirty="0" err="1">
                <a:latin typeface="Consolas" pitchFamily="49" charset="0"/>
              </a:rPr>
              <a:t>driver.quit</a:t>
            </a:r>
            <a:endParaRPr lang="es-ES_tradnl" sz="1600" dirty="0">
              <a:latin typeface="Consolas" pitchFamily="49" charset="0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Web </a:t>
            </a:r>
            <a:r>
              <a:rPr lang="es-ES_tradnl" dirty="0" err="1"/>
              <a:t>site</a:t>
            </a:r>
            <a:r>
              <a:rPr lang="es-ES_tradnl" dirty="0"/>
              <a:t> </a:t>
            </a:r>
            <a:r>
              <a:rPr lang="es-ES_tradnl" dirty="0" err="1"/>
              <a:t>testing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33485"/>
          </a:xfrm>
        </p:spPr>
        <p:txBody>
          <a:bodyPr/>
          <a:lstStyle/>
          <a:p>
            <a:r>
              <a:rPr lang="es-ES_tradnl" dirty="0" err="1"/>
              <a:t>Now</a:t>
            </a:r>
            <a:r>
              <a:rPr lang="es-ES_tradnl" dirty="0"/>
              <a:t>, </a:t>
            </a:r>
            <a:r>
              <a:rPr lang="es-ES_tradnl" dirty="0" err="1"/>
              <a:t>let’s</a:t>
            </a:r>
            <a:r>
              <a:rPr lang="es-ES_tradnl" dirty="0"/>
              <a:t> </a:t>
            </a:r>
            <a:r>
              <a:rPr lang="es-ES_tradnl" dirty="0" err="1"/>
              <a:t>check</a:t>
            </a:r>
            <a:r>
              <a:rPr lang="es-ES_tradnl" dirty="0"/>
              <a:t> </a:t>
            </a:r>
            <a:r>
              <a:rPr lang="es-ES_tradnl" dirty="0" err="1"/>
              <a:t>properties</a:t>
            </a:r>
            <a:endParaRPr lang="es-ES_tradn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Web </a:t>
            </a:r>
            <a:r>
              <a:rPr lang="es-ES_tradnl" dirty="0" err="1"/>
              <a:t>site</a:t>
            </a:r>
            <a:r>
              <a:rPr lang="es-ES_tradnl" dirty="0"/>
              <a:t> </a:t>
            </a:r>
            <a:r>
              <a:rPr lang="es-ES_tradnl" dirty="0" err="1"/>
              <a:t>testing</a:t>
            </a:r>
            <a:endParaRPr lang="es-ES_tradnl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6" name="5 Rectángulo"/>
          <p:cNvSpPr/>
          <p:nvPr/>
        </p:nvSpPr>
        <p:spPr>
          <a:xfrm>
            <a:off x="2195736" y="242088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nsolas" pitchFamily="49" charset="0"/>
              </a:rPr>
              <a:t>test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'</a:t>
            </a:r>
            <a:r>
              <a:rPr lang="en-US" dirty="0" err="1">
                <a:solidFill>
                  <a:schemeClr val="accent1"/>
                </a:solidFill>
                <a:latin typeface="Consolas" pitchFamily="49" charset="0"/>
              </a:rPr>
              <a:t>google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'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do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go_to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'http://www.google.es'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fill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'q'</a:t>
            </a:r>
            <a:r>
              <a:rPr lang="en-US" dirty="0">
                <a:latin typeface="Consolas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'Champions League'</a:t>
            </a:r>
          </a:p>
          <a:p>
            <a:r>
              <a:rPr lang="en-US" dirty="0">
                <a:latin typeface="Consolas" pitchFamily="49" charset="0"/>
              </a:rPr>
              <a:t>   press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'</a:t>
            </a:r>
            <a:r>
              <a:rPr lang="en-US" dirty="0" err="1">
                <a:solidFill>
                  <a:schemeClr val="accent1"/>
                </a:solidFill>
                <a:latin typeface="Consolas" pitchFamily="49" charset="0"/>
              </a:rPr>
              <a:t>btnK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'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do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</a:rPr>
              <a:t>title_must_be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'Google‘</a:t>
            </a:r>
          </a:p>
          <a:p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   end</a:t>
            </a:r>
            <a:endParaRPr lang="en-US" dirty="0">
              <a:latin typeface="Consolas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end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1560" y="5435932"/>
            <a:ext cx="83965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 err="1"/>
              <a:t>Testing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3419872" y="5435932"/>
            <a:ext cx="13681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Internal</a:t>
            </a:r>
            <a:r>
              <a:rPr lang="es-ES_tradnl" dirty="0"/>
              <a:t> DSL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4860033" y="5435932"/>
            <a:ext cx="86409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Textual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796136" y="5435932"/>
            <a:ext cx="12961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Interpreted</a:t>
            </a:r>
            <a:endParaRPr lang="es-ES_tradn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547665" y="5435932"/>
            <a:ext cx="180019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Technical</a:t>
            </a:r>
            <a:r>
              <a:rPr lang="es-ES_tradnl" dirty="0"/>
              <a:t> </a:t>
            </a:r>
            <a:r>
              <a:rPr lang="es-ES_tradnl" dirty="0" err="1"/>
              <a:t>domain</a:t>
            </a:r>
            <a:endParaRPr lang="es-ES_tradnl" dirty="0"/>
          </a:p>
        </p:txBody>
      </p:sp>
      <p:sp>
        <p:nvSpPr>
          <p:cNvPr id="12" name="11 CuadroTexto"/>
          <p:cNvSpPr txBox="1"/>
          <p:nvPr/>
        </p:nvSpPr>
        <p:spPr>
          <a:xfrm>
            <a:off x="7164288" y="5435932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Built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Ruby</a:t>
            </a:r>
            <a:endParaRPr lang="es-ES_tradn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MOTIVATION</a:t>
            </a:r>
          </a:p>
        </p:txBody>
      </p:sp>
      <p:sp>
        <p:nvSpPr>
          <p:cNvPr id="7" name="6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Part</a:t>
            </a:r>
            <a:r>
              <a:rPr lang="es-ES_tradnl" dirty="0"/>
              <a:t> I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Web </a:t>
            </a:r>
            <a:r>
              <a:rPr lang="es-ES_tradnl" dirty="0" err="1"/>
              <a:t>site</a:t>
            </a:r>
            <a:r>
              <a:rPr lang="es-ES_tradnl" dirty="0"/>
              <a:t> </a:t>
            </a:r>
            <a:r>
              <a:rPr lang="es-ES_tradnl" dirty="0" err="1"/>
              <a:t>testing</a:t>
            </a:r>
            <a:endParaRPr lang="es-ES_tradnl" dirty="0"/>
          </a:p>
        </p:txBody>
      </p:sp>
      <p:sp>
        <p:nvSpPr>
          <p:cNvPr id="5" name="4 CuadroTexto"/>
          <p:cNvSpPr txBox="1"/>
          <p:nvPr/>
        </p:nvSpPr>
        <p:spPr>
          <a:xfrm>
            <a:off x="611560" y="27809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6" name="5 Rectángulo"/>
          <p:cNvSpPr/>
          <p:nvPr/>
        </p:nvSpPr>
        <p:spPr>
          <a:xfrm>
            <a:off x="1763688" y="1916832"/>
            <a:ext cx="60121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test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‘</a:t>
            </a:r>
            <a:r>
              <a:rPr lang="en-US" dirty="0" err="1">
                <a:solidFill>
                  <a:schemeClr val="accent1"/>
                </a:solidFill>
                <a:latin typeface="Consolas" pitchFamily="49" charset="0"/>
              </a:rPr>
              <a:t>amazon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'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do</a:t>
            </a:r>
          </a:p>
          <a:p>
            <a:r>
              <a:rPr lang="en-US" dirty="0">
                <a:latin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</a:rPr>
              <a:t>go_to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' http://www.amazon.es'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fill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‘field-keywords'</a:t>
            </a:r>
            <a:r>
              <a:rPr lang="en-US" dirty="0">
                <a:latin typeface="Consolas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‘Ruby'</a:t>
            </a:r>
          </a:p>
          <a:p>
            <a:r>
              <a:rPr lang="en-US" dirty="0">
                <a:latin typeface="Consolas" pitchFamily="49" charset="0"/>
              </a:rPr>
              <a:t>   press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‘site-search'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do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</a:rPr>
              <a:t>title_must_be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‘Amazon.es : Ruby‘</a:t>
            </a:r>
          </a:p>
          <a:p>
            <a:r>
              <a:rPr lang="en-US" dirty="0">
                <a:latin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</a:rPr>
              <a:t>page_must_contain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'Ruby on Rails'</a:t>
            </a:r>
          </a:p>
          <a:p>
            <a:r>
              <a:rPr lang="en-US" dirty="0">
                <a:latin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</a:rPr>
              <a:t>page_must_contain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</a:rPr>
              <a:t>'Programming' 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  </a:t>
            </a:r>
          </a:p>
          <a:p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    end</a:t>
            </a:r>
            <a:endParaRPr lang="en-US" dirty="0">
              <a:latin typeface="Consolas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nsolas" pitchFamily="49" charset="0"/>
              </a:rPr>
              <a:t>end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Web </a:t>
            </a:r>
            <a:r>
              <a:rPr lang="es-ES_tradnl" dirty="0" err="1"/>
              <a:t>site</a:t>
            </a:r>
            <a:r>
              <a:rPr lang="es-ES_tradnl" dirty="0"/>
              <a:t> </a:t>
            </a:r>
            <a:r>
              <a:rPr lang="es-ES_tradnl" dirty="0" err="1"/>
              <a:t>testing</a:t>
            </a:r>
            <a:endParaRPr lang="es-ES_tradnl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3059832" y="2924944"/>
            <a:ext cx="3106688" cy="60466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s-ES_tradnl" dirty="0" err="1"/>
              <a:t>Coding</a:t>
            </a:r>
            <a:r>
              <a:rPr lang="es-ES_tradnl" dirty="0"/>
              <a:t> time!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</a:t>
            </a:r>
            <a:r>
              <a:rPr lang="es-ES_tradnl" dirty="0" err="1"/>
              <a:t>Questionnaries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 err="1"/>
              <a:t>Purpose</a:t>
            </a:r>
            <a:endParaRPr lang="es-ES_tradnl" dirty="0"/>
          </a:p>
          <a:p>
            <a:pPr lvl="1"/>
            <a:r>
              <a:rPr lang="es-ES_tradnl" dirty="0" err="1"/>
              <a:t>Create</a:t>
            </a:r>
            <a:r>
              <a:rPr lang="es-ES_tradnl" dirty="0"/>
              <a:t> web </a:t>
            </a:r>
            <a:r>
              <a:rPr lang="es-ES_tradnl" dirty="0" err="1"/>
              <a:t>questionnaries</a:t>
            </a:r>
            <a:r>
              <a:rPr lang="es-ES_tradnl" dirty="0"/>
              <a:t> </a:t>
            </a:r>
            <a:r>
              <a:rPr lang="es-ES_tradnl" dirty="0" err="1"/>
              <a:t>easily</a:t>
            </a:r>
            <a:endParaRPr lang="es-ES_tradnl" dirty="0"/>
          </a:p>
          <a:p>
            <a:pPr lvl="1"/>
            <a:r>
              <a:rPr lang="es-ES_tradnl" dirty="0" err="1"/>
              <a:t>Useful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create</a:t>
            </a:r>
            <a:r>
              <a:rPr lang="es-ES_tradnl" dirty="0"/>
              <a:t> web </a:t>
            </a:r>
            <a:r>
              <a:rPr lang="es-ES_tradnl" dirty="0" err="1"/>
              <a:t>exams</a:t>
            </a:r>
            <a:endParaRPr lang="es-ES_tradnl" dirty="0"/>
          </a:p>
          <a:p>
            <a:pPr lvl="1"/>
            <a:endParaRPr lang="es-ES_tradnl" dirty="0"/>
          </a:p>
          <a:p>
            <a:pPr lvl="1"/>
            <a:r>
              <a:rPr lang="es-ES_tradnl" dirty="0"/>
              <a:t>Textual DSL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write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questionnaries</a:t>
            </a:r>
            <a:r>
              <a:rPr lang="es-ES_tradnl" dirty="0"/>
              <a:t> </a:t>
            </a:r>
          </a:p>
          <a:p>
            <a:pPr lvl="1"/>
            <a:r>
              <a:rPr lang="es-ES_tradnl" dirty="0" err="1"/>
              <a:t>Code</a:t>
            </a:r>
            <a:r>
              <a:rPr lang="es-ES_tradnl" dirty="0"/>
              <a:t> </a:t>
            </a:r>
            <a:r>
              <a:rPr lang="es-ES_tradnl" dirty="0" err="1"/>
              <a:t>generator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generate</a:t>
            </a:r>
            <a:r>
              <a:rPr lang="es-ES_tradnl" dirty="0"/>
              <a:t> .</a:t>
            </a:r>
            <a:r>
              <a:rPr lang="es-ES_tradnl" dirty="0" err="1"/>
              <a:t>html</a:t>
            </a:r>
            <a:r>
              <a:rPr lang="es-ES_tradnl" dirty="0"/>
              <a:t> files</a:t>
            </a:r>
          </a:p>
          <a:p>
            <a:endParaRPr lang="es-ES_tradnl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</a:t>
            </a:r>
            <a:r>
              <a:rPr lang="es-ES_tradnl" dirty="0" err="1"/>
              <a:t>Questionnaries</a:t>
            </a:r>
            <a:endParaRPr lang="es-ES_tradnl" dirty="0"/>
          </a:p>
        </p:txBody>
      </p:sp>
      <p:pic>
        <p:nvPicPr>
          <p:cNvPr id="5" name="4 Imagen" descr="ques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340768"/>
            <a:ext cx="6981825" cy="3952875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467544" y="5723964"/>
            <a:ext cx="10057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 err="1"/>
              <a:t>Teaching</a:t>
            </a: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3419871" y="5723964"/>
            <a:ext cx="13681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External</a:t>
            </a:r>
            <a:r>
              <a:rPr lang="es-ES_tradnl" dirty="0"/>
              <a:t> DSL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860032" y="5723964"/>
            <a:ext cx="86409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Textual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5796135" y="5723964"/>
            <a:ext cx="115212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Code</a:t>
            </a:r>
            <a:r>
              <a:rPr lang="es-ES_tradnl" dirty="0"/>
              <a:t> gen.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547664" y="5723964"/>
            <a:ext cx="180019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Business </a:t>
            </a:r>
            <a:r>
              <a:rPr lang="es-ES_tradnl" dirty="0" err="1"/>
              <a:t>domain</a:t>
            </a:r>
            <a:endParaRPr lang="es-ES_tradnl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020272" y="5723964"/>
            <a:ext cx="187220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Built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</a:t>
            </a:r>
            <a:r>
              <a:rPr lang="es-ES_tradnl" dirty="0" err="1"/>
              <a:t>Xtext</a:t>
            </a:r>
            <a:endParaRPr lang="es-ES_tradnl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DC675-0894-4A67-B946-B9D01BF01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</a:t>
            </a:r>
            <a:r>
              <a:rPr lang="es-ES_tradnl" dirty="0" err="1"/>
              <a:t>Questionnaries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957CB54-0387-48CD-9D9E-3B3B7F4E2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72816"/>
            <a:ext cx="7780095" cy="4525963"/>
          </a:xfrm>
        </p:spPr>
      </p:pic>
    </p:spTree>
    <p:extLst>
      <p:ext uri="{BB962C8B-B14F-4D97-AF65-F5344CB8AC3E}">
        <p14:creationId xmlns:p14="http://schemas.microsoft.com/office/powerpoint/2010/main" val="3399132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</a:t>
            </a:r>
            <a:r>
              <a:rPr lang="es-ES_tradnl" dirty="0" err="1"/>
              <a:t>Questionnaries</a:t>
            </a:r>
            <a:endParaRPr lang="es-ES_tradnl" dirty="0"/>
          </a:p>
        </p:txBody>
      </p:sp>
      <p:pic>
        <p:nvPicPr>
          <p:cNvPr id="13" name="12 Imagen" descr="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162" y="1604962"/>
            <a:ext cx="5019675" cy="364807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</a:t>
            </a:r>
            <a:r>
              <a:rPr lang="es-ES_tradnl" dirty="0" err="1"/>
              <a:t>Questionnaries</a:t>
            </a:r>
            <a:endParaRPr lang="es-ES_tradnl" dirty="0"/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3059832" y="2924944"/>
            <a:ext cx="3106688" cy="60466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s-ES_tradnl" dirty="0" err="1"/>
              <a:t>Coding</a:t>
            </a:r>
            <a:r>
              <a:rPr lang="es-ES_tradnl" dirty="0"/>
              <a:t> time!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72D65-9267-4E5D-9982-A436F5EF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DSLs</a:t>
            </a:r>
            <a:r>
              <a:rPr lang="es-ES" dirty="0"/>
              <a:t> – Use cases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9F5AE3-6B44-45AD-85CD-5073976D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Graphical</a:t>
            </a:r>
            <a:r>
              <a:rPr lang="es-ES" dirty="0"/>
              <a:t> DSL</a:t>
            </a:r>
          </a:p>
        </p:txBody>
      </p:sp>
      <p:sp>
        <p:nvSpPr>
          <p:cNvPr id="4" name="5 CuadroTexto">
            <a:extLst>
              <a:ext uri="{FF2B5EF4-FFF2-40B4-BE49-F238E27FC236}">
                <a16:creationId xmlns:a16="http://schemas.microsoft.com/office/drawing/2014/main" id="{C80EB870-0872-4F54-8C06-5C8814120FA9}"/>
              </a:ext>
            </a:extLst>
          </p:cNvPr>
          <p:cNvSpPr txBox="1"/>
          <p:nvPr/>
        </p:nvSpPr>
        <p:spPr>
          <a:xfrm>
            <a:off x="953949" y="5723964"/>
            <a:ext cx="94089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 err="1"/>
              <a:t>Systems</a:t>
            </a:r>
            <a:endParaRPr lang="es-ES_tradnl" dirty="0"/>
          </a:p>
        </p:txBody>
      </p:sp>
      <p:sp>
        <p:nvSpPr>
          <p:cNvPr id="5" name="6 CuadroTexto">
            <a:extLst>
              <a:ext uri="{FF2B5EF4-FFF2-40B4-BE49-F238E27FC236}">
                <a16:creationId xmlns:a16="http://schemas.microsoft.com/office/drawing/2014/main" id="{E057EE61-3D3D-4165-B90E-286765A1E970}"/>
              </a:ext>
            </a:extLst>
          </p:cNvPr>
          <p:cNvSpPr txBox="1"/>
          <p:nvPr/>
        </p:nvSpPr>
        <p:spPr>
          <a:xfrm>
            <a:off x="3834268" y="5723964"/>
            <a:ext cx="13681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External</a:t>
            </a:r>
            <a:r>
              <a:rPr lang="es-ES_tradnl" dirty="0"/>
              <a:t> DSL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E19353B7-1020-4451-9670-B11FA1B608AF}"/>
              </a:ext>
            </a:extLst>
          </p:cNvPr>
          <p:cNvSpPr txBox="1"/>
          <p:nvPr/>
        </p:nvSpPr>
        <p:spPr>
          <a:xfrm>
            <a:off x="5274430" y="5723963"/>
            <a:ext cx="1224136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Graphical</a:t>
            </a:r>
            <a:endParaRPr lang="es-ES_tradnl" dirty="0"/>
          </a:p>
        </p:txBody>
      </p:sp>
      <p:sp>
        <p:nvSpPr>
          <p:cNvPr id="8" name="9 CuadroTexto">
            <a:extLst>
              <a:ext uri="{FF2B5EF4-FFF2-40B4-BE49-F238E27FC236}">
                <a16:creationId xmlns:a16="http://schemas.microsoft.com/office/drawing/2014/main" id="{85890BB7-4A92-458E-B3B5-78402BAC1F08}"/>
              </a:ext>
            </a:extLst>
          </p:cNvPr>
          <p:cNvSpPr txBox="1"/>
          <p:nvPr/>
        </p:nvSpPr>
        <p:spPr>
          <a:xfrm>
            <a:off x="1962061" y="5723964"/>
            <a:ext cx="180019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Business </a:t>
            </a:r>
            <a:r>
              <a:rPr lang="es-ES_tradnl" dirty="0" err="1"/>
              <a:t>domain</a:t>
            </a:r>
            <a:endParaRPr lang="es-ES_tradnl" dirty="0"/>
          </a:p>
        </p:txBody>
      </p:sp>
      <p:sp>
        <p:nvSpPr>
          <p:cNvPr id="9" name="10 CuadroTexto">
            <a:extLst>
              <a:ext uri="{FF2B5EF4-FFF2-40B4-BE49-F238E27FC236}">
                <a16:creationId xmlns:a16="http://schemas.microsoft.com/office/drawing/2014/main" id="{A1478A44-0395-4E7E-BF6E-DA9E4CBE3DB1}"/>
              </a:ext>
            </a:extLst>
          </p:cNvPr>
          <p:cNvSpPr txBox="1"/>
          <p:nvPr/>
        </p:nvSpPr>
        <p:spPr>
          <a:xfrm>
            <a:off x="6588224" y="5723963"/>
            <a:ext cx="187220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Built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Sirius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08BC13E-3012-41C8-83DC-E3D997FE4B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48" y="2146206"/>
            <a:ext cx="6156176" cy="34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1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C184D-D963-445E-8B6B-9DCD06FD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DSLs</a:t>
            </a:r>
            <a:r>
              <a:rPr lang="es-ES" dirty="0"/>
              <a:t> – Use cases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A8A3CA-0008-410C-A6D8-ECBB27CC9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15170"/>
            <a:ext cx="8229600" cy="2696023"/>
          </a:xfrm>
        </p:spPr>
      </p:pic>
    </p:spTree>
    <p:extLst>
      <p:ext uri="{BB962C8B-B14F-4D97-AF65-F5344CB8AC3E}">
        <p14:creationId xmlns:p14="http://schemas.microsoft.com/office/powerpoint/2010/main" val="4568349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Use cases</a:t>
            </a:r>
          </a:p>
        </p:txBody>
      </p:sp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3059832" y="2924944"/>
            <a:ext cx="3106688" cy="604664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s-ES_tradnl" dirty="0" err="1"/>
              <a:t>Coding</a:t>
            </a:r>
            <a:r>
              <a:rPr lang="es-ES_tradnl" dirty="0"/>
              <a:t> time!</a:t>
            </a:r>
          </a:p>
        </p:txBody>
      </p:sp>
    </p:spTree>
    <p:extLst>
      <p:ext uri="{BB962C8B-B14F-4D97-AF65-F5344CB8AC3E}">
        <p14:creationId xmlns:p14="http://schemas.microsoft.com/office/powerpoint/2010/main" val="394619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Motivation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General-</a:t>
            </a:r>
            <a:r>
              <a:rPr lang="es-ES_tradnl" dirty="0" err="1"/>
              <a:t>purpose</a:t>
            </a:r>
            <a:r>
              <a:rPr lang="es-ES_tradnl" dirty="0"/>
              <a:t> </a:t>
            </a:r>
            <a:r>
              <a:rPr lang="es-ES_tradnl" dirty="0" err="1"/>
              <a:t>languages</a:t>
            </a:r>
            <a:r>
              <a:rPr lang="es-ES_tradnl" dirty="0"/>
              <a:t> (GPL)</a:t>
            </a:r>
          </a:p>
          <a:p>
            <a:pPr lvl="1"/>
            <a:r>
              <a:rPr lang="es-ES_tradnl" dirty="0"/>
              <a:t>C/C++, Java, C#, </a:t>
            </a:r>
            <a:r>
              <a:rPr lang="es-ES_tradnl" dirty="0" err="1"/>
              <a:t>Ruby</a:t>
            </a:r>
            <a:r>
              <a:rPr lang="es-ES_tradnl" dirty="0"/>
              <a:t>, </a:t>
            </a:r>
            <a:r>
              <a:rPr lang="es-ES_tradnl" dirty="0" err="1"/>
              <a:t>Python</a:t>
            </a:r>
            <a:endParaRPr lang="es-ES_tradnl" dirty="0"/>
          </a:p>
          <a:p>
            <a:pPr lvl="1"/>
            <a:r>
              <a:rPr lang="es-ES_tradnl" dirty="0" err="1"/>
              <a:t>Very</a:t>
            </a:r>
            <a:r>
              <a:rPr lang="es-ES_tradnl" dirty="0"/>
              <a:t> </a:t>
            </a:r>
            <a:r>
              <a:rPr lang="es-ES_tradnl" dirty="0" err="1"/>
              <a:t>expressive</a:t>
            </a:r>
            <a:endParaRPr lang="es-ES_tradnl" dirty="0"/>
          </a:p>
          <a:p>
            <a:pPr lvl="1"/>
            <a:r>
              <a:rPr lang="es-ES_tradnl" dirty="0" err="1"/>
              <a:t>Boilerplate</a:t>
            </a:r>
            <a:r>
              <a:rPr lang="es-ES_tradnl" dirty="0"/>
              <a:t> </a:t>
            </a:r>
            <a:r>
              <a:rPr lang="es-ES_tradnl" dirty="0" err="1"/>
              <a:t>code</a:t>
            </a:r>
            <a:r>
              <a:rPr lang="es-ES_tradnl" dirty="0"/>
              <a:t> </a:t>
            </a:r>
            <a:r>
              <a:rPr lang="es-ES_tradnl" dirty="0" err="1"/>
              <a:t>required</a:t>
            </a:r>
            <a:r>
              <a:rPr lang="es-ES_tradnl" dirty="0"/>
              <a:t> </a:t>
            </a:r>
            <a:r>
              <a:rPr lang="es-ES_tradnl" dirty="0" err="1"/>
              <a:t>many</a:t>
            </a:r>
            <a:r>
              <a:rPr lang="es-ES_tradnl" dirty="0"/>
              <a:t> times</a:t>
            </a:r>
          </a:p>
          <a:p>
            <a:pPr lvl="2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important</a:t>
            </a:r>
            <a:r>
              <a:rPr lang="es-ES_tradnl" dirty="0"/>
              <a:t> </a:t>
            </a:r>
            <a:r>
              <a:rPr lang="es-ES_tradnl" dirty="0" err="1"/>
              <a:t>details</a:t>
            </a:r>
            <a:r>
              <a:rPr lang="es-ES_tradnl" dirty="0"/>
              <a:t> are </a:t>
            </a:r>
            <a:r>
              <a:rPr lang="es-ES_tradnl" dirty="0" err="1"/>
              <a:t>lost</a:t>
            </a:r>
            <a:r>
              <a:rPr lang="es-ES_tradnl" dirty="0"/>
              <a:t> </a:t>
            </a:r>
          </a:p>
          <a:p>
            <a:pPr lvl="1"/>
            <a:r>
              <a:rPr lang="es-ES_tradnl" dirty="0"/>
              <a:t>Non-</a:t>
            </a:r>
            <a:r>
              <a:rPr lang="es-ES_tradnl" dirty="0" err="1"/>
              <a:t>technical</a:t>
            </a:r>
            <a:r>
              <a:rPr lang="es-ES_tradnl" dirty="0"/>
              <a:t> </a:t>
            </a:r>
            <a:r>
              <a:rPr lang="es-ES_tradnl" dirty="0" err="1"/>
              <a:t>people</a:t>
            </a:r>
            <a:r>
              <a:rPr lang="es-ES_tradnl" dirty="0"/>
              <a:t> do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understand</a:t>
            </a:r>
            <a:r>
              <a:rPr lang="es-ES_tradnl" dirty="0"/>
              <a:t> </a:t>
            </a:r>
            <a:r>
              <a:rPr lang="es-ES_tradnl" dirty="0" err="1"/>
              <a:t>them</a:t>
            </a:r>
            <a:endParaRPr lang="es-ES_tradnl" dirty="0"/>
          </a:p>
          <a:p>
            <a:pPr lvl="1"/>
            <a:endParaRPr lang="es-ES_tradnl" dirty="0"/>
          </a:p>
          <a:p>
            <a:endParaRPr lang="es-ES_tradnl" dirty="0"/>
          </a:p>
          <a:p>
            <a:pPr lvl="1">
              <a:buNone/>
            </a:pPr>
            <a:endParaRPr lang="es-ES_tradnl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SOME POINTERS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err="1"/>
              <a:t>Part</a:t>
            </a:r>
            <a:r>
              <a:rPr lang="es-ES_tradnl" dirty="0"/>
              <a:t> IV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Buzzwords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Domain-Specific</a:t>
            </a:r>
            <a:r>
              <a:rPr lang="es-ES_tradnl" dirty="0"/>
              <a:t> </a:t>
            </a:r>
            <a:r>
              <a:rPr lang="es-ES_tradnl" dirty="0" err="1"/>
              <a:t>Languages</a:t>
            </a:r>
            <a:endParaRPr lang="es-ES_tradnl" dirty="0"/>
          </a:p>
          <a:p>
            <a:r>
              <a:rPr lang="es-ES_tradnl" dirty="0" err="1"/>
              <a:t>Model-Driven</a:t>
            </a:r>
            <a:r>
              <a:rPr lang="es-ES_tradnl" dirty="0"/>
              <a:t> </a:t>
            </a:r>
            <a:r>
              <a:rPr lang="es-ES_tradnl" dirty="0" err="1"/>
              <a:t>Engineering</a:t>
            </a:r>
            <a:endParaRPr lang="es-ES_tradnl" dirty="0"/>
          </a:p>
          <a:p>
            <a:r>
              <a:rPr lang="es-ES_tradnl" dirty="0" err="1"/>
              <a:t>Language</a:t>
            </a:r>
            <a:r>
              <a:rPr lang="es-ES_tradnl" dirty="0"/>
              <a:t> </a:t>
            </a:r>
            <a:r>
              <a:rPr lang="es-ES_tradnl" dirty="0" err="1"/>
              <a:t>workbenches</a:t>
            </a:r>
            <a:endParaRPr lang="es-ES_tradnl" dirty="0"/>
          </a:p>
          <a:p>
            <a:r>
              <a:rPr lang="es-ES_tradnl" dirty="0" err="1"/>
              <a:t>Internal</a:t>
            </a:r>
            <a:r>
              <a:rPr lang="es-ES_tradnl" dirty="0"/>
              <a:t> DSL / </a:t>
            </a:r>
            <a:r>
              <a:rPr lang="es-ES_tradnl" dirty="0" err="1"/>
              <a:t>External</a:t>
            </a:r>
            <a:r>
              <a:rPr lang="es-ES_tradnl" dirty="0"/>
              <a:t> DSL / </a:t>
            </a:r>
            <a:r>
              <a:rPr lang="es-ES_tradnl" dirty="0" err="1"/>
              <a:t>Fluent</a:t>
            </a:r>
            <a:r>
              <a:rPr lang="es-ES_tradnl" dirty="0"/>
              <a:t> API</a:t>
            </a:r>
          </a:p>
          <a:p>
            <a:r>
              <a:rPr lang="es-ES_tradnl" dirty="0" err="1"/>
              <a:t>Graphical</a:t>
            </a:r>
            <a:r>
              <a:rPr lang="es-ES_tradnl" dirty="0"/>
              <a:t> editor / Textual editor</a:t>
            </a:r>
          </a:p>
          <a:p>
            <a:endParaRPr lang="es-ES_tradnl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Tools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_tradnl" dirty="0" err="1"/>
              <a:t>Xtext</a:t>
            </a:r>
            <a:endParaRPr lang="es-ES_tradnl" dirty="0"/>
          </a:p>
          <a:p>
            <a:pPr lvl="1"/>
            <a:r>
              <a:rPr lang="es-ES_tradnl" dirty="0" err="1"/>
              <a:t>Language</a:t>
            </a:r>
            <a:r>
              <a:rPr lang="es-ES_tradnl" dirty="0"/>
              <a:t> </a:t>
            </a:r>
            <a:r>
              <a:rPr lang="es-ES_tradnl" dirty="0" err="1"/>
              <a:t>workbench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textual </a:t>
            </a:r>
            <a:r>
              <a:rPr lang="es-ES_tradnl" dirty="0" err="1"/>
              <a:t>DSLs</a:t>
            </a:r>
            <a:endParaRPr lang="es-ES_tradnl" dirty="0"/>
          </a:p>
          <a:p>
            <a:r>
              <a:rPr lang="es-ES_tradnl" dirty="0"/>
              <a:t>Sirius</a:t>
            </a:r>
          </a:p>
          <a:p>
            <a:pPr lvl="1"/>
            <a:r>
              <a:rPr lang="es-ES_tradnl" dirty="0" err="1"/>
              <a:t>Building</a:t>
            </a:r>
            <a:r>
              <a:rPr lang="es-ES_tradnl" dirty="0"/>
              <a:t> </a:t>
            </a:r>
            <a:r>
              <a:rPr lang="es-ES_tradnl" dirty="0" err="1"/>
              <a:t>graphical</a:t>
            </a:r>
            <a:r>
              <a:rPr lang="es-ES_tradnl" dirty="0"/>
              <a:t> </a:t>
            </a:r>
            <a:r>
              <a:rPr lang="es-ES_tradnl" dirty="0" err="1"/>
              <a:t>editors</a:t>
            </a:r>
            <a:endParaRPr lang="es-ES_tradnl" dirty="0"/>
          </a:p>
          <a:p>
            <a:r>
              <a:rPr lang="es-ES_tradnl" dirty="0"/>
              <a:t>MPS</a:t>
            </a:r>
          </a:p>
          <a:p>
            <a:pPr lvl="1"/>
            <a:r>
              <a:rPr lang="es-ES_tradnl" dirty="0" err="1"/>
              <a:t>Language</a:t>
            </a:r>
            <a:r>
              <a:rPr lang="es-ES_tradnl" dirty="0"/>
              <a:t> </a:t>
            </a:r>
            <a:r>
              <a:rPr lang="es-ES_tradnl" dirty="0" err="1"/>
              <a:t>workbench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DSLs</a:t>
            </a:r>
            <a:r>
              <a:rPr lang="es-ES_tradnl" dirty="0"/>
              <a:t> </a:t>
            </a:r>
            <a:r>
              <a:rPr lang="es-ES_tradnl" dirty="0" err="1"/>
              <a:t>using</a:t>
            </a:r>
            <a:r>
              <a:rPr lang="es-ES_tradnl" dirty="0"/>
              <a:t> </a:t>
            </a:r>
            <a:r>
              <a:rPr lang="es-ES_tradnl" dirty="0" err="1"/>
              <a:t>projectional</a:t>
            </a:r>
            <a:r>
              <a:rPr lang="es-ES_tradnl" dirty="0"/>
              <a:t> </a:t>
            </a:r>
            <a:r>
              <a:rPr lang="es-ES_tradnl" dirty="0" err="1"/>
              <a:t>editing</a:t>
            </a:r>
            <a:endParaRPr lang="es-ES_tradnl" dirty="0"/>
          </a:p>
          <a:p>
            <a:r>
              <a:rPr lang="es-ES_tradnl" dirty="0" err="1"/>
              <a:t>Acceleo</a:t>
            </a:r>
            <a:endParaRPr lang="es-ES_tradnl" dirty="0"/>
          </a:p>
          <a:p>
            <a:pPr lvl="1"/>
            <a:r>
              <a:rPr lang="es-ES_tradnl" dirty="0" err="1"/>
              <a:t>Language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implement</a:t>
            </a:r>
            <a:r>
              <a:rPr lang="es-ES_tradnl" dirty="0"/>
              <a:t> </a:t>
            </a:r>
            <a:r>
              <a:rPr lang="es-ES_tradnl" dirty="0" err="1"/>
              <a:t>code</a:t>
            </a:r>
            <a:r>
              <a:rPr lang="es-ES_tradnl" dirty="0"/>
              <a:t> </a:t>
            </a:r>
            <a:r>
              <a:rPr lang="es-ES_tradnl" dirty="0" err="1"/>
              <a:t>generators</a:t>
            </a:r>
            <a:endParaRPr lang="es-ES_tradnl" dirty="0"/>
          </a:p>
          <a:p>
            <a:endParaRPr lang="es-ES_tradnl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Documentation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dirty="0" err="1"/>
              <a:t>Books</a:t>
            </a:r>
            <a:endParaRPr lang="es-ES_tradnl" dirty="0"/>
          </a:p>
          <a:p>
            <a:pPr lvl="1"/>
            <a:r>
              <a:rPr lang="es-ES_tradnl" dirty="0"/>
              <a:t>“DSL </a:t>
            </a:r>
            <a:r>
              <a:rPr lang="es-ES_tradnl" dirty="0" err="1"/>
              <a:t>Engineering</a:t>
            </a:r>
            <a:r>
              <a:rPr lang="es-ES_tradnl" dirty="0"/>
              <a:t>” </a:t>
            </a:r>
            <a:r>
              <a:rPr lang="es-ES_tradnl" dirty="0" err="1"/>
              <a:t>by</a:t>
            </a:r>
            <a:r>
              <a:rPr lang="es-ES_tradnl" dirty="0"/>
              <a:t> </a:t>
            </a:r>
            <a:r>
              <a:rPr lang="es-ES_tradnl" dirty="0" err="1"/>
              <a:t>Markus</a:t>
            </a:r>
            <a:r>
              <a:rPr lang="es-ES_tradnl" dirty="0"/>
              <a:t> </a:t>
            </a:r>
            <a:r>
              <a:rPr lang="es-ES_tradnl" dirty="0" err="1"/>
              <a:t>Voelter</a:t>
            </a:r>
            <a:endParaRPr lang="es-ES_tradnl" dirty="0"/>
          </a:p>
          <a:p>
            <a:pPr lvl="2"/>
            <a:r>
              <a:rPr lang="es-ES_tradnl" dirty="0" err="1"/>
              <a:t>Donation-ware</a:t>
            </a:r>
            <a:endParaRPr lang="es-ES_tradnl" dirty="0"/>
          </a:p>
          <a:p>
            <a:pPr lvl="2"/>
            <a:r>
              <a:rPr lang="es-ES_tradnl" dirty="0">
                <a:hlinkClick r:id="rId2"/>
              </a:rPr>
              <a:t>http://voelter.de/data/books/markusvoelter-dslengineering-1.0.pdf</a:t>
            </a:r>
            <a:endParaRPr lang="es-ES_tradnl" dirty="0"/>
          </a:p>
          <a:p>
            <a:pPr lvl="1"/>
            <a:r>
              <a:rPr lang="es-ES_tradnl" dirty="0"/>
              <a:t>“</a:t>
            </a:r>
            <a:r>
              <a:rPr lang="es-ES_tradnl" dirty="0" err="1"/>
              <a:t>Domain</a:t>
            </a:r>
            <a:r>
              <a:rPr lang="es-ES_tradnl" dirty="0"/>
              <a:t> </a:t>
            </a:r>
            <a:r>
              <a:rPr lang="es-ES_tradnl" dirty="0" err="1"/>
              <a:t>Specific</a:t>
            </a:r>
            <a:r>
              <a:rPr lang="es-ES_tradnl" dirty="0"/>
              <a:t> </a:t>
            </a:r>
            <a:r>
              <a:rPr lang="es-ES_tradnl" dirty="0" err="1"/>
              <a:t>Languages</a:t>
            </a:r>
            <a:r>
              <a:rPr lang="es-ES_tradnl" dirty="0"/>
              <a:t>” </a:t>
            </a:r>
            <a:r>
              <a:rPr lang="es-ES_tradnl" dirty="0" err="1"/>
              <a:t>by</a:t>
            </a:r>
            <a:r>
              <a:rPr lang="es-ES_tradnl" dirty="0"/>
              <a:t> Martin </a:t>
            </a:r>
            <a:r>
              <a:rPr lang="es-ES_tradnl" dirty="0" err="1"/>
              <a:t>Fowler</a:t>
            </a:r>
            <a:endParaRPr lang="es-ES_tradnl" dirty="0"/>
          </a:p>
          <a:p>
            <a:pPr lvl="2"/>
            <a:r>
              <a:rPr lang="es-ES_tradnl" dirty="0">
                <a:hlinkClick r:id="rId3"/>
              </a:rPr>
              <a:t>http://martinfowler.com/books/dsl.html</a:t>
            </a:r>
            <a:endParaRPr lang="es-ES_tradnl" dirty="0"/>
          </a:p>
          <a:p>
            <a:r>
              <a:rPr lang="es-ES_tradnl" dirty="0" err="1"/>
              <a:t>Podcast</a:t>
            </a:r>
            <a:endParaRPr lang="es-ES_tradnl" dirty="0"/>
          </a:p>
          <a:p>
            <a:pPr lvl="1"/>
            <a:r>
              <a:rPr lang="es-ES_tradnl" dirty="0"/>
              <a:t>Software </a:t>
            </a:r>
            <a:r>
              <a:rPr lang="es-ES_tradnl" dirty="0" err="1"/>
              <a:t>engineering</a:t>
            </a:r>
            <a:r>
              <a:rPr lang="es-ES_tradnl" dirty="0"/>
              <a:t> </a:t>
            </a:r>
            <a:r>
              <a:rPr lang="es-ES_tradnl" dirty="0" err="1"/>
              <a:t>podcast</a:t>
            </a:r>
            <a:endParaRPr lang="es-ES_tradnl" dirty="0"/>
          </a:p>
          <a:p>
            <a:pPr lvl="1"/>
            <a:r>
              <a:rPr lang="es-ES_tradnl" dirty="0" err="1"/>
              <a:t>Many</a:t>
            </a:r>
            <a:r>
              <a:rPr lang="es-ES_tradnl" dirty="0"/>
              <a:t> </a:t>
            </a:r>
            <a:r>
              <a:rPr lang="es-ES_tradnl" dirty="0" err="1"/>
              <a:t>topics</a:t>
            </a:r>
            <a:r>
              <a:rPr lang="es-ES_tradnl" dirty="0"/>
              <a:t>, </a:t>
            </a:r>
            <a:r>
              <a:rPr lang="es-ES_tradnl" dirty="0" err="1"/>
              <a:t>sometimes</a:t>
            </a:r>
            <a:r>
              <a:rPr lang="es-ES_tradnl" dirty="0"/>
              <a:t> </a:t>
            </a:r>
            <a:r>
              <a:rPr lang="es-ES_tradnl" dirty="0" err="1"/>
              <a:t>DSLs</a:t>
            </a:r>
            <a:endParaRPr lang="es-ES_tradnl" dirty="0"/>
          </a:p>
          <a:p>
            <a:pPr lvl="1"/>
            <a:endParaRPr lang="es-ES_tradnl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err="1"/>
              <a:t>Thank</a:t>
            </a:r>
            <a:r>
              <a:rPr lang="es-ES_tradnl" dirty="0"/>
              <a:t> </a:t>
            </a:r>
            <a:r>
              <a:rPr lang="es-ES_tradnl" dirty="0" err="1"/>
              <a:t>you</a:t>
            </a:r>
            <a:r>
              <a:rPr lang="es-ES_tradnl" dirty="0"/>
              <a:t>!</a:t>
            </a:r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1411560" y="3473656"/>
            <a:ext cx="6400800" cy="622920"/>
          </a:xfrm>
        </p:spPr>
        <p:txBody>
          <a:bodyPr/>
          <a:lstStyle/>
          <a:p>
            <a:r>
              <a:rPr lang="es-ES_tradnl" dirty="0" err="1"/>
              <a:t>Any</a:t>
            </a:r>
            <a:r>
              <a:rPr lang="es-ES_tradnl" dirty="0"/>
              <a:t> </a:t>
            </a:r>
            <a:r>
              <a:rPr lang="es-ES_tradnl" dirty="0" err="1"/>
              <a:t>questions</a:t>
            </a:r>
            <a:r>
              <a:rPr lang="es-ES_tradnl" dirty="0"/>
              <a:t>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C0732F-E9D6-4602-89E1-3C4C441FC277}"/>
              </a:ext>
            </a:extLst>
          </p:cNvPr>
          <p:cNvSpPr txBox="1"/>
          <p:nvPr/>
        </p:nvSpPr>
        <p:spPr>
          <a:xfrm>
            <a:off x="6894023" y="600526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sanchezcuadrado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9F410D-7400-49FF-9260-1022F107FA6F}"/>
              </a:ext>
            </a:extLst>
          </p:cNvPr>
          <p:cNvSpPr txBox="1"/>
          <p:nvPr/>
        </p:nvSpPr>
        <p:spPr>
          <a:xfrm>
            <a:off x="5920041" y="6455078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http://github.com/jesusc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22A96D6-7CF0-4081-AC18-79DDF70489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5" t="13648" r="21015" b="14010"/>
          <a:stretch/>
        </p:blipFill>
        <p:spPr>
          <a:xfrm>
            <a:off x="6292463" y="5993413"/>
            <a:ext cx="520700" cy="4616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078EFB9-1D63-4C20-A7FB-3898A2BB23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1" t="10917" r="11568" b="12083"/>
          <a:stretch/>
        </p:blipFill>
        <p:spPr>
          <a:xfrm>
            <a:off x="6981472" y="5531154"/>
            <a:ext cx="419100" cy="4191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9049B2A-2B0B-4539-939B-E2795127E7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8" t="10081" r="24125" b="9126"/>
          <a:stretch/>
        </p:blipFill>
        <p:spPr>
          <a:xfrm>
            <a:off x="5363140" y="6362449"/>
            <a:ext cx="612949" cy="50812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79D7CB6-7C26-4B49-9E3F-15DB8C0DFF59}"/>
              </a:ext>
            </a:extLst>
          </p:cNvPr>
          <p:cNvSpPr txBox="1"/>
          <p:nvPr/>
        </p:nvSpPr>
        <p:spPr>
          <a:xfrm>
            <a:off x="7400572" y="553115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jesusc@um.es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Other</a:t>
            </a:r>
            <a:r>
              <a:rPr lang="es-ES_tradnl" dirty="0"/>
              <a:t> </a:t>
            </a:r>
            <a:r>
              <a:rPr lang="es-ES_tradnl" dirty="0" err="1"/>
              <a:t>examples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 </a:t>
            </a:r>
            <a:r>
              <a:rPr lang="es-ES_tradnl" dirty="0" err="1"/>
              <a:t>few</a:t>
            </a:r>
            <a:r>
              <a:rPr lang="es-ES_tradnl" dirty="0"/>
              <a:t> more </a:t>
            </a:r>
            <a:r>
              <a:rPr lang="es-ES_tradnl" dirty="0" err="1"/>
              <a:t>examples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following</a:t>
            </a:r>
            <a:r>
              <a:rPr lang="es-ES_tradnl" dirty="0"/>
              <a:t> </a:t>
            </a:r>
            <a:r>
              <a:rPr lang="es-ES_tradnl" dirty="0" err="1"/>
              <a:t>slides</a:t>
            </a:r>
            <a:endParaRPr lang="es-ES_tradnl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</a:t>
            </a:r>
            <a:r>
              <a:rPr lang="es-ES_tradnl" dirty="0" err="1"/>
              <a:t>Menu</a:t>
            </a:r>
            <a:r>
              <a:rPr lang="es-ES_tradnl" dirty="0"/>
              <a:t> </a:t>
            </a:r>
            <a:r>
              <a:rPr lang="es-ES_tradnl" dirty="0" err="1"/>
              <a:t>generation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6635080" cy="4525963"/>
          </a:xfrm>
        </p:spPr>
        <p:txBody>
          <a:bodyPr/>
          <a:lstStyle/>
          <a:p>
            <a:r>
              <a:rPr lang="es-ES_tradnl" dirty="0" err="1"/>
              <a:t>Purpose</a:t>
            </a:r>
            <a:endParaRPr lang="es-ES_tradnl" dirty="0"/>
          </a:p>
          <a:p>
            <a:pPr lvl="1"/>
            <a:r>
              <a:rPr lang="es-ES_tradnl" dirty="0" err="1"/>
              <a:t>Facilitate</a:t>
            </a:r>
            <a:r>
              <a:rPr lang="es-ES_tradnl" dirty="0"/>
              <a:t>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creation</a:t>
            </a:r>
            <a:r>
              <a:rPr lang="es-ES_tradnl" dirty="0"/>
              <a:t> of </a:t>
            </a:r>
            <a:r>
              <a:rPr lang="es-ES_tradnl" dirty="0" err="1"/>
              <a:t>application</a:t>
            </a:r>
            <a:r>
              <a:rPr lang="es-ES_tradnl" dirty="0"/>
              <a:t> </a:t>
            </a:r>
            <a:r>
              <a:rPr lang="es-ES_tradnl" dirty="0" err="1"/>
              <a:t>menus</a:t>
            </a:r>
            <a:endParaRPr lang="es-ES_tradnl" dirty="0"/>
          </a:p>
          <a:p>
            <a:pPr lvl="1"/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same</a:t>
            </a:r>
            <a:r>
              <a:rPr lang="es-ES_tradnl" dirty="0"/>
              <a:t> </a:t>
            </a:r>
            <a:r>
              <a:rPr lang="es-ES_tradnl" dirty="0" err="1"/>
              <a:t>menu</a:t>
            </a:r>
            <a:r>
              <a:rPr lang="es-ES_tradnl" dirty="0"/>
              <a:t> </a:t>
            </a:r>
            <a:r>
              <a:rPr lang="es-ES_tradnl" dirty="0" err="1"/>
              <a:t>could</a:t>
            </a:r>
            <a:r>
              <a:rPr lang="es-ES_tradnl" dirty="0"/>
              <a:t> </a:t>
            </a:r>
            <a:r>
              <a:rPr lang="es-ES_tradnl" dirty="0" err="1"/>
              <a:t>be</a:t>
            </a:r>
            <a:r>
              <a:rPr lang="es-ES_tradnl" dirty="0"/>
              <a:t> </a:t>
            </a:r>
            <a:r>
              <a:rPr lang="es-ES_tradnl" dirty="0" err="1"/>
              <a:t>reused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several</a:t>
            </a:r>
            <a:r>
              <a:rPr lang="es-ES_tradnl" dirty="0"/>
              <a:t> </a:t>
            </a:r>
            <a:r>
              <a:rPr lang="es-ES_tradnl" dirty="0" err="1"/>
              <a:t>platforms</a:t>
            </a:r>
            <a:r>
              <a:rPr lang="es-ES_tradnl" dirty="0"/>
              <a:t>: desktop, web, </a:t>
            </a:r>
            <a:r>
              <a:rPr lang="es-ES_tradnl" dirty="0" err="1"/>
              <a:t>mobile</a:t>
            </a:r>
            <a:endParaRPr lang="es-ES_tradnl" dirty="0"/>
          </a:p>
          <a:p>
            <a:pPr lvl="2"/>
            <a:r>
              <a:rPr lang="es-ES_tradnl" dirty="0" err="1"/>
              <a:t>One</a:t>
            </a:r>
            <a:r>
              <a:rPr lang="es-ES_tradnl" dirty="0"/>
              <a:t> </a:t>
            </a:r>
            <a:r>
              <a:rPr lang="es-ES_tradnl" dirty="0" err="1"/>
              <a:t>code</a:t>
            </a:r>
            <a:r>
              <a:rPr lang="es-ES_tradnl" dirty="0"/>
              <a:t> </a:t>
            </a:r>
            <a:r>
              <a:rPr lang="es-ES_tradnl" dirty="0" err="1"/>
              <a:t>generator</a:t>
            </a:r>
            <a:r>
              <a:rPr lang="es-ES_tradnl" dirty="0"/>
              <a:t> per </a:t>
            </a:r>
            <a:r>
              <a:rPr lang="es-ES_tradnl" dirty="0" err="1"/>
              <a:t>platform</a:t>
            </a:r>
            <a:endParaRPr lang="es-ES_tradnl" dirty="0"/>
          </a:p>
        </p:txBody>
      </p:sp>
      <p:sp>
        <p:nvSpPr>
          <p:cNvPr id="5" name="4 CuadroTexto"/>
          <p:cNvSpPr txBox="1"/>
          <p:nvPr/>
        </p:nvSpPr>
        <p:spPr>
          <a:xfrm>
            <a:off x="7020271" y="2411596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External</a:t>
            </a:r>
            <a:r>
              <a:rPr lang="es-ES_tradnl" dirty="0"/>
              <a:t> DSL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7020272" y="2843644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Textual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7020272" y="3275692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Code</a:t>
            </a:r>
            <a:r>
              <a:rPr lang="es-ES_tradnl" dirty="0"/>
              <a:t> </a:t>
            </a:r>
            <a:r>
              <a:rPr lang="es-ES_tradnl" dirty="0" err="1"/>
              <a:t>generation</a:t>
            </a:r>
            <a:endParaRPr lang="es-ES_tradnl" dirty="0"/>
          </a:p>
        </p:txBody>
      </p:sp>
      <p:sp>
        <p:nvSpPr>
          <p:cNvPr id="8" name="7 CuadroTexto"/>
          <p:cNvSpPr txBox="1"/>
          <p:nvPr/>
        </p:nvSpPr>
        <p:spPr>
          <a:xfrm>
            <a:off x="7020272" y="1988840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Technical</a:t>
            </a:r>
            <a:r>
              <a:rPr lang="es-ES_tradnl" dirty="0"/>
              <a:t> </a:t>
            </a:r>
            <a:r>
              <a:rPr lang="es-ES_tradnl" dirty="0" err="1"/>
              <a:t>domain</a:t>
            </a:r>
            <a:endParaRPr lang="es-ES_tradnl" dirty="0"/>
          </a:p>
        </p:txBody>
      </p:sp>
      <p:sp>
        <p:nvSpPr>
          <p:cNvPr id="10" name="9 CuadroTexto"/>
          <p:cNvSpPr txBox="1"/>
          <p:nvPr/>
        </p:nvSpPr>
        <p:spPr>
          <a:xfrm>
            <a:off x="7020272" y="1556792"/>
            <a:ext cx="190457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App</a:t>
            </a:r>
            <a:r>
              <a:rPr lang="es-ES_tradnl" dirty="0"/>
              <a:t>. </a:t>
            </a:r>
            <a:r>
              <a:rPr lang="es-ES_tradnl" dirty="0" err="1"/>
              <a:t>building</a:t>
            </a:r>
            <a:endParaRPr lang="es-ES_tradnl" dirty="0"/>
          </a:p>
        </p:txBody>
      </p:sp>
      <p:sp>
        <p:nvSpPr>
          <p:cNvPr id="11" name="10 Rectángulo"/>
          <p:cNvSpPr/>
          <p:nvPr/>
        </p:nvSpPr>
        <p:spPr>
          <a:xfrm>
            <a:off x="539552" y="5301208"/>
            <a:ext cx="1224136" cy="11387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sz="400" b="1" dirty="0" err="1">
                <a:solidFill>
                  <a:srgbClr val="C00000"/>
                </a:solidFill>
                <a:latin typeface="Consolas" pitchFamily="49" charset="0"/>
              </a:rPr>
              <a:t>package</a:t>
            </a:r>
            <a:r>
              <a:rPr lang="es-ES_tradnl" sz="400" dirty="0">
                <a:latin typeface="Consolas" pitchFamily="49" charset="0"/>
              </a:rPr>
              <a:t> </a:t>
            </a:r>
            <a:r>
              <a:rPr lang="es-ES_tradnl" sz="400" dirty="0" err="1">
                <a:latin typeface="Consolas" pitchFamily="49" charset="0"/>
              </a:rPr>
              <a:t>invoicedemo</a:t>
            </a:r>
            <a:r>
              <a:rPr lang="es-ES_tradnl" sz="400" dirty="0">
                <a:latin typeface="Consolas" pitchFamily="49" charset="0"/>
              </a:rPr>
              <a:t>;</a:t>
            </a:r>
          </a:p>
          <a:p>
            <a:endParaRPr lang="es-ES_tradnl" sz="400" dirty="0">
              <a:latin typeface="Consolas" pitchFamily="49" charset="0"/>
            </a:endParaRPr>
          </a:p>
          <a:p>
            <a:r>
              <a:rPr lang="es-ES_tradnl" sz="400" b="1" dirty="0" err="1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sz="400" dirty="0">
                <a:latin typeface="Consolas" pitchFamily="49" charset="0"/>
              </a:rPr>
              <a:t> </a:t>
            </a:r>
            <a:r>
              <a:rPr lang="es-ES_tradnl" sz="400" dirty="0" err="1">
                <a:latin typeface="Consolas" pitchFamily="49" charset="0"/>
              </a:rPr>
              <a:t>Invoice</a:t>
            </a:r>
            <a:r>
              <a:rPr lang="es-ES_tradnl" sz="400" dirty="0">
                <a:latin typeface="Consolas" pitchFamily="49" charset="0"/>
              </a:rPr>
              <a:t> {</a:t>
            </a:r>
          </a:p>
          <a:p>
            <a:r>
              <a:rPr lang="es-ES_tradnl" sz="400" dirty="0">
                <a:latin typeface="Consolas" pitchFamily="49" charset="0"/>
              </a:rPr>
              <a:t>    </a:t>
            </a:r>
            <a:r>
              <a:rPr lang="es-ES_tradnl" sz="400" b="1" dirty="0" err="1">
                <a:latin typeface="Consolas" pitchFamily="49" charset="0"/>
              </a:rPr>
              <a:t>ref</a:t>
            </a:r>
            <a:r>
              <a:rPr lang="es-ES_tradnl" sz="400" dirty="0">
                <a:latin typeface="Consolas" pitchFamily="49" charset="0"/>
              </a:rPr>
              <a:t> </a:t>
            </a:r>
            <a:r>
              <a:rPr lang="es-ES_tradnl" sz="400" dirty="0" err="1">
                <a:latin typeface="Consolas" pitchFamily="49" charset="0"/>
              </a:rPr>
              <a:t>customer</a:t>
            </a:r>
            <a:r>
              <a:rPr lang="es-ES_tradnl" sz="400" dirty="0">
                <a:latin typeface="Consolas" pitchFamily="49" charset="0"/>
              </a:rPr>
              <a:t>[1] : </a:t>
            </a:r>
            <a:r>
              <a:rPr lang="es-ES_tradnl" sz="400" dirty="0" err="1">
                <a:latin typeface="Consolas" pitchFamily="49" charset="0"/>
              </a:rPr>
              <a:t>Customer</a:t>
            </a:r>
            <a:r>
              <a:rPr lang="es-ES_tradnl" sz="400" dirty="0">
                <a:latin typeface="Consolas" pitchFamily="49" charset="0"/>
              </a:rPr>
              <a:t>;</a:t>
            </a:r>
          </a:p>
          <a:p>
            <a:r>
              <a:rPr lang="es-ES_tradnl" sz="400" dirty="0">
                <a:latin typeface="Consolas" pitchFamily="49" charset="0"/>
              </a:rPr>
              <a:t>    </a:t>
            </a:r>
            <a:r>
              <a:rPr lang="es-ES_tradnl" sz="400" b="1" dirty="0" err="1">
                <a:latin typeface="Consolas" pitchFamily="49" charset="0"/>
              </a:rPr>
              <a:t>ref</a:t>
            </a:r>
            <a:r>
              <a:rPr lang="es-ES_tradnl" sz="400" dirty="0">
                <a:latin typeface="Consolas" pitchFamily="49" charset="0"/>
              </a:rPr>
              <a:t> </a:t>
            </a:r>
            <a:r>
              <a:rPr lang="es-ES_tradnl" sz="400" dirty="0" err="1">
                <a:latin typeface="Consolas" pitchFamily="49" charset="0"/>
              </a:rPr>
              <a:t>parts</a:t>
            </a:r>
            <a:r>
              <a:rPr lang="es-ES_tradnl" sz="400" dirty="0">
                <a:latin typeface="Consolas" pitchFamily="49" charset="0"/>
              </a:rPr>
              <a:t>[*] </a:t>
            </a:r>
            <a:r>
              <a:rPr lang="es-ES_tradnl" sz="400" dirty="0" err="1">
                <a:latin typeface="Consolas" pitchFamily="49" charset="0"/>
              </a:rPr>
              <a:t>container</a:t>
            </a:r>
            <a:r>
              <a:rPr lang="es-ES_tradnl" sz="400" dirty="0">
                <a:latin typeface="Consolas" pitchFamily="49" charset="0"/>
              </a:rPr>
              <a:t> : </a:t>
            </a:r>
            <a:r>
              <a:rPr lang="es-ES_tradnl" sz="400" dirty="0" err="1">
                <a:latin typeface="Consolas" pitchFamily="49" charset="0"/>
              </a:rPr>
              <a:t>Item</a:t>
            </a:r>
            <a:r>
              <a:rPr lang="es-ES_tradnl" sz="400" dirty="0">
                <a:latin typeface="Consolas" pitchFamily="49" charset="0"/>
              </a:rPr>
              <a:t>;</a:t>
            </a:r>
          </a:p>
          <a:p>
            <a:r>
              <a:rPr lang="es-ES_tradnl" sz="400" dirty="0">
                <a:latin typeface="Consolas" pitchFamily="49" charset="0"/>
              </a:rPr>
              <a:t>    </a:t>
            </a:r>
            <a:r>
              <a:rPr lang="es-ES_tradnl" sz="400" b="1" dirty="0" err="1">
                <a:latin typeface="Consolas" pitchFamily="49" charset="0"/>
              </a:rPr>
              <a:t>attr</a:t>
            </a:r>
            <a:r>
              <a:rPr lang="es-ES_tradnl" sz="400" dirty="0">
                <a:latin typeface="Consolas" pitchFamily="49" charset="0"/>
              </a:rPr>
              <a:t> </a:t>
            </a:r>
            <a:r>
              <a:rPr lang="es-ES_tradnl" sz="400" dirty="0" err="1">
                <a:latin typeface="Consolas" pitchFamily="49" charset="0"/>
              </a:rPr>
              <a:t>invoiceDate</a:t>
            </a:r>
            <a:r>
              <a:rPr lang="es-ES_tradnl" sz="400" dirty="0">
                <a:latin typeface="Consolas" pitchFamily="49" charset="0"/>
              </a:rPr>
              <a:t>[1] : Date;</a:t>
            </a:r>
          </a:p>
          <a:p>
            <a:r>
              <a:rPr lang="es-ES_tradnl" sz="400" dirty="0">
                <a:latin typeface="Consolas" pitchFamily="49" charset="0"/>
              </a:rPr>
              <a:t>}</a:t>
            </a:r>
          </a:p>
          <a:p>
            <a:endParaRPr lang="es-ES_tradnl" sz="400" dirty="0">
              <a:latin typeface="Consolas" pitchFamily="49" charset="0"/>
            </a:endParaRPr>
          </a:p>
          <a:p>
            <a:r>
              <a:rPr lang="es-ES_tradnl" sz="400" b="1" dirty="0" err="1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sz="400" dirty="0">
                <a:latin typeface="Consolas" pitchFamily="49" charset="0"/>
              </a:rPr>
              <a:t> </a:t>
            </a:r>
            <a:r>
              <a:rPr lang="es-ES_tradnl" sz="400" dirty="0" err="1">
                <a:latin typeface="Consolas" pitchFamily="49" charset="0"/>
              </a:rPr>
              <a:t>Item</a:t>
            </a:r>
            <a:r>
              <a:rPr lang="es-ES_tradnl" sz="400" dirty="0">
                <a:latin typeface="Consolas" pitchFamily="49" charset="0"/>
              </a:rPr>
              <a:t> {</a:t>
            </a:r>
          </a:p>
          <a:p>
            <a:r>
              <a:rPr lang="es-ES_tradnl" sz="400" dirty="0">
                <a:latin typeface="Consolas" pitchFamily="49" charset="0"/>
              </a:rPr>
              <a:t>    </a:t>
            </a:r>
            <a:r>
              <a:rPr lang="es-ES_tradnl" sz="400" b="1" dirty="0" err="1">
                <a:latin typeface="Consolas" pitchFamily="49" charset="0"/>
              </a:rPr>
              <a:t>attr</a:t>
            </a:r>
            <a:r>
              <a:rPr lang="es-ES_tradnl" sz="400" dirty="0">
                <a:latin typeface="Consolas" pitchFamily="49" charset="0"/>
              </a:rPr>
              <a:t> </a:t>
            </a:r>
            <a:r>
              <a:rPr lang="es-ES_tradnl" sz="400" dirty="0" err="1">
                <a:latin typeface="Consolas" pitchFamily="49" charset="0"/>
              </a:rPr>
              <a:t>description</a:t>
            </a:r>
            <a:r>
              <a:rPr lang="es-ES_tradnl" sz="400" dirty="0">
                <a:latin typeface="Consolas" pitchFamily="49" charset="0"/>
              </a:rPr>
              <a:t>[1] : </a:t>
            </a:r>
            <a:r>
              <a:rPr lang="es-ES_tradnl" sz="400" dirty="0" err="1">
                <a:latin typeface="Consolas" pitchFamily="49" charset="0"/>
              </a:rPr>
              <a:t>String</a:t>
            </a:r>
            <a:r>
              <a:rPr lang="es-ES_tradnl" sz="400" dirty="0">
                <a:latin typeface="Consolas" pitchFamily="49" charset="0"/>
              </a:rPr>
              <a:t>;</a:t>
            </a:r>
          </a:p>
          <a:p>
            <a:r>
              <a:rPr lang="es-ES_tradnl" sz="400" dirty="0">
                <a:latin typeface="Consolas" pitchFamily="49" charset="0"/>
              </a:rPr>
              <a:t>    </a:t>
            </a:r>
            <a:r>
              <a:rPr lang="es-ES_tradnl" sz="400" b="1" dirty="0" err="1">
                <a:latin typeface="Consolas" pitchFamily="49" charset="0"/>
              </a:rPr>
              <a:t>attr</a:t>
            </a:r>
            <a:r>
              <a:rPr lang="es-ES_tradnl" sz="400" dirty="0">
                <a:latin typeface="Consolas" pitchFamily="49" charset="0"/>
              </a:rPr>
              <a:t> </a:t>
            </a:r>
            <a:r>
              <a:rPr lang="es-ES_tradnl" sz="400" dirty="0" err="1">
                <a:latin typeface="Consolas" pitchFamily="49" charset="0"/>
              </a:rPr>
              <a:t>quantity</a:t>
            </a:r>
            <a:r>
              <a:rPr lang="es-ES_tradnl" sz="400" dirty="0">
                <a:latin typeface="Consolas" pitchFamily="49" charset="0"/>
              </a:rPr>
              <a:t>[1] : </a:t>
            </a:r>
            <a:r>
              <a:rPr lang="es-ES_tradnl" sz="400" dirty="0" err="1">
                <a:latin typeface="Consolas" pitchFamily="49" charset="0"/>
              </a:rPr>
              <a:t>Integer</a:t>
            </a:r>
            <a:r>
              <a:rPr lang="es-ES_tradnl" sz="400" dirty="0">
                <a:latin typeface="Consolas" pitchFamily="49" charset="0"/>
              </a:rPr>
              <a:t>;</a:t>
            </a:r>
          </a:p>
          <a:p>
            <a:r>
              <a:rPr lang="es-ES_tradnl" sz="400" dirty="0">
                <a:latin typeface="Consolas" pitchFamily="49" charset="0"/>
              </a:rPr>
              <a:t>    </a:t>
            </a:r>
            <a:r>
              <a:rPr lang="es-ES_tradnl" sz="400" b="1" dirty="0" err="1">
                <a:latin typeface="Consolas" pitchFamily="49" charset="0"/>
              </a:rPr>
              <a:t>attr</a:t>
            </a:r>
            <a:r>
              <a:rPr lang="es-ES_tradnl" sz="400" dirty="0">
                <a:latin typeface="Consolas" pitchFamily="49" charset="0"/>
              </a:rPr>
              <a:t> </a:t>
            </a:r>
            <a:r>
              <a:rPr lang="es-ES_tradnl" sz="400" dirty="0" err="1">
                <a:latin typeface="Consolas" pitchFamily="49" charset="0"/>
              </a:rPr>
              <a:t>price</a:t>
            </a:r>
            <a:r>
              <a:rPr lang="es-ES_tradnl" sz="400" dirty="0">
                <a:latin typeface="Consolas" pitchFamily="49" charset="0"/>
              </a:rPr>
              <a:t>[1] : </a:t>
            </a:r>
            <a:r>
              <a:rPr lang="es-ES_tradnl" sz="400" dirty="0" err="1">
                <a:latin typeface="Consolas" pitchFamily="49" charset="0"/>
              </a:rPr>
              <a:t>Float</a:t>
            </a:r>
            <a:r>
              <a:rPr lang="es-ES_tradnl" sz="400" dirty="0">
                <a:latin typeface="Consolas" pitchFamily="49" charset="0"/>
              </a:rPr>
              <a:t>;</a:t>
            </a:r>
          </a:p>
          <a:p>
            <a:r>
              <a:rPr lang="es-ES_tradnl" sz="400" dirty="0">
                <a:latin typeface="Consolas" pitchFamily="49" charset="0"/>
              </a:rPr>
              <a:t>}</a:t>
            </a:r>
          </a:p>
          <a:p>
            <a:endParaRPr lang="es-ES_tradnl" sz="400" dirty="0">
              <a:latin typeface="Consolas" pitchFamily="49" charset="0"/>
            </a:endParaRPr>
          </a:p>
          <a:p>
            <a:r>
              <a:rPr lang="es-ES_tradnl" sz="400" b="1" dirty="0" err="1">
                <a:solidFill>
                  <a:srgbClr val="C00000"/>
                </a:solidFill>
                <a:latin typeface="Consolas" pitchFamily="49" charset="0"/>
              </a:rPr>
              <a:t>class</a:t>
            </a:r>
            <a:r>
              <a:rPr lang="es-ES_tradnl" sz="400" dirty="0">
                <a:latin typeface="Consolas" pitchFamily="49" charset="0"/>
              </a:rPr>
              <a:t> </a:t>
            </a:r>
            <a:r>
              <a:rPr lang="es-ES_tradnl" sz="400" dirty="0" err="1">
                <a:latin typeface="Consolas" pitchFamily="49" charset="0"/>
              </a:rPr>
              <a:t>Customer</a:t>
            </a:r>
            <a:r>
              <a:rPr lang="es-ES_tradnl" sz="400" dirty="0">
                <a:latin typeface="Consolas" pitchFamily="49" charset="0"/>
              </a:rPr>
              <a:t> {</a:t>
            </a:r>
          </a:p>
          <a:p>
            <a:r>
              <a:rPr lang="es-ES_tradnl" sz="400" dirty="0">
                <a:latin typeface="Consolas" pitchFamily="49" charset="0"/>
              </a:rPr>
              <a:t>    </a:t>
            </a:r>
            <a:r>
              <a:rPr lang="es-ES_tradnl" sz="400" b="1" dirty="0" err="1">
                <a:latin typeface="Consolas" pitchFamily="49" charset="0"/>
              </a:rPr>
              <a:t>attr</a:t>
            </a:r>
            <a:r>
              <a:rPr lang="es-ES_tradnl" sz="400" dirty="0">
                <a:latin typeface="Consolas" pitchFamily="49" charset="0"/>
              </a:rPr>
              <a:t> </a:t>
            </a:r>
            <a:r>
              <a:rPr lang="es-ES_tradnl" sz="400" dirty="0" err="1">
                <a:latin typeface="Consolas" pitchFamily="49" charset="0"/>
              </a:rPr>
              <a:t>name</a:t>
            </a:r>
            <a:r>
              <a:rPr lang="es-ES_tradnl" sz="400" dirty="0">
                <a:latin typeface="Consolas" pitchFamily="49" charset="0"/>
              </a:rPr>
              <a:t>[1] : </a:t>
            </a:r>
            <a:r>
              <a:rPr lang="es-ES_tradnl" sz="400" dirty="0" err="1">
                <a:latin typeface="Consolas" pitchFamily="49" charset="0"/>
              </a:rPr>
              <a:t>String</a:t>
            </a:r>
            <a:r>
              <a:rPr lang="es-ES_tradnl" sz="400" dirty="0">
                <a:latin typeface="Consolas" pitchFamily="49" charset="0"/>
              </a:rPr>
              <a:t>;</a:t>
            </a:r>
          </a:p>
          <a:p>
            <a:r>
              <a:rPr lang="es-ES_tradnl" sz="400" dirty="0">
                <a:latin typeface="Consolas" pitchFamily="49" charset="0"/>
              </a:rPr>
              <a:t>}</a:t>
            </a:r>
          </a:p>
        </p:txBody>
      </p:sp>
      <p:cxnSp>
        <p:nvCxnSpPr>
          <p:cNvPr id="13" name="12 Conector recto de flecha"/>
          <p:cNvCxnSpPr>
            <a:stCxn id="11" idx="3"/>
          </p:cNvCxnSpPr>
          <p:nvPr/>
        </p:nvCxnSpPr>
        <p:spPr>
          <a:xfrm>
            <a:off x="1763688" y="5870595"/>
            <a:ext cx="576064" cy="6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14 Rectángulo redondeado"/>
          <p:cNvSpPr/>
          <p:nvPr/>
        </p:nvSpPr>
        <p:spPr>
          <a:xfrm>
            <a:off x="2339752" y="5733256"/>
            <a:ext cx="1152128" cy="3600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Xtext</a:t>
            </a:r>
            <a:endParaRPr lang="es-ES_tradnl" dirty="0"/>
          </a:p>
        </p:txBody>
      </p:sp>
      <p:sp>
        <p:nvSpPr>
          <p:cNvPr id="17" name="16 Rectángulo"/>
          <p:cNvSpPr/>
          <p:nvPr/>
        </p:nvSpPr>
        <p:spPr>
          <a:xfrm>
            <a:off x="3995936" y="5661248"/>
            <a:ext cx="914400" cy="504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AST</a:t>
            </a:r>
          </a:p>
        </p:txBody>
      </p:sp>
      <p:cxnSp>
        <p:nvCxnSpPr>
          <p:cNvPr id="18" name="17 Conector recto de flecha"/>
          <p:cNvCxnSpPr>
            <a:stCxn id="15" idx="3"/>
            <a:endCxn id="17" idx="1"/>
          </p:cNvCxnSpPr>
          <p:nvPr/>
        </p:nvCxnSpPr>
        <p:spPr>
          <a:xfrm>
            <a:off x="3491880" y="5913276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23 Rectángulo redondeado"/>
          <p:cNvSpPr/>
          <p:nvPr/>
        </p:nvSpPr>
        <p:spPr>
          <a:xfrm>
            <a:off x="5796136" y="5229200"/>
            <a:ext cx="1584176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Code</a:t>
            </a:r>
            <a:r>
              <a:rPr lang="es-ES_tradnl" dirty="0"/>
              <a:t> </a:t>
            </a:r>
          </a:p>
          <a:p>
            <a:pPr algn="ctr"/>
            <a:r>
              <a:rPr lang="es-ES_tradnl" dirty="0" err="1"/>
              <a:t>generator</a:t>
            </a:r>
            <a:r>
              <a:rPr lang="es-ES_tradnl" dirty="0"/>
              <a:t> #1</a:t>
            </a:r>
          </a:p>
        </p:txBody>
      </p:sp>
      <p:sp>
        <p:nvSpPr>
          <p:cNvPr id="25" name="24 Rectángulo redondeado"/>
          <p:cNvSpPr/>
          <p:nvPr/>
        </p:nvSpPr>
        <p:spPr>
          <a:xfrm>
            <a:off x="5796136" y="5949280"/>
            <a:ext cx="1584176" cy="5760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Code</a:t>
            </a:r>
            <a:r>
              <a:rPr lang="es-ES_tradnl" dirty="0"/>
              <a:t> </a:t>
            </a:r>
          </a:p>
          <a:p>
            <a:pPr algn="ctr"/>
            <a:r>
              <a:rPr lang="es-ES_tradnl" dirty="0" err="1"/>
              <a:t>generator</a:t>
            </a:r>
            <a:r>
              <a:rPr lang="es-ES_tradnl" dirty="0"/>
              <a:t> #2</a:t>
            </a:r>
          </a:p>
        </p:txBody>
      </p:sp>
      <p:cxnSp>
        <p:nvCxnSpPr>
          <p:cNvPr id="26" name="25 Conector recto de flecha"/>
          <p:cNvCxnSpPr>
            <a:stCxn id="17" idx="3"/>
            <a:endCxn id="24" idx="1"/>
          </p:cNvCxnSpPr>
          <p:nvPr/>
        </p:nvCxnSpPr>
        <p:spPr>
          <a:xfrm flipV="1">
            <a:off x="4910336" y="5517232"/>
            <a:ext cx="885800" cy="396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>
            <a:stCxn id="17" idx="3"/>
            <a:endCxn id="25" idx="1"/>
          </p:cNvCxnSpPr>
          <p:nvPr/>
        </p:nvCxnSpPr>
        <p:spPr>
          <a:xfrm>
            <a:off x="4910336" y="5913276"/>
            <a:ext cx="88580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31 Rectángulo"/>
          <p:cNvSpPr/>
          <p:nvPr/>
        </p:nvSpPr>
        <p:spPr>
          <a:xfrm>
            <a:off x="7956376" y="5301208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/>
              <a:t>.</a:t>
            </a:r>
            <a:r>
              <a:rPr lang="es-ES_tradnl" dirty="0" err="1"/>
              <a:t>html</a:t>
            </a:r>
            <a:endParaRPr lang="es-ES_tradnl" dirty="0"/>
          </a:p>
        </p:txBody>
      </p:sp>
      <p:sp>
        <p:nvSpPr>
          <p:cNvPr id="33" name="32 Rectángulo"/>
          <p:cNvSpPr/>
          <p:nvPr/>
        </p:nvSpPr>
        <p:spPr>
          <a:xfrm>
            <a:off x="7956376" y="6021288"/>
            <a:ext cx="1008112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Android</a:t>
            </a:r>
            <a:endParaRPr lang="es-ES_tradnl" dirty="0"/>
          </a:p>
        </p:txBody>
      </p:sp>
      <p:cxnSp>
        <p:nvCxnSpPr>
          <p:cNvPr id="34" name="33 Conector recto de flecha"/>
          <p:cNvCxnSpPr>
            <a:stCxn id="24" idx="3"/>
            <a:endCxn id="32" idx="1"/>
          </p:cNvCxnSpPr>
          <p:nvPr/>
        </p:nvCxnSpPr>
        <p:spPr>
          <a:xfrm>
            <a:off x="7380312" y="551723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stCxn id="25" idx="3"/>
            <a:endCxn id="33" idx="1"/>
          </p:cNvCxnSpPr>
          <p:nvPr/>
        </p:nvCxnSpPr>
        <p:spPr>
          <a:xfrm>
            <a:off x="7380312" y="6237312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</a:t>
            </a:r>
            <a:r>
              <a:rPr lang="es-ES_tradnl" dirty="0" err="1"/>
              <a:t>Menu</a:t>
            </a:r>
            <a:r>
              <a:rPr lang="es-ES_tradnl" dirty="0"/>
              <a:t> </a:t>
            </a:r>
            <a:r>
              <a:rPr lang="es-ES_tradnl" dirty="0" err="1"/>
              <a:t>generation</a:t>
            </a:r>
            <a:endParaRPr lang="es-ES_tradnl" dirty="0"/>
          </a:p>
        </p:txBody>
      </p:sp>
      <p:sp>
        <p:nvSpPr>
          <p:cNvPr id="27" name="26 Rectángulo"/>
          <p:cNvSpPr/>
          <p:nvPr/>
        </p:nvSpPr>
        <p:spPr>
          <a:xfrm>
            <a:off x="2627784" y="1304176"/>
            <a:ext cx="583264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 err="1">
                <a:solidFill>
                  <a:srgbClr val="C00000"/>
                </a:solidFill>
                <a:latin typeface="Consolas" pitchFamily="49" charset="0"/>
              </a:rPr>
              <a:t>tree</a:t>
            </a:r>
            <a:r>
              <a:rPr lang="es-ES_tradnl" sz="16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err="1">
                <a:solidFill>
                  <a:srgbClr val="C00000"/>
                </a:solidFill>
                <a:latin typeface="Consolas" pitchFamily="49" charset="0"/>
              </a:rPr>
              <a:t>menu</a:t>
            </a:r>
            <a:r>
              <a:rPr lang="es-ES_tradnl" sz="16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dirty="0" err="1">
                <a:latin typeface="Consolas" pitchFamily="49" charset="0"/>
              </a:rPr>
              <a:t>File</a:t>
            </a:r>
            <a:r>
              <a:rPr lang="es-ES_tradnl" sz="1600" dirty="0">
                <a:latin typeface="Consolas" pitchFamily="49" charset="0"/>
              </a:rPr>
              <a:t> {</a:t>
            </a:r>
          </a:p>
          <a:p>
            <a:r>
              <a:rPr lang="es-ES_tradnl" sz="1600" dirty="0">
                <a:latin typeface="Consolas" pitchFamily="49" charset="0"/>
              </a:rPr>
              <a:t>   </a:t>
            </a:r>
            <a:r>
              <a:rPr lang="es-ES_tradnl" sz="1600" b="1" dirty="0" err="1">
                <a:latin typeface="Consolas" pitchFamily="49" charset="0"/>
              </a:rPr>
              <a:t>icon</a:t>
            </a:r>
            <a:r>
              <a:rPr lang="es-ES_tradnl" sz="1600" dirty="0">
                <a:latin typeface="Consolas" pitchFamily="49" charset="0"/>
              </a:rPr>
              <a:t> "/file.jpg"</a:t>
            </a:r>
          </a:p>
          <a:p>
            <a:r>
              <a:rPr lang="es-ES_tradnl" sz="1600" dirty="0">
                <a:latin typeface="Consolas" pitchFamily="49" charset="0"/>
              </a:rPr>
              <a:t>   </a:t>
            </a:r>
            <a:r>
              <a:rPr lang="es-ES_tradnl" sz="1600" b="1" dirty="0" err="1">
                <a:latin typeface="Consolas" pitchFamily="49" charset="0"/>
              </a:rPr>
              <a:t>shortcut</a:t>
            </a:r>
            <a:r>
              <a:rPr lang="es-ES_tradnl" sz="1600" dirty="0">
                <a:latin typeface="Consolas" pitchFamily="49" charset="0"/>
              </a:rPr>
              <a:t> "</a:t>
            </a:r>
            <a:r>
              <a:rPr lang="es-ES_tradnl" sz="1600" dirty="0" err="1">
                <a:latin typeface="Consolas" pitchFamily="49" charset="0"/>
              </a:rPr>
              <a:t>Alt+F</a:t>
            </a:r>
            <a:r>
              <a:rPr lang="es-ES_tradnl" sz="1600" dirty="0">
                <a:latin typeface="Consolas" pitchFamily="49" charset="0"/>
              </a:rPr>
              <a:t>"</a:t>
            </a:r>
          </a:p>
          <a:p>
            <a:r>
              <a:rPr lang="es-ES_tradnl" sz="1600" dirty="0">
                <a:latin typeface="Consolas" pitchFamily="49" charset="0"/>
              </a:rPr>
              <a:t>   </a:t>
            </a:r>
            <a:r>
              <a:rPr lang="es-ES_tradnl" sz="1600" b="1" dirty="0" err="1">
                <a:latin typeface="Consolas" pitchFamily="49" charset="0"/>
              </a:rPr>
              <a:t>mnemonic</a:t>
            </a:r>
            <a:r>
              <a:rPr lang="es-ES_tradnl" sz="1600" dirty="0">
                <a:latin typeface="Consolas" pitchFamily="49" charset="0"/>
              </a:rPr>
              <a:t> "F"</a:t>
            </a:r>
          </a:p>
          <a:p>
            <a:r>
              <a:rPr lang="es-ES_tradnl" sz="1600" dirty="0">
                <a:latin typeface="Consolas" pitchFamily="49" charset="0"/>
              </a:rPr>
              <a:t>   </a:t>
            </a:r>
            <a:r>
              <a:rPr lang="es-ES_tradnl" sz="1600" b="1" dirty="0" err="1">
                <a:latin typeface="Consolas" pitchFamily="49" charset="0"/>
              </a:rPr>
              <a:t>tooltip</a:t>
            </a:r>
            <a:r>
              <a:rPr lang="es-ES_tradnl" sz="1600" dirty="0">
                <a:latin typeface="Consolas" pitchFamily="49" charset="0"/>
              </a:rPr>
              <a:t> "</a:t>
            </a:r>
            <a:r>
              <a:rPr lang="es-ES_tradnl" sz="1600" dirty="0" err="1">
                <a:latin typeface="Consolas" pitchFamily="49" charset="0"/>
              </a:rPr>
              <a:t>File</a:t>
            </a:r>
            <a:r>
              <a:rPr lang="es-ES_tradnl" sz="1600" dirty="0">
                <a:latin typeface="Consolas" pitchFamily="49" charset="0"/>
              </a:rPr>
              <a:t>"</a:t>
            </a:r>
          </a:p>
          <a:p>
            <a:endParaRPr lang="es-ES_tradnl" sz="1600" dirty="0">
              <a:latin typeface="Consolas" pitchFamily="49" charset="0"/>
            </a:endParaRPr>
          </a:p>
          <a:p>
            <a:r>
              <a:rPr lang="es-ES_tradnl" sz="1600" dirty="0">
                <a:latin typeface="Consolas" pitchFamily="49" charset="0"/>
              </a:rPr>
              <a:t>   </a:t>
            </a:r>
            <a:r>
              <a:rPr lang="es-ES_tradnl" sz="1600" b="1" dirty="0" err="1">
                <a:solidFill>
                  <a:srgbClr val="C00000"/>
                </a:solidFill>
                <a:latin typeface="Consolas" pitchFamily="49" charset="0"/>
              </a:rPr>
              <a:t>action</a:t>
            </a:r>
            <a:r>
              <a:rPr lang="es-ES_tradnl" sz="16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err="1">
                <a:solidFill>
                  <a:srgbClr val="C00000"/>
                </a:solidFill>
                <a:latin typeface="Consolas" pitchFamily="49" charset="0"/>
              </a:rPr>
              <a:t>menu</a:t>
            </a:r>
            <a:r>
              <a:rPr lang="es-ES_tradnl" sz="16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dirty="0">
                <a:latin typeface="Consolas" pitchFamily="49" charset="0"/>
              </a:rPr>
              <a:t>New {</a:t>
            </a:r>
          </a:p>
          <a:p>
            <a:r>
              <a:rPr lang="es-ES_tradnl" sz="1600" dirty="0">
                <a:latin typeface="Consolas" pitchFamily="49" charset="0"/>
              </a:rPr>
              <a:t>      </a:t>
            </a:r>
            <a:r>
              <a:rPr lang="es-ES_tradnl" sz="1600" b="1" dirty="0" err="1">
                <a:latin typeface="Consolas" pitchFamily="49" charset="0"/>
              </a:rPr>
              <a:t>mnemonic</a:t>
            </a:r>
            <a:r>
              <a:rPr lang="es-ES_tradnl" sz="1600" dirty="0">
                <a:latin typeface="Consolas" pitchFamily="49" charset="0"/>
              </a:rPr>
              <a:t> "N"</a:t>
            </a:r>
          </a:p>
          <a:p>
            <a:r>
              <a:rPr lang="es-ES_tradnl" sz="1600" dirty="0">
                <a:latin typeface="Consolas" pitchFamily="49" charset="0"/>
              </a:rPr>
              <a:t>   }</a:t>
            </a:r>
          </a:p>
          <a:p>
            <a:r>
              <a:rPr lang="es-ES_tradnl" sz="1600" dirty="0">
                <a:latin typeface="Consolas" pitchFamily="49" charset="0"/>
              </a:rPr>
              <a:t>        </a:t>
            </a:r>
          </a:p>
          <a:p>
            <a:r>
              <a:rPr lang="es-ES_tradnl" sz="1600" dirty="0">
                <a:latin typeface="Consolas" pitchFamily="49" charset="0"/>
              </a:rPr>
              <a:t>   </a:t>
            </a:r>
            <a:r>
              <a:rPr lang="es-ES_tradnl" sz="1600" b="1" dirty="0" err="1">
                <a:solidFill>
                  <a:srgbClr val="C00000"/>
                </a:solidFill>
                <a:latin typeface="Consolas" pitchFamily="49" charset="0"/>
              </a:rPr>
              <a:t>action</a:t>
            </a:r>
            <a:r>
              <a:rPr lang="es-ES_tradnl" sz="16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b="1" dirty="0" err="1">
                <a:solidFill>
                  <a:srgbClr val="C00000"/>
                </a:solidFill>
                <a:latin typeface="Consolas" pitchFamily="49" charset="0"/>
              </a:rPr>
              <a:t>menu</a:t>
            </a:r>
            <a:r>
              <a:rPr lang="es-ES_tradnl" sz="1600" b="1" dirty="0">
                <a:solidFill>
                  <a:srgbClr val="C00000"/>
                </a:solidFill>
                <a:latin typeface="Consolas" pitchFamily="49" charset="0"/>
              </a:rPr>
              <a:t> </a:t>
            </a:r>
            <a:r>
              <a:rPr lang="es-ES_tradnl" sz="1600" dirty="0" err="1">
                <a:latin typeface="Consolas" pitchFamily="49" charset="0"/>
              </a:rPr>
              <a:t>Close</a:t>
            </a:r>
            <a:r>
              <a:rPr lang="es-ES_tradnl" sz="1600" dirty="0">
                <a:latin typeface="Consolas" pitchFamily="49" charset="0"/>
              </a:rPr>
              <a:t> {</a:t>
            </a:r>
          </a:p>
          <a:p>
            <a:r>
              <a:rPr lang="es-ES_tradnl" sz="1600" dirty="0">
                <a:latin typeface="Consolas" pitchFamily="49" charset="0"/>
              </a:rPr>
              <a:t>      </a:t>
            </a:r>
            <a:r>
              <a:rPr lang="es-ES_tradnl" sz="1600" b="1" dirty="0" err="1">
                <a:latin typeface="Consolas" pitchFamily="49" charset="0"/>
              </a:rPr>
              <a:t>shortcut</a:t>
            </a:r>
            <a:r>
              <a:rPr lang="es-ES_tradnl" sz="1600" b="1" dirty="0">
                <a:latin typeface="Consolas" pitchFamily="49" charset="0"/>
              </a:rPr>
              <a:t> </a:t>
            </a:r>
            <a:r>
              <a:rPr lang="es-ES_tradnl" sz="1600" dirty="0">
                <a:latin typeface="Consolas" pitchFamily="49" charset="0"/>
              </a:rPr>
              <a:t>"</a:t>
            </a:r>
            <a:r>
              <a:rPr lang="es-ES_tradnl" sz="1600" dirty="0" err="1">
                <a:latin typeface="Consolas" pitchFamily="49" charset="0"/>
              </a:rPr>
              <a:t>Ctrl+W</a:t>
            </a:r>
            <a:r>
              <a:rPr lang="es-ES_tradnl" sz="1600" dirty="0">
                <a:latin typeface="Consolas" pitchFamily="49" charset="0"/>
              </a:rPr>
              <a:t>"</a:t>
            </a:r>
          </a:p>
          <a:p>
            <a:r>
              <a:rPr lang="es-ES_tradnl" sz="1600" dirty="0">
                <a:latin typeface="Consolas" pitchFamily="49" charset="0"/>
              </a:rPr>
              <a:t>      </a:t>
            </a:r>
            <a:r>
              <a:rPr lang="es-ES_tradnl" sz="1600" b="1" dirty="0" err="1">
                <a:latin typeface="Consolas" pitchFamily="49" charset="0"/>
              </a:rPr>
              <a:t>mnemonic</a:t>
            </a:r>
            <a:r>
              <a:rPr lang="es-ES_tradnl" sz="1600" dirty="0">
                <a:latin typeface="Consolas" pitchFamily="49" charset="0"/>
              </a:rPr>
              <a:t> "C"</a:t>
            </a:r>
          </a:p>
          <a:p>
            <a:r>
              <a:rPr lang="es-ES_tradnl" sz="1600" dirty="0">
                <a:latin typeface="Consolas" pitchFamily="49" charset="0"/>
              </a:rPr>
              <a:t>      </a:t>
            </a:r>
            <a:r>
              <a:rPr lang="es-ES_tradnl" sz="1600" b="1" dirty="0" err="1">
                <a:latin typeface="Consolas" pitchFamily="49" charset="0"/>
              </a:rPr>
              <a:t>tooltip</a:t>
            </a:r>
            <a:r>
              <a:rPr lang="es-ES_tradnl" sz="1600" dirty="0">
                <a:latin typeface="Consolas" pitchFamily="49" charset="0"/>
              </a:rPr>
              <a:t> "</a:t>
            </a:r>
            <a:r>
              <a:rPr lang="es-ES_tradnl" sz="1600" dirty="0" err="1">
                <a:latin typeface="Consolas" pitchFamily="49" charset="0"/>
              </a:rPr>
              <a:t>Close</a:t>
            </a:r>
            <a:r>
              <a:rPr lang="es-ES_tradnl" sz="1600" dirty="0">
                <a:latin typeface="Consolas" pitchFamily="49" charset="0"/>
              </a:rPr>
              <a:t>"</a:t>
            </a:r>
          </a:p>
          <a:p>
            <a:r>
              <a:rPr lang="es-ES_tradnl" sz="1600" dirty="0">
                <a:latin typeface="Consolas" pitchFamily="49" charset="0"/>
              </a:rPr>
              <a:t>   }</a:t>
            </a:r>
          </a:p>
          <a:p>
            <a:r>
              <a:rPr lang="es-ES_tradnl" sz="1600" dirty="0">
                <a:latin typeface="Consolas" pitchFamily="49" charset="0"/>
              </a:rPr>
              <a:t>        </a:t>
            </a:r>
          </a:p>
          <a:p>
            <a:r>
              <a:rPr lang="es-ES_tradnl" sz="1600" dirty="0">
                <a:latin typeface="Consolas" pitchFamily="49" charset="0"/>
              </a:rPr>
              <a:t>   </a:t>
            </a:r>
            <a:r>
              <a:rPr lang="es-ES_tradnl" sz="1600" b="1" dirty="0" err="1">
                <a:latin typeface="Consolas" pitchFamily="49" charset="0"/>
              </a:rPr>
              <a:t>checkbox</a:t>
            </a:r>
            <a:r>
              <a:rPr lang="es-ES_tradnl" sz="1600" b="1" dirty="0">
                <a:latin typeface="Consolas" pitchFamily="49" charset="0"/>
              </a:rPr>
              <a:t> </a:t>
            </a:r>
            <a:r>
              <a:rPr lang="es-ES_tradnl" sz="1600" b="1" dirty="0" err="1">
                <a:latin typeface="Consolas" pitchFamily="49" charset="0"/>
              </a:rPr>
              <a:t>menu</a:t>
            </a:r>
            <a:r>
              <a:rPr lang="es-ES_tradnl" sz="1600" b="1" dirty="0">
                <a:latin typeface="Consolas" pitchFamily="49" charset="0"/>
              </a:rPr>
              <a:t> </a:t>
            </a:r>
            <a:r>
              <a:rPr lang="es-ES_tradnl" sz="1600" dirty="0" err="1">
                <a:latin typeface="Consolas" pitchFamily="49" charset="0"/>
              </a:rPr>
              <a:t>Synchronize</a:t>
            </a:r>
            <a:r>
              <a:rPr lang="es-ES_tradnl" sz="1600" dirty="0">
                <a:latin typeface="Consolas" pitchFamily="49" charset="0"/>
              </a:rPr>
              <a:t> default true {</a:t>
            </a:r>
          </a:p>
          <a:p>
            <a:r>
              <a:rPr lang="es-ES_tradnl" sz="1600" dirty="0">
                <a:latin typeface="Consolas" pitchFamily="49" charset="0"/>
              </a:rPr>
              <a:t>      </a:t>
            </a:r>
            <a:r>
              <a:rPr lang="es-ES_tradnl" sz="1600" b="1" dirty="0" err="1">
                <a:latin typeface="Consolas" pitchFamily="49" charset="0"/>
              </a:rPr>
              <a:t>shortcut</a:t>
            </a:r>
            <a:r>
              <a:rPr lang="es-ES_tradnl" sz="1600" dirty="0">
                <a:latin typeface="Consolas" pitchFamily="49" charset="0"/>
              </a:rPr>
              <a:t> "</a:t>
            </a:r>
            <a:r>
              <a:rPr lang="es-ES_tradnl" sz="1600" dirty="0" err="1">
                <a:latin typeface="Consolas" pitchFamily="49" charset="0"/>
              </a:rPr>
              <a:t>Ctrl+S</a:t>
            </a:r>
            <a:r>
              <a:rPr lang="es-ES_tradnl" sz="1600" dirty="0">
                <a:latin typeface="Consolas" pitchFamily="49" charset="0"/>
              </a:rPr>
              <a:t>"</a:t>
            </a:r>
          </a:p>
          <a:p>
            <a:r>
              <a:rPr lang="es-ES_tradnl" sz="1600" dirty="0">
                <a:latin typeface="Consolas" pitchFamily="49" charset="0"/>
              </a:rPr>
              <a:t>      </a:t>
            </a:r>
            <a:r>
              <a:rPr lang="es-ES_tradnl" sz="1600" b="1" dirty="0" err="1">
                <a:latin typeface="Consolas" pitchFamily="49" charset="0"/>
              </a:rPr>
              <a:t>mnemonic</a:t>
            </a:r>
            <a:r>
              <a:rPr lang="es-ES_tradnl" sz="1600" dirty="0">
                <a:latin typeface="Consolas" pitchFamily="49" charset="0"/>
              </a:rPr>
              <a:t> "S"</a:t>
            </a:r>
          </a:p>
          <a:p>
            <a:r>
              <a:rPr lang="es-ES_tradnl" sz="1600" dirty="0">
                <a:latin typeface="Consolas" pitchFamily="49" charset="0"/>
              </a:rPr>
              <a:t>      </a:t>
            </a:r>
            <a:r>
              <a:rPr lang="es-ES_tradnl" sz="1600" b="1" dirty="0" err="1">
                <a:latin typeface="Consolas" pitchFamily="49" charset="0"/>
              </a:rPr>
              <a:t>tooltip</a:t>
            </a:r>
            <a:r>
              <a:rPr lang="es-ES_tradnl" sz="1600" dirty="0">
                <a:latin typeface="Consolas" pitchFamily="49" charset="0"/>
              </a:rPr>
              <a:t> "Auto </a:t>
            </a:r>
            <a:r>
              <a:rPr lang="es-ES_tradnl" sz="1600" dirty="0" err="1">
                <a:latin typeface="Consolas" pitchFamily="49" charset="0"/>
              </a:rPr>
              <a:t>Synchronize</a:t>
            </a:r>
            <a:r>
              <a:rPr lang="es-ES_tradnl" sz="1600" dirty="0">
                <a:latin typeface="Consolas" pitchFamily="49" charset="0"/>
              </a:rPr>
              <a:t>"</a:t>
            </a:r>
          </a:p>
          <a:p>
            <a:r>
              <a:rPr lang="es-ES_tradnl" sz="1600" dirty="0">
                <a:latin typeface="Consolas" pitchFamily="49" charset="0"/>
              </a:rPr>
              <a:t>   } </a:t>
            </a:r>
          </a:p>
          <a:p>
            <a:r>
              <a:rPr lang="es-ES_tradnl" sz="1600" dirty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0294B-0F16-4A5B-B61B-14E41BE7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DSLs</a:t>
            </a:r>
            <a:r>
              <a:rPr lang="es-ES" dirty="0"/>
              <a:t> – CV </a:t>
            </a:r>
            <a:r>
              <a:rPr lang="es-ES" dirty="0" err="1"/>
              <a:t>assembler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0B11BF-4D83-4CA6-9854-F9A8D7E3CC25}"/>
              </a:ext>
            </a:extLst>
          </p:cNvPr>
          <p:cNvSpPr txBox="1"/>
          <p:nvPr/>
        </p:nvSpPr>
        <p:spPr>
          <a:xfrm>
            <a:off x="457200" y="1124744"/>
            <a:ext cx="1664750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doc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Assembler.create_merits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root_dir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'Jesús Sánchez Cuadrado'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title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'Justificación de méritos'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subtitle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'Plaza de investigador en ACME'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category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research_project</a:t>
            </a:r>
            <a:r>
              <a:rPr lang="es-E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'Proyectos de I+D+i financiados en convocatorias competitivas de Administraciones o entidades públicas y privadas'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short_description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'Proyectos de I+D+i competitivos'</a:t>
            </a:r>
          </a:p>
          <a:p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  folder '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ParticipacionProyectos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category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research_contract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do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'Contratos, convenios o proyectos de I+D+i no competitivos con Administraciones o entidades públicas o privadas'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short_description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'Contratos de I+D+i'</a:t>
            </a:r>
          </a:p>
          <a:p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  folder '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ContratosInvestigacion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802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0294B-0F16-4A5B-B61B-14E41BE7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DSLs</a:t>
            </a:r>
            <a:r>
              <a:rPr lang="es-ES" dirty="0"/>
              <a:t> – CV </a:t>
            </a:r>
            <a:r>
              <a:rPr lang="es-ES" dirty="0" err="1"/>
              <a:t>assembler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0B11BF-4D83-4CA6-9854-F9A8D7E3CC25}"/>
              </a:ext>
            </a:extLst>
          </p:cNvPr>
          <p:cNvSpPr txBox="1"/>
          <p:nvPr/>
        </p:nvSpPr>
        <p:spPr>
          <a:xfrm>
            <a:off x="251520" y="875752"/>
            <a:ext cx="1234184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research_project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ip_proyectos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'IP en proyectos de investigación'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  # Estos ficheros deben estar en una carpeta que se llame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ParticipacionProyectos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ip_proyectos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'proyecto-grande.pdf'   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'proyecto-peq.pdf'   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research_project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s-E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proyectos_no_ip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'Participación en proyectos de investigación (No IP)'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  # Este fichero estará en carpeta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otros_proyectos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/ directamente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include_external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otros_proyectos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/proyectos-de-otros.pdf'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research_project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mis_contratos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b="1" dirty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'Participación en proyectos de investigación (No IP)'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  # Este fichero estará en carpeta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otros_proyectos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/ directamente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include_external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mis_contratos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/lista_contratos.pdf', :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pages</a:t>
            </a:r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=&gt; [1, 3]</a:t>
            </a:r>
          </a:p>
          <a:p>
            <a:r>
              <a:rPr lang="es-E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s-E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75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Motivation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s-ES_tradnl" dirty="0"/>
          </a:p>
          <a:p>
            <a:endParaRPr lang="es-ES_tradnl" dirty="0"/>
          </a:p>
          <a:p>
            <a:pPr lvl="1">
              <a:buNone/>
            </a:pP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827584" y="1916832"/>
            <a:ext cx="8676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 err="1">
                <a:latin typeface="Consolas" pitchFamily="49" charset="0"/>
              </a:rPr>
              <a:t>Table</a:t>
            </a:r>
            <a:r>
              <a:rPr lang="es-ES_tradnl" sz="2000" dirty="0">
                <a:latin typeface="Consolas" pitchFamily="49" charset="0"/>
              </a:rPr>
              <a:t> </a:t>
            </a:r>
            <a:r>
              <a:rPr lang="es-ES_tradnl" sz="2000" dirty="0" err="1">
                <a:latin typeface="Consolas" pitchFamily="49" charset="0"/>
              </a:rPr>
              <a:t>people</a:t>
            </a:r>
            <a:r>
              <a:rPr lang="es-ES_tradnl" sz="2000" dirty="0">
                <a:latin typeface="Consolas" pitchFamily="49" charset="0"/>
              </a:rPr>
              <a:t> = </a:t>
            </a:r>
            <a:r>
              <a:rPr lang="es-ES_tradnl" sz="2000" dirty="0" err="1">
                <a:latin typeface="Consolas" pitchFamily="49" charset="0"/>
              </a:rPr>
              <a:t>Database.getTable</a:t>
            </a:r>
            <a:r>
              <a:rPr lang="es-ES_tradnl" sz="2000" dirty="0">
                <a:latin typeface="Consolas" pitchFamily="49" charset="0"/>
              </a:rPr>
              <a:t>(</a:t>
            </a:r>
            <a:r>
              <a:rPr lang="es-ES_tradnl" sz="2000" dirty="0">
                <a:solidFill>
                  <a:srgbClr val="0070C0"/>
                </a:solidFill>
                <a:latin typeface="Consolas" pitchFamily="49" charset="0"/>
              </a:rPr>
              <a:t>“</a:t>
            </a:r>
            <a:r>
              <a:rPr lang="es-ES_tradnl" sz="2000" dirty="0" err="1">
                <a:solidFill>
                  <a:srgbClr val="0070C0"/>
                </a:solidFill>
                <a:latin typeface="Consolas" pitchFamily="49" charset="0"/>
              </a:rPr>
              <a:t>people</a:t>
            </a:r>
            <a:r>
              <a:rPr lang="es-ES_tradnl" sz="2000" dirty="0">
                <a:solidFill>
                  <a:srgbClr val="0070C0"/>
                </a:solidFill>
                <a:latin typeface="Consolas" pitchFamily="49" charset="0"/>
              </a:rPr>
              <a:t>”</a:t>
            </a:r>
            <a:r>
              <a:rPr lang="es-ES_tradnl" sz="2000" dirty="0">
                <a:latin typeface="Consolas" pitchFamily="49" charset="0"/>
              </a:rPr>
              <a:t>);</a:t>
            </a:r>
          </a:p>
          <a:p>
            <a:r>
              <a:rPr lang="es-ES_tradnl" sz="2000" b="1" dirty="0" err="1">
                <a:solidFill>
                  <a:srgbClr val="C00000"/>
                </a:solidFill>
                <a:latin typeface="Consolas" pitchFamily="49" charset="0"/>
              </a:rPr>
              <a:t>int</a:t>
            </a:r>
            <a:r>
              <a:rPr lang="es-ES_tradnl" sz="2000" dirty="0">
                <a:latin typeface="Consolas" pitchFamily="49" charset="0"/>
              </a:rPr>
              <a:t> </a:t>
            </a:r>
            <a:r>
              <a:rPr lang="es-ES_tradnl" sz="2000" dirty="0" err="1">
                <a:latin typeface="Consolas" pitchFamily="49" charset="0"/>
              </a:rPr>
              <a:t>counter</a:t>
            </a:r>
            <a:r>
              <a:rPr lang="es-ES_tradnl" sz="2000" dirty="0">
                <a:latin typeface="Consolas" pitchFamily="49" charset="0"/>
              </a:rPr>
              <a:t> = 1;</a:t>
            </a:r>
          </a:p>
          <a:p>
            <a:r>
              <a:rPr lang="es-ES_tradnl" sz="2000" b="1" dirty="0" err="1">
                <a:solidFill>
                  <a:srgbClr val="C00000"/>
                </a:solidFill>
                <a:latin typeface="Consolas" pitchFamily="49" charset="0"/>
              </a:rPr>
              <a:t>for</a:t>
            </a:r>
            <a:r>
              <a:rPr lang="es-ES_tradnl" sz="2000" dirty="0">
                <a:latin typeface="Consolas" pitchFamily="49" charset="0"/>
              </a:rPr>
              <a:t>(</a:t>
            </a:r>
            <a:r>
              <a:rPr lang="es-ES_tradnl" sz="2000" dirty="0" err="1">
                <a:latin typeface="Consolas" pitchFamily="49" charset="0"/>
              </a:rPr>
              <a:t>Row</a:t>
            </a:r>
            <a:r>
              <a:rPr lang="es-ES_tradnl" sz="2000" dirty="0">
                <a:latin typeface="Consolas" pitchFamily="49" charset="0"/>
              </a:rPr>
              <a:t> </a:t>
            </a:r>
            <a:r>
              <a:rPr lang="es-ES_tradnl" sz="2000" dirty="0" err="1">
                <a:latin typeface="Consolas" pitchFamily="49" charset="0"/>
              </a:rPr>
              <a:t>row</a:t>
            </a:r>
            <a:r>
              <a:rPr lang="es-ES_tradnl" sz="2000" dirty="0">
                <a:latin typeface="Consolas" pitchFamily="49" charset="0"/>
              </a:rPr>
              <a:t> : </a:t>
            </a:r>
            <a:r>
              <a:rPr lang="es-ES_tradnl" sz="2000" dirty="0" err="1">
                <a:latin typeface="Consolas" pitchFamily="49" charset="0"/>
              </a:rPr>
              <a:t>people.getRows</a:t>
            </a:r>
            <a:r>
              <a:rPr lang="es-ES_tradnl" sz="2000" dirty="0">
                <a:latin typeface="Consolas" pitchFamily="49" charset="0"/>
              </a:rPr>
              <a:t>()) { </a:t>
            </a:r>
          </a:p>
          <a:p>
            <a:r>
              <a:rPr lang="es-ES_tradnl" sz="2000" dirty="0">
                <a:latin typeface="Consolas" pitchFamily="49" charset="0"/>
              </a:rPr>
              <a:t>  </a:t>
            </a:r>
            <a:r>
              <a:rPr lang="es-ES_tradnl" sz="2000" b="1" dirty="0" err="1">
                <a:solidFill>
                  <a:srgbClr val="C00000"/>
                </a:solidFill>
                <a:latin typeface="Consolas" pitchFamily="49" charset="0"/>
              </a:rPr>
              <a:t>if</a:t>
            </a:r>
            <a:r>
              <a:rPr lang="es-ES_tradnl" sz="2000" dirty="0">
                <a:latin typeface="Consolas" pitchFamily="49" charset="0"/>
              </a:rPr>
              <a:t> (</a:t>
            </a:r>
            <a:r>
              <a:rPr lang="es-ES_tradnl" sz="2000" dirty="0" err="1">
                <a:latin typeface="Consolas" pitchFamily="49" charset="0"/>
              </a:rPr>
              <a:t>row.getStringField</a:t>
            </a:r>
            <a:r>
              <a:rPr lang="es-ES_tradnl" sz="2000" dirty="0">
                <a:latin typeface="Consolas" pitchFamily="49" charset="0"/>
              </a:rPr>
              <a:t>(</a:t>
            </a:r>
            <a:r>
              <a:rPr lang="es-ES_tradnl" sz="2000" dirty="0">
                <a:solidFill>
                  <a:srgbClr val="0070C0"/>
                </a:solidFill>
                <a:latin typeface="Consolas" pitchFamily="49" charset="0"/>
              </a:rPr>
              <a:t>“</a:t>
            </a:r>
            <a:r>
              <a:rPr lang="es-ES_tradnl" sz="2000" dirty="0" err="1">
                <a:solidFill>
                  <a:srgbClr val="0070C0"/>
                </a:solidFill>
                <a:latin typeface="Consolas" pitchFamily="49" charset="0"/>
              </a:rPr>
              <a:t>surname</a:t>
            </a:r>
            <a:r>
              <a:rPr lang="es-ES_tradnl" sz="2000" dirty="0">
                <a:solidFill>
                  <a:srgbClr val="0070C0"/>
                </a:solidFill>
                <a:latin typeface="Consolas" pitchFamily="49" charset="0"/>
              </a:rPr>
              <a:t>”</a:t>
            </a:r>
            <a:r>
              <a:rPr lang="es-ES_tradnl" sz="2000" dirty="0">
                <a:latin typeface="Consolas" pitchFamily="49" charset="0"/>
              </a:rPr>
              <a:t>).</a:t>
            </a:r>
            <a:r>
              <a:rPr lang="es-ES_tradnl" sz="2000" dirty="0" err="1">
                <a:latin typeface="Consolas" pitchFamily="49" charset="0"/>
              </a:rPr>
              <a:t>equals</a:t>
            </a:r>
            <a:r>
              <a:rPr lang="es-ES_tradnl" sz="2000" dirty="0">
                <a:latin typeface="Consolas" pitchFamily="49" charset="0"/>
              </a:rPr>
              <a:t>(</a:t>
            </a:r>
            <a:r>
              <a:rPr lang="es-ES_tradnl" sz="2000" dirty="0">
                <a:solidFill>
                  <a:srgbClr val="0070C0"/>
                </a:solidFill>
                <a:latin typeface="Consolas" pitchFamily="49" charset="0"/>
              </a:rPr>
              <a:t>“Hellín”</a:t>
            </a:r>
            <a:r>
              <a:rPr lang="es-ES_tradnl" sz="2000" dirty="0">
                <a:latin typeface="Consolas" pitchFamily="49" charset="0"/>
              </a:rPr>
              <a:t>)) {</a:t>
            </a:r>
          </a:p>
          <a:p>
            <a:r>
              <a:rPr lang="es-ES_tradnl" sz="2000" dirty="0">
                <a:latin typeface="Consolas" pitchFamily="49" charset="0"/>
              </a:rPr>
              <a:t>    </a:t>
            </a:r>
            <a:r>
              <a:rPr lang="es-ES_tradnl" sz="2000" dirty="0" err="1">
                <a:latin typeface="Consolas" pitchFamily="49" charset="0"/>
              </a:rPr>
              <a:t>counter</a:t>
            </a:r>
            <a:r>
              <a:rPr lang="es-ES_tradnl" sz="2000" dirty="0">
                <a:latin typeface="Consolas" pitchFamily="49" charset="0"/>
              </a:rPr>
              <a:t>++;</a:t>
            </a:r>
          </a:p>
          <a:p>
            <a:r>
              <a:rPr lang="es-ES_tradnl" sz="2000" dirty="0">
                <a:latin typeface="Consolas" pitchFamily="49" charset="0"/>
              </a:rPr>
              <a:t>  }</a:t>
            </a:r>
          </a:p>
          <a:p>
            <a:r>
              <a:rPr lang="es-ES_tradnl" sz="2000" dirty="0">
                <a:latin typeface="Consolas" pitchFamily="49" charset="0"/>
              </a:rPr>
              <a:t>}</a:t>
            </a:r>
          </a:p>
          <a:p>
            <a:endParaRPr lang="es-ES_tradnl" sz="2000" dirty="0">
              <a:latin typeface="Consolas" pitchFamily="49" charset="0"/>
            </a:endParaRPr>
          </a:p>
          <a:p>
            <a:r>
              <a:rPr lang="es-ES_tradnl" sz="2000" dirty="0" err="1">
                <a:latin typeface="Consolas" pitchFamily="49" charset="0"/>
              </a:rPr>
              <a:t>System.out.println</a:t>
            </a:r>
            <a:r>
              <a:rPr lang="es-ES_tradnl" sz="2000" dirty="0">
                <a:latin typeface="Consolas" pitchFamily="49" charset="0"/>
              </a:rPr>
              <a:t>(</a:t>
            </a:r>
            <a:r>
              <a:rPr lang="es-ES_tradnl" sz="2000" dirty="0" err="1">
                <a:latin typeface="Consolas" pitchFamily="49" charset="0"/>
              </a:rPr>
              <a:t>counter</a:t>
            </a:r>
            <a:r>
              <a:rPr lang="es-ES_tradnl" sz="2000" dirty="0">
                <a:latin typeface="Consolas" pitchFamily="49" charset="0"/>
              </a:rPr>
              <a:t>);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979712" y="5415607"/>
            <a:ext cx="5552995" cy="4616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sz="2400" dirty="0" err="1"/>
              <a:t>What</a:t>
            </a:r>
            <a:r>
              <a:rPr lang="es-ES_tradnl" sz="2400" dirty="0"/>
              <a:t> </a:t>
            </a:r>
            <a:r>
              <a:rPr lang="es-ES_tradnl" sz="2400" dirty="0" err="1"/>
              <a:t>is</a:t>
            </a:r>
            <a:r>
              <a:rPr lang="es-ES_tradnl" sz="2400" dirty="0"/>
              <a:t> </a:t>
            </a:r>
            <a:r>
              <a:rPr lang="es-ES_tradnl" sz="2400" dirty="0" err="1"/>
              <a:t>the</a:t>
            </a:r>
            <a:r>
              <a:rPr lang="es-ES_tradnl" sz="2400" dirty="0"/>
              <a:t> </a:t>
            </a:r>
            <a:r>
              <a:rPr lang="es-ES_tradnl" sz="2400" dirty="0" err="1"/>
              <a:t>intention</a:t>
            </a:r>
            <a:r>
              <a:rPr lang="es-ES_tradnl" sz="2400" dirty="0"/>
              <a:t> of </a:t>
            </a:r>
            <a:r>
              <a:rPr lang="es-ES_tradnl" sz="2400" dirty="0" err="1"/>
              <a:t>this</a:t>
            </a:r>
            <a:r>
              <a:rPr lang="es-ES_tradnl" sz="2400" dirty="0"/>
              <a:t> </a:t>
            </a:r>
            <a:r>
              <a:rPr lang="es-ES_tradnl" sz="2400" dirty="0" err="1"/>
              <a:t>piece</a:t>
            </a:r>
            <a:r>
              <a:rPr lang="es-ES_tradnl" sz="2400" dirty="0"/>
              <a:t> of </a:t>
            </a:r>
            <a:r>
              <a:rPr lang="es-ES_tradnl" sz="2400" dirty="0" err="1"/>
              <a:t>code</a:t>
            </a:r>
            <a:r>
              <a:rPr lang="es-ES_tradnl" sz="2400" dirty="0"/>
              <a:t>?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DSLs</a:t>
            </a:r>
            <a:r>
              <a:rPr lang="es-ES_tradnl" dirty="0"/>
              <a:t> – Quick </a:t>
            </a:r>
            <a:r>
              <a:rPr lang="es-ES_tradnl" dirty="0" err="1"/>
              <a:t>examples</a:t>
            </a:r>
            <a:endParaRPr lang="es-ES_tradnl" dirty="0"/>
          </a:p>
        </p:txBody>
      </p:sp>
      <p:sp>
        <p:nvSpPr>
          <p:cNvPr id="4" name="3 Rectángulo"/>
          <p:cNvSpPr/>
          <p:nvPr/>
        </p:nvSpPr>
        <p:spPr>
          <a:xfrm>
            <a:off x="5501684" y="6444044"/>
            <a:ext cx="367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https://eclipse.org/sirius/gallery.html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23528" y="5435932"/>
            <a:ext cx="94307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_tradnl" dirty="0" err="1"/>
              <a:t>Farming</a:t>
            </a:r>
            <a:endParaRPr lang="es-ES_tradnl" dirty="0"/>
          </a:p>
        </p:txBody>
      </p:sp>
      <p:sp>
        <p:nvSpPr>
          <p:cNvPr id="7" name="6 CuadroTexto"/>
          <p:cNvSpPr txBox="1"/>
          <p:nvPr/>
        </p:nvSpPr>
        <p:spPr>
          <a:xfrm>
            <a:off x="3203848" y="5435932"/>
            <a:ext cx="136815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External</a:t>
            </a:r>
            <a:r>
              <a:rPr lang="es-ES_tradnl" dirty="0"/>
              <a:t> DSL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644009" y="5435932"/>
            <a:ext cx="108012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Gr/</a:t>
            </a:r>
            <a:r>
              <a:rPr lang="es-ES_tradnl" dirty="0" err="1"/>
              <a:t>Txt</a:t>
            </a:r>
            <a:endParaRPr lang="es-ES_tradnl" dirty="0"/>
          </a:p>
        </p:txBody>
      </p:sp>
      <p:sp>
        <p:nvSpPr>
          <p:cNvPr id="9" name="8 CuadroTexto"/>
          <p:cNvSpPr txBox="1"/>
          <p:nvPr/>
        </p:nvSpPr>
        <p:spPr>
          <a:xfrm>
            <a:off x="5796136" y="5435932"/>
            <a:ext cx="129614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Simulation</a:t>
            </a:r>
            <a:endParaRPr lang="es-ES_tradnl" dirty="0"/>
          </a:p>
        </p:txBody>
      </p:sp>
      <p:pic>
        <p:nvPicPr>
          <p:cNvPr id="11" name="10 Marcador de contenido" descr="agrodsl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196752"/>
            <a:ext cx="8229600" cy="3996545"/>
          </a:xfrm>
        </p:spPr>
      </p:pic>
      <p:sp>
        <p:nvSpPr>
          <p:cNvPr id="12" name="11 CuadroTexto"/>
          <p:cNvSpPr txBox="1"/>
          <p:nvPr/>
        </p:nvSpPr>
        <p:spPr>
          <a:xfrm>
            <a:off x="1331641" y="5435932"/>
            <a:ext cx="180019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/>
              <a:t>Business </a:t>
            </a:r>
            <a:r>
              <a:rPr lang="es-ES_tradnl" dirty="0" err="1"/>
              <a:t>domain</a:t>
            </a:r>
            <a:endParaRPr lang="es-ES_tradnl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164288" y="5435932"/>
            <a:ext cx="1656184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_tradnl" dirty="0" err="1"/>
              <a:t>Built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Sirius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Motivation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We</a:t>
            </a:r>
            <a:r>
              <a:rPr lang="es-ES_tradnl" dirty="0"/>
              <a:t> can do </a:t>
            </a:r>
            <a:r>
              <a:rPr lang="es-ES_tradnl" dirty="0" err="1"/>
              <a:t>it</a:t>
            </a:r>
            <a:r>
              <a:rPr lang="es-ES_tradnl" dirty="0"/>
              <a:t> </a:t>
            </a:r>
            <a:r>
              <a:rPr lang="es-ES_tradnl" dirty="0" err="1"/>
              <a:t>better</a:t>
            </a:r>
            <a:r>
              <a:rPr lang="es-ES_tradnl" dirty="0"/>
              <a:t>…</a:t>
            </a:r>
          </a:p>
          <a:p>
            <a:pPr lvl="1"/>
            <a:endParaRPr lang="es-ES_tradnl" dirty="0"/>
          </a:p>
          <a:p>
            <a:endParaRPr lang="es-ES_tradnl" dirty="0"/>
          </a:p>
          <a:p>
            <a:pPr lvl="1">
              <a:buNone/>
            </a:pPr>
            <a:endParaRPr lang="es-ES_tradnl" dirty="0"/>
          </a:p>
        </p:txBody>
      </p:sp>
      <p:sp>
        <p:nvSpPr>
          <p:cNvPr id="6" name="5 CuadroTexto"/>
          <p:cNvSpPr txBox="1"/>
          <p:nvPr/>
        </p:nvSpPr>
        <p:spPr>
          <a:xfrm>
            <a:off x="2627784" y="2708920"/>
            <a:ext cx="8676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b="1" dirty="0">
                <a:solidFill>
                  <a:srgbClr val="C00000"/>
                </a:solidFill>
                <a:latin typeface="Consolas" pitchFamily="49" charset="0"/>
              </a:rPr>
              <a:t>SELECT</a:t>
            </a:r>
            <a:r>
              <a:rPr lang="es-ES_tradnl" sz="2400" dirty="0">
                <a:latin typeface="Consolas" pitchFamily="49" charset="0"/>
              </a:rPr>
              <a:t> COUNT(*) </a:t>
            </a:r>
          </a:p>
          <a:p>
            <a:r>
              <a:rPr lang="es-ES_tradnl" sz="2400" b="1" dirty="0">
                <a:solidFill>
                  <a:srgbClr val="C00000"/>
                </a:solidFill>
                <a:latin typeface="Consolas" pitchFamily="49" charset="0"/>
              </a:rPr>
              <a:t>FROM</a:t>
            </a:r>
            <a:r>
              <a:rPr lang="es-ES_tradnl" sz="2400" dirty="0">
                <a:latin typeface="Consolas" pitchFamily="49" charset="0"/>
              </a:rPr>
              <a:t> </a:t>
            </a:r>
            <a:r>
              <a:rPr lang="es-ES_tradnl" sz="2400" dirty="0" err="1">
                <a:latin typeface="Consolas" pitchFamily="49" charset="0"/>
              </a:rPr>
              <a:t>People</a:t>
            </a:r>
            <a:endParaRPr lang="es-ES_tradnl" sz="2400" dirty="0">
              <a:latin typeface="Consolas" pitchFamily="49" charset="0"/>
            </a:endParaRPr>
          </a:p>
          <a:p>
            <a:r>
              <a:rPr lang="es-ES_tradnl" sz="2400" b="1" dirty="0">
                <a:solidFill>
                  <a:srgbClr val="C00000"/>
                </a:solidFill>
                <a:latin typeface="Consolas" pitchFamily="49" charset="0"/>
              </a:rPr>
              <a:t>WHERE</a:t>
            </a:r>
            <a:r>
              <a:rPr lang="es-ES_tradnl" sz="2400" dirty="0">
                <a:latin typeface="Consolas" pitchFamily="49" charset="0"/>
              </a:rPr>
              <a:t> </a:t>
            </a:r>
            <a:r>
              <a:rPr lang="es-ES_tradnl" sz="2400" dirty="0" err="1">
                <a:latin typeface="Consolas" pitchFamily="49" charset="0"/>
              </a:rPr>
              <a:t>surname</a:t>
            </a:r>
            <a:r>
              <a:rPr lang="es-ES_tradnl" sz="2400" dirty="0">
                <a:latin typeface="Consolas" pitchFamily="49" charset="0"/>
              </a:rPr>
              <a:t> = </a:t>
            </a:r>
            <a:r>
              <a:rPr lang="es-ES_tradnl" sz="2400" dirty="0">
                <a:solidFill>
                  <a:srgbClr val="0070C0"/>
                </a:solidFill>
                <a:latin typeface="Consolas" pitchFamily="49" charset="0"/>
              </a:rPr>
              <a:t>‘Hellín’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59292" y="6516052"/>
            <a:ext cx="408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* BTW, </a:t>
            </a:r>
            <a:r>
              <a:rPr lang="es-ES_tradnl" dirty="0" err="1"/>
              <a:t>there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a </a:t>
            </a:r>
            <a:r>
              <a:rPr lang="es-ES_tradnl" dirty="0" err="1"/>
              <a:t>bug</a:t>
            </a:r>
            <a:r>
              <a:rPr lang="es-ES_tradnl" dirty="0"/>
              <a:t> in </a:t>
            </a:r>
            <a:r>
              <a:rPr lang="es-ES_tradnl" dirty="0" err="1"/>
              <a:t>the</a:t>
            </a:r>
            <a:r>
              <a:rPr lang="es-ES_tradnl" dirty="0"/>
              <a:t> </a:t>
            </a:r>
            <a:r>
              <a:rPr lang="es-ES_tradnl" dirty="0" err="1"/>
              <a:t>previous</a:t>
            </a:r>
            <a:r>
              <a:rPr lang="es-ES_tradnl" dirty="0"/>
              <a:t> </a:t>
            </a:r>
            <a:r>
              <a:rPr lang="es-ES_tradnl" dirty="0" err="1"/>
              <a:t>slide</a:t>
            </a:r>
            <a:endParaRPr lang="es-ES_trad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Domain-Specific</a:t>
            </a:r>
            <a:r>
              <a:rPr lang="es-ES_tradnl" dirty="0"/>
              <a:t> </a:t>
            </a:r>
            <a:r>
              <a:rPr lang="es-ES_tradnl" dirty="0" err="1"/>
              <a:t>Languages</a:t>
            </a:r>
            <a:endParaRPr lang="es-ES_tradnl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s-ES_tradnl" dirty="0" err="1"/>
              <a:t>DSLs</a:t>
            </a:r>
            <a:r>
              <a:rPr lang="es-ES_tradnl" dirty="0"/>
              <a:t> are </a:t>
            </a:r>
            <a:r>
              <a:rPr lang="es-ES_tradnl" dirty="0" err="1"/>
              <a:t>nothing</a:t>
            </a:r>
            <a:r>
              <a:rPr lang="es-ES_tradnl" dirty="0"/>
              <a:t> new</a:t>
            </a:r>
          </a:p>
          <a:p>
            <a:pPr lvl="1"/>
            <a:r>
              <a:rPr lang="es-ES_tradnl" dirty="0"/>
              <a:t>Little </a:t>
            </a:r>
            <a:r>
              <a:rPr lang="es-ES_tradnl" dirty="0" err="1"/>
              <a:t>languages</a:t>
            </a:r>
            <a:endParaRPr lang="es-ES_tradnl" dirty="0"/>
          </a:p>
          <a:p>
            <a:r>
              <a:rPr lang="es-ES_tradnl" dirty="0" err="1"/>
              <a:t>Examples</a:t>
            </a:r>
            <a:endParaRPr lang="es-ES_tradnl" dirty="0"/>
          </a:p>
          <a:p>
            <a:pPr lvl="1"/>
            <a:r>
              <a:rPr lang="es-ES_tradnl" dirty="0"/>
              <a:t>SQL</a:t>
            </a:r>
          </a:p>
          <a:p>
            <a:pPr lvl="1"/>
            <a:r>
              <a:rPr lang="es-ES_tradnl" dirty="0" err="1"/>
              <a:t>Make</a:t>
            </a:r>
            <a:endParaRPr lang="es-ES_tradnl" dirty="0"/>
          </a:p>
          <a:p>
            <a:pPr lvl="1"/>
            <a:r>
              <a:rPr lang="es-ES_tradnl" dirty="0"/>
              <a:t>Apache </a:t>
            </a:r>
            <a:r>
              <a:rPr lang="es-ES_tradnl" dirty="0" err="1"/>
              <a:t>configuration</a:t>
            </a:r>
            <a:r>
              <a:rPr lang="es-ES_tradnl" dirty="0"/>
              <a:t> files</a:t>
            </a:r>
          </a:p>
          <a:p>
            <a:pPr lvl="1"/>
            <a:r>
              <a:rPr lang="es-ES_tradnl" dirty="0" err="1"/>
              <a:t>LaTeX</a:t>
            </a:r>
            <a:endParaRPr lang="es-ES_tradnl" dirty="0"/>
          </a:p>
          <a:p>
            <a:pPr lvl="1"/>
            <a:r>
              <a:rPr lang="es-ES_tradnl" dirty="0" err="1"/>
              <a:t>Ruby</a:t>
            </a:r>
            <a:r>
              <a:rPr lang="es-ES_tradnl" dirty="0"/>
              <a:t> </a:t>
            </a:r>
            <a:r>
              <a:rPr lang="es-ES_tradnl" dirty="0" err="1"/>
              <a:t>on</a:t>
            </a:r>
            <a:r>
              <a:rPr lang="es-ES_tradnl" dirty="0"/>
              <a:t> </a:t>
            </a:r>
            <a:r>
              <a:rPr lang="es-ES_tradnl" dirty="0" err="1"/>
              <a:t>Rails</a:t>
            </a:r>
            <a:endParaRPr lang="es-ES_tradnl" dirty="0"/>
          </a:p>
          <a:p>
            <a:pPr lvl="1"/>
            <a:r>
              <a:rPr lang="es-ES_tradnl" b="1" dirty="0"/>
              <a:t>More </a:t>
            </a:r>
            <a:r>
              <a:rPr lang="es-ES_tradnl" b="1" dirty="0" err="1"/>
              <a:t>examples</a:t>
            </a:r>
            <a:r>
              <a:rPr lang="es-ES_tradnl" b="1" dirty="0"/>
              <a:t>?</a:t>
            </a:r>
          </a:p>
          <a:p>
            <a:endParaRPr lang="es-ES_trad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Domain-Specific</a:t>
            </a:r>
            <a:r>
              <a:rPr lang="es-ES_tradnl" dirty="0"/>
              <a:t> </a:t>
            </a:r>
            <a:r>
              <a:rPr lang="es-ES_tradnl" dirty="0" err="1"/>
              <a:t>Languages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97152"/>
          </a:xfrm>
        </p:spPr>
        <p:txBody>
          <a:bodyPr>
            <a:normAutofit/>
          </a:bodyPr>
          <a:lstStyle/>
          <a:p>
            <a:r>
              <a:rPr lang="es-ES_tradnl" dirty="0"/>
              <a:t>A DSL </a:t>
            </a:r>
            <a:r>
              <a:rPr lang="es-ES_tradnl" dirty="0" err="1"/>
              <a:t>is</a:t>
            </a:r>
            <a:r>
              <a:rPr lang="es-ES_tradnl" dirty="0"/>
              <a:t> a </a:t>
            </a:r>
            <a:r>
              <a:rPr lang="es-ES_tradnl" dirty="0" err="1"/>
              <a:t>small</a:t>
            </a:r>
            <a:r>
              <a:rPr lang="es-ES_tradnl" dirty="0"/>
              <a:t> </a:t>
            </a:r>
            <a:r>
              <a:rPr lang="es-ES_tradnl" dirty="0" err="1"/>
              <a:t>language</a:t>
            </a:r>
            <a:r>
              <a:rPr lang="es-ES_tradnl" dirty="0"/>
              <a:t>, </a:t>
            </a:r>
            <a:r>
              <a:rPr lang="es-ES_tradnl" dirty="0" err="1"/>
              <a:t>tailored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a </a:t>
            </a:r>
            <a:r>
              <a:rPr lang="es-ES_tradnl" dirty="0" err="1"/>
              <a:t>specific</a:t>
            </a:r>
            <a:r>
              <a:rPr lang="es-ES_tradnl" dirty="0"/>
              <a:t> </a:t>
            </a:r>
            <a:r>
              <a:rPr lang="es-ES_tradnl" dirty="0" err="1"/>
              <a:t>domain</a:t>
            </a:r>
            <a:r>
              <a:rPr lang="es-ES_tradnl" dirty="0"/>
              <a:t>.</a:t>
            </a:r>
          </a:p>
          <a:p>
            <a:r>
              <a:rPr lang="es-ES_tradnl" dirty="0" err="1"/>
              <a:t>Why</a:t>
            </a:r>
            <a:r>
              <a:rPr lang="es-ES_tradnl" dirty="0"/>
              <a:t> </a:t>
            </a:r>
            <a:r>
              <a:rPr lang="es-ES_tradnl" dirty="0" err="1"/>
              <a:t>DSLs</a:t>
            </a:r>
            <a:r>
              <a:rPr lang="es-ES_tradnl" dirty="0"/>
              <a:t>?</a:t>
            </a:r>
          </a:p>
          <a:p>
            <a:pPr lvl="1"/>
            <a:r>
              <a:rPr lang="es-ES_tradnl" dirty="0" err="1"/>
              <a:t>Increase</a:t>
            </a:r>
            <a:r>
              <a:rPr lang="es-ES_tradnl" dirty="0"/>
              <a:t> </a:t>
            </a:r>
            <a:r>
              <a:rPr lang="es-ES_tradnl" dirty="0" err="1"/>
              <a:t>productivity</a:t>
            </a:r>
            <a:endParaRPr lang="es-ES_tradnl" dirty="0"/>
          </a:p>
          <a:p>
            <a:pPr lvl="2"/>
            <a:r>
              <a:rPr lang="es-ES_tradnl" dirty="0"/>
              <a:t>A DSL </a:t>
            </a:r>
            <a:r>
              <a:rPr lang="es-ES_tradnl" dirty="0" err="1"/>
              <a:t>embeds</a:t>
            </a:r>
            <a:r>
              <a:rPr lang="es-ES_tradnl" dirty="0"/>
              <a:t> </a:t>
            </a:r>
            <a:r>
              <a:rPr lang="es-ES_tradnl" dirty="0" err="1"/>
              <a:t>domain</a:t>
            </a:r>
            <a:r>
              <a:rPr lang="es-ES_tradnl" dirty="0"/>
              <a:t> </a:t>
            </a:r>
            <a:r>
              <a:rPr lang="es-ES_tradnl" dirty="0" err="1"/>
              <a:t>knowledge</a:t>
            </a:r>
            <a:endParaRPr lang="es-ES_tradnl" dirty="0"/>
          </a:p>
          <a:p>
            <a:pPr lvl="2"/>
            <a:r>
              <a:rPr lang="es-ES_tradnl" dirty="0" err="1"/>
              <a:t>Example</a:t>
            </a:r>
            <a:r>
              <a:rPr lang="es-ES_tradnl" dirty="0"/>
              <a:t>: In SQL </a:t>
            </a:r>
            <a:r>
              <a:rPr lang="es-ES_tradnl" dirty="0" err="1"/>
              <a:t>the</a:t>
            </a:r>
            <a:r>
              <a:rPr lang="es-ES_tradnl" dirty="0"/>
              <a:t> “</a:t>
            </a:r>
            <a:r>
              <a:rPr lang="es-ES_tradnl" dirty="0" err="1"/>
              <a:t>query</a:t>
            </a:r>
            <a:r>
              <a:rPr lang="es-ES_tradnl" dirty="0"/>
              <a:t> </a:t>
            </a:r>
            <a:r>
              <a:rPr lang="es-ES_tradnl" dirty="0" err="1"/>
              <a:t>loop</a:t>
            </a:r>
            <a:r>
              <a:rPr lang="es-ES_tradnl" dirty="0"/>
              <a:t>”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hidden</a:t>
            </a:r>
            <a:endParaRPr lang="es-ES_tradnl" dirty="0"/>
          </a:p>
          <a:p>
            <a:pPr lvl="1"/>
            <a:r>
              <a:rPr lang="es-ES_tradnl" dirty="0" err="1"/>
              <a:t>Involve</a:t>
            </a:r>
            <a:r>
              <a:rPr lang="es-ES_tradnl" dirty="0"/>
              <a:t> </a:t>
            </a:r>
            <a:r>
              <a:rPr lang="es-ES_tradnl" dirty="0" err="1"/>
              <a:t>domain</a:t>
            </a:r>
            <a:r>
              <a:rPr lang="es-ES_tradnl" dirty="0"/>
              <a:t> </a:t>
            </a:r>
            <a:r>
              <a:rPr lang="es-ES_tradnl" dirty="0" err="1"/>
              <a:t>experts</a:t>
            </a:r>
            <a:endParaRPr lang="es-ES_tradnl" dirty="0"/>
          </a:p>
          <a:p>
            <a:pPr lvl="2"/>
            <a:r>
              <a:rPr lang="es-ES_tradnl" dirty="0" err="1"/>
              <a:t>Example</a:t>
            </a:r>
            <a:r>
              <a:rPr lang="es-ES_tradnl" dirty="0"/>
              <a:t>: non-</a:t>
            </a:r>
            <a:r>
              <a:rPr lang="es-ES_tradnl" dirty="0" err="1"/>
              <a:t>technical</a:t>
            </a:r>
            <a:r>
              <a:rPr lang="es-ES_tradnl" dirty="0"/>
              <a:t> </a:t>
            </a:r>
            <a:r>
              <a:rPr lang="es-ES_tradnl" dirty="0" err="1"/>
              <a:t>people</a:t>
            </a:r>
            <a:r>
              <a:rPr lang="es-ES_tradnl" dirty="0"/>
              <a:t> </a:t>
            </a:r>
            <a:r>
              <a:rPr lang="es-ES_tradnl" dirty="0" err="1"/>
              <a:t>is</a:t>
            </a:r>
            <a:r>
              <a:rPr lang="es-ES_tradnl" dirty="0"/>
              <a:t> </a:t>
            </a:r>
            <a:r>
              <a:rPr lang="es-ES_tradnl" dirty="0" err="1"/>
              <a:t>able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write</a:t>
            </a:r>
            <a:r>
              <a:rPr lang="es-ES_tradnl" dirty="0"/>
              <a:t> SQL </a:t>
            </a:r>
            <a:r>
              <a:rPr lang="es-ES_tradnl" dirty="0" err="1"/>
              <a:t>code</a:t>
            </a:r>
            <a:endParaRPr lang="es-ES_tradnl" dirty="0"/>
          </a:p>
          <a:p>
            <a:pPr lvl="1"/>
            <a:r>
              <a:rPr lang="es-ES_tradnl" dirty="0" err="1"/>
              <a:t>Optimization</a:t>
            </a:r>
            <a:r>
              <a:rPr lang="es-ES_tradnl" dirty="0"/>
              <a:t> and </a:t>
            </a:r>
            <a:r>
              <a:rPr lang="es-ES_tradnl" dirty="0" err="1"/>
              <a:t>analysis</a:t>
            </a:r>
            <a:endParaRPr lang="es-ES_tradnl" dirty="0"/>
          </a:p>
          <a:p>
            <a:pPr lvl="2"/>
            <a:r>
              <a:rPr lang="es-ES_tradnl" dirty="0" err="1"/>
              <a:t>Example</a:t>
            </a:r>
            <a:r>
              <a:rPr lang="es-ES_tradnl" dirty="0"/>
              <a:t>: </a:t>
            </a:r>
            <a:r>
              <a:rPr lang="es-ES_tradnl" dirty="0" err="1"/>
              <a:t>Optimize</a:t>
            </a:r>
            <a:r>
              <a:rPr lang="es-ES_tradnl" dirty="0"/>
              <a:t> SQL </a:t>
            </a:r>
            <a:r>
              <a:rPr lang="es-ES_tradnl" dirty="0" err="1"/>
              <a:t>queries</a:t>
            </a:r>
            <a:endParaRPr lang="es-ES_tradnl" dirty="0"/>
          </a:p>
          <a:p>
            <a:pPr lvl="2"/>
            <a:endParaRPr lang="es-ES_tradnl" dirty="0"/>
          </a:p>
          <a:p>
            <a:pPr lvl="1"/>
            <a:endParaRPr lang="es-ES_trad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2507</Words>
  <Application>Microsoft Office PowerPoint</Application>
  <PresentationFormat>Presentación en pantalla (4:3)</PresentationFormat>
  <Paragraphs>593</Paragraphs>
  <Slides>60</Slides>
  <Notes>10</Notes>
  <HiddenSlides>3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60</vt:i4>
      </vt:variant>
    </vt:vector>
  </HeadingPairs>
  <TitlesOfParts>
    <vt:vector size="64" baseType="lpstr">
      <vt:lpstr>Arial</vt:lpstr>
      <vt:lpstr>Calibri</vt:lpstr>
      <vt:lpstr>Consolas</vt:lpstr>
      <vt:lpstr>Tema de Office</vt:lpstr>
      <vt:lpstr>Domain-Specific Languages (by example)</vt:lpstr>
      <vt:lpstr>Outline</vt:lpstr>
      <vt:lpstr>Outline</vt:lpstr>
      <vt:lpstr>MOTIVATION</vt:lpstr>
      <vt:lpstr>Motivation</vt:lpstr>
      <vt:lpstr>Motivation</vt:lpstr>
      <vt:lpstr>Motivation</vt:lpstr>
      <vt:lpstr>Domain-Specific Languages</vt:lpstr>
      <vt:lpstr>Domain-Specific Languages</vt:lpstr>
      <vt:lpstr>Domain-Specific Languages</vt:lpstr>
      <vt:lpstr>COMPUTER Languages</vt:lpstr>
      <vt:lpstr>Languages</vt:lpstr>
      <vt:lpstr>Languages – Main elements</vt:lpstr>
      <vt:lpstr>Languages – Abstract syntax</vt:lpstr>
      <vt:lpstr>Languages – Abstract syntax</vt:lpstr>
      <vt:lpstr>Languages – Abstract syntax</vt:lpstr>
      <vt:lpstr>Languages – Concrete syntax</vt:lpstr>
      <vt:lpstr>Languages – Semantics</vt:lpstr>
      <vt:lpstr>Languages – Compilers</vt:lpstr>
      <vt:lpstr>Languages – Interpreters</vt:lpstr>
      <vt:lpstr>Languages – Execution</vt:lpstr>
      <vt:lpstr>Languages &amp; DSLs</vt:lpstr>
      <vt:lpstr>Domain-Specific Languages</vt:lpstr>
      <vt:lpstr>DSLs – Definition</vt:lpstr>
      <vt:lpstr>DSLs – Implementation strategies</vt:lpstr>
      <vt:lpstr>DSLs – Scope</vt:lpstr>
      <vt:lpstr>DSLs – Execution</vt:lpstr>
      <vt:lpstr>DSLs – Quick examples</vt:lpstr>
      <vt:lpstr>DSLs – Quick examples</vt:lpstr>
      <vt:lpstr>DSLs – Quick examples</vt:lpstr>
      <vt:lpstr>DSLs – Quick examples</vt:lpstr>
      <vt:lpstr>DSLs – CRUD applications</vt:lpstr>
      <vt:lpstr>DSLs – CRUD applications</vt:lpstr>
      <vt:lpstr>Presentación de PowerPoint</vt:lpstr>
      <vt:lpstr>DSLs – CRUD applications</vt:lpstr>
      <vt:lpstr>DSLs – Web site testing</vt:lpstr>
      <vt:lpstr>DSLs – Web site testing</vt:lpstr>
      <vt:lpstr>DSLs – Web site testing</vt:lpstr>
      <vt:lpstr>DSLs – Web site testing</vt:lpstr>
      <vt:lpstr>DSLs – Web site testing</vt:lpstr>
      <vt:lpstr>DSLs – Web site testing</vt:lpstr>
      <vt:lpstr>DSLs – Questionnaries</vt:lpstr>
      <vt:lpstr>DSLs – Questionnaries</vt:lpstr>
      <vt:lpstr>DSLs – Questionnaries</vt:lpstr>
      <vt:lpstr>DSLs – Questionnaries</vt:lpstr>
      <vt:lpstr>DSLs – Questionnaries</vt:lpstr>
      <vt:lpstr>DSLs – Use cases</vt:lpstr>
      <vt:lpstr>DSLs – Use cases</vt:lpstr>
      <vt:lpstr>DSLs – Use cases</vt:lpstr>
      <vt:lpstr>SOME POINTERS</vt:lpstr>
      <vt:lpstr>Buzzwords</vt:lpstr>
      <vt:lpstr>Tools</vt:lpstr>
      <vt:lpstr>Documentation</vt:lpstr>
      <vt:lpstr>Thank you!</vt:lpstr>
      <vt:lpstr>Other examples</vt:lpstr>
      <vt:lpstr>DSLs – Menu generation</vt:lpstr>
      <vt:lpstr>DSLs – Menu generation</vt:lpstr>
      <vt:lpstr>DSLs – CV assembler</vt:lpstr>
      <vt:lpstr>DSLs – CV assembler</vt:lpstr>
      <vt:lpstr>DSLs – Quick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Languages, compilers and Domain-Specific Languages</dc:title>
  <cp:lastModifiedBy>jesus</cp:lastModifiedBy>
  <cp:revision>376</cp:revision>
  <dcterms:modified xsi:type="dcterms:W3CDTF">2019-12-05T00:52:02Z</dcterms:modified>
</cp:coreProperties>
</file>