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2"/>
  </p:notesMasterIdLst>
  <p:sldIdLst>
    <p:sldId id="256" r:id="rId2"/>
    <p:sldId id="257" r:id="rId3"/>
    <p:sldId id="265" r:id="rId4"/>
    <p:sldId id="283" r:id="rId5"/>
    <p:sldId id="287" r:id="rId6"/>
    <p:sldId id="289" r:id="rId7"/>
    <p:sldId id="288" r:id="rId8"/>
    <p:sldId id="276" r:id="rId9"/>
    <p:sldId id="290" r:id="rId10"/>
    <p:sldId id="286" r:id="rId11"/>
    <p:sldId id="272" r:id="rId12"/>
    <p:sldId id="266" r:id="rId13"/>
    <p:sldId id="262" r:id="rId14"/>
    <p:sldId id="264" r:id="rId15"/>
    <p:sldId id="267" r:id="rId16"/>
    <p:sldId id="269" r:id="rId17"/>
    <p:sldId id="270" r:id="rId18"/>
    <p:sldId id="263" r:id="rId19"/>
    <p:sldId id="273" r:id="rId20"/>
    <p:sldId id="274" r:id="rId21"/>
    <p:sldId id="285" r:id="rId22"/>
    <p:sldId id="291" r:id="rId23"/>
    <p:sldId id="275" r:id="rId24"/>
    <p:sldId id="279" r:id="rId25"/>
    <p:sldId id="277" r:id="rId26"/>
    <p:sldId id="292" r:id="rId27"/>
    <p:sldId id="293" r:id="rId28"/>
    <p:sldId id="294" r:id="rId29"/>
    <p:sldId id="315" r:id="rId30"/>
    <p:sldId id="297" r:id="rId31"/>
    <p:sldId id="300" r:id="rId32"/>
    <p:sldId id="303" r:id="rId33"/>
    <p:sldId id="304" r:id="rId34"/>
    <p:sldId id="305" r:id="rId35"/>
    <p:sldId id="306" r:id="rId36"/>
    <p:sldId id="281" r:id="rId37"/>
    <p:sldId id="307" r:id="rId38"/>
    <p:sldId id="308" r:id="rId39"/>
    <p:sldId id="310" r:id="rId40"/>
    <p:sldId id="309" r:id="rId41"/>
    <p:sldId id="311" r:id="rId42"/>
    <p:sldId id="317" r:id="rId43"/>
    <p:sldId id="319" r:id="rId44"/>
    <p:sldId id="320" r:id="rId45"/>
    <p:sldId id="318" r:id="rId46"/>
    <p:sldId id="312" r:id="rId47"/>
    <p:sldId id="295" r:id="rId48"/>
    <p:sldId id="313" r:id="rId49"/>
    <p:sldId id="299" r:id="rId50"/>
    <p:sldId id="314" r:id="rId51"/>
    <p:sldId id="316" r:id="rId52"/>
    <p:sldId id="301" r:id="rId53"/>
    <p:sldId id="302" r:id="rId54"/>
    <p:sldId id="296" r:id="rId55"/>
    <p:sldId id="298" r:id="rId56"/>
    <p:sldId id="282" r:id="rId57"/>
    <p:sldId id="260" r:id="rId58"/>
    <p:sldId id="259" r:id="rId59"/>
    <p:sldId id="261" r:id="rId60"/>
    <p:sldId id="258" r:id="rId6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7708" autoAdjust="0"/>
  </p:normalViewPr>
  <p:slideViewPr>
    <p:cSldViewPr>
      <p:cViewPr varScale="1">
        <p:scale>
          <a:sx n="53" d="100"/>
          <a:sy n="53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BA4E0-4173-49C1-AEEB-B3FE05E5EF61}" type="datetimeFigureOut">
              <a:rPr lang="es-ES_tradnl" smtClean="0"/>
              <a:pPr/>
              <a:t>20/05/2016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34EF9-0BCB-48E8-9452-A582B5FF3A1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 am </a:t>
            </a:r>
            <a:r>
              <a:rPr lang="es-ES_tradnl" dirty="0" err="1" smtClean="0"/>
              <a:t>going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start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talking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about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DSLs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going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side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spectrum</a:t>
            </a:r>
            <a:r>
              <a:rPr lang="es-ES_tradnl" baseline="0" dirty="0" smtClean="0"/>
              <a:t>…</a:t>
            </a:r>
            <a:endParaRPr lang="es-ES_tradnl" dirty="0" smtClean="0"/>
          </a:p>
          <a:p>
            <a:r>
              <a:rPr lang="es-ES_tradnl" dirty="0" err="1" smtClean="0"/>
              <a:t>GPLs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very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expressive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you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write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boilerplate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code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many</a:t>
            </a:r>
            <a:r>
              <a:rPr lang="es-ES_tradnl" dirty="0" smtClean="0"/>
              <a:t> of </a:t>
            </a:r>
            <a:r>
              <a:rPr lang="es-ES_tradnl" dirty="0" err="1" smtClean="0"/>
              <a:t>this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38</a:t>
            </a:fld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59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Can </a:t>
            </a:r>
            <a:r>
              <a:rPr lang="es-ES_tradnl" dirty="0" err="1" smtClean="0"/>
              <a:t>anyone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you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tell</a:t>
            </a:r>
            <a:r>
              <a:rPr lang="es-ES_tradnl" baseline="0" dirty="0" smtClean="0"/>
              <a:t> me </a:t>
            </a:r>
            <a:r>
              <a:rPr lang="es-ES_tradnl" baseline="0" dirty="0" err="1" smtClean="0"/>
              <a:t>which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piece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doing</a:t>
            </a:r>
            <a:r>
              <a:rPr lang="es-ES_tradnl" baseline="0" dirty="0" smtClean="0"/>
              <a:t>? </a:t>
            </a:r>
            <a:r>
              <a:rPr lang="es-ES_tradnl" baseline="0" dirty="0" err="1" smtClean="0"/>
              <a:t>Please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don’t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say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loop</a:t>
            </a:r>
            <a:r>
              <a:rPr lang="es-ES_tradnl" baseline="0" dirty="0" smtClean="0"/>
              <a:t>… 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So, </a:t>
            </a:r>
            <a:r>
              <a:rPr lang="es-ES_tradnl" dirty="0" err="1" smtClean="0"/>
              <a:t>which</a:t>
            </a:r>
            <a:r>
              <a:rPr lang="es-ES_tradnl" dirty="0" smtClean="0"/>
              <a:t> are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important</a:t>
            </a:r>
            <a:r>
              <a:rPr lang="es-ES_tradnl" dirty="0" smtClean="0"/>
              <a:t> </a:t>
            </a:r>
            <a:r>
              <a:rPr lang="es-ES_tradnl" dirty="0" err="1" smtClean="0"/>
              <a:t>details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r>
              <a:rPr lang="es-ES_tradnl" dirty="0" smtClean="0"/>
              <a:t>?</a:t>
            </a:r>
          </a:p>
          <a:p>
            <a:r>
              <a:rPr lang="es-ES_tradnl" dirty="0" smtClean="0"/>
              <a:t>  -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database</a:t>
            </a:r>
            <a:r>
              <a:rPr lang="es-ES_tradnl" dirty="0" smtClean="0"/>
              <a:t> </a:t>
            </a:r>
            <a:r>
              <a:rPr lang="es-ES_tradnl" dirty="0" err="1" smtClean="0"/>
              <a:t>query</a:t>
            </a:r>
            <a:endParaRPr lang="es-ES_tradnl" dirty="0" smtClean="0"/>
          </a:p>
          <a:p>
            <a:r>
              <a:rPr lang="es-ES_tradnl" dirty="0" smtClean="0"/>
              <a:t>  - </a:t>
            </a: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called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people</a:t>
            </a:r>
            <a:endParaRPr lang="es-ES_tradnl" baseline="0" dirty="0" smtClean="0"/>
          </a:p>
          <a:p>
            <a:r>
              <a:rPr lang="es-ES_tradnl" baseline="0" dirty="0" smtClean="0"/>
              <a:t>  -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filter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condition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surname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Hellín</a:t>
            </a:r>
          </a:p>
          <a:p>
            <a:r>
              <a:rPr lang="es-ES_tradnl" baseline="0" dirty="0" smtClean="0"/>
              <a:t>  -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counting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Can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do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better</a:t>
            </a:r>
            <a:r>
              <a:rPr lang="es-ES_tradnl" baseline="0" dirty="0" smtClean="0"/>
              <a:t>?</a:t>
            </a:r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This</a:t>
            </a:r>
            <a:r>
              <a:rPr lang="es-ES_tradnl" dirty="0" smtClean="0"/>
              <a:t> DSL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SQL.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Ant</a:t>
            </a:r>
            <a:r>
              <a:rPr lang="es-ES_tradnl" dirty="0" smtClean="0"/>
              <a:t>, </a:t>
            </a:r>
            <a:r>
              <a:rPr lang="es-ES_tradnl" dirty="0" err="1" smtClean="0"/>
              <a:t>Maven</a:t>
            </a:r>
            <a:r>
              <a:rPr lang="es-ES_tradnl" dirty="0" smtClean="0"/>
              <a:t>, </a:t>
            </a:r>
            <a:r>
              <a:rPr lang="es-ES_tradnl" dirty="0" err="1" smtClean="0"/>
              <a:t>Linq</a:t>
            </a:r>
            <a:endParaRPr lang="es-ES_tradnl" dirty="0" smtClean="0"/>
          </a:p>
          <a:p>
            <a:r>
              <a:rPr lang="es-ES_tradnl" dirty="0" err="1" smtClean="0"/>
              <a:t>Yacc</a:t>
            </a:r>
            <a:r>
              <a:rPr lang="es-ES_tradnl" dirty="0" smtClean="0"/>
              <a:t>, </a:t>
            </a:r>
            <a:r>
              <a:rPr lang="es-ES_tradnl" dirty="0" err="1" smtClean="0"/>
              <a:t>Bison</a:t>
            </a:r>
            <a:r>
              <a:rPr lang="es-ES_tradnl" dirty="0" smtClean="0"/>
              <a:t>, ANTLR</a:t>
            </a:r>
          </a:p>
          <a:p>
            <a:r>
              <a:rPr lang="es-ES_tradnl" dirty="0" smtClean="0"/>
              <a:t>CSS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8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fun</a:t>
            </a:r>
            <a:r>
              <a:rPr lang="es-ES_tradnl" dirty="0" smtClean="0"/>
              <a:t> and (</a:t>
            </a:r>
            <a:r>
              <a:rPr lang="es-ES_tradnl" dirty="0" err="1" smtClean="0"/>
              <a:t>hopefully</a:t>
            </a:r>
            <a:r>
              <a:rPr lang="es-ES_tradnl" dirty="0" smtClean="0"/>
              <a:t>) </a:t>
            </a:r>
            <a:r>
              <a:rPr lang="es-ES_tradnl" dirty="0" err="1" smtClean="0"/>
              <a:t>profit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</a:t>
            </a:r>
            <a:r>
              <a:rPr lang="es-ES_tradnl" dirty="0" err="1" smtClean="0"/>
              <a:t>cost</a:t>
            </a:r>
            <a:r>
              <a:rPr lang="es-ES_tradnl" dirty="0" smtClean="0"/>
              <a:t> </a:t>
            </a:r>
            <a:r>
              <a:rPr lang="es-ES_tradnl" dirty="0" err="1" smtClean="0"/>
              <a:t>should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small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DSL has </a:t>
            </a:r>
            <a:r>
              <a:rPr lang="es-ES_tradnl" baseline="0" dirty="0" err="1" smtClean="0"/>
              <a:t>many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features</a:t>
            </a:r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10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Now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I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conviced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r>
              <a:rPr lang="es-ES_tradnl" dirty="0" smtClean="0"/>
              <a:t> are </a:t>
            </a:r>
            <a:r>
              <a:rPr lang="es-ES_tradnl" dirty="0" err="1" smtClean="0"/>
              <a:t>useful</a:t>
            </a:r>
            <a:r>
              <a:rPr lang="es-ES_tradnl" dirty="0" smtClean="0"/>
              <a:t>,</a:t>
            </a:r>
            <a:r>
              <a:rPr lang="es-ES_tradnl" baseline="0" dirty="0" smtClean="0"/>
              <a:t> I </a:t>
            </a:r>
            <a:r>
              <a:rPr lang="es-ES_tradnl" baseline="0" dirty="0" err="1" smtClean="0"/>
              <a:t>would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like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talk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about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computer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languages</a:t>
            </a:r>
            <a:r>
              <a:rPr lang="es-ES_tradnl" baseline="0" dirty="0" smtClean="0"/>
              <a:t> in general </a:t>
            </a:r>
            <a:r>
              <a:rPr lang="es-ES_tradnl" baseline="0" dirty="0" err="1" smtClean="0"/>
              <a:t>because</a:t>
            </a:r>
            <a:r>
              <a:rPr lang="es-ES_tradnl" baseline="0" dirty="0" smtClean="0"/>
              <a:t> a DSL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similar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a GPL,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smaller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scope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Which</a:t>
            </a:r>
            <a:r>
              <a:rPr lang="en-GB" baseline="0" noProof="0" dirty="0" smtClean="0"/>
              <a:t> language is this?</a:t>
            </a:r>
            <a:endParaRPr lang="en-GB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12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http://www.openmodeling.nl/dsl.html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ooks/dsl.html" TargetMode="External"/><Relationship Id="rId2" Type="http://schemas.openxmlformats.org/officeDocument/2006/relationships/hyperlink" Target="http://voelter.de/data/books/markusvoelter-dslengineering-1.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>
                <a:latin typeface="Consolas" pitchFamily="49" charset="0"/>
              </a:rPr>
              <a:t>Domain-Specific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Languages</a:t>
            </a:r>
            <a:r>
              <a:rPr lang="es-ES_tradnl" dirty="0" smtClean="0">
                <a:latin typeface="Consolas" pitchFamily="49" charset="0"/>
              </a:rPr>
              <a:t/>
            </a:r>
            <a:br>
              <a:rPr lang="es-ES_tradnl" dirty="0" smtClean="0">
                <a:latin typeface="Consolas" pitchFamily="49" charset="0"/>
              </a:rPr>
            </a:br>
            <a:r>
              <a:rPr lang="es-ES_tradnl" sz="3600" dirty="0" smtClean="0">
                <a:latin typeface="Consolas" pitchFamily="49" charset="0"/>
              </a:rPr>
              <a:t>(</a:t>
            </a:r>
            <a:r>
              <a:rPr lang="es-ES_tradnl" sz="3600" dirty="0" err="1" smtClean="0">
                <a:latin typeface="Consolas" pitchFamily="49" charset="0"/>
              </a:rPr>
              <a:t>by</a:t>
            </a:r>
            <a:r>
              <a:rPr lang="es-ES_tradnl" sz="3600" dirty="0" smtClean="0">
                <a:latin typeface="Consolas" pitchFamily="49" charset="0"/>
              </a:rPr>
              <a:t> </a:t>
            </a:r>
            <a:r>
              <a:rPr lang="es-ES_tradnl" sz="3600" dirty="0" err="1" smtClean="0">
                <a:latin typeface="Consolas" pitchFamily="49" charset="0"/>
              </a:rPr>
              <a:t>example</a:t>
            </a:r>
            <a:r>
              <a:rPr lang="es-ES_tradnl" sz="3600" dirty="0" smtClean="0">
                <a:latin typeface="Consolas" pitchFamily="49" charset="0"/>
              </a:rPr>
              <a:t>)</a:t>
            </a:r>
            <a:endParaRPr lang="es-ES_tradnl" sz="3600" dirty="0">
              <a:latin typeface="Consolas" pitchFamily="49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Jesús Sánchez Cuadrado</a:t>
            </a:r>
          </a:p>
          <a:p>
            <a:r>
              <a:rPr lang="es-ES_tradnl" sz="2400" dirty="0" smtClean="0"/>
              <a:t>jesus.sanchez.cuadrado@gmail.com</a:t>
            </a:r>
          </a:p>
          <a:p>
            <a:r>
              <a:rPr lang="es-ES_tradnl" sz="2400" dirty="0" smtClean="0"/>
              <a:t>@</a:t>
            </a:r>
            <a:r>
              <a:rPr lang="es-ES_tradnl" sz="2400" dirty="0" err="1" smtClean="0"/>
              <a:t>sanchezcuadrado</a:t>
            </a:r>
            <a:endParaRPr lang="es-ES_tradnl" sz="24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7995186" y="6488668"/>
            <a:ext cx="11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 smtClean="0"/>
              <a:t>May</a:t>
            </a:r>
            <a:r>
              <a:rPr lang="es-ES_tradnl" dirty="0" smtClean="0"/>
              <a:t> 2016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key</a:t>
            </a:r>
            <a:r>
              <a:rPr lang="es-ES_tradnl" dirty="0" smtClean="0"/>
              <a:t> </a:t>
            </a:r>
            <a:r>
              <a:rPr lang="es-ES_tradnl" dirty="0" err="1" smtClean="0"/>
              <a:t>issue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how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r>
              <a:rPr lang="es-ES_tradnl" dirty="0" smtClean="0"/>
              <a:t> </a:t>
            </a:r>
            <a:r>
              <a:rPr lang="es-ES_tradnl" dirty="0" err="1" smtClean="0"/>
              <a:t>effectively</a:t>
            </a:r>
            <a:endParaRPr lang="es-ES_tradnl" dirty="0" smtClean="0"/>
          </a:p>
          <a:p>
            <a:pPr lvl="1"/>
            <a:r>
              <a:rPr lang="es-ES_tradnl" dirty="0" err="1" smtClean="0"/>
              <a:t>Any</a:t>
            </a:r>
            <a:r>
              <a:rPr lang="es-ES_tradnl" dirty="0" smtClean="0"/>
              <a:t> </a:t>
            </a:r>
            <a:r>
              <a:rPr lang="es-ES_tradnl" dirty="0" err="1" smtClean="0"/>
              <a:t>programmer</a:t>
            </a:r>
            <a:r>
              <a:rPr lang="es-ES_tradnl" dirty="0" smtClean="0"/>
              <a:t> </a:t>
            </a:r>
            <a:r>
              <a:rPr lang="es-ES_tradnl" dirty="0" err="1" smtClean="0"/>
              <a:t>could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a DSL</a:t>
            </a:r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</a:t>
            </a:r>
            <a:r>
              <a:rPr lang="es-ES_tradnl" dirty="0" err="1" smtClean="0"/>
              <a:t>cost</a:t>
            </a:r>
            <a:r>
              <a:rPr lang="es-ES_tradnl" dirty="0" smtClean="0"/>
              <a:t> </a:t>
            </a:r>
            <a:r>
              <a:rPr lang="es-ES_tradnl" dirty="0" err="1" smtClean="0"/>
              <a:t>should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small</a:t>
            </a:r>
            <a:endParaRPr lang="es-ES_tradnl" dirty="0" smtClean="0"/>
          </a:p>
          <a:p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Knowledge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“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engineering</a:t>
            </a:r>
            <a:r>
              <a:rPr lang="es-ES_tradnl" dirty="0" smtClean="0"/>
              <a:t>”</a:t>
            </a:r>
          </a:p>
          <a:p>
            <a:pPr lvl="2"/>
            <a:r>
              <a:rPr lang="es-ES_tradnl" dirty="0" err="1" smtClean="0"/>
              <a:t>Including</a:t>
            </a:r>
            <a:r>
              <a:rPr lang="es-ES_tradnl" dirty="0" smtClean="0"/>
              <a:t> </a:t>
            </a:r>
            <a:r>
              <a:rPr lang="es-ES_tradnl" dirty="0" err="1" smtClean="0"/>
              <a:t>e.g</a:t>
            </a:r>
            <a:r>
              <a:rPr lang="es-ES_tradnl" dirty="0" smtClean="0"/>
              <a:t>., </a:t>
            </a:r>
            <a:r>
              <a:rPr lang="es-ES_tradnl" dirty="0" err="1" smtClean="0"/>
              <a:t>grammars</a:t>
            </a:r>
            <a:r>
              <a:rPr lang="es-ES_tradnl" dirty="0" smtClean="0"/>
              <a:t>, </a:t>
            </a:r>
            <a:r>
              <a:rPr lang="es-ES_tradnl" dirty="0" err="1" smtClean="0"/>
              <a:t>object-oriented</a:t>
            </a:r>
            <a:r>
              <a:rPr lang="es-ES_tradnl" dirty="0" smtClean="0"/>
              <a:t> </a:t>
            </a:r>
            <a:r>
              <a:rPr lang="es-ES_tradnl" dirty="0" err="1" smtClean="0"/>
              <a:t>programming</a:t>
            </a:r>
            <a:endParaRPr lang="es-ES_tradnl" dirty="0" smtClean="0"/>
          </a:p>
          <a:p>
            <a:pPr lvl="1"/>
            <a:r>
              <a:rPr lang="es-ES_tradnl" dirty="0" err="1" smtClean="0"/>
              <a:t>Knowledge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tools</a:t>
            </a:r>
            <a:r>
              <a:rPr lang="es-ES_tradnl" dirty="0" smtClean="0"/>
              <a:t> and </a:t>
            </a:r>
            <a:r>
              <a:rPr lang="es-ES_tradnl" dirty="0" err="1" smtClean="0"/>
              <a:t>strategies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endParaRPr lang="es-ES_tradnl" dirty="0" smtClean="0"/>
          </a:p>
          <a:p>
            <a:pPr lvl="2"/>
            <a:r>
              <a:rPr lang="es-ES_tradnl" dirty="0" smtClean="0"/>
              <a:t>(and </a:t>
            </a:r>
            <a:r>
              <a:rPr lang="es-ES_tradnl" dirty="0" err="1" smtClean="0"/>
              <a:t>pacience</a:t>
            </a:r>
            <a:r>
              <a:rPr lang="es-ES_tradnl" dirty="0" smtClean="0"/>
              <a:t>)</a:t>
            </a:r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COMPUTER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II</a:t>
            </a:r>
            <a:endParaRPr lang="es-ES_trad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763688" y="2276872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Person</a:t>
            </a:r>
            <a:r>
              <a:rPr lang="es-ES_tradnl" sz="2400" dirty="0" smtClean="0">
                <a:latin typeface="Consolas" pitchFamily="49" charset="0"/>
              </a:rPr>
              <a:t> {</a:t>
            </a:r>
          </a:p>
          <a:p>
            <a:r>
              <a:rPr lang="es-ES_tradnl" sz="2400" dirty="0" smtClean="0">
                <a:latin typeface="Consolas" pitchFamily="49" charset="0"/>
              </a:rPr>
              <a:t>  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protected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String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name</a:t>
            </a:r>
            <a:r>
              <a:rPr lang="es-ES_tradnl" sz="2400" dirty="0" smtClean="0">
                <a:latin typeface="Consolas" pitchFamily="49" charset="0"/>
              </a:rPr>
              <a:t>;</a:t>
            </a:r>
          </a:p>
          <a:p>
            <a:r>
              <a:rPr lang="es-ES_tradnl" sz="2400" dirty="0" smtClean="0">
                <a:latin typeface="Consolas" pitchFamily="49" charset="0"/>
              </a:rPr>
              <a:t>  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String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getName</a:t>
            </a:r>
            <a:r>
              <a:rPr lang="es-ES_tradnl" sz="2400" dirty="0" smtClean="0">
                <a:latin typeface="Consolas" pitchFamily="49" charset="0"/>
              </a:rPr>
              <a:t>() {</a:t>
            </a:r>
          </a:p>
          <a:p>
            <a:r>
              <a:rPr lang="es-ES_tradnl" sz="2400" dirty="0" smtClean="0">
                <a:latin typeface="Consolas" pitchFamily="49" charset="0"/>
              </a:rPr>
              <a:t>         </a:t>
            </a:r>
            <a:r>
              <a:rPr lang="es-ES_tradnl" sz="2400" b="1" dirty="0" err="1" smtClean="0">
                <a:latin typeface="Consolas" pitchFamily="49" charset="0"/>
              </a:rPr>
              <a:t>return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name</a:t>
            </a:r>
            <a:r>
              <a:rPr lang="es-ES_tradnl" sz="2400" dirty="0" smtClean="0">
                <a:latin typeface="Consolas" pitchFamily="49" charset="0"/>
              </a:rPr>
              <a:t>;</a:t>
            </a:r>
          </a:p>
          <a:p>
            <a:r>
              <a:rPr lang="es-ES_tradnl" sz="2400" dirty="0" smtClean="0">
                <a:latin typeface="Consolas" pitchFamily="49" charset="0"/>
              </a:rPr>
              <a:t>   }</a:t>
            </a:r>
          </a:p>
          <a:p>
            <a:r>
              <a:rPr lang="es-ES_tradnl" sz="2400" dirty="0" smtClean="0">
                <a:latin typeface="Consolas" pitchFamily="49" charset="0"/>
              </a:rPr>
              <a:t>}</a:t>
            </a:r>
            <a:endParaRPr lang="es-ES_tradnl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err="1" smtClean="0"/>
              <a:t>Abstract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syntax</a:t>
            </a:r>
            <a:endParaRPr lang="es-ES_tradnl" b="1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concepts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r>
              <a:rPr lang="es-ES_tradnl" b="1" dirty="0" smtClean="0"/>
              <a:t>Concrete </a:t>
            </a:r>
            <a:r>
              <a:rPr lang="es-ES_tradnl" b="1" dirty="0" err="1" smtClean="0"/>
              <a:t>syntax</a:t>
            </a:r>
            <a:endParaRPr lang="es-ES_tradnl" b="1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notation</a:t>
            </a:r>
            <a:endParaRPr lang="es-ES_tradnl" dirty="0" smtClean="0"/>
          </a:p>
          <a:p>
            <a:r>
              <a:rPr lang="es-ES_tradnl" b="1" dirty="0" err="1" smtClean="0"/>
              <a:t>Semantics</a:t>
            </a:r>
            <a:endParaRPr lang="es-ES_tradnl" b="1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meaning</a:t>
            </a:r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concepts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make</a:t>
            </a:r>
            <a:r>
              <a:rPr lang="es-ES_tradnl" dirty="0" smtClean="0"/>
              <a:t> up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ways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represent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endParaRPr lang="es-ES_tradnl" dirty="0" smtClean="0"/>
          </a:p>
          <a:p>
            <a:pPr lvl="2"/>
            <a:r>
              <a:rPr lang="es-ES_tradnl" dirty="0" smtClean="0"/>
              <a:t>Meta-</a:t>
            </a:r>
            <a:r>
              <a:rPr lang="es-ES_tradnl" dirty="0" err="1" smtClean="0"/>
              <a:t>model</a:t>
            </a:r>
            <a:r>
              <a:rPr lang="es-ES_tradnl" dirty="0" smtClean="0"/>
              <a:t> (</a:t>
            </a:r>
            <a:r>
              <a:rPr lang="es-ES_tradnl" dirty="0" err="1" smtClean="0"/>
              <a:t>i.e.</a:t>
            </a:r>
            <a:r>
              <a:rPr lang="es-ES_tradnl" dirty="0" smtClean="0"/>
              <a:t>, </a:t>
            </a:r>
            <a:r>
              <a:rPr lang="es-ES_tradnl" dirty="0" err="1" smtClean="0"/>
              <a:t>an</a:t>
            </a:r>
            <a:r>
              <a:rPr lang="es-ES_tradnl" dirty="0" smtClean="0"/>
              <a:t> UML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Grammar</a:t>
            </a:r>
            <a:endParaRPr lang="es-ES_tradnl" dirty="0" smtClean="0"/>
          </a:p>
          <a:p>
            <a:pPr lvl="1"/>
            <a:r>
              <a:rPr lang="es-ES_tradnl" dirty="0" smtClean="0"/>
              <a:t>In </a:t>
            </a:r>
            <a:r>
              <a:rPr lang="es-ES_tradnl" dirty="0" err="1" smtClean="0"/>
              <a:t>practice</a:t>
            </a:r>
            <a:r>
              <a:rPr lang="es-ES_tradnl" dirty="0" smtClean="0"/>
              <a:t>: set of Java </a:t>
            </a:r>
            <a:r>
              <a:rPr lang="es-ES_tradnl" dirty="0" err="1" smtClean="0"/>
              <a:t>classes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At </a:t>
            </a:r>
            <a:r>
              <a:rPr lang="es-ES_tradnl" dirty="0" err="1" smtClean="0"/>
              <a:t>runtime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get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/>
              <a:t>Tree</a:t>
            </a:r>
            <a:r>
              <a:rPr lang="es-ES_tradnl" dirty="0" smtClean="0"/>
              <a:t> (AST)</a:t>
            </a:r>
          </a:p>
          <a:p>
            <a:pPr lvl="1"/>
            <a:r>
              <a:rPr lang="es-ES_tradnl" dirty="0" err="1" smtClean="0"/>
              <a:t>For</a:t>
            </a:r>
            <a:r>
              <a:rPr lang="es-ES_tradnl" dirty="0" smtClean="0"/>
              <a:t> a textual </a:t>
            </a:r>
            <a:r>
              <a:rPr lang="es-ES_tradnl" dirty="0" err="1" smtClean="0"/>
              <a:t>language</a:t>
            </a:r>
            <a:r>
              <a:rPr lang="es-ES_tradnl" dirty="0" smtClean="0"/>
              <a:t>, a </a:t>
            </a:r>
            <a:r>
              <a:rPr lang="es-ES_tradnl" dirty="0" err="1" smtClean="0"/>
              <a:t>parser</a:t>
            </a:r>
            <a:r>
              <a:rPr lang="es-ES_tradnl" dirty="0" smtClean="0"/>
              <a:t> </a:t>
            </a:r>
            <a:r>
              <a:rPr lang="es-ES_tradnl" dirty="0" err="1" smtClean="0"/>
              <a:t>takes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and </a:t>
            </a:r>
            <a:r>
              <a:rPr lang="es-ES_tradnl" dirty="0" err="1" smtClean="0"/>
              <a:t>generates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AST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683568" y="234888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JavaClass</a:t>
            </a:r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683568" y="270892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3419872" y="234888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JavaMethod</a:t>
            </a:r>
            <a:endParaRPr lang="es-ES_tradnl" dirty="0"/>
          </a:p>
        </p:txBody>
      </p:sp>
      <p:sp>
        <p:nvSpPr>
          <p:cNvPr id="9" name="8 Rectángulo"/>
          <p:cNvSpPr/>
          <p:nvPr/>
        </p:nvSpPr>
        <p:spPr>
          <a:xfrm>
            <a:off x="3419872" y="270892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6228184" y="270892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Statement</a:t>
            </a:r>
            <a:endParaRPr lang="es-ES_tradnl" i="1" dirty="0"/>
          </a:p>
        </p:txBody>
      </p:sp>
      <p:cxnSp>
        <p:nvCxnSpPr>
          <p:cNvPr id="15" name="14 Conector recto de flecha"/>
          <p:cNvCxnSpPr>
            <a:stCxn id="9" idx="3"/>
            <a:endCxn id="11" idx="1"/>
          </p:cNvCxnSpPr>
          <p:nvPr/>
        </p:nvCxnSpPr>
        <p:spPr>
          <a:xfrm>
            <a:off x="4860032" y="29249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Decisión"/>
          <p:cNvSpPr/>
          <p:nvPr/>
        </p:nvSpPr>
        <p:spPr>
          <a:xfrm>
            <a:off x="4860032" y="2825952"/>
            <a:ext cx="288032" cy="2160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CuadroTexto"/>
          <p:cNvSpPr txBox="1"/>
          <p:nvPr/>
        </p:nvSpPr>
        <p:spPr>
          <a:xfrm>
            <a:off x="5290105" y="2555612"/>
            <a:ext cx="86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stmts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18" name="17 Rectángulo"/>
          <p:cNvSpPr/>
          <p:nvPr/>
        </p:nvSpPr>
        <p:spPr>
          <a:xfrm>
            <a:off x="5364088" y="400506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Return</a:t>
            </a:r>
            <a:endParaRPr lang="es-ES_tradnl" dirty="0"/>
          </a:p>
        </p:txBody>
      </p:sp>
      <p:sp>
        <p:nvSpPr>
          <p:cNvPr id="19" name="18 Rectángulo"/>
          <p:cNvSpPr/>
          <p:nvPr/>
        </p:nvSpPr>
        <p:spPr>
          <a:xfrm>
            <a:off x="5364088" y="436510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exp</a:t>
            </a:r>
            <a:r>
              <a:rPr lang="es-ES_tradnl" dirty="0" smtClean="0"/>
              <a:t>: </a:t>
            </a:r>
            <a:r>
              <a:rPr lang="es-ES_tradnl" dirty="0" err="1" smtClean="0"/>
              <a:t>Expr</a:t>
            </a:r>
            <a:endParaRPr lang="es-ES_tradnl" dirty="0"/>
          </a:p>
        </p:txBody>
      </p:sp>
      <p:sp>
        <p:nvSpPr>
          <p:cNvPr id="20" name="19 Rectángulo"/>
          <p:cNvSpPr/>
          <p:nvPr/>
        </p:nvSpPr>
        <p:spPr>
          <a:xfrm>
            <a:off x="7092280" y="400506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Call</a:t>
            </a:r>
            <a:endParaRPr lang="es-ES_tradnl" dirty="0"/>
          </a:p>
        </p:txBody>
      </p:sp>
      <p:sp>
        <p:nvSpPr>
          <p:cNvPr id="21" name="20 Rectángulo"/>
          <p:cNvSpPr/>
          <p:nvPr/>
        </p:nvSpPr>
        <p:spPr>
          <a:xfrm>
            <a:off x="7092280" y="4365104"/>
            <a:ext cx="144016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obj</a:t>
            </a:r>
            <a:r>
              <a:rPr lang="es-ES_tradnl" dirty="0" smtClean="0"/>
              <a:t>: </a:t>
            </a:r>
            <a:r>
              <a:rPr lang="es-ES_tradnl" dirty="0" err="1" smtClean="0"/>
              <a:t>Expr</a:t>
            </a:r>
            <a:endParaRPr lang="es-ES_tradnl" dirty="0" smtClean="0"/>
          </a:p>
          <a:p>
            <a:r>
              <a:rPr lang="es-ES_tradnl" dirty="0" err="1" smtClean="0"/>
              <a:t>args</a:t>
            </a:r>
            <a:r>
              <a:rPr lang="es-ES_tradnl" dirty="0" smtClean="0"/>
              <a:t> : </a:t>
            </a:r>
            <a:r>
              <a:rPr lang="es-ES_tradnl" dirty="0" err="1" smtClean="0"/>
              <a:t>Expr</a:t>
            </a:r>
            <a:endParaRPr lang="es-ES_tradnl" dirty="0"/>
          </a:p>
        </p:txBody>
      </p:sp>
      <p:sp>
        <p:nvSpPr>
          <p:cNvPr id="22" name="21 Triángulo isósceles"/>
          <p:cNvSpPr/>
          <p:nvPr/>
        </p:nvSpPr>
        <p:spPr>
          <a:xfrm>
            <a:off x="6732240" y="3140968"/>
            <a:ext cx="288032" cy="2880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4" name="23 Conector angular"/>
          <p:cNvCxnSpPr>
            <a:stCxn id="18" idx="0"/>
            <a:endCxn id="22" idx="3"/>
          </p:cNvCxnSpPr>
          <p:nvPr/>
        </p:nvCxnSpPr>
        <p:spPr>
          <a:xfrm rot="5400000" flipH="1" flipV="1">
            <a:off x="6192180" y="3320988"/>
            <a:ext cx="576064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20" idx="0"/>
            <a:endCxn id="22" idx="3"/>
          </p:cNvCxnSpPr>
          <p:nvPr/>
        </p:nvCxnSpPr>
        <p:spPr>
          <a:xfrm rot="16200000" flipV="1">
            <a:off x="7056276" y="3248980"/>
            <a:ext cx="576064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9" idx="1"/>
          </p:cNvCxnSpPr>
          <p:nvPr/>
        </p:nvCxnSpPr>
        <p:spPr>
          <a:xfrm flipV="1">
            <a:off x="2413735" y="2924944"/>
            <a:ext cx="1006137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28 Decisión"/>
          <p:cNvSpPr/>
          <p:nvPr/>
        </p:nvSpPr>
        <p:spPr>
          <a:xfrm>
            <a:off x="2123728" y="2852936"/>
            <a:ext cx="288032" cy="2160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29 CuadroTexto"/>
          <p:cNvSpPr txBox="1"/>
          <p:nvPr/>
        </p:nvSpPr>
        <p:spPr>
          <a:xfrm>
            <a:off x="2267744" y="24928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methods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251520" y="5733256"/>
            <a:ext cx="410445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b="1" dirty="0" err="1" smtClean="0"/>
              <a:t>Excerpt</a:t>
            </a:r>
            <a:r>
              <a:rPr lang="es-ES_tradnl" b="1" dirty="0" smtClean="0"/>
              <a:t> of </a:t>
            </a:r>
            <a:r>
              <a:rPr lang="es-ES_tradnl" b="1" dirty="0" err="1" smtClean="0"/>
              <a:t>the</a:t>
            </a:r>
            <a:r>
              <a:rPr lang="es-ES_tradnl" b="1" dirty="0" smtClean="0"/>
              <a:t> Java </a:t>
            </a:r>
            <a:r>
              <a:rPr lang="es-ES_tradnl" b="1" dirty="0" err="1" smtClean="0"/>
              <a:t>abstract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syntax</a:t>
            </a:r>
            <a:r>
              <a:rPr lang="es-ES_tradnl" b="1" dirty="0" smtClean="0"/>
              <a:t> as a </a:t>
            </a:r>
          </a:p>
          <a:p>
            <a:pPr algn="ctr"/>
            <a:r>
              <a:rPr lang="es-ES_tradnl" b="1" dirty="0" smtClean="0"/>
              <a:t>set of </a:t>
            </a:r>
            <a:r>
              <a:rPr lang="es-ES_tradnl" b="1" dirty="0" err="1" smtClean="0"/>
              <a:t>classes</a:t>
            </a:r>
            <a:r>
              <a:rPr lang="es-ES_tradnl" b="1" dirty="0" smtClean="0"/>
              <a:t>, </a:t>
            </a:r>
            <a:r>
              <a:rPr lang="es-ES_tradnl" b="1" dirty="0" err="1" smtClean="0"/>
              <a:t>using</a:t>
            </a:r>
            <a:r>
              <a:rPr lang="es-ES_tradnl" b="1" dirty="0" smtClean="0"/>
              <a:t> UML </a:t>
            </a:r>
            <a:r>
              <a:rPr lang="es-ES_tradnl" b="1" dirty="0" err="1" smtClean="0"/>
              <a:t>class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diagram</a:t>
            </a:r>
            <a:endParaRPr lang="es-ES_tradnl" b="1" dirty="0"/>
          </a:p>
        </p:txBody>
      </p:sp>
      <p:sp>
        <p:nvSpPr>
          <p:cNvPr id="23" name="22 Rectángulo"/>
          <p:cNvSpPr/>
          <p:nvPr/>
        </p:nvSpPr>
        <p:spPr>
          <a:xfrm>
            <a:off x="3419872" y="3501008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JavaField</a:t>
            </a:r>
            <a:endParaRPr lang="es-ES_tradnl" dirty="0"/>
          </a:p>
        </p:txBody>
      </p:sp>
      <p:sp>
        <p:nvSpPr>
          <p:cNvPr id="26" name="25 Rectángulo"/>
          <p:cNvSpPr/>
          <p:nvPr/>
        </p:nvSpPr>
        <p:spPr>
          <a:xfrm>
            <a:off x="3419872" y="3861048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31" name="30 Decisión"/>
          <p:cNvSpPr/>
          <p:nvPr/>
        </p:nvSpPr>
        <p:spPr>
          <a:xfrm>
            <a:off x="1403648" y="3140968"/>
            <a:ext cx="216024" cy="2880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195736" y="37170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fields</a:t>
            </a:r>
            <a:r>
              <a:rPr lang="es-ES_tradnl" dirty="0" smtClean="0"/>
              <a:t> *</a:t>
            </a:r>
            <a:endParaRPr lang="es-ES_tradnl" dirty="0"/>
          </a:p>
        </p:txBody>
      </p:sp>
      <p:cxnSp>
        <p:nvCxnSpPr>
          <p:cNvPr id="33" name="32 Conector angular"/>
          <p:cNvCxnSpPr>
            <a:stCxn id="26" idx="1"/>
          </p:cNvCxnSpPr>
          <p:nvPr/>
        </p:nvCxnSpPr>
        <p:spPr>
          <a:xfrm rot="10800000">
            <a:off x="1475656" y="3356992"/>
            <a:ext cx="1944216" cy="720080"/>
          </a:xfrm>
          <a:prstGeom prst="bentConnector3">
            <a:avLst>
              <a:gd name="adj1" fmla="val 98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1628800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Person</a:t>
            </a:r>
            <a:r>
              <a:rPr lang="es-ES_tradnl" sz="2400" dirty="0" smtClean="0">
                <a:latin typeface="Consolas" pitchFamily="49" charset="0"/>
              </a:rPr>
              <a:t> {</a:t>
            </a:r>
          </a:p>
          <a:p>
            <a:r>
              <a:rPr lang="es-ES_tradnl" sz="2400" dirty="0" smtClean="0">
                <a:latin typeface="Consolas" pitchFamily="49" charset="0"/>
              </a:rPr>
              <a:t>  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protected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String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name</a:t>
            </a:r>
            <a:r>
              <a:rPr lang="es-ES_tradnl" sz="2400" dirty="0" smtClean="0">
                <a:latin typeface="Consolas" pitchFamily="49" charset="0"/>
              </a:rPr>
              <a:t>;</a:t>
            </a:r>
          </a:p>
          <a:p>
            <a:r>
              <a:rPr lang="es-ES_tradnl" sz="2400" dirty="0" smtClean="0">
                <a:latin typeface="Consolas" pitchFamily="49" charset="0"/>
              </a:rPr>
              <a:t>  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String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getName</a:t>
            </a:r>
            <a:r>
              <a:rPr lang="es-ES_tradnl" sz="2400" dirty="0" smtClean="0">
                <a:latin typeface="Consolas" pitchFamily="49" charset="0"/>
              </a:rPr>
              <a:t>() {</a:t>
            </a:r>
          </a:p>
          <a:p>
            <a:r>
              <a:rPr lang="es-ES_tradnl" sz="2400" dirty="0" smtClean="0">
                <a:latin typeface="Consolas" pitchFamily="49" charset="0"/>
              </a:rPr>
              <a:t>         </a:t>
            </a:r>
            <a:r>
              <a:rPr lang="es-ES_tradnl" sz="2400" b="1" dirty="0" err="1" smtClean="0">
                <a:latin typeface="Consolas" pitchFamily="49" charset="0"/>
              </a:rPr>
              <a:t>return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name</a:t>
            </a:r>
            <a:r>
              <a:rPr lang="es-ES_tradnl" sz="2400" dirty="0" smtClean="0">
                <a:latin typeface="Consolas" pitchFamily="49" charset="0"/>
              </a:rPr>
              <a:t>;</a:t>
            </a:r>
          </a:p>
          <a:p>
            <a:r>
              <a:rPr lang="es-ES_tradnl" sz="2400" dirty="0" smtClean="0">
                <a:latin typeface="Consolas" pitchFamily="49" charset="0"/>
              </a:rPr>
              <a:t>   }</a:t>
            </a:r>
          </a:p>
          <a:p>
            <a:r>
              <a:rPr lang="es-ES_tradnl" sz="2400" dirty="0" smtClean="0">
                <a:latin typeface="Consolas" pitchFamily="49" charset="0"/>
              </a:rPr>
              <a:t>}</a:t>
            </a:r>
            <a:endParaRPr lang="es-ES_tradnl" sz="2400" dirty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3528" y="5445224"/>
            <a:ext cx="187220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JavaClass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323528" y="5805264"/>
            <a:ext cx="187220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= “</a:t>
            </a:r>
            <a:r>
              <a:rPr lang="es-ES_tradnl" dirty="0" err="1" smtClean="0"/>
              <a:t>Person</a:t>
            </a:r>
            <a:r>
              <a:rPr lang="es-ES_tradnl" dirty="0" smtClean="0"/>
              <a:t>”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3059832" y="5445224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JavaMethod</a:t>
            </a:r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3059832" y="5805264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= “</a:t>
            </a:r>
            <a:r>
              <a:rPr lang="es-ES_tradnl" dirty="0" err="1" smtClean="0"/>
              <a:t>getName</a:t>
            </a:r>
            <a:r>
              <a:rPr lang="es-ES_tradnl" dirty="0" smtClean="0"/>
              <a:t>”</a:t>
            </a:r>
            <a:endParaRPr lang="es-ES_tradnl" dirty="0"/>
          </a:p>
        </p:txBody>
      </p:sp>
      <p:cxnSp>
        <p:nvCxnSpPr>
          <p:cNvPr id="10" name="9 Conector recto de flecha"/>
          <p:cNvCxnSpPr>
            <a:stCxn id="6" idx="3"/>
            <a:endCxn id="8" idx="1"/>
          </p:cNvCxnSpPr>
          <p:nvPr/>
        </p:nvCxnSpPr>
        <p:spPr>
          <a:xfrm>
            <a:off x="2195736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3059832" y="4581128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JavaField</a:t>
            </a:r>
            <a:endParaRPr lang="es-ES_tradnl" dirty="0"/>
          </a:p>
        </p:txBody>
      </p:sp>
      <p:sp>
        <p:nvSpPr>
          <p:cNvPr id="13" name="12 Rectángulo"/>
          <p:cNvSpPr/>
          <p:nvPr/>
        </p:nvSpPr>
        <p:spPr>
          <a:xfrm>
            <a:off x="3059832" y="4941168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= “</a:t>
            </a:r>
            <a:r>
              <a:rPr lang="es-ES_tradnl" dirty="0" err="1" smtClean="0"/>
              <a:t>name</a:t>
            </a:r>
            <a:r>
              <a:rPr lang="es-ES_tradnl" dirty="0" smtClean="0"/>
              <a:t>”</a:t>
            </a:r>
            <a:endParaRPr lang="es-ES_tradnl" dirty="0"/>
          </a:p>
        </p:txBody>
      </p:sp>
      <p:cxnSp>
        <p:nvCxnSpPr>
          <p:cNvPr id="16" name="15 Conector angular"/>
          <p:cNvCxnSpPr>
            <a:stCxn id="13" idx="1"/>
            <a:endCxn id="5" idx="3"/>
          </p:cNvCxnSpPr>
          <p:nvPr/>
        </p:nvCxnSpPr>
        <p:spPr>
          <a:xfrm rot="10800000" flipV="1">
            <a:off x="2195736" y="5157192"/>
            <a:ext cx="864096" cy="504056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5940152" y="5805264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Return</a:t>
            </a:r>
            <a:endParaRPr lang="es-ES_tradnl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076056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7596336" y="5805264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ReadField</a:t>
            </a:r>
            <a:endParaRPr lang="es-ES_tradnl" dirty="0"/>
          </a:p>
        </p:txBody>
      </p:sp>
      <p:cxnSp>
        <p:nvCxnSpPr>
          <p:cNvPr id="22" name="21 Forma"/>
          <p:cNvCxnSpPr>
            <a:stCxn id="20" idx="0"/>
            <a:endCxn id="13" idx="3"/>
          </p:cNvCxnSpPr>
          <p:nvPr/>
        </p:nvCxnSpPr>
        <p:spPr>
          <a:xfrm rot="16200000" flipV="1">
            <a:off x="6318194" y="3915054"/>
            <a:ext cx="648072" cy="31323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" idx="1"/>
          </p:cNvCxnSpPr>
          <p:nvPr/>
        </p:nvCxnSpPr>
        <p:spPr>
          <a:xfrm>
            <a:off x="7164288" y="602128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5004048" y="3140968"/>
            <a:ext cx="3888432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In-</a:t>
            </a:r>
            <a:r>
              <a:rPr lang="es-ES_tradnl" b="1" dirty="0" err="1" smtClean="0"/>
              <a:t>memory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representation</a:t>
            </a:r>
            <a:r>
              <a:rPr lang="es-ES_tradnl" b="1" dirty="0" smtClean="0"/>
              <a:t> </a:t>
            </a:r>
          </a:p>
          <a:p>
            <a:pPr algn="ctr"/>
            <a:r>
              <a:rPr lang="es-ES_tradnl" b="1" dirty="0" smtClean="0"/>
              <a:t>of </a:t>
            </a:r>
            <a:r>
              <a:rPr lang="es-ES_tradnl" b="1" dirty="0" err="1" smtClean="0"/>
              <a:t>the</a:t>
            </a:r>
            <a:r>
              <a:rPr lang="es-ES_tradnl" b="1" dirty="0" smtClean="0"/>
              <a:t> </a:t>
            </a:r>
            <a:r>
              <a:rPr lang="es-ES_tradnl" b="1" dirty="0" err="1" smtClean="0"/>
              <a:t>text</a:t>
            </a:r>
            <a:r>
              <a:rPr lang="es-ES_tradnl" b="1" dirty="0" smtClean="0"/>
              <a:t>, </a:t>
            </a:r>
            <a:r>
              <a:rPr lang="es-ES_tradnl" b="1" dirty="0" err="1" smtClean="0"/>
              <a:t>used</a:t>
            </a:r>
            <a:r>
              <a:rPr lang="es-ES_tradnl" b="1" dirty="0" smtClean="0"/>
              <a:t> </a:t>
            </a:r>
            <a:r>
              <a:rPr lang="es-ES_tradnl" b="1" dirty="0" err="1" smtClean="0"/>
              <a:t>by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the</a:t>
            </a:r>
            <a:r>
              <a:rPr lang="es-ES_tradnl" b="1" dirty="0" smtClean="0"/>
              <a:t> Java </a:t>
            </a:r>
            <a:r>
              <a:rPr lang="es-ES_tradnl" b="1" dirty="0" err="1" smtClean="0"/>
              <a:t>compiler</a:t>
            </a:r>
            <a:endParaRPr lang="es-ES_tradn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Concrete </a:t>
            </a:r>
            <a:r>
              <a:rPr lang="es-ES_tradnl" dirty="0" err="1" smtClean="0"/>
              <a:t>syntax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notation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r>
              <a:rPr lang="es-ES_tradnl" dirty="0" smtClean="0"/>
              <a:t>Textual</a:t>
            </a:r>
          </a:p>
          <a:p>
            <a:pPr lvl="1"/>
            <a:r>
              <a:rPr lang="es-ES_tradnl" dirty="0" err="1" smtClean="0"/>
              <a:t>Graphical</a:t>
            </a:r>
            <a:endParaRPr lang="es-ES_tradnl" dirty="0" smtClean="0"/>
          </a:p>
          <a:p>
            <a:pPr lvl="1"/>
            <a:r>
              <a:rPr lang="es-ES_tradnl" dirty="0" smtClean="0"/>
              <a:t>Tabular</a:t>
            </a:r>
          </a:p>
          <a:p>
            <a:r>
              <a:rPr lang="es-ES_tradnl" dirty="0" err="1" smtClean="0"/>
              <a:t>GPLs</a:t>
            </a:r>
            <a:r>
              <a:rPr lang="es-ES_tradnl" dirty="0" smtClean="0"/>
              <a:t> </a:t>
            </a:r>
            <a:r>
              <a:rPr lang="es-ES_tradnl" dirty="0" err="1" smtClean="0"/>
              <a:t>typically</a:t>
            </a:r>
            <a:r>
              <a:rPr lang="es-ES_tradnl" dirty="0" smtClean="0"/>
              <a:t> use textual </a:t>
            </a:r>
            <a:r>
              <a:rPr lang="es-ES_tradnl" dirty="0" err="1" smtClean="0"/>
              <a:t>syntax</a:t>
            </a:r>
            <a:endParaRPr lang="es-ES_tradnl" dirty="0" smtClean="0"/>
          </a:p>
          <a:p>
            <a:pPr lvl="1"/>
            <a:r>
              <a:rPr lang="es-ES_tradnl" dirty="0" smtClean="0"/>
              <a:t>A </a:t>
            </a:r>
            <a:r>
              <a:rPr lang="es-ES_tradnl" dirty="0" err="1" smtClean="0"/>
              <a:t>parser</a:t>
            </a:r>
            <a:r>
              <a:rPr lang="es-ES_tradnl" dirty="0" smtClean="0"/>
              <a:t> </a:t>
            </a:r>
            <a:r>
              <a:rPr lang="es-ES_tradnl" dirty="0" err="1" smtClean="0"/>
              <a:t>takes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and produces </a:t>
            </a:r>
            <a:r>
              <a:rPr lang="es-ES_tradnl" dirty="0" err="1" smtClean="0"/>
              <a:t>the</a:t>
            </a:r>
            <a:r>
              <a:rPr lang="es-ES_tradnl" dirty="0" smtClean="0"/>
              <a:t> AST</a:t>
            </a:r>
          </a:p>
          <a:p>
            <a:pPr lvl="1">
              <a:buNone/>
            </a:pPr>
            <a:endParaRPr lang="es-ES_tradnl" dirty="0" smtClean="0"/>
          </a:p>
          <a:p>
            <a:pPr lvl="1">
              <a:buNone/>
            </a:pPr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Semantics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Complicated</a:t>
            </a:r>
            <a:r>
              <a:rPr lang="es-ES_tradnl" dirty="0" smtClean="0"/>
              <a:t> </a:t>
            </a:r>
            <a:r>
              <a:rPr lang="es-ES_tradnl" dirty="0" err="1" smtClean="0"/>
              <a:t>issue</a:t>
            </a:r>
            <a:endParaRPr lang="es-ES_tradnl" dirty="0" smtClean="0"/>
          </a:p>
          <a:p>
            <a:pPr lvl="1"/>
            <a:r>
              <a:rPr lang="es-ES_tradnl" dirty="0" err="1" smtClean="0"/>
              <a:t>Semantics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dummies</a:t>
            </a:r>
            <a:r>
              <a:rPr lang="es-ES_tradnl" dirty="0" smtClean="0"/>
              <a:t>: </a:t>
            </a:r>
            <a:r>
              <a:rPr lang="es-ES_tradnl" dirty="0" err="1" smtClean="0"/>
              <a:t>execute</a:t>
            </a:r>
            <a:r>
              <a:rPr lang="es-ES_tradnl" dirty="0" smtClean="0"/>
              <a:t> </a:t>
            </a:r>
          </a:p>
          <a:p>
            <a:pPr lvl="1"/>
            <a:endParaRPr lang="es-ES_tradnl" dirty="0" smtClean="0"/>
          </a:p>
          <a:p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ways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Compiler</a:t>
            </a:r>
            <a:endParaRPr lang="es-ES_tradnl" dirty="0" smtClean="0"/>
          </a:p>
          <a:p>
            <a:pPr lvl="1"/>
            <a:r>
              <a:rPr lang="es-ES_tradnl" dirty="0" err="1" smtClean="0"/>
              <a:t>Interpreter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Compilers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program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takes</a:t>
            </a:r>
            <a:r>
              <a:rPr lang="es-ES_tradnl" dirty="0" smtClean="0"/>
              <a:t> </a:t>
            </a: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program</a:t>
            </a:r>
            <a:r>
              <a:rPr lang="es-ES_tradnl" dirty="0" smtClean="0"/>
              <a:t> and </a:t>
            </a:r>
            <a:r>
              <a:rPr lang="es-ES_tradnl" dirty="0" err="1" smtClean="0"/>
              <a:t>generates</a:t>
            </a:r>
            <a:r>
              <a:rPr lang="es-ES_tradnl" dirty="0" smtClean="0"/>
              <a:t> </a:t>
            </a:r>
            <a:r>
              <a:rPr lang="es-ES_tradnl" dirty="0" err="1" smtClean="0"/>
              <a:t>executable</a:t>
            </a:r>
            <a:r>
              <a:rPr lang="es-ES_tradnl" dirty="0" smtClean="0"/>
              <a:t>, </a:t>
            </a:r>
            <a:r>
              <a:rPr lang="es-ES_tradnl" dirty="0" err="1" smtClean="0"/>
              <a:t>typically</a:t>
            </a:r>
            <a:r>
              <a:rPr lang="es-ES_tradnl" dirty="0" smtClean="0"/>
              <a:t> </a:t>
            </a:r>
            <a:r>
              <a:rPr lang="es-ES_tradnl" dirty="0" err="1" smtClean="0"/>
              <a:t>low-level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s-ES_tradnl" dirty="0" smtClean="0"/>
          </a:p>
          <a:p>
            <a:r>
              <a:rPr lang="es-ES_tradnl" dirty="0" err="1" smtClean="0"/>
              <a:t>Example</a:t>
            </a:r>
            <a:r>
              <a:rPr lang="es-ES_tradnl" dirty="0" smtClean="0"/>
              <a:t>: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246040" y="3752456"/>
            <a:ext cx="792088" cy="576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gcc</a:t>
            </a:r>
            <a:endParaRPr lang="es-ES_tradnl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2339752" y="4797152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Consolas" pitchFamily="49" charset="0"/>
              </a:rPr>
              <a:t>$ </a:t>
            </a:r>
            <a:r>
              <a:rPr lang="es-ES_tradnl" dirty="0" err="1" smtClean="0">
                <a:latin typeface="Consolas" pitchFamily="49" charset="0"/>
              </a:rPr>
              <a:t>gcc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my_program.c</a:t>
            </a:r>
            <a:r>
              <a:rPr lang="es-ES_tradnl" dirty="0" smtClean="0">
                <a:latin typeface="Consolas" pitchFamily="49" charset="0"/>
              </a:rPr>
              <a:t>  -o </a:t>
            </a:r>
            <a:r>
              <a:rPr lang="es-ES_tradnl" dirty="0" err="1" smtClean="0">
                <a:latin typeface="Consolas" pitchFamily="49" charset="0"/>
              </a:rPr>
              <a:t>my_program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$ </a:t>
            </a:r>
            <a:r>
              <a:rPr lang="es-ES_tradnl" dirty="0" err="1" smtClean="0">
                <a:latin typeface="Consolas" pitchFamily="49" charset="0"/>
              </a:rPr>
              <a:t>objdump</a:t>
            </a:r>
            <a:r>
              <a:rPr lang="es-ES_tradnl" dirty="0" smtClean="0">
                <a:latin typeface="Consolas" pitchFamily="49" charset="0"/>
              </a:rPr>
              <a:t> --</a:t>
            </a:r>
            <a:r>
              <a:rPr lang="es-ES_tradnl" dirty="0" err="1" smtClean="0">
                <a:latin typeface="Consolas" pitchFamily="49" charset="0"/>
              </a:rPr>
              <a:t>disassemble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my_program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$ ./</a:t>
            </a:r>
            <a:r>
              <a:rPr lang="es-ES_tradnl" dirty="0" err="1" smtClean="0">
                <a:latin typeface="Consolas" pitchFamily="49" charset="0"/>
              </a:rPr>
              <a:t>my_program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6" name="5 Documento"/>
          <p:cNvSpPr/>
          <p:nvPr/>
        </p:nvSpPr>
        <p:spPr>
          <a:xfrm>
            <a:off x="683568" y="3752456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.c</a:t>
            </a:r>
            <a:endParaRPr lang="es-ES_tradnl" dirty="0"/>
          </a:p>
        </p:txBody>
      </p:sp>
      <p:cxnSp>
        <p:nvCxnSpPr>
          <p:cNvPr id="8" name="7 Conector recto de flecha"/>
          <p:cNvCxnSpPr>
            <a:stCxn id="6" idx="3"/>
            <a:endCxn id="4" idx="1"/>
          </p:cNvCxnSpPr>
          <p:nvPr/>
        </p:nvCxnSpPr>
        <p:spPr>
          <a:xfrm flipV="1">
            <a:off x="1597968" y="4040488"/>
            <a:ext cx="648072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Documento"/>
          <p:cNvSpPr/>
          <p:nvPr/>
        </p:nvSpPr>
        <p:spPr>
          <a:xfrm>
            <a:off x="3542184" y="3752456"/>
            <a:ext cx="1512168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x86 </a:t>
            </a:r>
            <a:r>
              <a:rPr lang="es-ES_tradnl" dirty="0" err="1" smtClean="0"/>
              <a:t>binary</a:t>
            </a:r>
            <a:endParaRPr lang="es-ES_tradnl" dirty="0"/>
          </a:p>
        </p:txBody>
      </p:sp>
      <p:cxnSp>
        <p:nvCxnSpPr>
          <p:cNvPr id="12" name="11 Conector recto de flecha"/>
          <p:cNvCxnSpPr>
            <a:stCxn id="4" idx="3"/>
            <a:endCxn id="11" idx="1"/>
          </p:cNvCxnSpPr>
          <p:nvPr/>
        </p:nvCxnSpPr>
        <p:spPr>
          <a:xfrm>
            <a:off x="3038128" y="4040488"/>
            <a:ext cx="504056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630416" y="3752456"/>
            <a:ext cx="1331640" cy="576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Native</a:t>
            </a:r>
            <a:endParaRPr lang="es-ES_tradnl" dirty="0" smtClean="0"/>
          </a:p>
          <a:p>
            <a:pPr algn="ctr"/>
            <a:r>
              <a:rPr lang="es-ES_tradnl" dirty="0" err="1" smtClean="0"/>
              <a:t>execution</a:t>
            </a:r>
            <a:endParaRPr lang="es-ES_tradnl" dirty="0" smtClean="0"/>
          </a:p>
        </p:txBody>
      </p:sp>
      <p:cxnSp>
        <p:nvCxnSpPr>
          <p:cNvPr id="17" name="16 Conector recto de flecha"/>
          <p:cNvCxnSpPr>
            <a:stCxn id="11" idx="3"/>
            <a:endCxn id="16" idx="1"/>
          </p:cNvCxnSpPr>
          <p:nvPr/>
        </p:nvCxnSpPr>
        <p:spPr>
          <a:xfrm flipV="1">
            <a:off x="5054352" y="4040488"/>
            <a:ext cx="576064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948264" y="4077072"/>
            <a:ext cx="504056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Pantalla"/>
          <p:cNvSpPr/>
          <p:nvPr/>
        </p:nvSpPr>
        <p:spPr>
          <a:xfrm>
            <a:off x="7452320" y="3789040"/>
            <a:ext cx="1152128" cy="576064"/>
          </a:xfrm>
          <a:prstGeom prst="flowChartDispla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Result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Outline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 err="1" smtClean="0"/>
              <a:t>Motivation</a:t>
            </a:r>
            <a:endParaRPr lang="es-ES_tradnl" dirty="0" smtClean="0"/>
          </a:p>
          <a:p>
            <a:pPr marL="514350" indent="-514350">
              <a:buFont typeface="+mj-lt"/>
              <a:buAutoNum type="arabicPeriod"/>
            </a:pPr>
            <a:r>
              <a:rPr lang="es-ES_tradnl" dirty="0" err="1" smtClean="0"/>
              <a:t>Computer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 smtClean="0"/>
          </a:p>
          <a:p>
            <a:pPr marL="514350" indent="-514350">
              <a:buFont typeface="+mj-lt"/>
              <a:buAutoNum type="arabicPeriod"/>
            </a:pPr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Interpeters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program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takes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program</a:t>
            </a:r>
            <a:r>
              <a:rPr lang="es-ES_tradnl" dirty="0" smtClean="0"/>
              <a:t> and </a:t>
            </a:r>
            <a:r>
              <a:rPr lang="es-ES_tradnl" dirty="0" err="1" smtClean="0"/>
              <a:t>executes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endParaRPr lang="es-ES_tradnl" dirty="0" smtClean="0"/>
          </a:p>
          <a:p>
            <a:r>
              <a:rPr lang="es-ES_tradnl" dirty="0" err="1" smtClean="0"/>
              <a:t>Example</a:t>
            </a:r>
            <a:r>
              <a:rPr lang="es-ES_tradnl" dirty="0" smtClean="0"/>
              <a:t>: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3995936" y="3573016"/>
            <a:ext cx="1080120" cy="576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browser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19672" y="458112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Consolas" pitchFamily="49" charset="0"/>
              </a:rPr>
              <a:t>- Load a web page </a:t>
            </a:r>
            <a:r>
              <a:rPr lang="es-ES_tradnl" dirty="0" err="1" smtClean="0">
                <a:latin typeface="Consolas" pitchFamily="49" charset="0"/>
              </a:rPr>
              <a:t>which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includes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some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Javascript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code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- </a:t>
            </a:r>
            <a:r>
              <a:rPr lang="es-ES_tradnl" dirty="0" err="1" smtClean="0">
                <a:latin typeface="Consolas" pitchFamily="49" charset="0"/>
              </a:rPr>
              <a:t>The</a:t>
            </a:r>
            <a:r>
              <a:rPr lang="es-ES_tradnl" dirty="0" smtClean="0">
                <a:latin typeface="Consolas" pitchFamily="49" charset="0"/>
              </a:rPr>
              <a:t> web browser </a:t>
            </a:r>
            <a:r>
              <a:rPr lang="es-ES_tradnl" dirty="0" err="1" smtClean="0">
                <a:latin typeface="Consolas" pitchFamily="49" charset="0"/>
              </a:rPr>
              <a:t>interprets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the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Javascript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code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- Produces </a:t>
            </a:r>
            <a:r>
              <a:rPr lang="es-ES_tradnl" dirty="0" err="1" smtClean="0">
                <a:latin typeface="Consolas" pitchFamily="49" charset="0"/>
              </a:rPr>
              <a:t>the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result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directly</a:t>
            </a:r>
            <a:r>
              <a:rPr lang="es-ES_tradnl" dirty="0" smtClean="0">
                <a:latin typeface="Consolas" pitchFamily="49" charset="0"/>
              </a:rPr>
              <a:t> in </a:t>
            </a:r>
            <a:r>
              <a:rPr lang="es-ES_tradnl" dirty="0" err="1" smtClean="0">
                <a:latin typeface="Consolas" pitchFamily="49" charset="0"/>
              </a:rPr>
              <a:t>the</a:t>
            </a:r>
            <a:r>
              <a:rPr lang="es-ES_tradnl" dirty="0" smtClean="0">
                <a:latin typeface="Consolas" pitchFamily="49" charset="0"/>
              </a:rPr>
              <a:t> web page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6" name="5 Documento"/>
          <p:cNvSpPr/>
          <p:nvPr/>
        </p:nvSpPr>
        <p:spPr>
          <a:xfrm>
            <a:off x="2339752" y="3573016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.</a:t>
            </a:r>
            <a:r>
              <a:rPr lang="es-ES_tradnl" dirty="0" err="1" smtClean="0"/>
              <a:t>js</a:t>
            </a:r>
            <a:endParaRPr lang="es-ES_tradnl" dirty="0"/>
          </a:p>
        </p:txBody>
      </p:sp>
      <p:cxnSp>
        <p:nvCxnSpPr>
          <p:cNvPr id="7" name="6 Conector recto de flecha"/>
          <p:cNvCxnSpPr>
            <a:stCxn id="6" idx="3"/>
            <a:endCxn id="4" idx="1"/>
          </p:cNvCxnSpPr>
          <p:nvPr/>
        </p:nvCxnSpPr>
        <p:spPr>
          <a:xfrm flipV="1">
            <a:off x="3254152" y="3861048"/>
            <a:ext cx="741784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11 Pantalla"/>
          <p:cNvSpPr/>
          <p:nvPr/>
        </p:nvSpPr>
        <p:spPr>
          <a:xfrm>
            <a:off x="5940152" y="3573016"/>
            <a:ext cx="1152128" cy="576064"/>
          </a:xfrm>
          <a:prstGeom prst="flowChartDispla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Result</a:t>
            </a:r>
            <a:endParaRPr lang="es-ES_tradnl" dirty="0" smtClean="0"/>
          </a:p>
        </p:txBody>
      </p:sp>
      <p:cxnSp>
        <p:nvCxnSpPr>
          <p:cNvPr id="13" name="12 Conector recto de flecha"/>
          <p:cNvCxnSpPr>
            <a:stCxn id="4" idx="3"/>
            <a:endCxn id="12" idx="1"/>
          </p:cNvCxnSpPr>
          <p:nvPr/>
        </p:nvCxnSpPr>
        <p:spPr>
          <a:xfrm>
            <a:off x="5076056" y="38610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Execution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 Java:</a:t>
            </a:r>
          </a:p>
          <a:p>
            <a:pPr lvl="1"/>
            <a:r>
              <a:rPr lang="es-ES_tradnl" dirty="0" err="1" smtClean="0"/>
              <a:t>Compiler</a:t>
            </a:r>
            <a:endParaRPr lang="es-ES_tradnl" dirty="0" smtClean="0"/>
          </a:p>
          <a:p>
            <a:pPr lvl="2"/>
            <a:r>
              <a:rPr lang="es-ES_tradnl" dirty="0" err="1" smtClean="0"/>
              <a:t>javac</a:t>
            </a:r>
            <a:r>
              <a:rPr lang="es-ES_tradnl" dirty="0" smtClean="0"/>
              <a:t> : </a:t>
            </a:r>
            <a:r>
              <a:rPr lang="es-ES_tradnl" dirty="0" err="1" smtClean="0"/>
              <a:t>generates</a:t>
            </a:r>
            <a:r>
              <a:rPr lang="es-ES_tradnl" dirty="0" smtClean="0"/>
              <a:t> </a:t>
            </a:r>
            <a:r>
              <a:rPr lang="es-ES_tradnl" dirty="0" err="1" smtClean="0"/>
              <a:t>bytecode</a:t>
            </a:r>
            <a:endParaRPr lang="es-ES_tradnl" dirty="0" smtClean="0"/>
          </a:p>
          <a:p>
            <a:pPr lvl="1"/>
            <a:r>
              <a:rPr lang="es-ES_tradnl" dirty="0" err="1" smtClean="0"/>
              <a:t>Interpreter</a:t>
            </a:r>
            <a:endParaRPr lang="es-ES_tradnl" dirty="0" smtClean="0"/>
          </a:p>
          <a:p>
            <a:pPr lvl="2"/>
            <a:r>
              <a:rPr lang="es-ES_tradnl" dirty="0" smtClean="0"/>
              <a:t>java : </a:t>
            </a:r>
            <a:r>
              <a:rPr lang="es-ES_tradnl" dirty="0" err="1" smtClean="0"/>
              <a:t>the</a:t>
            </a:r>
            <a:r>
              <a:rPr lang="es-ES_tradnl" dirty="0" smtClean="0"/>
              <a:t> virtual machine </a:t>
            </a:r>
            <a:r>
              <a:rPr lang="es-ES_tradnl" dirty="0" err="1" smtClean="0"/>
              <a:t>interprets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bytecode</a:t>
            </a:r>
            <a:endParaRPr lang="es-ES_tradnl" dirty="0" smtClean="0"/>
          </a:p>
          <a:p>
            <a:pPr lvl="2">
              <a:buNone/>
            </a:pPr>
            <a:endParaRPr lang="es-ES_tradnl" dirty="0" smtClean="0"/>
          </a:p>
          <a:p>
            <a:r>
              <a:rPr lang="es-ES_tradnl" dirty="0" smtClean="0"/>
              <a:t>So…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Java?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&amp; </a:t>
            </a:r>
            <a:r>
              <a:rPr lang="es-ES_tradnl" dirty="0" err="1" smtClean="0"/>
              <a:t>DSLs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construction</a:t>
            </a:r>
            <a:r>
              <a:rPr lang="es-ES_tradnl" dirty="0" smtClean="0"/>
              <a:t> of a DSL shares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endParaRPr lang="es-ES_tradnl" dirty="0" smtClean="0"/>
          </a:p>
          <a:p>
            <a:pPr lvl="1"/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requisite</a:t>
            </a:r>
            <a:r>
              <a:rPr lang="es-ES_tradnl" dirty="0" smtClean="0"/>
              <a:t>: </a:t>
            </a:r>
            <a:r>
              <a:rPr lang="es-ES_tradnl" dirty="0" err="1" smtClean="0"/>
              <a:t>affordable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average</a:t>
            </a:r>
            <a:r>
              <a:rPr lang="es-ES_tradnl" dirty="0" smtClean="0"/>
              <a:t> </a:t>
            </a:r>
            <a:r>
              <a:rPr lang="es-ES_tradnl" dirty="0" err="1" smtClean="0"/>
              <a:t>programmer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III</a:t>
            </a:r>
            <a:endParaRPr lang="es-ES_trad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Definition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DSL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specially</a:t>
            </a:r>
            <a:r>
              <a:rPr lang="es-ES_tradnl" dirty="0" smtClean="0"/>
              <a:t> </a:t>
            </a:r>
            <a:r>
              <a:rPr lang="es-ES_tradnl" dirty="0" err="1" smtClean="0"/>
              <a:t>tailored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perform</a:t>
            </a:r>
            <a:r>
              <a:rPr lang="es-ES_tradnl" dirty="0" smtClean="0"/>
              <a:t> a particular </a:t>
            </a:r>
            <a:r>
              <a:rPr lang="es-ES_tradnl" dirty="0" err="1" smtClean="0"/>
              <a:t>kind</a:t>
            </a:r>
            <a:r>
              <a:rPr lang="es-ES_tradnl" dirty="0" smtClean="0"/>
              <a:t> </a:t>
            </a:r>
            <a:r>
              <a:rPr lang="es-ES_tradnl" dirty="0" err="1" smtClean="0"/>
              <a:t>task</a:t>
            </a:r>
            <a:r>
              <a:rPr lang="es-ES_tradnl" dirty="0" smtClean="0"/>
              <a:t> in </a:t>
            </a:r>
            <a:r>
              <a:rPr lang="es-ES_tradnl" dirty="0" err="1" smtClean="0"/>
              <a:t>some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 of </a:t>
            </a:r>
            <a:r>
              <a:rPr lang="es-ES_tradnl" dirty="0" err="1" smtClean="0"/>
              <a:t>interest</a:t>
            </a:r>
            <a:endParaRPr lang="es-ES_tradnl" dirty="0" smtClean="0"/>
          </a:p>
          <a:p>
            <a:r>
              <a:rPr lang="es-ES_tradnl" dirty="0" err="1" smtClean="0"/>
              <a:t>Parts</a:t>
            </a:r>
            <a:r>
              <a:rPr lang="es-ES_tradnl" dirty="0" smtClean="0"/>
              <a:t> of a DSL</a:t>
            </a:r>
          </a:p>
          <a:p>
            <a:pPr lvl="1"/>
            <a:r>
              <a:rPr lang="es-ES_tradnl" dirty="0" err="1" smtClean="0"/>
              <a:t>Same</a:t>
            </a:r>
            <a:r>
              <a:rPr lang="es-ES_tradnl" dirty="0" smtClean="0"/>
              <a:t> as </a:t>
            </a:r>
            <a:r>
              <a:rPr lang="es-ES_tradnl" dirty="0" err="1" smtClean="0"/>
              <a:t>GPLs</a:t>
            </a:r>
            <a:r>
              <a:rPr lang="es-ES_tradnl" dirty="0" smtClean="0"/>
              <a:t>!</a:t>
            </a:r>
          </a:p>
          <a:p>
            <a:pPr lvl="1"/>
            <a:r>
              <a:rPr lang="es-ES_tradnl" dirty="0" err="1" smtClean="0"/>
              <a:t>However</a:t>
            </a:r>
            <a:r>
              <a:rPr lang="es-ES_tradnl" dirty="0" smtClean="0"/>
              <a:t>,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</a:t>
            </a:r>
            <a:r>
              <a:rPr lang="es-ES_tradnl" dirty="0" err="1" smtClean="0"/>
              <a:t>cost</a:t>
            </a:r>
            <a:r>
              <a:rPr lang="es-ES_tradnl" dirty="0" smtClean="0"/>
              <a:t> of a DSL </a:t>
            </a:r>
            <a:r>
              <a:rPr lang="es-ES_tradnl" dirty="0" err="1" smtClean="0"/>
              <a:t>needs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small</a:t>
            </a:r>
            <a:endParaRPr lang="es-ES_tradnl" dirty="0" smtClean="0"/>
          </a:p>
          <a:p>
            <a:pPr lvl="2"/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strategies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</a:t>
            </a:r>
            <a:r>
              <a:rPr lang="es-ES_tradnl" dirty="0" err="1" smtClean="0"/>
              <a:t>strategies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External</a:t>
            </a:r>
            <a:endParaRPr lang="es-ES_tradnl" dirty="0" smtClean="0"/>
          </a:p>
          <a:p>
            <a:pPr lvl="1"/>
            <a:r>
              <a:rPr lang="es-ES_tradnl" dirty="0" err="1" smtClean="0"/>
              <a:t>Standalone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, </a:t>
            </a:r>
            <a:r>
              <a:rPr lang="es-ES_tradnl" dirty="0" err="1" smtClean="0"/>
              <a:t>with</a:t>
            </a:r>
            <a:r>
              <a:rPr lang="es-ES_tradnl" dirty="0" smtClean="0"/>
              <a:t> a </a:t>
            </a:r>
            <a:r>
              <a:rPr lang="es-ES_tradnl" dirty="0" err="1" smtClean="0"/>
              <a:t>choosen</a:t>
            </a:r>
            <a:r>
              <a:rPr lang="es-ES_tradnl" dirty="0" smtClean="0"/>
              <a:t> concrete </a:t>
            </a:r>
            <a:r>
              <a:rPr lang="es-ES_tradnl" dirty="0" err="1" smtClean="0"/>
              <a:t>syntax</a:t>
            </a:r>
            <a:r>
              <a:rPr lang="es-ES_tradnl" dirty="0" smtClean="0"/>
              <a:t> (</a:t>
            </a:r>
            <a:r>
              <a:rPr lang="es-ES_tradnl" dirty="0" err="1" smtClean="0"/>
              <a:t>e.g</a:t>
            </a:r>
            <a:r>
              <a:rPr lang="es-ES_tradnl" dirty="0" smtClean="0"/>
              <a:t>., </a:t>
            </a:r>
            <a:r>
              <a:rPr lang="es-ES_tradnl" dirty="0" err="1" smtClean="0"/>
              <a:t>it</a:t>
            </a:r>
            <a:r>
              <a:rPr lang="es-ES_tradnl" dirty="0" smtClean="0"/>
              <a:t> has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parser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workbenches</a:t>
            </a:r>
            <a:endParaRPr lang="es-ES_tradnl" dirty="0" smtClean="0"/>
          </a:p>
          <a:p>
            <a:r>
              <a:rPr lang="es-ES_tradnl" dirty="0" err="1" smtClean="0"/>
              <a:t>Internal</a:t>
            </a:r>
            <a:endParaRPr lang="es-ES_tradnl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DSL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embedded</a:t>
            </a:r>
            <a:r>
              <a:rPr lang="es-ES_tradnl" dirty="0" smtClean="0"/>
              <a:t> </a:t>
            </a:r>
            <a:r>
              <a:rPr lang="es-ES_tradnl" dirty="0" err="1" smtClean="0"/>
              <a:t>into</a:t>
            </a:r>
            <a:r>
              <a:rPr lang="es-ES_tradnl" dirty="0" smtClean="0"/>
              <a:t> a GPL (</a:t>
            </a:r>
            <a:r>
              <a:rPr lang="es-ES_tradnl" dirty="0" err="1" smtClean="0"/>
              <a:t>the</a:t>
            </a:r>
            <a:r>
              <a:rPr lang="es-ES_tradnl" dirty="0" smtClean="0"/>
              <a:t> host)</a:t>
            </a:r>
          </a:p>
          <a:p>
            <a:pPr lvl="1"/>
            <a:r>
              <a:rPr lang="es-ES_tradnl" dirty="0" err="1" smtClean="0"/>
              <a:t>Reuses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infrastructure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host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Scope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Vertical </a:t>
            </a:r>
            <a:r>
              <a:rPr lang="es-ES_tradnl" dirty="0" err="1" smtClean="0"/>
              <a:t>domain</a:t>
            </a:r>
            <a:endParaRPr lang="es-ES_tradnl" dirty="0" smtClean="0"/>
          </a:p>
          <a:p>
            <a:pPr lvl="1"/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 smtClean="0"/>
          </a:p>
          <a:p>
            <a:pPr lvl="1"/>
            <a:r>
              <a:rPr lang="es-ES_tradnl" dirty="0" err="1" smtClean="0"/>
              <a:t>Intended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non-</a:t>
            </a:r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endParaRPr lang="es-ES_tradnl" dirty="0" smtClean="0"/>
          </a:p>
          <a:p>
            <a:pPr lvl="1"/>
            <a:r>
              <a:rPr lang="es-ES_tradnl" dirty="0" err="1" smtClean="0"/>
              <a:t>Example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smtClean="0"/>
              <a:t>A DSL </a:t>
            </a:r>
            <a:r>
              <a:rPr lang="es-ES_tradnl" dirty="0" err="1" smtClean="0"/>
              <a:t>to</a:t>
            </a:r>
            <a:r>
              <a:rPr lang="es-ES_tradnl" dirty="0" smtClean="0"/>
              <a:t> describe </a:t>
            </a:r>
            <a:r>
              <a:rPr lang="es-ES_tradnl" dirty="0" err="1" smtClean="0"/>
              <a:t>insurance</a:t>
            </a:r>
            <a:r>
              <a:rPr lang="es-ES_tradnl" dirty="0" smtClean="0"/>
              <a:t> </a:t>
            </a:r>
            <a:r>
              <a:rPr lang="es-ES_tradnl" dirty="0" err="1" smtClean="0"/>
              <a:t>products</a:t>
            </a:r>
            <a:endParaRPr lang="es-ES_tradnl" dirty="0" smtClean="0"/>
          </a:p>
          <a:p>
            <a:r>
              <a:rPr lang="es-ES_tradnl" dirty="0" smtClean="0"/>
              <a:t>Horizontal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 smtClean="0"/>
          </a:p>
          <a:p>
            <a:pPr lvl="1"/>
            <a:r>
              <a:rPr lang="es-ES_tradnl" dirty="0" err="1" smtClean="0"/>
              <a:t>Intended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developers</a:t>
            </a:r>
            <a:endParaRPr lang="es-ES_tradnl" dirty="0" smtClean="0"/>
          </a:p>
          <a:p>
            <a:pPr lvl="1"/>
            <a:r>
              <a:rPr lang="es-ES_tradnl" dirty="0" err="1" smtClean="0"/>
              <a:t>Example</a:t>
            </a:r>
            <a:endParaRPr lang="es-ES_tradnl" dirty="0" smtClean="0"/>
          </a:p>
          <a:p>
            <a:pPr lvl="2"/>
            <a:r>
              <a:rPr lang="es-ES_tradnl" dirty="0" smtClean="0"/>
              <a:t>CSS</a:t>
            </a:r>
          </a:p>
          <a:p>
            <a:pPr lvl="2">
              <a:buNone/>
            </a:pP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Execution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Compiler</a:t>
            </a:r>
            <a:endParaRPr lang="es-ES_tradnl" dirty="0" smtClean="0"/>
          </a:p>
          <a:p>
            <a:pPr lvl="1"/>
            <a:r>
              <a:rPr lang="es-ES_tradnl" dirty="0" err="1" smtClean="0"/>
              <a:t>Building</a:t>
            </a:r>
            <a:r>
              <a:rPr lang="es-ES_tradnl" dirty="0" smtClean="0"/>
              <a:t> a </a:t>
            </a:r>
            <a:r>
              <a:rPr lang="es-ES_tradnl" dirty="0" err="1" smtClean="0"/>
              <a:t>compiler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typically</a:t>
            </a:r>
            <a:r>
              <a:rPr lang="es-ES_tradnl" dirty="0" smtClean="0"/>
              <a:t> </a:t>
            </a:r>
            <a:r>
              <a:rPr lang="es-ES_tradnl" dirty="0" err="1" smtClean="0"/>
              <a:t>too</a:t>
            </a:r>
            <a:r>
              <a:rPr lang="es-ES_tradnl" dirty="0" smtClean="0"/>
              <a:t> </a:t>
            </a:r>
            <a:r>
              <a:rPr lang="es-ES_tradnl" dirty="0" err="1" smtClean="0"/>
              <a:t>costly</a:t>
            </a:r>
            <a:endParaRPr lang="es-ES_tradnl" dirty="0" smtClean="0"/>
          </a:p>
          <a:p>
            <a:pPr lvl="1"/>
            <a:r>
              <a:rPr lang="es-ES_tradnl" dirty="0" err="1" smtClean="0"/>
              <a:t>Poor’s</a:t>
            </a:r>
            <a:r>
              <a:rPr lang="es-ES_tradnl" dirty="0" smtClean="0"/>
              <a:t> </a:t>
            </a:r>
            <a:r>
              <a:rPr lang="es-ES_tradnl" dirty="0" err="1" smtClean="0"/>
              <a:t>man</a:t>
            </a:r>
            <a:r>
              <a:rPr lang="es-ES_tradnl" dirty="0" smtClean="0"/>
              <a:t> </a:t>
            </a:r>
            <a:r>
              <a:rPr lang="es-ES_tradnl" dirty="0" err="1" smtClean="0"/>
              <a:t>approach</a:t>
            </a:r>
            <a:r>
              <a:rPr lang="es-ES_tradnl" dirty="0" smtClean="0"/>
              <a:t>: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 smtClean="0"/>
          </a:p>
          <a:p>
            <a:r>
              <a:rPr lang="es-ES_tradnl" dirty="0" err="1" smtClean="0"/>
              <a:t>Interpreter</a:t>
            </a:r>
            <a:endParaRPr lang="es-ES_tradnl" dirty="0" smtClean="0"/>
          </a:p>
          <a:p>
            <a:pPr lvl="1"/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DSL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small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may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easy</a:t>
            </a:r>
            <a:endParaRPr lang="es-ES_trad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pic>
        <p:nvPicPr>
          <p:cNvPr id="5" name="4 Marcador de contenido" descr="intelhom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6673877" cy="4525963"/>
          </a:xfrm>
        </p:spPr>
      </p:pic>
      <p:sp>
        <p:nvSpPr>
          <p:cNvPr id="4" name="3 Rectángulo"/>
          <p:cNvSpPr/>
          <p:nvPr/>
        </p:nvSpPr>
        <p:spPr>
          <a:xfrm>
            <a:off x="5364088" y="6381328"/>
            <a:ext cx="367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https://eclipse.org/sirius/gallery.html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7092280" y="1844824"/>
            <a:ext cx="18987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smtClean="0"/>
              <a:t>Home </a:t>
            </a:r>
            <a:r>
              <a:rPr lang="es-ES_tradnl" dirty="0" err="1" smtClean="0"/>
              <a:t>automation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7092279" y="269962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7092280" y="313167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Graphical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7092280" y="356372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092280" y="227687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092280" y="4005064"/>
            <a:ext cx="1907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Sirius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pic>
        <p:nvPicPr>
          <p:cNvPr id="4" name="3 Marcador de contenido" descr="servicio_si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44608" y="1196752"/>
            <a:ext cx="7237126" cy="4525963"/>
          </a:xfrm>
        </p:spPr>
      </p:pic>
      <p:sp>
        <p:nvSpPr>
          <p:cNvPr id="5" name="4 CuadroTexto"/>
          <p:cNvSpPr txBox="1"/>
          <p:nvPr/>
        </p:nvSpPr>
        <p:spPr>
          <a:xfrm>
            <a:off x="35496" y="5589240"/>
            <a:ext cx="114730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 smtClean="0"/>
              <a:t>Telephony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3131839" y="5589240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4572000" y="5589240"/>
            <a:ext cx="1080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Graphical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5724128" y="5598532"/>
            <a:ext cx="11521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gen.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1259632" y="5589240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6948263" y="5598532"/>
            <a:ext cx="21602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Graphitti</a:t>
            </a:r>
            <a:endParaRPr lang="es-ES_tradnl" dirty="0"/>
          </a:p>
        </p:txBody>
      </p:sp>
      <p:pic>
        <p:nvPicPr>
          <p:cNvPr id="11" name="10 Imagen" descr="servicio_telefon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00808"/>
            <a:ext cx="9144000" cy="3355859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5177721" y="6488668"/>
            <a:ext cx="396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http://www.miso.es/pubs/ECMFA13.pdf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Outline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Takeaway</a:t>
            </a:r>
            <a:r>
              <a:rPr lang="es-ES_tradnl" dirty="0" smtClean="0"/>
              <a:t> </a:t>
            </a:r>
            <a:r>
              <a:rPr lang="es-ES_tradnl" dirty="0" err="1" smtClean="0"/>
              <a:t>messages</a:t>
            </a:r>
            <a:endParaRPr lang="es-ES_tradnl" dirty="0" smtClean="0"/>
          </a:p>
          <a:p>
            <a:pPr lvl="1"/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and </a:t>
            </a:r>
            <a:r>
              <a:rPr lang="es-ES_tradnl" dirty="0" err="1" smtClean="0"/>
              <a:t>why</a:t>
            </a:r>
            <a:r>
              <a:rPr lang="es-ES_tradnl" dirty="0" smtClean="0"/>
              <a:t> </a:t>
            </a:r>
            <a:r>
              <a:rPr lang="es-ES_tradnl" dirty="0" err="1" smtClean="0"/>
              <a:t>they</a:t>
            </a:r>
            <a:r>
              <a:rPr lang="es-ES_tradnl" dirty="0" smtClean="0"/>
              <a:t> are </a:t>
            </a:r>
            <a:r>
              <a:rPr lang="es-ES_tradnl" dirty="0" err="1" smtClean="0"/>
              <a:t>useful</a:t>
            </a:r>
            <a:endParaRPr lang="es-ES_tradnl" dirty="0" smtClean="0"/>
          </a:p>
          <a:p>
            <a:pPr lvl="1"/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r>
              <a:rPr lang="es-ES_tradnl" dirty="0" smtClean="0"/>
              <a:t> of a </a:t>
            </a:r>
            <a:r>
              <a:rPr lang="es-ES_tradnl" dirty="0" err="1" smtClean="0"/>
              <a:t>computer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r>
              <a:rPr lang="es-ES_tradnl" dirty="0" smtClean="0"/>
              <a:t>Pointers</a:t>
            </a:r>
          </a:p>
          <a:p>
            <a:pPr lvl="2"/>
            <a:r>
              <a:rPr lang="es-ES_tradnl" dirty="0" err="1" smtClean="0"/>
              <a:t>Documentation</a:t>
            </a:r>
            <a:endParaRPr lang="es-ES_tradnl" dirty="0" smtClean="0"/>
          </a:p>
          <a:p>
            <a:pPr lvl="2"/>
            <a:r>
              <a:rPr lang="es-ES_tradnl" dirty="0" smtClean="0"/>
              <a:t>Tools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pic>
        <p:nvPicPr>
          <p:cNvPr id="16" name="15 Imagen" descr="tortoise_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5619750" cy="4200525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6804247" y="284364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804248" y="327569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804248" y="370774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Interpreted</a:t>
            </a:r>
            <a:endParaRPr lang="es-ES_tradnl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804248" y="242088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804248" y="4149080"/>
            <a:ext cx="1907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Xtext</a:t>
            </a:r>
            <a:endParaRPr lang="es-ES_tradnl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804248" y="198884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Teaching</a:t>
            </a:r>
            <a:endParaRPr lang="es-ES_tradnl" dirty="0"/>
          </a:p>
        </p:txBody>
      </p:sp>
      <p:sp>
        <p:nvSpPr>
          <p:cNvPr id="24" name="23 Rectángulo"/>
          <p:cNvSpPr/>
          <p:nvPr/>
        </p:nvSpPr>
        <p:spPr>
          <a:xfrm>
            <a:off x="3294112" y="6381328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https://eclipse.org/Xtext/documentation/208_tortoise.html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pic>
        <p:nvPicPr>
          <p:cNvPr id="13" name="12 Imagen" descr="insuranc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6826" y="4293096"/>
            <a:ext cx="5887174" cy="2448272"/>
          </a:xfrm>
          <a:prstGeom prst="rect">
            <a:avLst/>
          </a:prstGeom>
        </p:spPr>
      </p:pic>
      <p:pic>
        <p:nvPicPr>
          <p:cNvPr id="14" name="13 Imagen" descr="insuranc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9" y="1412776"/>
            <a:ext cx="3816424" cy="3259750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4932040" y="305037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948265" y="218628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Projectional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948265" y="261832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Interpreted</a:t>
            </a:r>
            <a:endParaRPr lang="es-ES_tradn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932041" y="262762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48265" y="3059668"/>
            <a:ext cx="1907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MPS</a:t>
            </a:r>
            <a:endParaRPr lang="es-ES_tradnl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932041" y="219557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Insurances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CRUD </a:t>
            </a:r>
            <a:r>
              <a:rPr lang="es-ES_tradnl" dirty="0" err="1" smtClean="0"/>
              <a:t>applications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/>
          <a:lstStyle/>
          <a:p>
            <a:r>
              <a:rPr lang="es-ES_tradnl" dirty="0" err="1" smtClean="0"/>
              <a:t>Purpose</a:t>
            </a:r>
            <a:endParaRPr lang="es-ES_tradnl" dirty="0" smtClean="0"/>
          </a:p>
          <a:p>
            <a:pPr lvl="1"/>
            <a:r>
              <a:rPr lang="es-ES_tradnl" dirty="0" err="1" smtClean="0"/>
              <a:t>Generate</a:t>
            </a:r>
            <a:r>
              <a:rPr lang="es-ES_tradnl" dirty="0" smtClean="0"/>
              <a:t> </a:t>
            </a:r>
            <a:r>
              <a:rPr lang="es-ES_tradnl" b="1" dirty="0" smtClean="0"/>
              <a:t>full </a:t>
            </a:r>
            <a:r>
              <a:rPr lang="es-ES_tradnl" b="1" dirty="0" err="1" smtClean="0"/>
              <a:t>applications</a:t>
            </a:r>
            <a:r>
              <a:rPr lang="es-ES_tradnl" b="1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a data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b="1" dirty="0" err="1" smtClean="0"/>
              <a:t>automatically</a:t>
            </a:r>
            <a:endParaRPr lang="es-ES_tradnl" dirty="0" smtClean="0"/>
          </a:p>
          <a:p>
            <a:pPr lvl="1"/>
            <a:r>
              <a:rPr lang="es-ES_tradnl" dirty="0" smtClean="0"/>
              <a:t>CRUD </a:t>
            </a:r>
            <a:r>
              <a:rPr lang="es-ES_tradnl" dirty="0" err="1" smtClean="0"/>
              <a:t>applications</a:t>
            </a:r>
            <a:endParaRPr lang="es-ES_tradnl" dirty="0" smtClean="0"/>
          </a:p>
          <a:p>
            <a:pPr lvl="2"/>
            <a:r>
              <a:rPr lang="es-ES_tradnl" dirty="0" smtClean="0"/>
              <a:t>CREATE, READ, UPDATE, DELETE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6876255" y="269962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6876256" y="313167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356372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6876256" y="227687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6876256" y="184482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App</a:t>
            </a:r>
            <a:r>
              <a:rPr lang="es-ES_tradnl" dirty="0" smtClean="0"/>
              <a:t>. </a:t>
            </a:r>
            <a:r>
              <a:rPr lang="es-ES_tradnl" dirty="0" err="1" smtClean="0"/>
              <a:t>building</a:t>
            </a:r>
            <a:endParaRPr lang="es-ES_tradnl" dirty="0"/>
          </a:p>
        </p:txBody>
      </p:sp>
      <p:sp>
        <p:nvSpPr>
          <p:cNvPr id="9" name="8 Rectángulo"/>
          <p:cNvSpPr/>
          <p:nvPr/>
        </p:nvSpPr>
        <p:spPr>
          <a:xfrm>
            <a:off x="395536" y="5877272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dirty="0" err="1" smtClean="0"/>
              <a:t>Applying</a:t>
            </a:r>
            <a:r>
              <a:rPr lang="es-ES_tradnl" dirty="0" smtClean="0"/>
              <a:t> </a:t>
            </a:r>
            <a:r>
              <a:rPr lang="es-ES_tradnl" dirty="0" err="1" smtClean="0"/>
              <a:t>model-driven</a:t>
            </a:r>
            <a:r>
              <a:rPr lang="es-ES_tradnl" dirty="0" smtClean="0"/>
              <a:t> </a:t>
            </a:r>
            <a:r>
              <a:rPr lang="es-ES_tradnl" dirty="0" err="1" smtClean="0"/>
              <a:t>engineering</a:t>
            </a:r>
            <a:r>
              <a:rPr lang="es-ES_tradnl" dirty="0" smtClean="0"/>
              <a:t> in </a:t>
            </a:r>
            <a:r>
              <a:rPr lang="es-ES_tradnl" dirty="0" err="1" smtClean="0"/>
              <a:t>small</a:t>
            </a:r>
            <a:r>
              <a:rPr lang="es-ES_tradnl" dirty="0" smtClean="0"/>
              <a:t> software </a:t>
            </a:r>
            <a:r>
              <a:rPr lang="es-ES_tradnl" dirty="0" err="1" smtClean="0"/>
              <a:t>enterprises</a:t>
            </a:r>
            <a:r>
              <a:rPr lang="es-ES_tradnl" dirty="0" smtClean="0"/>
              <a:t>. </a:t>
            </a:r>
            <a:endParaRPr lang="es-ES_tradnl" dirty="0" smtClean="0"/>
          </a:p>
          <a:p>
            <a:pPr algn="r"/>
            <a:r>
              <a:rPr lang="es-ES_tradnl" dirty="0" smtClean="0"/>
              <a:t>Jesús </a:t>
            </a:r>
            <a:r>
              <a:rPr lang="es-ES_tradnl" dirty="0" smtClean="0"/>
              <a:t>Sánchez Cuadrado, Javier Luis Cánovas Izquierdo and Jesús García Molina.  </a:t>
            </a:r>
            <a:r>
              <a:rPr lang="es-ES_tradnl" dirty="0" smtClean="0"/>
              <a:t>SCP 2013</a:t>
            </a:r>
            <a:endParaRPr lang="es-ES_tradnl" dirty="0"/>
          </a:p>
        </p:txBody>
      </p:sp>
      <p:sp>
        <p:nvSpPr>
          <p:cNvPr id="10" name="9 Rectángulo"/>
          <p:cNvSpPr/>
          <p:nvPr/>
        </p:nvSpPr>
        <p:spPr>
          <a:xfrm>
            <a:off x="2646040" y="6488668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http://sanchezcuadrado.es/papers/scp_applying_mde_in_sme.pdf</a:t>
            </a:r>
            <a:endParaRPr lang="es-ES_trad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CRUD </a:t>
            </a:r>
            <a:r>
              <a:rPr lang="es-ES_tradnl" dirty="0" err="1" smtClean="0"/>
              <a:t>applications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package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invoicedemo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Invoice</a:t>
            </a:r>
            <a:r>
              <a:rPr lang="es-ES_tradnl" dirty="0" smtClean="0">
                <a:latin typeface="Consolas" pitchFamily="49" charset="0"/>
              </a:rPr>
              <a:t> {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ref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customer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Customer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ref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parts</a:t>
            </a:r>
            <a:r>
              <a:rPr lang="es-ES_tradnl" dirty="0" smtClean="0">
                <a:latin typeface="Consolas" pitchFamily="49" charset="0"/>
              </a:rPr>
              <a:t>[*] </a:t>
            </a:r>
            <a:r>
              <a:rPr lang="es-ES_tradnl" dirty="0" err="1" smtClean="0">
                <a:latin typeface="Consolas" pitchFamily="49" charset="0"/>
              </a:rPr>
              <a:t>container</a:t>
            </a:r>
            <a:r>
              <a:rPr lang="es-ES_tradnl" dirty="0" smtClean="0">
                <a:latin typeface="Consolas" pitchFamily="49" charset="0"/>
              </a:rPr>
              <a:t> : </a:t>
            </a:r>
            <a:r>
              <a:rPr lang="es-ES_tradnl" dirty="0" err="1" smtClean="0">
                <a:latin typeface="Consolas" pitchFamily="49" charset="0"/>
              </a:rPr>
              <a:t>Item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invoiceDate</a:t>
            </a:r>
            <a:r>
              <a:rPr lang="es-ES_tradnl" dirty="0" smtClean="0">
                <a:latin typeface="Consolas" pitchFamily="49" charset="0"/>
              </a:rPr>
              <a:t>[1] : Date;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Item</a:t>
            </a:r>
            <a:r>
              <a:rPr lang="es-ES_tradnl" dirty="0" smtClean="0">
                <a:latin typeface="Consolas" pitchFamily="49" charset="0"/>
              </a:rPr>
              <a:t> {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description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String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quantity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Integer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price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Float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Customer</a:t>
            </a:r>
            <a:r>
              <a:rPr lang="es-ES_tradnl" dirty="0" smtClean="0">
                <a:latin typeface="Consolas" pitchFamily="49" charset="0"/>
              </a:rPr>
              <a:t> {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name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String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188640"/>
            <a:ext cx="8622704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com.visualtis.invoicedemo.entities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…</a:t>
            </a:r>
          </a:p>
          <a:p>
            <a:r>
              <a:rPr lang="es-ES_tradnl" dirty="0" smtClean="0"/>
              <a:t>@</a:t>
            </a:r>
            <a:r>
              <a:rPr lang="es-ES_tradnl" dirty="0" err="1" smtClean="0"/>
              <a:t>Entity</a:t>
            </a:r>
            <a:endParaRPr lang="es-ES_tradnl" dirty="0" smtClean="0"/>
          </a:p>
          <a:p>
            <a:r>
              <a:rPr lang="es-ES_tradnl" dirty="0" smtClean="0"/>
              <a:t>@</a:t>
            </a:r>
            <a:r>
              <a:rPr lang="es-ES_tradnl" dirty="0" err="1" smtClean="0"/>
              <a:t>SequenceGenerator</a:t>
            </a:r>
            <a:r>
              <a:rPr lang="es-ES_tradnl" dirty="0" smtClean="0"/>
              <a:t>(</a:t>
            </a:r>
            <a:r>
              <a:rPr lang="es-ES_tradnl" dirty="0" err="1" smtClean="0"/>
              <a:t>name</a:t>
            </a:r>
            <a:r>
              <a:rPr lang="es-ES_tradnl" dirty="0" smtClean="0"/>
              <a:t>="</a:t>
            </a:r>
            <a:r>
              <a:rPr lang="es-ES_tradnl" dirty="0" err="1" smtClean="0"/>
              <a:t>invoice_seq</a:t>
            </a:r>
            <a:r>
              <a:rPr lang="es-ES_tradnl" dirty="0" smtClean="0"/>
              <a:t>", </a:t>
            </a:r>
            <a:r>
              <a:rPr lang="es-ES_tradnl" dirty="0" err="1" smtClean="0"/>
              <a:t>sequenceName</a:t>
            </a:r>
            <a:r>
              <a:rPr lang="es-ES_tradnl" dirty="0" smtClean="0"/>
              <a:t>="</a:t>
            </a:r>
            <a:r>
              <a:rPr lang="es-ES_tradnl" dirty="0" err="1" smtClean="0"/>
              <a:t>invoice_seq</a:t>
            </a:r>
            <a:r>
              <a:rPr lang="es-ES_tradnl" dirty="0" smtClean="0"/>
              <a:t>")</a:t>
            </a:r>
          </a:p>
          <a:p>
            <a:r>
              <a:rPr lang="es-ES_tradnl" dirty="0" smtClean="0"/>
              <a:t>@</a:t>
            </a:r>
            <a:r>
              <a:rPr lang="es-ES_tradnl" dirty="0" err="1" smtClean="0"/>
              <a:t>Table</a:t>
            </a:r>
            <a:r>
              <a:rPr lang="es-ES_tradnl" dirty="0" smtClean="0"/>
              <a:t>(</a:t>
            </a:r>
            <a:r>
              <a:rPr lang="es-ES_tradnl" dirty="0" err="1" smtClean="0"/>
              <a:t>name</a:t>
            </a:r>
            <a:r>
              <a:rPr lang="es-ES_tradnl" dirty="0" smtClean="0"/>
              <a:t> = "</a:t>
            </a:r>
            <a:r>
              <a:rPr lang="es-ES_tradnl" dirty="0" err="1" smtClean="0"/>
              <a:t>invoice</a:t>
            </a:r>
            <a:r>
              <a:rPr lang="es-ES_tradnl" dirty="0" smtClean="0"/>
              <a:t>")</a:t>
            </a:r>
          </a:p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Invoice</a:t>
            </a:r>
            <a:r>
              <a:rPr lang="es-ES_tradnl" dirty="0" smtClean="0"/>
              <a:t> {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java.util.List</a:t>
            </a:r>
            <a:r>
              <a:rPr lang="es-ES_tradnl" dirty="0" smtClean="0"/>
              <a:t>&lt;</a:t>
            </a:r>
            <a:r>
              <a:rPr lang="es-ES_tradnl" dirty="0" err="1" smtClean="0"/>
              <a:t>Item</a:t>
            </a:r>
            <a:r>
              <a:rPr lang="es-ES_tradnl" dirty="0" smtClean="0"/>
              <a:t>&gt; </a:t>
            </a:r>
            <a:r>
              <a:rPr lang="es-ES_tradnl" dirty="0" err="1" smtClean="0"/>
              <a:t>parts</a:t>
            </a:r>
            <a:r>
              <a:rPr lang="es-ES_tradnl" dirty="0" smtClean="0"/>
              <a:t> = new </a:t>
            </a:r>
            <a:r>
              <a:rPr lang="es-ES_tradnl" dirty="0" err="1" smtClean="0"/>
              <a:t>java.util.ArrayList</a:t>
            </a:r>
            <a:r>
              <a:rPr lang="es-ES_tradnl" dirty="0" smtClean="0"/>
              <a:t>&lt;</a:t>
            </a:r>
            <a:r>
              <a:rPr lang="es-ES_tradnl" dirty="0" err="1" smtClean="0"/>
              <a:t>Item</a:t>
            </a:r>
            <a:r>
              <a:rPr lang="es-ES_tradnl" dirty="0" smtClean="0"/>
              <a:t>&gt;(0);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java.util.Date</a:t>
            </a:r>
            <a:r>
              <a:rPr lang="es-ES_tradnl" dirty="0" smtClean="0"/>
              <a:t> </a:t>
            </a:r>
            <a:r>
              <a:rPr lang="es-ES_tradnl" dirty="0" err="1" smtClean="0"/>
              <a:t>invoiceDate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float</a:t>
            </a:r>
            <a:r>
              <a:rPr lang="es-ES_tradnl" dirty="0" smtClean="0"/>
              <a:t> total;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long</a:t>
            </a:r>
            <a:r>
              <a:rPr lang="es-ES_tradnl" dirty="0" smtClean="0"/>
              <a:t> id;</a:t>
            </a:r>
          </a:p>
          <a:p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Invoice</a:t>
            </a:r>
            <a:r>
              <a:rPr lang="es-ES_tradnl" dirty="0" smtClean="0"/>
              <a:t>() {}</a:t>
            </a:r>
          </a:p>
          <a:p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Invoice</a:t>
            </a:r>
            <a:r>
              <a:rPr lang="es-ES_tradnl" dirty="0" smtClean="0"/>
              <a:t>(</a:t>
            </a:r>
            <a:r>
              <a:rPr lang="es-ES_tradnl" dirty="0" err="1" smtClean="0"/>
              <a:t>Customer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, </a:t>
            </a:r>
            <a:r>
              <a:rPr lang="es-ES_tradnl" dirty="0" err="1" smtClean="0"/>
              <a:t>java.util.List</a:t>
            </a:r>
            <a:r>
              <a:rPr lang="es-ES_tradnl" dirty="0" smtClean="0"/>
              <a:t>&lt;</a:t>
            </a:r>
            <a:r>
              <a:rPr lang="es-ES_tradnl" dirty="0" err="1" smtClean="0"/>
              <a:t>Item</a:t>
            </a:r>
            <a:r>
              <a:rPr lang="es-ES_tradnl" dirty="0" smtClean="0"/>
              <a:t>&gt; </a:t>
            </a:r>
            <a:r>
              <a:rPr lang="es-ES_tradnl" dirty="0" err="1" smtClean="0"/>
              <a:t>parts</a:t>
            </a:r>
            <a:r>
              <a:rPr lang="es-ES_tradnl" dirty="0" smtClean="0"/>
              <a:t>, </a:t>
            </a:r>
            <a:r>
              <a:rPr lang="es-ES_tradnl" dirty="0" err="1" smtClean="0"/>
              <a:t>java.util.Date</a:t>
            </a:r>
            <a:r>
              <a:rPr lang="es-ES_tradnl" dirty="0" smtClean="0"/>
              <a:t> </a:t>
            </a:r>
            <a:r>
              <a:rPr lang="es-ES_tradnl" dirty="0" err="1" smtClean="0"/>
              <a:t>invoiceDate</a:t>
            </a:r>
            <a:r>
              <a:rPr lang="es-ES_tradnl" dirty="0" smtClean="0"/>
              <a:t>, </a:t>
            </a:r>
            <a:r>
              <a:rPr lang="es-ES_tradnl" dirty="0" err="1" smtClean="0"/>
              <a:t>float</a:t>
            </a:r>
            <a:r>
              <a:rPr lang="es-ES_tradnl" dirty="0" smtClean="0"/>
              <a:t> total)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this.customer</a:t>
            </a:r>
            <a:r>
              <a:rPr lang="es-ES_tradnl" dirty="0" smtClean="0"/>
              <a:t> = </a:t>
            </a:r>
            <a:r>
              <a:rPr lang="es-ES_tradnl" dirty="0" err="1" smtClean="0"/>
              <a:t>customer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this.parts</a:t>
            </a:r>
            <a:r>
              <a:rPr lang="es-ES_tradnl" dirty="0" smtClean="0"/>
              <a:t> = </a:t>
            </a:r>
            <a:r>
              <a:rPr lang="es-ES_tradnl" dirty="0" err="1" smtClean="0"/>
              <a:t>parts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this.invoiceDdate</a:t>
            </a:r>
            <a:r>
              <a:rPr lang="es-ES_tradnl" dirty="0" smtClean="0"/>
              <a:t> = </a:t>
            </a:r>
            <a:r>
              <a:rPr lang="es-ES_tradnl" dirty="0" err="1" smtClean="0"/>
              <a:t>invoiceDdate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this.total</a:t>
            </a:r>
            <a:r>
              <a:rPr lang="es-ES_tradnl" dirty="0" smtClean="0"/>
              <a:t> = total;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ManyToOne</a:t>
            </a:r>
            <a:r>
              <a:rPr lang="es-ES_tradnl" dirty="0" smtClean="0"/>
              <a:t>(</a:t>
            </a:r>
            <a:r>
              <a:rPr lang="es-ES_tradnl" dirty="0" err="1" smtClean="0"/>
              <a:t>fetch</a:t>
            </a:r>
            <a:r>
              <a:rPr lang="es-ES_tradnl" dirty="0" smtClean="0"/>
              <a:t> = </a:t>
            </a:r>
            <a:r>
              <a:rPr lang="es-ES_tradnl" dirty="0" err="1" smtClean="0"/>
              <a:t>FetchType.LAZY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	@</a:t>
            </a:r>
            <a:r>
              <a:rPr lang="es-ES_tradnl" dirty="0" err="1" smtClean="0"/>
              <a:t>JoinColumn</a:t>
            </a:r>
            <a:r>
              <a:rPr lang="es-ES_tradnl" dirty="0" smtClean="0"/>
              <a:t>(</a:t>
            </a:r>
            <a:r>
              <a:rPr lang="es-ES_tradnl" dirty="0" err="1" smtClean="0"/>
              <a:t>name</a:t>
            </a:r>
            <a:r>
              <a:rPr lang="es-ES_tradnl" dirty="0" smtClean="0"/>
              <a:t> = "</a:t>
            </a:r>
            <a:r>
              <a:rPr lang="es-ES_tradnl" dirty="0" err="1" smtClean="0"/>
              <a:t>customer_customer_id</a:t>
            </a:r>
            <a:r>
              <a:rPr lang="es-ES_tradnl" dirty="0" smtClean="0"/>
              <a:t>")</a:t>
            </a:r>
          </a:p>
          <a:p>
            <a:r>
              <a:rPr lang="es-ES_tradnl" dirty="0" smtClean="0"/>
              <a:t>	@</a:t>
            </a:r>
            <a:r>
              <a:rPr lang="es-ES_tradnl" dirty="0" err="1" smtClean="0"/>
              <a:t>Validate</a:t>
            </a:r>
            <a:r>
              <a:rPr lang="es-ES_tradnl" dirty="0" smtClean="0"/>
              <a:t>("</a:t>
            </a:r>
            <a:r>
              <a:rPr lang="es-ES_tradnl" dirty="0" err="1" smtClean="0"/>
              <a:t>required</a:t>
            </a:r>
            <a:r>
              <a:rPr lang="es-ES_tradnl" dirty="0" smtClean="0"/>
              <a:t>")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 </a:t>
            </a:r>
            <a:r>
              <a:rPr lang="es-ES_tradnl" dirty="0" err="1" smtClean="0"/>
              <a:t>getCustomer</a:t>
            </a:r>
            <a:r>
              <a:rPr lang="es-ES_tradnl" dirty="0" smtClean="0"/>
              <a:t>()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OneToMany</a:t>
            </a:r>
            <a:r>
              <a:rPr lang="es-ES_tradnl" dirty="0" smtClean="0"/>
              <a:t>(</a:t>
            </a:r>
            <a:r>
              <a:rPr lang="es-ES_tradnl" dirty="0" err="1" smtClean="0"/>
              <a:t>mappedBy</a:t>
            </a:r>
            <a:r>
              <a:rPr lang="es-ES_tradnl" dirty="0" smtClean="0"/>
              <a:t>="</a:t>
            </a:r>
            <a:r>
              <a:rPr lang="es-ES_tradnl" dirty="0" err="1" smtClean="0"/>
              <a:t>invoice</a:t>
            </a:r>
            <a:r>
              <a:rPr lang="es-ES_tradnl" dirty="0" smtClean="0"/>
              <a:t>", </a:t>
            </a:r>
            <a:r>
              <a:rPr lang="es-ES_tradnl" dirty="0" err="1" smtClean="0"/>
              <a:t>cascade</a:t>
            </a:r>
            <a:r>
              <a:rPr lang="es-ES_tradnl" dirty="0" smtClean="0"/>
              <a:t> = CascadeType.ALL)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java.util.List</a:t>
            </a:r>
            <a:r>
              <a:rPr lang="es-ES_tradnl" dirty="0" smtClean="0"/>
              <a:t>&lt;</a:t>
            </a:r>
            <a:r>
              <a:rPr lang="es-ES_tradnl" dirty="0" err="1" smtClean="0"/>
              <a:t>Item</a:t>
            </a:r>
            <a:r>
              <a:rPr lang="es-ES_tradnl" dirty="0" smtClean="0"/>
              <a:t>&gt; </a:t>
            </a:r>
            <a:r>
              <a:rPr lang="es-ES_tradnl" dirty="0" err="1" smtClean="0"/>
              <a:t>getParts</a:t>
            </a:r>
            <a:r>
              <a:rPr lang="es-ES_tradnl" dirty="0" smtClean="0"/>
              <a:t>()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parts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float</a:t>
            </a:r>
            <a:r>
              <a:rPr lang="es-ES_tradnl" dirty="0" smtClean="0"/>
              <a:t> </a:t>
            </a:r>
            <a:r>
              <a:rPr lang="es-ES_tradnl" dirty="0" err="1" smtClean="0"/>
              <a:t>getTotal</a:t>
            </a:r>
            <a:r>
              <a:rPr lang="es-ES_tradnl" dirty="0" smtClean="0"/>
              <a:t>() { 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total; </a:t>
            </a:r>
          </a:p>
          <a:p>
            <a:r>
              <a:rPr lang="es-ES_tradnl" dirty="0" smtClean="0"/>
              <a:t>	}</a:t>
            </a:r>
          </a:p>
          <a:p>
            <a:r>
              <a:rPr lang="es-ES_tradnl" dirty="0" smtClean="0"/>
              <a:t>	// more </a:t>
            </a:r>
            <a:r>
              <a:rPr lang="es-ES_tradnl" dirty="0" err="1" smtClean="0"/>
              <a:t>methods</a:t>
            </a:r>
            <a:r>
              <a:rPr lang="es-ES_tradnl" dirty="0" smtClean="0"/>
              <a:t> ...</a:t>
            </a:r>
          </a:p>
          <a:p>
            <a:r>
              <a:rPr lang="es-ES_tradnl" dirty="0" smtClean="0"/>
              <a:t>}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CRUD </a:t>
            </a:r>
            <a:r>
              <a:rPr lang="es-ES_tradnl" dirty="0" err="1" smtClean="0"/>
              <a:t>applications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 smtClean="0"/>
              <a:t>Screencast</a:t>
            </a:r>
            <a:r>
              <a:rPr lang="es-ES_tradnl" dirty="0" smtClean="0"/>
              <a:t> time!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Purpose</a:t>
            </a:r>
            <a:endParaRPr lang="es-ES_tradnl" dirty="0" smtClean="0"/>
          </a:p>
          <a:p>
            <a:pPr lvl="1"/>
            <a:r>
              <a:rPr lang="es-ES_tradnl" dirty="0" err="1" smtClean="0"/>
              <a:t>Facilitate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r>
              <a:rPr lang="es-ES_tradnl" dirty="0" smtClean="0"/>
              <a:t> </a:t>
            </a:r>
            <a:r>
              <a:rPr lang="es-ES_tradnl" dirty="0" err="1" smtClean="0"/>
              <a:t>websites</a:t>
            </a:r>
            <a:endParaRPr lang="es-ES_tradnl" dirty="0" smtClean="0"/>
          </a:p>
          <a:p>
            <a:pPr lvl="1"/>
            <a:r>
              <a:rPr lang="es-ES_tradnl" dirty="0" err="1" smtClean="0"/>
              <a:t>Manually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err="1" smtClean="0"/>
              <a:t>Tedious</a:t>
            </a:r>
            <a:endParaRPr lang="es-ES_tradnl" dirty="0" smtClean="0"/>
          </a:p>
          <a:p>
            <a:pPr lvl="2"/>
            <a:r>
              <a:rPr lang="es-ES_tradnl" dirty="0" smtClean="0"/>
              <a:t>Error </a:t>
            </a:r>
            <a:r>
              <a:rPr lang="es-ES_tradnl" dirty="0" err="1" smtClean="0"/>
              <a:t>prone</a:t>
            </a:r>
            <a:endParaRPr lang="es-ES_tradnl" dirty="0" smtClean="0"/>
          </a:p>
          <a:p>
            <a:pPr lvl="1"/>
            <a:r>
              <a:rPr lang="es-ES_tradnl" dirty="0" err="1" smtClean="0"/>
              <a:t>Automation</a:t>
            </a:r>
            <a:endParaRPr lang="es-ES_tradnl" dirty="0" smtClean="0"/>
          </a:p>
          <a:p>
            <a:pPr lvl="2"/>
            <a:r>
              <a:rPr lang="es-ES_tradnl" dirty="0" err="1" smtClean="0"/>
              <a:t>Selenium</a:t>
            </a:r>
            <a:r>
              <a:rPr lang="es-ES_tradnl" dirty="0" smtClean="0"/>
              <a:t> </a:t>
            </a:r>
            <a:r>
              <a:rPr lang="es-ES_tradnl" dirty="0" err="1" smtClean="0"/>
              <a:t>allows</a:t>
            </a:r>
            <a:r>
              <a:rPr lang="es-ES_tradnl" dirty="0" smtClean="0"/>
              <a:t> </a:t>
            </a:r>
            <a:r>
              <a:rPr lang="es-ES_tradnl" dirty="0" err="1" smtClean="0"/>
              <a:t>us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interaction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browser</a:t>
            </a:r>
          </a:p>
          <a:p>
            <a:pPr lvl="2"/>
            <a:r>
              <a:rPr lang="es-ES_tradnl" dirty="0" err="1" smtClean="0"/>
              <a:t>Must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done </a:t>
            </a:r>
            <a:r>
              <a:rPr lang="es-ES_tradnl" dirty="0" err="1" smtClean="0"/>
              <a:t>programmatically</a:t>
            </a:r>
            <a:endParaRPr lang="es-ES_tradnl" dirty="0" smtClean="0"/>
          </a:p>
          <a:p>
            <a:r>
              <a:rPr lang="es-ES_tradnl" dirty="0" smtClean="0"/>
              <a:t>DSL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automate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test </a:t>
            </a:r>
            <a:r>
              <a:rPr lang="es-ES_tradnl" dirty="0" err="1" smtClean="0"/>
              <a:t>steps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Let’s</a:t>
            </a:r>
            <a:r>
              <a:rPr lang="es-ES_tradnl" dirty="0" smtClean="0"/>
              <a:t> try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Sellenium</a:t>
            </a:r>
            <a:r>
              <a:rPr lang="es-ES_tradnl" dirty="0" smtClean="0"/>
              <a:t> (</a:t>
            </a:r>
            <a:r>
              <a:rPr lang="es-ES_tradnl" dirty="0" err="1" smtClean="0"/>
              <a:t>Ruby</a:t>
            </a:r>
            <a:r>
              <a:rPr lang="es-ES_tradnl" dirty="0" smtClean="0"/>
              <a:t> </a:t>
            </a:r>
            <a:r>
              <a:rPr lang="es-ES_tradnl" dirty="0" err="1" smtClean="0"/>
              <a:t>bindings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2825552" y="6488668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https://github.com/SeleniumHQ/selenium/wiki/Ruby-Bindings</a:t>
            </a:r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1619672" y="2492896"/>
            <a:ext cx="5976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nsolas" pitchFamily="49" charset="0"/>
              </a:rPr>
              <a:t>require</a:t>
            </a:r>
            <a:r>
              <a:rPr lang="es-ES_tradnl" dirty="0" smtClean="0">
                <a:latin typeface="Consolas" pitchFamily="49" charset="0"/>
              </a:rPr>
              <a:t> "</a:t>
            </a:r>
            <a:r>
              <a:rPr lang="es-ES_tradnl" dirty="0" err="1" smtClean="0">
                <a:latin typeface="Consolas" pitchFamily="49" charset="0"/>
              </a:rPr>
              <a:t>selenium-webdriver</a:t>
            </a:r>
            <a:r>
              <a:rPr lang="es-ES_tradnl" dirty="0" smtClean="0">
                <a:latin typeface="Consolas" pitchFamily="49" charset="0"/>
              </a:rPr>
              <a:t>"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driver = </a:t>
            </a:r>
            <a:r>
              <a:rPr lang="es-ES_tradnl" dirty="0" err="1" smtClean="0">
                <a:latin typeface="Consolas" pitchFamily="49" charset="0"/>
              </a:rPr>
              <a:t>Selenium</a:t>
            </a:r>
            <a:r>
              <a:rPr lang="es-ES_tradnl" dirty="0" smtClean="0">
                <a:latin typeface="Consolas" pitchFamily="49" charset="0"/>
              </a:rPr>
              <a:t>::WebDriver.for :</a:t>
            </a:r>
            <a:r>
              <a:rPr lang="es-ES_tradnl" dirty="0" err="1" smtClean="0">
                <a:latin typeface="Consolas" pitchFamily="49" charset="0"/>
              </a:rPr>
              <a:t>firefox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driver.navigate.to "http://google.com"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dirty="0" err="1" smtClean="0">
                <a:latin typeface="Consolas" pitchFamily="49" charset="0"/>
              </a:rPr>
              <a:t>element</a:t>
            </a:r>
            <a:r>
              <a:rPr lang="es-ES_tradnl" dirty="0" smtClean="0">
                <a:latin typeface="Consolas" pitchFamily="49" charset="0"/>
              </a:rPr>
              <a:t> = </a:t>
            </a:r>
            <a:r>
              <a:rPr lang="es-ES_tradnl" dirty="0" err="1" smtClean="0">
                <a:latin typeface="Consolas" pitchFamily="49" charset="0"/>
              </a:rPr>
              <a:t>driver.find_element</a:t>
            </a:r>
            <a:r>
              <a:rPr lang="es-ES_tradnl" dirty="0" smtClean="0">
                <a:latin typeface="Consolas" pitchFamily="49" charset="0"/>
              </a:rPr>
              <a:t>(:</a:t>
            </a:r>
            <a:r>
              <a:rPr lang="es-ES_tradnl" dirty="0" err="1" smtClean="0">
                <a:latin typeface="Consolas" pitchFamily="49" charset="0"/>
              </a:rPr>
              <a:t>name</a:t>
            </a:r>
            <a:r>
              <a:rPr lang="es-ES_tradnl" dirty="0" smtClean="0">
                <a:latin typeface="Consolas" pitchFamily="49" charset="0"/>
              </a:rPr>
              <a:t>, 'q')</a:t>
            </a:r>
          </a:p>
          <a:p>
            <a:r>
              <a:rPr lang="es-ES_tradnl" dirty="0" err="1" smtClean="0">
                <a:latin typeface="Consolas" pitchFamily="49" charset="0"/>
              </a:rPr>
              <a:t>element.send_keys</a:t>
            </a:r>
            <a:r>
              <a:rPr lang="es-ES_tradnl" dirty="0" smtClean="0">
                <a:latin typeface="Consolas" pitchFamily="49" charset="0"/>
              </a:rPr>
              <a:t> "</a:t>
            </a:r>
            <a:r>
              <a:rPr lang="es-ES_tradnl" dirty="0" err="1" smtClean="0">
                <a:latin typeface="Consolas" pitchFamily="49" charset="0"/>
              </a:rPr>
              <a:t>Hello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WebDriver</a:t>
            </a:r>
            <a:r>
              <a:rPr lang="es-ES_tradnl" dirty="0" smtClean="0">
                <a:latin typeface="Consolas" pitchFamily="49" charset="0"/>
              </a:rPr>
              <a:t>!“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dirty="0" err="1" smtClean="0">
                <a:latin typeface="Consolas" pitchFamily="49" charset="0"/>
              </a:rPr>
              <a:t>button</a:t>
            </a:r>
            <a:r>
              <a:rPr lang="es-ES_tradnl" dirty="0" smtClean="0">
                <a:latin typeface="Consolas" pitchFamily="49" charset="0"/>
              </a:rPr>
              <a:t> = </a:t>
            </a:r>
            <a:r>
              <a:rPr lang="es-ES_tradnl" dirty="0" err="1" smtClean="0">
                <a:latin typeface="Consolas" pitchFamily="49" charset="0"/>
              </a:rPr>
              <a:t>driver.find_element</a:t>
            </a:r>
            <a:r>
              <a:rPr lang="es-ES_tradnl" dirty="0" smtClean="0">
                <a:latin typeface="Consolas" pitchFamily="49" charset="0"/>
              </a:rPr>
              <a:t>(:</a:t>
            </a:r>
            <a:r>
              <a:rPr lang="es-ES_tradnl" dirty="0" err="1" smtClean="0">
                <a:latin typeface="Consolas" pitchFamily="49" charset="0"/>
              </a:rPr>
              <a:t>name</a:t>
            </a:r>
            <a:r>
              <a:rPr lang="es-ES_tradnl" dirty="0" smtClean="0">
                <a:latin typeface="Consolas" pitchFamily="49" charset="0"/>
              </a:rPr>
              <a:t>, ‘</a:t>
            </a:r>
            <a:r>
              <a:rPr lang="es-ES_tradnl" dirty="0" err="1" smtClean="0">
                <a:latin typeface="Consolas" pitchFamily="49" charset="0"/>
              </a:rPr>
              <a:t>btnK</a:t>
            </a:r>
            <a:r>
              <a:rPr lang="es-ES_tradnl" dirty="0" smtClean="0">
                <a:latin typeface="Consolas" pitchFamily="49" charset="0"/>
              </a:rPr>
              <a:t>’)</a:t>
            </a:r>
          </a:p>
          <a:p>
            <a:r>
              <a:rPr lang="es-ES_tradnl" dirty="0" err="1" smtClean="0">
                <a:latin typeface="Consolas" pitchFamily="49" charset="0"/>
              </a:rPr>
              <a:t>button.submit</a:t>
            </a:r>
            <a:endParaRPr lang="es-ES_tradnl" dirty="0" smtClean="0"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dirty="0" err="1" smtClean="0">
                <a:latin typeface="Consolas" pitchFamily="49" charset="0"/>
              </a:rPr>
              <a:t>driver.quit</a:t>
            </a:r>
            <a:endParaRPr lang="es-ES_tradnl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619672" y="4941168"/>
            <a:ext cx="3600400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Rectángulo"/>
          <p:cNvSpPr/>
          <p:nvPr/>
        </p:nvSpPr>
        <p:spPr>
          <a:xfrm>
            <a:off x="1619672" y="2333685"/>
            <a:ext cx="53640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nsolas" pitchFamily="49" charset="0"/>
              </a:rPr>
              <a:t>require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selenium-webdriver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driver = </a:t>
            </a:r>
            <a:r>
              <a:rPr lang="es-ES_tradnl" sz="1600" dirty="0" err="1" smtClean="0">
                <a:latin typeface="Consolas" pitchFamily="49" charset="0"/>
              </a:rPr>
              <a:t>Selenium</a:t>
            </a:r>
            <a:r>
              <a:rPr lang="es-ES_tradnl" sz="1600" dirty="0" smtClean="0">
                <a:latin typeface="Consolas" pitchFamily="49" charset="0"/>
              </a:rPr>
              <a:t>::WebDriver.for :</a:t>
            </a:r>
            <a:r>
              <a:rPr lang="es-ES_tradnl" sz="1600" dirty="0" err="1" smtClean="0">
                <a:latin typeface="Consolas" pitchFamily="49" charset="0"/>
              </a:rPr>
              <a:t>firefox</a:t>
            </a:r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driver.navigate.to "http://google.com"</a:t>
            </a: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err="1" smtClean="0">
                <a:latin typeface="Consolas" pitchFamily="49" charset="0"/>
              </a:rPr>
              <a:t>element</a:t>
            </a:r>
            <a:r>
              <a:rPr lang="es-ES_tradnl" sz="1600" dirty="0" smtClean="0">
                <a:latin typeface="Consolas" pitchFamily="49" charset="0"/>
              </a:rPr>
              <a:t> = </a:t>
            </a:r>
            <a:r>
              <a:rPr lang="es-ES_tradnl" sz="1600" dirty="0" err="1" smtClean="0">
                <a:latin typeface="Consolas" pitchFamily="49" charset="0"/>
              </a:rPr>
              <a:t>driver.find_element</a:t>
            </a:r>
            <a:r>
              <a:rPr lang="es-ES_tradnl" sz="1600" dirty="0" smtClean="0">
                <a:latin typeface="Consolas" pitchFamily="49" charset="0"/>
              </a:rPr>
              <a:t>(:</a:t>
            </a:r>
            <a:r>
              <a:rPr lang="es-ES_tradnl" sz="1600" dirty="0" err="1" smtClean="0">
                <a:latin typeface="Consolas" pitchFamily="49" charset="0"/>
              </a:rPr>
              <a:t>name</a:t>
            </a:r>
            <a:r>
              <a:rPr lang="es-ES_tradnl" sz="1600" dirty="0" smtClean="0">
                <a:latin typeface="Consolas" pitchFamily="49" charset="0"/>
              </a:rPr>
              <a:t>, 'q')</a:t>
            </a:r>
          </a:p>
          <a:p>
            <a:r>
              <a:rPr lang="es-ES_tradnl" sz="1600" dirty="0" err="1" smtClean="0">
                <a:latin typeface="Consolas" pitchFamily="49" charset="0"/>
              </a:rPr>
              <a:t>element.send_keys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Hello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WebDriver</a:t>
            </a:r>
            <a:r>
              <a:rPr lang="es-ES_tradnl" sz="1600" dirty="0" smtClean="0">
                <a:latin typeface="Consolas" pitchFamily="49" charset="0"/>
              </a:rPr>
              <a:t>!"</a:t>
            </a: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err="1" smtClean="0">
                <a:latin typeface="Consolas" pitchFamily="49" charset="0"/>
              </a:rPr>
              <a:t>button</a:t>
            </a:r>
            <a:r>
              <a:rPr lang="es-ES_tradnl" sz="1600" dirty="0" smtClean="0">
                <a:latin typeface="Consolas" pitchFamily="49" charset="0"/>
              </a:rPr>
              <a:t> = </a:t>
            </a:r>
            <a:r>
              <a:rPr lang="es-ES_tradnl" sz="1600" dirty="0" err="1" smtClean="0">
                <a:latin typeface="Consolas" pitchFamily="49" charset="0"/>
              </a:rPr>
              <a:t>driver.find_element</a:t>
            </a:r>
            <a:r>
              <a:rPr lang="es-ES_tradnl" sz="1600" dirty="0" smtClean="0">
                <a:latin typeface="Consolas" pitchFamily="49" charset="0"/>
              </a:rPr>
              <a:t>(:</a:t>
            </a:r>
            <a:r>
              <a:rPr lang="es-ES_tradnl" sz="1600" dirty="0" err="1" smtClean="0">
                <a:latin typeface="Consolas" pitchFamily="49" charset="0"/>
              </a:rPr>
              <a:t>name</a:t>
            </a:r>
            <a:r>
              <a:rPr lang="es-ES_tradnl" sz="1600" dirty="0" smtClean="0">
                <a:latin typeface="Consolas" pitchFamily="49" charset="0"/>
              </a:rPr>
              <a:t>, ‘</a:t>
            </a:r>
            <a:r>
              <a:rPr lang="es-ES_tradnl" sz="1600" dirty="0" err="1" smtClean="0">
                <a:latin typeface="Consolas" pitchFamily="49" charset="0"/>
              </a:rPr>
              <a:t>btnK</a:t>
            </a:r>
            <a:r>
              <a:rPr lang="es-ES_tradnl" sz="1600" dirty="0" smtClean="0">
                <a:latin typeface="Consolas" pitchFamily="49" charset="0"/>
              </a:rPr>
              <a:t>’)</a:t>
            </a:r>
          </a:p>
          <a:p>
            <a:r>
              <a:rPr lang="es-ES_tradnl" sz="1600" dirty="0" err="1" smtClean="0">
                <a:latin typeface="Consolas" pitchFamily="49" charset="0"/>
              </a:rPr>
              <a:t>button.submit</a:t>
            </a:r>
            <a:endParaRPr lang="es-ES_tradnl" sz="1600" dirty="0" smtClean="0">
              <a:latin typeface="Consolas" pitchFamily="49" charset="0"/>
            </a:endParaRP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err="1" smtClean="0">
                <a:latin typeface="Consolas" pitchFamily="49" charset="0"/>
              </a:rPr>
              <a:t>if</a:t>
            </a:r>
            <a:r>
              <a:rPr lang="es-ES_tradnl" sz="1600" dirty="0" smtClean="0">
                <a:latin typeface="Consolas" pitchFamily="49" charset="0"/>
              </a:rPr>
              <a:t> ! </a:t>
            </a:r>
            <a:r>
              <a:rPr lang="es-ES_tradnl" sz="1600" dirty="0" err="1" smtClean="0">
                <a:latin typeface="Consolas" pitchFamily="49" charset="0"/>
              </a:rPr>
              <a:t>driver.title</a:t>
            </a:r>
            <a:r>
              <a:rPr lang="es-ES_tradnl" sz="1600" dirty="0" smtClean="0">
                <a:latin typeface="Consolas" pitchFamily="49" charset="0"/>
              </a:rPr>
              <a:t> == ‘Google’ 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dirty="0" err="1" smtClean="0">
                <a:latin typeface="Consolas" pitchFamily="49" charset="0"/>
              </a:rPr>
              <a:t>puts</a:t>
            </a:r>
            <a:r>
              <a:rPr lang="es-ES_tradnl" sz="1600" dirty="0" smtClean="0">
                <a:latin typeface="Consolas" pitchFamily="49" charset="0"/>
              </a:rPr>
              <a:t> “Error”</a:t>
            </a:r>
          </a:p>
          <a:p>
            <a:r>
              <a:rPr lang="es-ES_tradnl" sz="1600" dirty="0" err="1" smtClean="0">
                <a:latin typeface="Consolas" pitchFamily="49" charset="0"/>
              </a:rPr>
              <a:t>end</a:t>
            </a:r>
            <a:endParaRPr lang="es-ES_tradnl" sz="1600" dirty="0" smtClean="0">
              <a:latin typeface="Consolas" pitchFamily="49" charset="0"/>
            </a:endParaRP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err="1" smtClean="0">
                <a:latin typeface="Consolas" pitchFamily="49" charset="0"/>
              </a:rPr>
              <a:t>driver.quit</a:t>
            </a:r>
            <a:endParaRPr lang="es-ES_tradnl" sz="1600" dirty="0">
              <a:latin typeface="Consolas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Now</a:t>
            </a:r>
            <a:r>
              <a:rPr lang="es-ES_tradnl" dirty="0" smtClean="0"/>
              <a:t>, </a:t>
            </a:r>
            <a:r>
              <a:rPr lang="es-ES_tradnl" dirty="0" err="1" smtClean="0"/>
              <a:t>let’s</a:t>
            </a:r>
            <a:r>
              <a:rPr lang="es-ES_tradnl" dirty="0" smtClean="0"/>
              <a:t> </a:t>
            </a:r>
            <a:r>
              <a:rPr lang="es-ES_tradnl" dirty="0" err="1" smtClean="0"/>
              <a:t>check</a:t>
            </a:r>
            <a:r>
              <a:rPr lang="es-ES_tradnl" dirty="0" smtClean="0"/>
              <a:t> </a:t>
            </a:r>
            <a:r>
              <a:rPr lang="es-ES_tradnl" dirty="0" err="1" smtClean="0"/>
              <a:t>properties</a:t>
            </a:r>
            <a:endParaRPr lang="es-ES_trad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2195736" y="24208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test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google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go_to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'http://www.google.es'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fill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'q'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'Champions League'</a:t>
            </a:r>
          </a:p>
          <a:p>
            <a:r>
              <a:rPr lang="en-US" dirty="0" smtClean="0">
                <a:latin typeface="Consolas" pitchFamily="49" charset="0"/>
              </a:rPr>
              <a:t>   press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btnK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title_must_be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'Google‘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   end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end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5435932"/>
            <a:ext cx="8396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3419872" y="5435932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4860033" y="5435932"/>
            <a:ext cx="8640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136" y="5435932"/>
            <a:ext cx="12961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Interpreted</a:t>
            </a:r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547665" y="5435932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164288" y="543593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Ruby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MOTIVATION</a:t>
            </a:r>
            <a:endParaRPr lang="es-ES_tradnl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</a:t>
            </a:r>
            <a:endParaRPr lang="es-ES_tradn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1763688" y="1916832"/>
            <a:ext cx="6012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test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amazon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go_to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 http://www.amazon.es'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fill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‘field-keywords'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‘Ruby'</a:t>
            </a:r>
          </a:p>
          <a:p>
            <a:r>
              <a:rPr lang="en-US" dirty="0" smtClean="0">
                <a:latin typeface="Consolas" pitchFamily="49" charset="0"/>
              </a:rPr>
              <a:t>   press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‘site-search'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title_must_be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‘Amazon.es : Ruby‘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page_must_contain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'Ruby on Rails'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page_must_contain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'Programming'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    end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end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 smtClean="0"/>
              <a:t>Coding</a:t>
            </a:r>
            <a:r>
              <a:rPr lang="es-ES_tradnl" dirty="0" smtClean="0"/>
              <a:t> time!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Questionnaries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Purpose</a:t>
            </a:r>
            <a:endParaRPr lang="es-ES_tradnl" dirty="0" smtClean="0"/>
          </a:p>
          <a:p>
            <a:pPr lvl="1"/>
            <a:r>
              <a:rPr lang="es-ES_tradnl" dirty="0" err="1" smtClean="0"/>
              <a:t>Create</a:t>
            </a:r>
            <a:r>
              <a:rPr lang="es-ES_tradnl" dirty="0" smtClean="0"/>
              <a:t> web </a:t>
            </a:r>
            <a:r>
              <a:rPr lang="es-ES_tradnl" dirty="0" err="1" smtClean="0"/>
              <a:t>questionnaries</a:t>
            </a:r>
            <a:r>
              <a:rPr lang="es-ES_tradnl" dirty="0" smtClean="0"/>
              <a:t> </a:t>
            </a:r>
            <a:r>
              <a:rPr lang="es-ES_tradnl" dirty="0" err="1" smtClean="0"/>
              <a:t>easily</a:t>
            </a:r>
            <a:endParaRPr lang="es-ES_tradnl" dirty="0" smtClean="0"/>
          </a:p>
          <a:p>
            <a:pPr lvl="1"/>
            <a:r>
              <a:rPr lang="es-ES_tradnl" dirty="0" err="1" smtClean="0"/>
              <a:t>Useful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create</a:t>
            </a:r>
            <a:r>
              <a:rPr lang="es-ES_tradnl" dirty="0" smtClean="0"/>
              <a:t> web </a:t>
            </a:r>
            <a:r>
              <a:rPr lang="es-ES_tradnl" dirty="0" err="1" smtClean="0"/>
              <a:t>exams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Textual DSL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questionnaries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generator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generate</a:t>
            </a:r>
            <a:r>
              <a:rPr lang="es-ES_tradnl" dirty="0" smtClean="0"/>
              <a:t> .</a:t>
            </a:r>
            <a:r>
              <a:rPr lang="es-ES_tradnl" dirty="0" err="1" smtClean="0"/>
              <a:t>html</a:t>
            </a:r>
            <a:r>
              <a:rPr lang="es-ES_tradnl" dirty="0" smtClean="0"/>
              <a:t> files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Questionnaries</a:t>
            </a:r>
            <a:endParaRPr lang="es-ES_tradnl" dirty="0"/>
          </a:p>
        </p:txBody>
      </p:sp>
      <p:pic>
        <p:nvPicPr>
          <p:cNvPr id="5" name="4 Imagen" descr="ques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6981825" cy="39528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67544" y="5723964"/>
            <a:ext cx="10057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 smtClean="0"/>
              <a:t>Teaching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3419871" y="5723964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4860032" y="5723964"/>
            <a:ext cx="8640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5796135" y="5723964"/>
            <a:ext cx="11521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gen.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1547664" y="5723964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020272" y="5723964"/>
            <a:ext cx="18722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Xtext</a:t>
            </a:r>
            <a:endParaRPr lang="es-ES_tradn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Questionnaries</a:t>
            </a:r>
            <a:endParaRPr lang="es-ES_tradnl" dirty="0"/>
          </a:p>
        </p:txBody>
      </p:sp>
      <p:pic>
        <p:nvPicPr>
          <p:cNvPr id="13" name="12 Imagen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2" y="1604962"/>
            <a:ext cx="5019675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Questionnaries</a:t>
            </a:r>
            <a:endParaRPr lang="es-ES_tradn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 smtClean="0"/>
              <a:t>Coding</a:t>
            </a:r>
            <a:r>
              <a:rPr lang="es-ES_tradnl" dirty="0" smtClean="0"/>
              <a:t> time!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SOME POINTERS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IV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Buzzwords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 smtClean="0"/>
          </a:p>
          <a:p>
            <a:r>
              <a:rPr lang="es-ES_tradnl" dirty="0" err="1" smtClean="0"/>
              <a:t>Model-Driven</a:t>
            </a:r>
            <a:r>
              <a:rPr lang="es-ES_tradnl" dirty="0" smtClean="0"/>
              <a:t> </a:t>
            </a:r>
            <a:r>
              <a:rPr lang="es-ES_tradnl" dirty="0" err="1" smtClean="0"/>
              <a:t>Engineering</a:t>
            </a:r>
            <a:endParaRPr lang="es-ES_tradnl" dirty="0" smtClean="0"/>
          </a:p>
          <a:p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workbenches</a:t>
            </a:r>
            <a:endParaRPr lang="es-ES_tradnl" dirty="0" smtClean="0"/>
          </a:p>
          <a:p>
            <a:r>
              <a:rPr lang="es-ES_tradnl" dirty="0" err="1" smtClean="0"/>
              <a:t>Internal</a:t>
            </a:r>
            <a:r>
              <a:rPr lang="es-ES_tradnl" dirty="0" smtClean="0"/>
              <a:t> DSL / </a:t>
            </a:r>
            <a:r>
              <a:rPr lang="es-ES_tradnl" dirty="0" err="1" smtClean="0"/>
              <a:t>External</a:t>
            </a:r>
            <a:r>
              <a:rPr lang="es-ES_tradnl" dirty="0" smtClean="0"/>
              <a:t> DSL / </a:t>
            </a:r>
            <a:r>
              <a:rPr lang="es-ES_tradnl" dirty="0" err="1" smtClean="0"/>
              <a:t>Fluent</a:t>
            </a:r>
            <a:r>
              <a:rPr lang="es-ES_tradnl" dirty="0" smtClean="0"/>
              <a:t> API</a:t>
            </a:r>
          </a:p>
          <a:p>
            <a:r>
              <a:rPr lang="es-ES_tradnl" dirty="0" err="1" smtClean="0"/>
              <a:t>Graphical</a:t>
            </a:r>
            <a:r>
              <a:rPr lang="es-ES_tradnl" dirty="0" smtClean="0"/>
              <a:t> editor / Textual editor</a:t>
            </a:r>
          </a:p>
          <a:p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Tools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Xtext</a:t>
            </a:r>
            <a:endParaRPr lang="es-ES_tradnl" dirty="0" smtClean="0"/>
          </a:p>
          <a:p>
            <a:pPr lvl="1"/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workbench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textual </a:t>
            </a:r>
            <a:r>
              <a:rPr lang="es-ES_tradnl" dirty="0" err="1" smtClean="0"/>
              <a:t>DSLs</a:t>
            </a:r>
            <a:endParaRPr lang="es-ES_tradnl" dirty="0" smtClean="0"/>
          </a:p>
          <a:p>
            <a:r>
              <a:rPr lang="es-ES_tradnl" dirty="0" smtClean="0"/>
              <a:t>Sirius</a:t>
            </a:r>
          </a:p>
          <a:p>
            <a:pPr lvl="1"/>
            <a:r>
              <a:rPr lang="es-ES_tradnl" dirty="0" err="1" smtClean="0"/>
              <a:t>Building</a:t>
            </a:r>
            <a:r>
              <a:rPr lang="es-ES_tradnl" dirty="0" smtClean="0"/>
              <a:t> </a:t>
            </a:r>
            <a:r>
              <a:rPr lang="es-ES_tradnl" dirty="0" err="1" smtClean="0"/>
              <a:t>graphical</a:t>
            </a:r>
            <a:r>
              <a:rPr lang="es-ES_tradnl" dirty="0" smtClean="0"/>
              <a:t> </a:t>
            </a:r>
            <a:r>
              <a:rPr lang="es-ES_tradnl" dirty="0" err="1" smtClean="0"/>
              <a:t>editors</a:t>
            </a:r>
            <a:endParaRPr lang="es-ES_tradnl" dirty="0" smtClean="0"/>
          </a:p>
          <a:p>
            <a:r>
              <a:rPr lang="es-ES_tradnl" dirty="0" smtClean="0"/>
              <a:t>MPS</a:t>
            </a:r>
          </a:p>
          <a:p>
            <a:pPr lvl="1"/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workbench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projectional</a:t>
            </a:r>
            <a:r>
              <a:rPr lang="es-ES_tradnl" dirty="0" smtClean="0"/>
              <a:t> </a:t>
            </a:r>
            <a:r>
              <a:rPr lang="es-ES_tradnl" dirty="0" err="1" smtClean="0"/>
              <a:t>editing</a:t>
            </a:r>
            <a:endParaRPr lang="es-ES_tradnl" dirty="0" smtClean="0"/>
          </a:p>
          <a:p>
            <a:r>
              <a:rPr lang="es-ES_tradnl" dirty="0" err="1" smtClean="0"/>
              <a:t>Acceleo</a:t>
            </a:r>
            <a:endParaRPr lang="es-ES_tradnl" dirty="0" smtClean="0"/>
          </a:p>
          <a:p>
            <a:pPr lvl="1"/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implement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generators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Documentation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Books</a:t>
            </a:r>
            <a:endParaRPr lang="es-ES_tradnl" dirty="0" smtClean="0"/>
          </a:p>
          <a:p>
            <a:pPr lvl="1"/>
            <a:r>
              <a:rPr lang="es-ES_tradnl" dirty="0" smtClean="0"/>
              <a:t>“DSL </a:t>
            </a:r>
            <a:r>
              <a:rPr lang="es-ES_tradnl" dirty="0" err="1" smtClean="0"/>
              <a:t>Engineering</a:t>
            </a:r>
            <a:r>
              <a:rPr lang="es-ES_tradnl" dirty="0" smtClean="0"/>
              <a:t>”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Markus</a:t>
            </a:r>
            <a:r>
              <a:rPr lang="es-ES_tradnl" dirty="0" smtClean="0"/>
              <a:t> </a:t>
            </a:r>
            <a:r>
              <a:rPr lang="es-ES_tradnl" dirty="0" err="1" smtClean="0"/>
              <a:t>Voelter</a:t>
            </a:r>
            <a:endParaRPr lang="es-ES_tradnl" dirty="0" smtClean="0"/>
          </a:p>
          <a:p>
            <a:pPr lvl="2"/>
            <a:r>
              <a:rPr lang="es-ES_tradnl" dirty="0" err="1" smtClean="0"/>
              <a:t>Donation-ware</a:t>
            </a:r>
            <a:endParaRPr lang="es-ES_tradnl" dirty="0" smtClean="0"/>
          </a:p>
          <a:p>
            <a:pPr lvl="2"/>
            <a:r>
              <a:rPr lang="es-ES_tradnl" dirty="0" smtClean="0">
                <a:hlinkClick r:id="rId2"/>
              </a:rPr>
              <a:t>http://voelter.de/data/books/markusvoelter-dslengineering-1.0.pdf</a:t>
            </a:r>
            <a:endParaRPr lang="es-ES_tradnl" dirty="0" smtClean="0"/>
          </a:p>
          <a:p>
            <a:pPr lvl="1"/>
            <a:r>
              <a:rPr lang="es-ES_tradnl" dirty="0" smtClean="0"/>
              <a:t>“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r>
              <a:rPr lang="es-ES_tradnl" dirty="0" smtClean="0"/>
              <a:t>” </a:t>
            </a:r>
            <a:r>
              <a:rPr lang="es-ES_tradnl" dirty="0" err="1" smtClean="0"/>
              <a:t>by</a:t>
            </a:r>
            <a:r>
              <a:rPr lang="es-ES_tradnl" dirty="0" smtClean="0"/>
              <a:t> Martin </a:t>
            </a:r>
            <a:r>
              <a:rPr lang="es-ES_tradnl" dirty="0" err="1" smtClean="0"/>
              <a:t>Fowler</a:t>
            </a:r>
            <a:endParaRPr lang="es-ES_tradnl" dirty="0" smtClean="0"/>
          </a:p>
          <a:p>
            <a:pPr lvl="2"/>
            <a:r>
              <a:rPr lang="es-ES_tradnl" dirty="0" smtClean="0">
                <a:hlinkClick r:id="rId3"/>
              </a:rPr>
              <a:t>http://martinfowler.com/books/dsl.html</a:t>
            </a:r>
            <a:endParaRPr lang="es-ES_tradnl" dirty="0" smtClean="0"/>
          </a:p>
          <a:p>
            <a:r>
              <a:rPr lang="es-ES_tradnl" dirty="0" err="1" smtClean="0"/>
              <a:t>Podcast</a:t>
            </a:r>
            <a:endParaRPr lang="es-ES_tradnl" dirty="0" smtClean="0"/>
          </a:p>
          <a:p>
            <a:pPr lvl="1"/>
            <a:r>
              <a:rPr lang="es-ES_tradnl" dirty="0" smtClean="0"/>
              <a:t>Software </a:t>
            </a:r>
            <a:r>
              <a:rPr lang="es-ES_tradnl" dirty="0" err="1" smtClean="0"/>
              <a:t>engineering</a:t>
            </a:r>
            <a:r>
              <a:rPr lang="es-ES_tradnl" dirty="0" smtClean="0"/>
              <a:t> </a:t>
            </a:r>
            <a:r>
              <a:rPr lang="es-ES_tradnl" dirty="0" err="1" smtClean="0"/>
              <a:t>podcast</a:t>
            </a:r>
            <a:endParaRPr lang="es-ES_tradnl" dirty="0" smtClean="0"/>
          </a:p>
          <a:p>
            <a:pPr lvl="1"/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topics</a:t>
            </a:r>
            <a:r>
              <a:rPr lang="es-ES_tradnl" dirty="0" smtClean="0"/>
              <a:t>, </a:t>
            </a:r>
            <a:r>
              <a:rPr lang="es-ES_tradnl" dirty="0" err="1" smtClean="0"/>
              <a:t>sometimes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General-</a:t>
            </a:r>
            <a:r>
              <a:rPr lang="es-ES_tradnl" dirty="0" err="1" smtClean="0"/>
              <a:t>purpose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r>
              <a:rPr lang="es-ES_tradnl" dirty="0" smtClean="0"/>
              <a:t> (GPL)</a:t>
            </a:r>
          </a:p>
          <a:p>
            <a:pPr lvl="1"/>
            <a:r>
              <a:rPr lang="es-ES_tradnl" dirty="0" smtClean="0"/>
              <a:t>C/C++, Java, C#, </a:t>
            </a:r>
            <a:r>
              <a:rPr lang="es-ES_tradnl" dirty="0" err="1" smtClean="0"/>
              <a:t>Ruby</a:t>
            </a:r>
            <a:r>
              <a:rPr lang="es-ES_tradnl" dirty="0" smtClean="0"/>
              <a:t>, </a:t>
            </a:r>
            <a:r>
              <a:rPr lang="es-ES_tradnl" dirty="0" err="1" smtClean="0"/>
              <a:t>Python</a:t>
            </a:r>
            <a:endParaRPr lang="es-ES_tradnl" dirty="0" smtClean="0"/>
          </a:p>
          <a:p>
            <a:pPr lvl="1"/>
            <a:r>
              <a:rPr lang="es-ES_tradnl" dirty="0" err="1" smtClean="0"/>
              <a:t>Very</a:t>
            </a:r>
            <a:r>
              <a:rPr lang="es-ES_tradnl" dirty="0" smtClean="0"/>
              <a:t> </a:t>
            </a:r>
            <a:r>
              <a:rPr lang="es-ES_tradnl" dirty="0" err="1" smtClean="0"/>
              <a:t>expressive</a:t>
            </a:r>
            <a:endParaRPr lang="es-ES_tradnl" dirty="0" smtClean="0"/>
          </a:p>
          <a:p>
            <a:pPr lvl="1"/>
            <a:r>
              <a:rPr lang="es-ES_tradnl" dirty="0" err="1" smtClean="0"/>
              <a:t>Boilerplate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required</a:t>
            </a:r>
            <a:r>
              <a:rPr lang="es-ES_tradnl" dirty="0" smtClean="0"/>
              <a:t> </a:t>
            </a:r>
            <a:r>
              <a:rPr lang="es-ES_tradnl" dirty="0" err="1" smtClean="0"/>
              <a:t>many</a:t>
            </a:r>
            <a:r>
              <a:rPr lang="es-ES_tradnl" dirty="0" smtClean="0"/>
              <a:t> times</a:t>
            </a:r>
          </a:p>
          <a:p>
            <a:pPr lvl="2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important</a:t>
            </a:r>
            <a:r>
              <a:rPr lang="es-ES_tradnl" dirty="0" smtClean="0"/>
              <a:t> </a:t>
            </a:r>
            <a:r>
              <a:rPr lang="es-ES_tradnl" dirty="0" err="1" smtClean="0"/>
              <a:t>details</a:t>
            </a:r>
            <a:r>
              <a:rPr lang="es-ES_tradnl" dirty="0" smtClean="0"/>
              <a:t> are </a:t>
            </a:r>
            <a:r>
              <a:rPr lang="es-ES_tradnl" dirty="0" err="1" smtClean="0"/>
              <a:t>lost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smtClean="0"/>
              <a:t>Non-</a:t>
            </a:r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do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understand</a:t>
            </a:r>
            <a:r>
              <a:rPr lang="es-ES_tradnl" dirty="0" smtClean="0"/>
              <a:t> </a:t>
            </a:r>
            <a:r>
              <a:rPr lang="es-ES_tradnl" dirty="0" err="1" smtClean="0"/>
              <a:t>them</a:t>
            </a:r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Thank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!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few</a:t>
            </a:r>
            <a:r>
              <a:rPr lang="es-ES_tradnl" dirty="0" smtClean="0"/>
              <a:t> more </a:t>
            </a:r>
            <a:r>
              <a:rPr lang="es-ES_tradnl" dirty="0" err="1" smtClean="0"/>
              <a:t>examples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following</a:t>
            </a:r>
            <a:r>
              <a:rPr lang="es-ES_tradnl" dirty="0" smtClean="0"/>
              <a:t> </a:t>
            </a:r>
            <a:r>
              <a:rPr lang="es-ES_tradnl" dirty="0" err="1" smtClean="0"/>
              <a:t>slides</a:t>
            </a:r>
            <a:endParaRPr lang="es-ES_trad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Menu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/>
          <a:lstStyle/>
          <a:p>
            <a:r>
              <a:rPr lang="es-ES_tradnl" dirty="0" err="1" smtClean="0"/>
              <a:t>Purpose</a:t>
            </a:r>
            <a:endParaRPr lang="es-ES_tradnl" dirty="0" smtClean="0"/>
          </a:p>
          <a:p>
            <a:pPr lvl="1"/>
            <a:r>
              <a:rPr lang="es-ES_tradnl" dirty="0" err="1" smtClean="0"/>
              <a:t>Facilitate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creation</a:t>
            </a:r>
            <a:r>
              <a:rPr lang="es-ES_tradnl" dirty="0" smtClean="0"/>
              <a:t> of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menus</a:t>
            </a:r>
            <a:endParaRPr lang="es-ES_tradnl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menu</a:t>
            </a:r>
            <a:r>
              <a:rPr lang="es-ES_tradnl" dirty="0" smtClean="0"/>
              <a:t> </a:t>
            </a:r>
            <a:r>
              <a:rPr lang="es-ES_tradnl" dirty="0" err="1" smtClean="0"/>
              <a:t>could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reused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several</a:t>
            </a:r>
            <a:r>
              <a:rPr lang="es-ES_tradnl" dirty="0" smtClean="0"/>
              <a:t> </a:t>
            </a:r>
            <a:r>
              <a:rPr lang="es-ES_tradnl" dirty="0" err="1" smtClean="0"/>
              <a:t>platforms</a:t>
            </a:r>
            <a:r>
              <a:rPr lang="es-ES_tradnl" dirty="0" smtClean="0"/>
              <a:t>: desktop, web, </a:t>
            </a:r>
            <a:r>
              <a:rPr lang="es-ES_tradnl" dirty="0" err="1" smtClean="0"/>
              <a:t>mobile</a:t>
            </a:r>
            <a:endParaRPr lang="es-ES_tradnl" dirty="0" smtClean="0"/>
          </a:p>
          <a:p>
            <a:pPr lvl="2"/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generator</a:t>
            </a:r>
            <a:r>
              <a:rPr lang="es-ES_tradnl" dirty="0" smtClean="0"/>
              <a:t> per </a:t>
            </a:r>
            <a:r>
              <a:rPr lang="es-ES_tradnl" dirty="0" err="1" smtClean="0"/>
              <a:t>platform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7020271" y="241159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7020272" y="284364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7020272" y="327569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7020272" y="198884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7020272" y="155679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App</a:t>
            </a:r>
            <a:r>
              <a:rPr lang="es-ES_tradnl" dirty="0" smtClean="0"/>
              <a:t>. </a:t>
            </a:r>
            <a:r>
              <a:rPr lang="es-ES_tradnl" dirty="0" err="1" smtClean="0"/>
              <a:t>building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539552" y="5301208"/>
            <a:ext cx="1224136" cy="11387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400" b="1" dirty="0" err="1" smtClean="0">
                <a:solidFill>
                  <a:srgbClr val="C00000"/>
                </a:solidFill>
                <a:latin typeface="Consolas" pitchFamily="49" charset="0"/>
              </a:rPr>
              <a:t>package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invoicedemo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endParaRPr lang="es-ES_tradnl" sz="400" dirty="0" smtClean="0">
              <a:latin typeface="Consolas" pitchFamily="49" charset="0"/>
            </a:endParaRPr>
          </a:p>
          <a:p>
            <a:r>
              <a:rPr lang="es-ES_tradnl" sz="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Invoice</a:t>
            </a:r>
            <a:r>
              <a:rPr lang="es-ES_tradnl" sz="400" dirty="0" smtClean="0">
                <a:latin typeface="Consolas" pitchFamily="49" charset="0"/>
              </a:rPr>
              <a:t> {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ref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customer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Customer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ref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parts</a:t>
            </a:r>
            <a:r>
              <a:rPr lang="es-ES_tradnl" sz="400" dirty="0" smtClean="0">
                <a:latin typeface="Consolas" pitchFamily="49" charset="0"/>
              </a:rPr>
              <a:t>[*] </a:t>
            </a:r>
            <a:r>
              <a:rPr lang="es-ES_tradnl" sz="400" dirty="0" err="1" smtClean="0">
                <a:latin typeface="Consolas" pitchFamily="49" charset="0"/>
              </a:rPr>
              <a:t>container</a:t>
            </a:r>
            <a:r>
              <a:rPr lang="es-ES_tradnl" sz="400" dirty="0" smtClean="0">
                <a:latin typeface="Consolas" pitchFamily="49" charset="0"/>
              </a:rPr>
              <a:t> : </a:t>
            </a:r>
            <a:r>
              <a:rPr lang="es-ES_tradnl" sz="400" dirty="0" err="1" smtClean="0">
                <a:latin typeface="Consolas" pitchFamily="49" charset="0"/>
              </a:rPr>
              <a:t>Item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invoiceDate</a:t>
            </a:r>
            <a:r>
              <a:rPr lang="es-ES_tradnl" sz="400" dirty="0" smtClean="0">
                <a:latin typeface="Consolas" pitchFamily="49" charset="0"/>
              </a:rPr>
              <a:t>[1] : Date;</a:t>
            </a:r>
          </a:p>
          <a:p>
            <a:r>
              <a:rPr lang="es-ES_tradnl" sz="400" dirty="0" smtClean="0">
                <a:latin typeface="Consolas" pitchFamily="49" charset="0"/>
              </a:rPr>
              <a:t>}</a:t>
            </a:r>
          </a:p>
          <a:p>
            <a:endParaRPr lang="es-ES_tradnl" sz="400" dirty="0" smtClean="0">
              <a:latin typeface="Consolas" pitchFamily="49" charset="0"/>
            </a:endParaRPr>
          </a:p>
          <a:p>
            <a:r>
              <a:rPr lang="es-ES_tradnl" sz="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Item</a:t>
            </a:r>
            <a:r>
              <a:rPr lang="es-ES_tradnl" sz="400" dirty="0" smtClean="0">
                <a:latin typeface="Consolas" pitchFamily="49" charset="0"/>
              </a:rPr>
              <a:t> {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description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String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quantity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Integer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price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Float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}</a:t>
            </a:r>
          </a:p>
          <a:p>
            <a:endParaRPr lang="es-ES_tradnl" sz="400" dirty="0" smtClean="0">
              <a:latin typeface="Consolas" pitchFamily="49" charset="0"/>
            </a:endParaRPr>
          </a:p>
          <a:p>
            <a:r>
              <a:rPr lang="es-ES_tradnl" sz="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Customer</a:t>
            </a:r>
            <a:r>
              <a:rPr lang="es-ES_tradnl" sz="400" dirty="0" smtClean="0">
                <a:latin typeface="Consolas" pitchFamily="49" charset="0"/>
              </a:rPr>
              <a:t> {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name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String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>
            <a:off x="1763688" y="5870595"/>
            <a:ext cx="576064" cy="6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2339752" y="5733256"/>
            <a:ext cx="115212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Xtext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3995936" y="5661248"/>
            <a:ext cx="91440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AST</a:t>
            </a:r>
            <a:endParaRPr lang="es-ES_tradnl" dirty="0"/>
          </a:p>
        </p:txBody>
      </p:sp>
      <p:cxnSp>
        <p:nvCxnSpPr>
          <p:cNvPr id="18" name="17 Conector recto de flecha"/>
          <p:cNvCxnSpPr>
            <a:stCxn id="15" idx="3"/>
            <a:endCxn id="17" idx="1"/>
          </p:cNvCxnSpPr>
          <p:nvPr/>
        </p:nvCxnSpPr>
        <p:spPr>
          <a:xfrm>
            <a:off x="3491880" y="59132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5796136" y="5229200"/>
            <a:ext cx="1584176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</a:p>
          <a:p>
            <a:pPr algn="ctr"/>
            <a:r>
              <a:rPr lang="es-ES_tradnl" dirty="0" err="1" smtClean="0"/>
              <a:t>generator</a:t>
            </a:r>
            <a:r>
              <a:rPr lang="es-ES_tradnl" dirty="0" smtClean="0"/>
              <a:t> #1</a:t>
            </a:r>
            <a:endParaRPr lang="es-ES_tradnl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5796136" y="5949280"/>
            <a:ext cx="1584176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</a:p>
          <a:p>
            <a:pPr algn="ctr"/>
            <a:r>
              <a:rPr lang="es-ES_tradnl" dirty="0" err="1" smtClean="0"/>
              <a:t>generator</a:t>
            </a:r>
            <a:r>
              <a:rPr lang="es-ES_tradnl" dirty="0" smtClean="0"/>
              <a:t> #2</a:t>
            </a:r>
            <a:endParaRPr lang="es-ES_tradnl" dirty="0"/>
          </a:p>
        </p:txBody>
      </p:sp>
      <p:cxnSp>
        <p:nvCxnSpPr>
          <p:cNvPr id="26" name="25 Conector recto de flecha"/>
          <p:cNvCxnSpPr>
            <a:stCxn id="17" idx="3"/>
            <a:endCxn id="24" idx="1"/>
          </p:cNvCxnSpPr>
          <p:nvPr/>
        </p:nvCxnSpPr>
        <p:spPr>
          <a:xfrm flipV="1">
            <a:off x="4910336" y="5517232"/>
            <a:ext cx="88580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7" idx="3"/>
            <a:endCxn id="25" idx="1"/>
          </p:cNvCxnSpPr>
          <p:nvPr/>
        </p:nvCxnSpPr>
        <p:spPr>
          <a:xfrm>
            <a:off x="4910336" y="5913276"/>
            <a:ext cx="88580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7956376" y="5301208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.</a:t>
            </a:r>
            <a:r>
              <a:rPr lang="es-ES_tradnl" dirty="0" err="1" smtClean="0"/>
              <a:t>html</a:t>
            </a:r>
            <a:endParaRPr lang="es-ES_tradnl" dirty="0"/>
          </a:p>
        </p:txBody>
      </p:sp>
      <p:sp>
        <p:nvSpPr>
          <p:cNvPr id="33" name="32 Rectángulo"/>
          <p:cNvSpPr/>
          <p:nvPr/>
        </p:nvSpPr>
        <p:spPr>
          <a:xfrm>
            <a:off x="7956376" y="6021288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Android</a:t>
            </a:r>
            <a:endParaRPr lang="es-ES_tradnl" dirty="0"/>
          </a:p>
        </p:txBody>
      </p:sp>
      <p:cxnSp>
        <p:nvCxnSpPr>
          <p:cNvPr id="34" name="33 Conector recto de flecha"/>
          <p:cNvCxnSpPr>
            <a:stCxn id="24" idx="3"/>
            <a:endCxn id="32" idx="1"/>
          </p:cNvCxnSpPr>
          <p:nvPr/>
        </p:nvCxnSpPr>
        <p:spPr>
          <a:xfrm>
            <a:off x="7380312" y="55172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25" idx="3"/>
            <a:endCxn id="33" idx="1"/>
          </p:cNvCxnSpPr>
          <p:nvPr/>
        </p:nvCxnSpPr>
        <p:spPr>
          <a:xfrm>
            <a:off x="7380312" y="62373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Menu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627784" y="1304176"/>
            <a:ext cx="5832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tree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menu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File</a:t>
            </a:r>
            <a:r>
              <a:rPr lang="es-ES_tradnl" sz="1600" dirty="0" smtClean="0">
                <a:latin typeface="Consolas" pitchFamily="49" charset="0"/>
              </a:rPr>
              <a:t> {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icon</a:t>
            </a:r>
            <a:r>
              <a:rPr lang="es-ES_tradnl" sz="1600" dirty="0" smtClean="0">
                <a:latin typeface="Consolas" pitchFamily="49" charset="0"/>
              </a:rPr>
              <a:t> "/file.jpg"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shortcut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Alt+F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mnemonic</a:t>
            </a:r>
            <a:r>
              <a:rPr lang="es-ES_tradnl" sz="1600" dirty="0" smtClean="0">
                <a:latin typeface="Consolas" pitchFamily="49" charset="0"/>
              </a:rPr>
              <a:t> "F"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tooltip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File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action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menu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New {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mnemonic</a:t>
            </a:r>
            <a:r>
              <a:rPr lang="es-ES_tradnl" sz="1600" dirty="0" smtClean="0">
                <a:latin typeface="Consolas" pitchFamily="49" charset="0"/>
              </a:rPr>
              <a:t> "N"</a:t>
            </a:r>
          </a:p>
          <a:p>
            <a:r>
              <a:rPr lang="es-ES_tradnl" sz="1600" dirty="0" smtClean="0">
                <a:latin typeface="Consolas" pitchFamily="49" charset="0"/>
              </a:rPr>
              <a:t>   }</a:t>
            </a:r>
          </a:p>
          <a:p>
            <a:r>
              <a:rPr lang="es-ES_tradnl" sz="1600" dirty="0" smtClean="0">
                <a:latin typeface="Consolas" pitchFamily="49" charset="0"/>
              </a:rPr>
              <a:t>        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action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menu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Close</a:t>
            </a:r>
            <a:r>
              <a:rPr lang="es-ES_tradnl" sz="1600" dirty="0" smtClean="0">
                <a:latin typeface="Consolas" pitchFamily="49" charset="0"/>
              </a:rPr>
              <a:t> {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shortcut</a:t>
            </a:r>
            <a:r>
              <a:rPr lang="es-ES_tradnl" sz="1600" b="1" dirty="0" smtClean="0"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"</a:t>
            </a:r>
            <a:r>
              <a:rPr lang="es-ES_tradnl" sz="1600" dirty="0" err="1" smtClean="0">
                <a:latin typeface="Consolas" pitchFamily="49" charset="0"/>
              </a:rPr>
              <a:t>Ctrl+W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mnemonic</a:t>
            </a:r>
            <a:r>
              <a:rPr lang="es-ES_tradnl" sz="1600" dirty="0" smtClean="0">
                <a:latin typeface="Consolas" pitchFamily="49" charset="0"/>
              </a:rPr>
              <a:t> "C"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tooltip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Close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}</a:t>
            </a:r>
          </a:p>
          <a:p>
            <a:r>
              <a:rPr lang="es-ES_tradnl" sz="1600" dirty="0" smtClean="0">
                <a:latin typeface="Consolas" pitchFamily="49" charset="0"/>
              </a:rPr>
              <a:t>        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checkbox</a:t>
            </a:r>
            <a:r>
              <a:rPr lang="es-ES_tradnl" sz="1600" b="1" dirty="0" smtClean="0">
                <a:latin typeface="Consolas" pitchFamily="49" charset="0"/>
              </a:rPr>
              <a:t> </a:t>
            </a:r>
            <a:r>
              <a:rPr lang="es-ES_tradnl" sz="1600" b="1" dirty="0" err="1" smtClean="0">
                <a:latin typeface="Consolas" pitchFamily="49" charset="0"/>
              </a:rPr>
              <a:t>menu</a:t>
            </a:r>
            <a:r>
              <a:rPr lang="es-ES_tradnl" sz="1600" b="1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Synchronize</a:t>
            </a:r>
            <a:r>
              <a:rPr lang="es-ES_tradnl" sz="1600" dirty="0" smtClean="0">
                <a:latin typeface="Consolas" pitchFamily="49" charset="0"/>
              </a:rPr>
              <a:t> default true {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shortcut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Ctrl+S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mnemonic</a:t>
            </a:r>
            <a:r>
              <a:rPr lang="es-ES_tradnl" sz="1600" dirty="0" smtClean="0">
                <a:latin typeface="Consolas" pitchFamily="49" charset="0"/>
              </a:rPr>
              <a:t> "S"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tooltip</a:t>
            </a:r>
            <a:r>
              <a:rPr lang="es-ES_tradnl" sz="1600" dirty="0" smtClean="0">
                <a:latin typeface="Consolas" pitchFamily="49" charset="0"/>
              </a:rPr>
              <a:t> "Auto </a:t>
            </a:r>
            <a:r>
              <a:rPr lang="es-ES_tradnl" sz="1600" dirty="0" err="1" smtClean="0">
                <a:latin typeface="Consolas" pitchFamily="49" charset="0"/>
              </a:rPr>
              <a:t>Synchronize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} 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  <a:endParaRPr lang="es-ES_tradnl" sz="16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5501684" y="6444044"/>
            <a:ext cx="367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https://eclipse.org/sirius/gallery.html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323528" y="5435932"/>
            <a:ext cx="94307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 smtClean="0"/>
              <a:t>Farming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3203848" y="5435932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4644009" y="5435932"/>
            <a:ext cx="1080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Gr/</a:t>
            </a:r>
            <a:r>
              <a:rPr lang="es-ES_tradnl" dirty="0" err="1" smtClean="0"/>
              <a:t>Txt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5796136" y="5435932"/>
            <a:ext cx="12961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Simulation</a:t>
            </a:r>
            <a:endParaRPr lang="es-ES_tradnl" dirty="0"/>
          </a:p>
        </p:txBody>
      </p:sp>
      <p:pic>
        <p:nvPicPr>
          <p:cNvPr id="11" name="10 Marcador de contenido" descr="agrodsl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96752"/>
            <a:ext cx="8229600" cy="3996545"/>
          </a:xfrm>
        </p:spPr>
      </p:pic>
      <p:sp>
        <p:nvSpPr>
          <p:cNvPr id="12" name="11 CuadroTexto"/>
          <p:cNvSpPr txBox="1"/>
          <p:nvPr/>
        </p:nvSpPr>
        <p:spPr>
          <a:xfrm>
            <a:off x="1331641" y="5435932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164288" y="543593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Sirius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Relevant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Martin </a:t>
            </a:r>
            <a:r>
              <a:rPr lang="es-ES_tradnl" dirty="0" err="1" smtClean="0"/>
              <a:t>Fowler</a:t>
            </a:r>
            <a:endParaRPr lang="es-ES_tradnl" dirty="0" smtClean="0"/>
          </a:p>
          <a:p>
            <a:r>
              <a:rPr lang="es-ES_tradnl" dirty="0" err="1" smtClean="0"/>
              <a:t>Markus</a:t>
            </a:r>
            <a:r>
              <a:rPr lang="es-ES_tradnl" dirty="0" smtClean="0"/>
              <a:t> </a:t>
            </a:r>
            <a:r>
              <a:rPr lang="es-ES_tradnl" dirty="0" err="1" smtClean="0"/>
              <a:t>Voelter</a:t>
            </a:r>
            <a:endParaRPr lang="es-ES_tradnl" dirty="0" smtClean="0"/>
          </a:p>
          <a:p>
            <a:r>
              <a:rPr lang="es-ES_tradnl" dirty="0" smtClean="0"/>
              <a:t>Me ;-)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presentation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motivate</a:t>
            </a:r>
            <a:r>
              <a:rPr lang="es-ES_tradnl" dirty="0" smtClean="0"/>
              <a:t> and show </a:t>
            </a:r>
            <a:r>
              <a:rPr lang="es-ES_tradnl" dirty="0" err="1" smtClean="0"/>
              <a:t>several</a:t>
            </a:r>
            <a:r>
              <a:rPr lang="es-ES_tradnl" dirty="0" smtClean="0"/>
              <a:t> </a:t>
            </a:r>
            <a:r>
              <a:rPr lang="es-ES_tradnl" dirty="0" err="1" smtClean="0"/>
              <a:t>examples</a:t>
            </a:r>
            <a:r>
              <a:rPr lang="es-ES_tradnl" dirty="0" smtClean="0"/>
              <a:t> of </a:t>
            </a:r>
            <a:r>
              <a:rPr lang="es-ES_tradnl" dirty="0" err="1" smtClean="0"/>
              <a:t>DSLs</a:t>
            </a:r>
            <a:r>
              <a:rPr lang="es-ES_tradnl" dirty="0" smtClean="0"/>
              <a:t> and </a:t>
            </a:r>
            <a:r>
              <a:rPr lang="es-ES_tradnl" dirty="0" err="1" smtClean="0"/>
              <a:t>give</a:t>
            </a:r>
            <a:r>
              <a:rPr lang="es-ES_tradnl" dirty="0" smtClean="0"/>
              <a:t> </a:t>
            </a:r>
            <a:r>
              <a:rPr lang="es-ES_tradnl" dirty="0" err="1" smtClean="0"/>
              <a:t>hints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</a:t>
            </a:r>
            <a:endParaRPr lang="es-ES_tradnl" dirty="0" smtClean="0"/>
          </a:p>
          <a:p>
            <a:pPr lvl="1"/>
            <a:r>
              <a:rPr lang="es-ES_tradnl" dirty="0" smtClean="0"/>
              <a:t>Web </a:t>
            </a:r>
            <a:r>
              <a:rPr lang="es-ES_tradnl" dirty="0" err="1" smtClean="0"/>
              <a:t>tests</a:t>
            </a:r>
            <a:r>
              <a:rPr lang="es-ES_tradnl" dirty="0" smtClean="0"/>
              <a:t> – </a:t>
            </a:r>
            <a:r>
              <a:rPr lang="es-ES_tradnl" dirty="0" err="1" smtClean="0"/>
              <a:t>Ruby</a:t>
            </a:r>
            <a:endParaRPr lang="es-ES_tradnl" dirty="0" smtClean="0"/>
          </a:p>
          <a:p>
            <a:pPr lvl="1"/>
            <a:r>
              <a:rPr lang="es-ES_tradnl" dirty="0" err="1" smtClean="0"/>
              <a:t>Menus</a:t>
            </a:r>
            <a:r>
              <a:rPr lang="es-ES_tradnl" dirty="0" smtClean="0"/>
              <a:t> – </a:t>
            </a:r>
            <a:r>
              <a:rPr lang="es-ES_tradnl" dirty="0" err="1" smtClean="0"/>
              <a:t>Xtext</a:t>
            </a:r>
            <a:endParaRPr lang="es-ES_tradnl" dirty="0" smtClean="0"/>
          </a:p>
          <a:p>
            <a:pPr lvl="2"/>
            <a:r>
              <a:rPr lang="es-ES_tradnl" dirty="0" smtClean="0"/>
              <a:t>Poner video</a:t>
            </a:r>
          </a:p>
          <a:p>
            <a:pPr lvl="1"/>
            <a:r>
              <a:rPr lang="es-ES_tradnl" dirty="0" err="1" smtClean="0"/>
              <a:t>Mbder</a:t>
            </a:r>
            <a:r>
              <a:rPr lang="es-ES_tradnl" dirty="0" smtClean="0"/>
              <a:t> – MPS</a:t>
            </a:r>
          </a:p>
          <a:p>
            <a:pPr lvl="1"/>
            <a:r>
              <a:rPr lang="es-ES_tradnl" dirty="0" err="1" smtClean="0"/>
              <a:t>Surveys</a:t>
            </a:r>
            <a:endParaRPr lang="es-ES_tradnl" dirty="0" smtClean="0"/>
          </a:p>
          <a:p>
            <a:pPr lvl="1"/>
            <a:r>
              <a:rPr lang="es-ES_tradnl" dirty="0" smtClean="0"/>
              <a:t>Alguno grafico?</a:t>
            </a:r>
          </a:p>
          <a:p>
            <a:pPr lvl="2"/>
            <a:r>
              <a:rPr lang="es-ES_tradnl" smtClean="0"/>
              <a:t>Telefonía</a:t>
            </a: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Must</a:t>
            </a:r>
            <a:r>
              <a:rPr lang="es-ES_tradnl" dirty="0" smtClean="0"/>
              <a:t> </a:t>
            </a:r>
            <a:r>
              <a:rPr lang="es-ES_tradnl" dirty="0" err="1" smtClean="0"/>
              <a:t>read</a:t>
            </a:r>
            <a:r>
              <a:rPr lang="es-ES_tradnl" dirty="0" smtClean="0"/>
              <a:t> </a:t>
            </a:r>
            <a:r>
              <a:rPr lang="es-ES_tradnl" dirty="0" err="1" smtClean="0"/>
              <a:t>resources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smtClean="0"/>
              <a:t>Martin </a:t>
            </a:r>
            <a:r>
              <a:rPr lang="es-ES_tradnl" dirty="0" err="1" smtClean="0"/>
              <a:t>Fowler</a:t>
            </a:r>
            <a:r>
              <a:rPr lang="es-ES_tradnl" dirty="0" smtClean="0"/>
              <a:t> – IEEE Software</a:t>
            </a:r>
          </a:p>
          <a:p>
            <a:pPr lvl="1"/>
            <a:r>
              <a:rPr lang="es-ES_tradnl" dirty="0" err="1" smtClean="0"/>
              <a:t>Markus</a:t>
            </a:r>
            <a:r>
              <a:rPr lang="es-ES_tradnl" dirty="0" smtClean="0"/>
              <a:t> </a:t>
            </a:r>
            <a:r>
              <a:rPr lang="es-ES_tradnl" dirty="0" err="1" smtClean="0"/>
              <a:t>Völter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endParaRPr lang="es-ES_tradnl" dirty="0"/>
          </a:p>
          <a:p>
            <a:pPr lvl="1"/>
            <a:r>
              <a:rPr lang="es-ES_tradnl" dirty="0" err="1" smtClean="0"/>
              <a:t>Acceptance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r>
              <a:rPr lang="es-ES_tradnl" dirty="0" err="1" smtClean="0"/>
              <a:t>Selenium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drivet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interaction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browser</a:t>
            </a:r>
          </a:p>
          <a:p>
            <a:pPr lvl="1"/>
            <a:r>
              <a:rPr lang="es-ES_tradnl" dirty="0" smtClean="0"/>
              <a:t> 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Surveys</a:t>
            </a:r>
            <a:endParaRPr lang="es-ES_tradnl" dirty="0" smtClean="0"/>
          </a:p>
          <a:p>
            <a:pPr lvl="1"/>
            <a:r>
              <a:rPr lang="es-ES_tradnl" dirty="0" smtClean="0"/>
              <a:t>https://ilyabylich.svbtle.com/what-is-ruby-dsl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_tradnl" dirty="0" smtClean="0"/>
          </a:p>
          <a:p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1916832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nsolas" pitchFamily="49" charset="0"/>
              </a:rPr>
              <a:t>Table</a:t>
            </a:r>
            <a:r>
              <a:rPr lang="es-ES_tradnl" sz="2000" dirty="0" smtClean="0">
                <a:latin typeface="Consolas" pitchFamily="49" charset="0"/>
              </a:rPr>
              <a:t> </a:t>
            </a:r>
            <a:r>
              <a:rPr lang="es-ES_tradnl" sz="2000" dirty="0" err="1" smtClean="0">
                <a:latin typeface="Consolas" pitchFamily="49" charset="0"/>
              </a:rPr>
              <a:t>people</a:t>
            </a:r>
            <a:r>
              <a:rPr lang="es-ES_tradnl" sz="2000" dirty="0" smtClean="0">
                <a:latin typeface="Consolas" pitchFamily="49" charset="0"/>
              </a:rPr>
              <a:t> = </a:t>
            </a:r>
            <a:r>
              <a:rPr lang="es-ES_tradnl" sz="2000" dirty="0" err="1" smtClean="0">
                <a:latin typeface="Consolas" pitchFamily="49" charset="0"/>
              </a:rPr>
              <a:t>Database.getTable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“</a:t>
            </a:r>
            <a:r>
              <a:rPr lang="es-ES_tradnl" sz="2000" dirty="0" err="1" smtClean="0">
                <a:solidFill>
                  <a:srgbClr val="0070C0"/>
                </a:solidFill>
                <a:latin typeface="Consolas" pitchFamily="49" charset="0"/>
              </a:rPr>
              <a:t>people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”</a:t>
            </a:r>
            <a:r>
              <a:rPr lang="es-ES_tradnl" sz="2000" dirty="0" smtClean="0">
                <a:latin typeface="Consolas" pitchFamily="49" charset="0"/>
              </a:rPr>
              <a:t>);</a:t>
            </a:r>
          </a:p>
          <a:p>
            <a:r>
              <a:rPr lang="es-ES_tradnl" sz="2000" b="1" dirty="0" err="1" smtClean="0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s-ES_tradnl" sz="2000" dirty="0" smtClean="0">
                <a:latin typeface="Consolas" pitchFamily="49" charset="0"/>
              </a:rPr>
              <a:t> </a:t>
            </a:r>
            <a:r>
              <a:rPr lang="es-ES_tradnl" sz="2000" dirty="0" err="1" smtClean="0">
                <a:latin typeface="Consolas" pitchFamily="49" charset="0"/>
              </a:rPr>
              <a:t>counter</a:t>
            </a:r>
            <a:r>
              <a:rPr lang="es-ES_tradnl" sz="2000" dirty="0" smtClean="0">
                <a:latin typeface="Consolas" pitchFamily="49" charset="0"/>
              </a:rPr>
              <a:t> = 1;</a:t>
            </a:r>
          </a:p>
          <a:p>
            <a:r>
              <a:rPr lang="es-ES_tradnl" sz="2000" b="1" dirty="0" err="1" smtClean="0">
                <a:solidFill>
                  <a:srgbClr val="C00000"/>
                </a:solidFill>
                <a:latin typeface="Consolas" pitchFamily="49" charset="0"/>
              </a:rPr>
              <a:t>for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err="1" smtClean="0">
                <a:latin typeface="Consolas" pitchFamily="49" charset="0"/>
              </a:rPr>
              <a:t>Row</a:t>
            </a:r>
            <a:r>
              <a:rPr lang="es-ES_tradnl" sz="2000" dirty="0" smtClean="0">
                <a:latin typeface="Consolas" pitchFamily="49" charset="0"/>
              </a:rPr>
              <a:t> </a:t>
            </a:r>
            <a:r>
              <a:rPr lang="es-ES_tradnl" sz="2000" dirty="0" err="1" smtClean="0">
                <a:latin typeface="Consolas" pitchFamily="49" charset="0"/>
              </a:rPr>
              <a:t>row</a:t>
            </a:r>
            <a:r>
              <a:rPr lang="es-ES_tradnl" sz="2000" dirty="0" smtClean="0">
                <a:latin typeface="Consolas" pitchFamily="49" charset="0"/>
              </a:rPr>
              <a:t> : </a:t>
            </a:r>
            <a:r>
              <a:rPr lang="es-ES_tradnl" sz="2000" dirty="0" err="1" smtClean="0">
                <a:latin typeface="Consolas" pitchFamily="49" charset="0"/>
              </a:rPr>
              <a:t>people.getRows</a:t>
            </a:r>
            <a:r>
              <a:rPr lang="es-ES_tradnl" sz="2000" dirty="0" smtClean="0">
                <a:latin typeface="Consolas" pitchFamily="49" charset="0"/>
              </a:rPr>
              <a:t>()) { </a:t>
            </a:r>
          </a:p>
          <a:p>
            <a:r>
              <a:rPr lang="es-ES_tradnl" sz="2000" dirty="0" smtClean="0">
                <a:latin typeface="Consolas" pitchFamily="49" charset="0"/>
              </a:rPr>
              <a:t>  </a:t>
            </a:r>
            <a:r>
              <a:rPr lang="es-ES_tradnl" sz="2000" b="1" dirty="0" err="1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s-ES_tradnl" sz="2000" dirty="0" smtClean="0">
                <a:latin typeface="Consolas" pitchFamily="49" charset="0"/>
              </a:rPr>
              <a:t> (</a:t>
            </a:r>
            <a:r>
              <a:rPr lang="es-ES_tradnl" sz="2000" dirty="0" err="1" smtClean="0">
                <a:latin typeface="Consolas" pitchFamily="49" charset="0"/>
              </a:rPr>
              <a:t>row.getStringField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“</a:t>
            </a:r>
            <a:r>
              <a:rPr lang="es-ES_tradnl" sz="2000" dirty="0" err="1" smtClean="0">
                <a:solidFill>
                  <a:srgbClr val="0070C0"/>
                </a:solidFill>
                <a:latin typeface="Consolas" pitchFamily="49" charset="0"/>
              </a:rPr>
              <a:t>surname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”</a:t>
            </a:r>
            <a:r>
              <a:rPr lang="es-ES_tradnl" sz="2000" dirty="0" smtClean="0">
                <a:latin typeface="Consolas" pitchFamily="49" charset="0"/>
              </a:rPr>
              <a:t>).</a:t>
            </a:r>
            <a:r>
              <a:rPr lang="es-ES_tradnl" sz="2000" dirty="0" err="1" smtClean="0">
                <a:latin typeface="Consolas" pitchFamily="49" charset="0"/>
              </a:rPr>
              <a:t>equals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“Hellín”</a:t>
            </a:r>
            <a:r>
              <a:rPr lang="es-ES_tradnl" sz="2000" dirty="0" smtClean="0">
                <a:latin typeface="Consolas" pitchFamily="49" charset="0"/>
              </a:rPr>
              <a:t>)) {</a:t>
            </a:r>
          </a:p>
          <a:p>
            <a:r>
              <a:rPr lang="es-ES_tradnl" sz="2000" dirty="0" smtClean="0">
                <a:latin typeface="Consolas" pitchFamily="49" charset="0"/>
              </a:rPr>
              <a:t>    </a:t>
            </a:r>
            <a:r>
              <a:rPr lang="es-ES_tradnl" sz="2000" dirty="0" err="1" smtClean="0">
                <a:latin typeface="Consolas" pitchFamily="49" charset="0"/>
              </a:rPr>
              <a:t>counter</a:t>
            </a:r>
            <a:r>
              <a:rPr lang="es-ES_tradnl" sz="2000" dirty="0" smtClean="0">
                <a:latin typeface="Consolas" pitchFamily="49" charset="0"/>
              </a:rPr>
              <a:t>++;</a:t>
            </a:r>
          </a:p>
          <a:p>
            <a:r>
              <a:rPr lang="es-ES_tradnl" sz="2000" dirty="0" smtClean="0">
                <a:latin typeface="Consolas" pitchFamily="49" charset="0"/>
              </a:rPr>
              <a:t>  }</a:t>
            </a:r>
          </a:p>
          <a:p>
            <a:r>
              <a:rPr lang="es-ES_tradnl" sz="2000" dirty="0" smtClean="0">
                <a:latin typeface="Consolas" pitchFamily="49" charset="0"/>
              </a:rPr>
              <a:t>}</a:t>
            </a:r>
          </a:p>
          <a:p>
            <a:endParaRPr lang="es-ES_tradnl" sz="2000" dirty="0" smtClean="0">
              <a:latin typeface="Consolas" pitchFamily="49" charset="0"/>
            </a:endParaRPr>
          </a:p>
          <a:p>
            <a:r>
              <a:rPr lang="es-ES_tradnl" sz="2000" dirty="0" err="1" smtClean="0">
                <a:latin typeface="Consolas" pitchFamily="49" charset="0"/>
              </a:rPr>
              <a:t>System.out.println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err="1" smtClean="0">
                <a:latin typeface="Consolas" pitchFamily="49" charset="0"/>
              </a:rPr>
              <a:t>counter</a:t>
            </a:r>
            <a:r>
              <a:rPr lang="es-ES_tradnl" sz="2000" dirty="0" smtClean="0">
                <a:latin typeface="Consolas" pitchFamily="49" charset="0"/>
              </a:rPr>
              <a:t>);</a:t>
            </a:r>
            <a:endParaRPr lang="es-ES_tradnl" sz="2000" dirty="0">
              <a:latin typeface="Consolas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979712" y="5415607"/>
            <a:ext cx="555299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sz="2400" dirty="0" err="1" smtClean="0"/>
              <a:t>What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intention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this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piece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code</a:t>
            </a:r>
            <a:r>
              <a:rPr lang="es-ES_tradnl" sz="2400" dirty="0" smtClean="0"/>
              <a:t>?</a:t>
            </a:r>
            <a:endParaRPr lang="es-ES_tradn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Modern</a:t>
            </a:r>
            <a:r>
              <a:rPr lang="es-ES_tradnl" dirty="0" smtClean="0"/>
              <a:t> </a:t>
            </a:r>
            <a:r>
              <a:rPr lang="es-ES_tradnl" dirty="0" err="1" smtClean="0"/>
              <a:t>compilers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https://channel9.msdn.com/Blogs/Seth-Juarez/Anders-Hejlsberg-on-Modern-Compiler-Construction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We</a:t>
            </a:r>
            <a:r>
              <a:rPr lang="es-ES_tradnl" dirty="0" smtClean="0"/>
              <a:t> can do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better</a:t>
            </a:r>
            <a:r>
              <a:rPr lang="es-ES_tradnl" dirty="0" smtClean="0"/>
              <a:t>…</a:t>
            </a:r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2627784" y="2708920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C00000"/>
                </a:solidFill>
                <a:latin typeface="Consolas" pitchFamily="49" charset="0"/>
              </a:rPr>
              <a:t>SELECT</a:t>
            </a:r>
            <a:r>
              <a:rPr lang="es-ES_tradnl" sz="2400" dirty="0" smtClean="0">
                <a:latin typeface="Consolas" pitchFamily="49" charset="0"/>
              </a:rPr>
              <a:t> COUNT(*) </a:t>
            </a:r>
          </a:p>
          <a:p>
            <a:r>
              <a:rPr lang="es-ES_tradnl" sz="24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People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b="1" dirty="0" smtClean="0">
                <a:solidFill>
                  <a:srgbClr val="C00000"/>
                </a:solidFill>
                <a:latin typeface="Consolas" pitchFamily="49" charset="0"/>
              </a:rPr>
              <a:t>WHERE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surname</a:t>
            </a:r>
            <a:r>
              <a:rPr lang="es-ES_tradnl" sz="2400" dirty="0" smtClean="0">
                <a:latin typeface="Consolas" pitchFamily="49" charset="0"/>
              </a:rPr>
              <a:t> = </a:t>
            </a:r>
            <a:r>
              <a:rPr lang="es-ES_tradnl" sz="2400" dirty="0" smtClean="0">
                <a:solidFill>
                  <a:srgbClr val="0070C0"/>
                </a:solidFill>
                <a:latin typeface="Consolas" pitchFamily="49" charset="0"/>
              </a:rPr>
              <a:t>‘Hellín’</a:t>
            </a:r>
            <a:endParaRPr lang="es-ES_tradnl" sz="2400" dirty="0" smtClean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59292" y="6516052"/>
            <a:ext cx="408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 BTW, </a:t>
            </a:r>
            <a:r>
              <a:rPr lang="es-ES_tradnl" dirty="0" err="1" smtClean="0"/>
              <a:t>there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bug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previous</a:t>
            </a:r>
            <a:r>
              <a:rPr lang="es-ES_tradnl" dirty="0" smtClean="0"/>
              <a:t> </a:t>
            </a:r>
            <a:r>
              <a:rPr lang="es-ES_tradnl" dirty="0" err="1" smtClean="0"/>
              <a:t>slide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are </a:t>
            </a:r>
            <a:r>
              <a:rPr lang="es-ES_tradnl" dirty="0" err="1" smtClean="0"/>
              <a:t>nothing</a:t>
            </a:r>
            <a:r>
              <a:rPr lang="es-ES_tradnl" dirty="0" smtClean="0"/>
              <a:t> new</a:t>
            </a:r>
          </a:p>
          <a:p>
            <a:pPr lvl="1"/>
            <a:r>
              <a:rPr lang="es-ES_tradnl" dirty="0" smtClean="0"/>
              <a:t>Little </a:t>
            </a:r>
            <a:r>
              <a:rPr lang="es-ES_tradnl" dirty="0" err="1" smtClean="0"/>
              <a:t>languages</a:t>
            </a:r>
            <a:endParaRPr lang="es-ES_tradnl" dirty="0" smtClean="0"/>
          </a:p>
          <a:p>
            <a:r>
              <a:rPr lang="es-ES_tradnl" dirty="0" err="1" smtClean="0"/>
              <a:t>Examples</a:t>
            </a:r>
            <a:endParaRPr lang="es-ES_tradnl" dirty="0" smtClean="0"/>
          </a:p>
          <a:p>
            <a:pPr lvl="1"/>
            <a:r>
              <a:rPr lang="es-ES_tradnl" dirty="0" smtClean="0"/>
              <a:t>SQL</a:t>
            </a:r>
          </a:p>
          <a:p>
            <a:pPr lvl="1"/>
            <a:r>
              <a:rPr lang="es-ES_tradnl" dirty="0" err="1" smtClean="0"/>
              <a:t>Make</a:t>
            </a:r>
            <a:endParaRPr lang="es-ES_tradnl" dirty="0" smtClean="0"/>
          </a:p>
          <a:p>
            <a:pPr lvl="1"/>
            <a:r>
              <a:rPr lang="es-ES_tradnl" dirty="0" smtClean="0"/>
              <a:t>Apache </a:t>
            </a:r>
            <a:r>
              <a:rPr lang="es-ES_tradnl" dirty="0" err="1" smtClean="0"/>
              <a:t>configuration</a:t>
            </a:r>
            <a:r>
              <a:rPr lang="es-ES_tradnl" dirty="0" smtClean="0"/>
              <a:t> files</a:t>
            </a:r>
          </a:p>
          <a:p>
            <a:pPr lvl="1"/>
            <a:r>
              <a:rPr lang="es-ES_tradnl" dirty="0" err="1" smtClean="0"/>
              <a:t>LaTeX</a:t>
            </a:r>
            <a:endParaRPr lang="es-ES_tradnl" dirty="0" smtClean="0"/>
          </a:p>
          <a:p>
            <a:pPr lvl="1"/>
            <a:r>
              <a:rPr lang="es-ES_tradnl" dirty="0" err="1" smtClean="0"/>
              <a:t>Ruby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Rails</a:t>
            </a:r>
            <a:endParaRPr lang="es-ES_tradnl" dirty="0" smtClean="0"/>
          </a:p>
          <a:p>
            <a:pPr lvl="1"/>
            <a:r>
              <a:rPr lang="es-ES_tradnl" b="1" dirty="0" smtClean="0"/>
              <a:t>More </a:t>
            </a:r>
            <a:r>
              <a:rPr lang="es-ES_tradnl" b="1" dirty="0" err="1" smtClean="0"/>
              <a:t>examples</a:t>
            </a:r>
            <a:r>
              <a:rPr lang="es-ES_tradnl" b="1" dirty="0" smtClean="0"/>
              <a:t>?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/>
          </a:bodyPr>
          <a:lstStyle/>
          <a:p>
            <a:r>
              <a:rPr lang="es-ES_tradnl" dirty="0" smtClean="0"/>
              <a:t>A DSL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small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, </a:t>
            </a:r>
            <a:r>
              <a:rPr lang="es-ES_tradnl" dirty="0" err="1" smtClean="0"/>
              <a:t>tailored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a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Why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err="1" smtClean="0"/>
              <a:t>Increase</a:t>
            </a:r>
            <a:r>
              <a:rPr lang="es-ES_tradnl" dirty="0" smtClean="0"/>
              <a:t> </a:t>
            </a:r>
            <a:r>
              <a:rPr lang="es-ES_tradnl" dirty="0" err="1" smtClean="0"/>
              <a:t>productivity</a:t>
            </a:r>
            <a:endParaRPr lang="es-ES_tradnl" dirty="0" smtClean="0"/>
          </a:p>
          <a:p>
            <a:pPr lvl="2"/>
            <a:r>
              <a:rPr lang="es-ES_tradnl" dirty="0" smtClean="0"/>
              <a:t>A DSL </a:t>
            </a:r>
            <a:r>
              <a:rPr lang="es-ES_tradnl" dirty="0" err="1" smtClean="0"/>
              <a:t>embeds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knowledge</a:t>
            </a:r>
            <a:endParaRPr lang="es-ES_tradnl" dirty="0" smtClean="0"/>
          </a:p>
          <a:p>
            <a:pPr lvl="2"/>
            <a:r>
              <a:rPr lang="es-ES_tradnl" dirty="0" err="1" smtClean="0"/>
              <a:t>Example</a:t>
            </a:r>
            <a:r>
              <a:rPr lang="es-ES_tradnl" dirty="0" smtClean="0"/>
              <a:t>: In SQL </a:t>
            </a:r>
            <a:r>
              <a:rPr lang="es-ES_tradnl" dirty="0" err="1" smtClean="0"/>
              <a:t>the</a:t>
            </a:r>
            <a:r>
              <a:rPr lang="es-ES_tradnl" dirty="0" smtClean="0"/>
              <a:t> “</a:t>
            </a:r>
            <a:r>
              <a:rPr lang="es-ES_tradnl" dirty="0" err="1" smtClean="0"/>
              <a:t>query</a:t>
            </a:r>
            <a:r>
              <a:rPr lang="es-ES_tradnl" dirty="0" smtClean="0"/>
              <a:t> </a:t>
            </a:r>
            <a:r>
              <a:rPr lang="es-ES_tradnl" dirty="0" err="1" smtClean="0"/>
              <a:t>loop</a:t>
            </a:r>
            <a:r>
              <a:rPr lang="es-ES_tradnl" dirty="0" smtClean="0"/>
              <a:t>”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hidden</a:t>
            </a:r>
            <a:endParaRPr lang="es-ES_tradnl" dirty="0" smtClean="0"/>
          </a:p>
          <a:p>
            <a:pPr lvl="1"/>
            <a:r>
              <a:rPr lang="es-ES_tradnl" dirty="0" err="1" smtClean="0"/>
              <a:t>Involve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experts</a:t>
            </a:r>
            <a:endParaRPr lang="es-ES_tradnl" dirty="0" smtClean="0"/>
          </a:p>
          <a:p>
            <a:pPr lvl="2"/>
            <a:r>
              <a:rPr lang="es-ES_tradnl" dirty="0" err="1" smtClean="0"/>
              <a:t>Example</a:t>
            </a:r>
            <a:r>
              <a:rPr lang="es-ES_tradnl" dirty="0" smtClean="0"/>
              <a:t>: non-</a:t>
            </a:r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able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r>
              <a:rPr lang="es-ES_tradnl" dirty="0" smtClean="0"/>
              <a:t> SQL </a:t>
            </a:r>
            <a:r>
              <a:rPr lang="es-ES_tradnl" dirty="0" err="1" smtClean="0"/>
              <a:t>code</a:t>
            </a:r>
            <a:endParaRPr lang="es-ES_tradnl" dirty="0" smtClean="0"/>
          </a:p>
          <a:p>
            <a:pPr lvl="1"/>
            <a:r>
              <a:rPr lang="es-ES_tradnl" dirty="0" err="1" smtClean="0"/>
              <a:t>Optimization</a:t>
            </a:r>
            <a:r>
              <a:rPr lang="es-ES_tradnl" dirty="0" smtClean="0"/>
              <a:t> and </a:t>
            </a:r>
            <a:r>
              <a:rPr lang="es-ES_tradnl" dirty="0" err="1" smtClean="0"/>
              <a:t>analysis</a:t>
            </a:r>
            <a:endParaRPr lang="es-ES_tradnl" dirty="0" smtClean="0"/>
          </a:p>
          <a:p>
            <a:pPr lvl="2"/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  <a:r>
              <a:rPr lang="es-ES_tradnl" dirty="0" err="1" smtClean="0"/>
              <a:t>Optimize</a:t>
            </a:r>
            <a:r>
              <a:rPr lang="es-ES_tradnl" dirty="0" smtClean="0"/>
              <a:t> SQL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pPr lvl="2"/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1964</Words>
  <Application>Microsoft Office PowerPoint</Application>
  <PresentationFormat>Presentación en pantalla (4:3)</PresentationFormat>
  <Paragraphs>558</Paragraphs>
  <Slides>60</Slides>
  <Notes>11</Notes>
  <HiddenSlides>8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Tema de Office</vt:lpstr>
      <vt:lpstr>Domain-Specific Languages (by example)</vt:lpstr>
      <vt:lpstr>Outline</vt:lpstr>
      <vt:lpstr>Outline</vt:lpstr>
      <vt:lpstr>MOTIVATION</vt:lpstr>
      <vt:lpstr>Motivation</vt:lpstr>
      <vt:lpstr>Motivation</vt:lpstr>
      <vt:lpstr>Motivation</vt:lpstr>
      <vt:lpstr>Domain-Specific Languages</vt:lpstr>
      <vt:lpstr>Domain-Specific Languages</vt:lpstr>
      <vt:lpstr>Domain-Specific Languages</vt:lpstr>
      <vt:lpstr>COMPUTER Languages</vt:lpstr>
      <vt:lpstr>Languages</vt:lpstr>
      <vt:lpstr>Languages – Main elements</vt:lpstr>
      <vt:lpstr>Languages – Abstract syntax</vt:lpstr>
      <vt:lpstr>Languages – Abstract syntax</vt:lpstr>
      <vt:lpstr>Languages – Abstract syntax</vt:lpstr>
      <vt:lpstr>Languages – Concrete syntax</vt:lpstr>
      <vt:lpstr>Languages – Semantics</vt:lpstr>
      <vt:lpstr>Languages – Compilers</vt:lpstr>
      <vt:lpstr>Languages – Interpeters</vt:lpstr>
      <vt:lpstr>Languages – Execution</vt:lpstr>
      <vt:lpstr>Languages &amp; DSLs</vt:lpstr>
      <vt:lpstr>Domain-Specific Languages</vt:lpstr>
      <vt:lpstr>DSLs – Definition</vt:lpstr>
      <vt:lpstr>DSLs – Implementation strategies</vt:lpstr>
      <vt:lpstr>DSLs – Scope</vt:lpstr>
      <vt:lpstr>DSLs – Execution</vt:lpstr>
      <vt:lpstr>DSLs – Quick examples</vt:lpstr>
      <vt:lpstr>DSLs – Quick examples</vt:lpstr>
      <vt:lpstr>DSLs – Quick examples</vt:lpstr>
      <vt:lpstr>DSLs – Quick examples</vt:lpstr>
      <vt:lpstr>DSLs – CRUD applications</vt:lpstr>
      <vt:lpstr>DSLs – CRUD applications</vt:lpstr>
      <vt:lpstr>Diapositiva 34</vt:lpstr>
      <vt:lpstr>DSLs – CRUD applications</vt:lpstr>
      <vt:lpstr>DSLs – Web site testing</vt:lpstr>
      <vt:lpstr>DSLs – Web site testing</vt:lpstr>
      <vt:lpstr>DSLs – Web site testing</vt:lpstr>
      <vt:lpstr>DSLs – Web site testing</vt:lpstr>
      <vt:lpstr>DSLs – Web site testing</vt:lpstr>
      <vt:lpstr>DSLs – Web site testing</vt:lpstr>
      <vt:lpstr>DSLs – Questionnaries</vt:lpstr>
      <vt:lpstr>DSLs – Questionnaries</vt:lpstr>
      <vt:lpstr>DSLs – Questionnaries</vt:lpstr>
      <vt:lpstr>DSLs – Questionnaries</vt:lpstr>
      <vt:lpstr>SOME POINTERS</vt:lpstr>
      <vt:lpstr>Buzzwords</vt:lpstr>
      <vt:lpstr>Tools</vt:lpstr>
      <vt:lpstr>Documentation</vt:lpstr>
      <vt:lpstr>Thank you!</vt:lpstr>
      <vt:lpstr>Other examples</vt:lpstr>
      <vt:lpstr>DSLs – Menu generation</vt:lpstr>
      <vt:lpstr>DSLs – Menu generation</vt:lpstr>
      <vt:lpstr>DSLs – Quick examples</vt:lpstr>
      <vt:lpstr>Relevant people</vt:lpstr>
      <vt:lpstr>Examples</vt:lpstr>
      <vt:lpstr>Domain-Specific Languages</vt:lpstr>
      <vt:lpstr>Domain-Specific Languages</vt:lpstr>
      <vt:lpstr>Examples</vt:lpstr>
      <vt:lpstr>Modern compilers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compilers and Domain-Specific Languages</dc:title>
  <cp:lastModifiedBy>Jesus</cp:lastModifiedBy>
  <cp:revision>348</cp:revision>
  <dcterms:modified xsi:type="dcterms:W3CDTF">2016-05-20T22:04:54Z</dcterms:modified>
</cp:coreProperties>
</file>