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6" r:id="rId14"/>
    <p:sldId id="265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3D27-A8C7-4135-A9A3-B7482142D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0039-75FE-49C1-924C-2E6C7DC2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B467-0BB1-42CF-8CA9-672C8692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5544-81F0-4762-A97D-2077ADDD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69A0-49A5-4BFB-9E6B-51CE6667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6EE2-0743-45B2-8349-38FC5962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B7F0B-31CB-41BC-B45A-3C6836FD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029C-D142-4084-B7CD-B06C399B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94EA-DE0D-44E5-96A2-0E01FC0D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E38D-9492-4535-A3E3-76824574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BF7B0-7267-4674-BC34-A76C0182E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E6A1C-5848-4879-A0B6-C453DE50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F309-382B-4FBE-BC86-8C3B7C96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F2EB-9EE6-408E-9AC5-FC447B33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01ED-8B97-4870-A037-8532A474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FD7-6F88-479F-9BD9-06288C84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5A73-2AEC-4E36-8B47-A24476BC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1FD8-56D4-459D-8F21-83A11B1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07B1-E97B-4F98-A876-86734656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FE66-7DA7-48B4-9D03-72A716E4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2EDF-04B3-49B8-9401-3AF8BA6F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B01F8-0F99-462F-B87F-04F627C9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739-CA5B-44BB-BA78-C13FCC5F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DC3F0-6552-4C6E-BC28-B6CA24E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DD4E-225D-4272-B4C4-6BABD59F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12B5-0C11-4372-AD91-C2AEDCE7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F45A-AC1E-4EC2-BE26-5F4BD225B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A501-62EA-441E-BD91-6DA118C25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E241B-FAD8-46CF-A72B-90DDF334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20EF-DFC3-4C6D-8D87-5317D2D2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0056-14B4-44F0-84D7-7A9A4F52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7B99-3729-426C-BA99-C8C07B97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52D4-E7D7-4677-8980-DD9156DB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EE6EB-D4C2-4435-AE55-FA288DE3F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348E-9419-412E-A956-642A12C91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093AF-C087-4251-B56A-E1F4E5B3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64AC6-FA17-4E35-83C3-4D5081B4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AA841-CD01-49AF-B8A7-879FC25D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3E992-C6BF-415B-B9E6-29C34B28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3293-9914-4917-BCB9-58E45285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3684A-63A3-47EC-9B2D-F3B93AFB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96D1-47AC-48C8-80E9-4E3A5853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B373C-D6E1-4088-9BAA-213ABD9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024D-1BAF-4C2A-A3B7-27CA57F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33ED3-DF4D-4B3E-B26E-187A22A8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D82CA-9DAF-4FBC-BE10-B19D25EC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4653-EE8E-4388-91C3-1F220CB4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C03D-8795-42DB-8C15-5B560029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1097B-2752-48A5-8C48-09AABC78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A883-99FE-4FA7-A2B8-277D4E01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75FF5-9B1C-4D29-AA84-000C830F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AA76-81F5-4566-8237-34A9458B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E58C-65FA-4B7E-8646-A047B0EB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AF0DE-50D5-4AF8-B949-EC46FBAA9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356E0-EE0F-4C39-9F93-865918980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30890-A4C9-4477-9B1C-C44DC10D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3DA5-070B-45FF-BD1A-E7297D5F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4B07E-5C38-4558-83A7-8615C9BF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9DEA8-BB1D-49C8-B378-871FF884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95289-E017-4483-AEEC-87B093623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D78B-A10B-4F5E-960B-161464779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FB2FF-4BE0-40F7-A710-4674039391CC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D3E5-52B8-468D-92B0-D039603FE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2B92-4382-49D1-89C2-4A98B1D1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372E-DDB5-43B3-9A2C-D629482F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minimum_value_of_correlation_coefficient_to_prove_the_existence_of_the_accepted_relationship_between_scores_of_two_of_more_tes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DCF1F-361E-4965-8923-ECEAB319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144000" cy="2603274"/>
          </a:xfrm>
        </p:spPr>
        <p:txBody>
          <a:bodyPr>
            <a:normAutofit/>
          </a:bodyPr>
          <a:lstStyle/>
          <a:p>
            <a:r>
              <a:rPr lang="en-US" sz="5400"/>
              <a:t>Forbes </a:t>
            </a:r>
            <a:r>
              <a:rPr lang="en-US" sz="5400" dirty="0"/>
              <a:t>List vs Wikipedia Pageviews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A7CD6-9642-479E-B57F-6D5A1C8A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088"/>
            <a:ext cx="9144000" cy="1393711"/>
          </a:xfrm>
        </p:spPr>
        <p:txBody>
          <a:bodyPr>
            <a:normAutofit/>
          </a:bodyPr>
          <a:lstStyle/>
          <a:p>
            <a:r>
              <a:rPr lang="en-US" dirty="0"/>
              <a:t>An exploration in correlation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C8C2C5-B5A2-4D7D-939A-60A39FDE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Bias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AAE57-86D9-4002-BEF3-4B59F2BA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239850"/>
            <a:ext cx="3661831" cy="23984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AE58-4994-462A-9B3A-B26CF14F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The Pageviews API from Wikipedia only provides data from July 2015 forward.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This creates a bias in favor of more recent celebrities because the pageviews from 1999 to 2014 are not counted.</a:t>
            </a:r>
          </a:p>
        </p:txBody>
      </p:sp>
    </p:spTree>
    <p:extLst>
      <p:ext uri="{BB962C8B-B14F-4D97-AF65-F5344CB8AC3E}">
        <p14:creationId xmlns:p14="http://schemas.microsoft.com/office/powerpoint/2010/main" val="315107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C289-AE7C-4419-B62B-70DA0EE6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Determining Trend of R-value Over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CC67-E52D-447C-9B29-AE0A57BE9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If our data and results are not valid for year range (1999 to present), are there any year ranges when they start becoming valid?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We create a function that iterates over the data, increasing the "</a:t>
            </a:r>
            <a:r>
              <a:rPr lang="en-US" sz="2000">
                <a:solidFill>
                  <a:schemeClr val="bg1"/>
                </a:solidFill>
              </a:rPr>
              <a:t>StartYear</a:t>
            </a:r>
            <a:r>
              <a:rPr lang="en-US" sz="2000" dirty="0">
                <a:solidFill>
                  <a:schemeClr val="bg1"/>
                </a:solidFill>
              </a:rPr>
              <a:t>" with each step.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2F35C-4123-4247-94F7-BA34CDFE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34" y="191338"/>
            <a:ext cx="7018066" cy="2955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27A313-D486-4E05-AA7E-C366F6C0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653" y="3152752"/>
            <a:ext cx="3107748" cy="35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2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D17A6-8BF5-4793-8730-F406C970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Increasing Correlation Over Time</a:t>
            </a:r>
          </a:p>
        </p:txBody>
      </p:sp>
      <p:sp>
        <p:nvSpPr>
          <p:cNvPr id="3079" name="Content Placeholder 2">
            <a:extLst>
              <a:ext uri="{FF2B5EF4-FFF2-40B4-BE49-F238E27FC236}">
                <a16:creationId xmlns:a16="http://schemas.microsoft.com/office/drawing/2014/main" id="{C4239A78-9DE6-4B43-8FE3-4C2ED829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results seem positive. We see an increasing correlation of Forbes and Wikipedia data over time. </a:t>
            </a:r>
          </a:p>
          <a:p>
            <a:pPr marL="0" indent="0">
              <a:buNone/>
            </a:pPr>
            <a:r>
              <a:rPr lang="en-US" sz="2400" dirty="0"/>
              <a:t>More significantly, from "no correlation", our graph achieves "weak correlation" on year 2010.</a:t>
            </a:r>
          </a:p>
          <a:p>
            <a:pPr marL="0" indent="0">
              <a:buNone/>
            </a:pPr>
            <a:r>
              <a:rPr lang="en-US" sz="2400" dirty="0"/>
              <a:t>We also see a significant decrease in P-value around the same year.</a:t>
            </a:r>
          </a:p>
          <a:p>
            <a:pPr marL="0" indent="0">
              <a:buNone/>
            </a:pPr>
            <a:r>
              <a:rPr lang="en-US" sz="2400" dirty="0"/>
              <a:t>Correcting for data, our results now suggest weak correlation.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561C2-F8FC-4C98-B01C-46BEA4F4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108" y="3428999"/>
            <a:ext cx="4225634" cy="27889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44933C-4BF8-4AB5-B7F8-79348DFC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400" y="321176"/>
            <a:ext cx="4517471" cy="30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741A-63F1-4E79-9AD1-B240BA87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A5F3-1A8D-4773-965E-73C0752A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This small presentation was created with advise and inspiration from DIY Data Workshop facilitated by Dr. Reina Reyes, 2018, Shaw Boulevard, Mandaluyong, Metro Manila.</a:t>
            </a:r>
          </a:p>
          <a:p>
            <a:r>
              <a:rPr lang="en-US" sz="2400" dirty="0"/>
              <a:t>Forbes List data prepared by Reina Reyes.</a:t>
            </a:r>
          </a:p>
          <a:p>
            <a:r>
              <a:rPr lang="en-US" sz="2400" dirty="0"/>
              <a:t>Pageview data prepared by Jesus Chua Jr.</a:t>
            </a:r>
          </a:p>
          <a:p>
            <a:r>
              <a:rPr lang="en-US" sz="2400" dirty="0"/>
              <a:t>Subjective rule-of-thumb used in categorizing R-value correlation: </a:t>
            </a:r>
          </a:p>
          <a:p>
            <a:pPr lvl="1"/>
            <a:r>
              <a:rPr lang="en-US" sz="2000" dirty="0"/>
              <a:t>0.00-0.19: very weak</a:t>
            </a:r>
          </a:p>
          <a:p>
            <a:pPr lvl="1"/>
            <a:r>
              <a:rPr lang="en-US" sz="2000" dirty="0"/>
              <a:t>0.20-0.39: weak</a:t>
            </a:r>
          </a:p>
          <a:p>
            <a:pPr lvl="1"/>
            <a:r>
              <a:rPr lang="en-US" sz="2000" dirty="0"/>
              <a:t>0.40-0.59: moderate </a:t>
            </a:r>
          </a:p>
          <a:p>
            <a:pPr lvl="1"/>
            <a:r>
              <a:rPr lang="en-US" sz="2000" dirty="0"/>
              <a:t>0.60-0.79: strong</a:t>
            </a:r>
          </a:p>
          <a:p>
            <a:pPr lvl="1"/>
            <a:r>
              <a:rPr lang="en-US" sz="2000" dirty="0"/>
              <a:t>0.80-1.00: very strong</a:t>
            </a:r>
          </a:p>
          <a:p>
            <a:pPr marL="457200" lvl="1" indent="0">
              <a:buNone/>
            </a:pPr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https://www.researchgate.net/post/What_is_the_minimum_value_of_correlation_coefficient_to_prove_the_existence_of_the_accepted_relationship_between_scores_of_two_of_more_tests</a:t>
            </a:r>
            <a:endParaRPr lang="en-US" sz="2000" dirty="0"/>
          </a:p>
          <a:p>
            <a:r>
              <a:rPr lang="en-US" sz="2400" dirty="0"/>
              <a:t>There is a noticeable decrease in R-value in year 2017, and a corresponding spike in P-value. This is most likely caused by the sample size being too small. At year range 2017-present, there are only 18 celebrities at play.</a:t>
            </a:r>
          </a:p>
        </p:txBody>
      </p:sp>
    </p:spTree>
    <p:extLst>
      <p:ext uri="{BB962C8B-B14F-4D97-AF65-F5344CB8AC3E}">
        <p14:creationId xmlns:p14="http://schemas.microsoft.com/office/powerpoint/2010/main" val="17313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56DCC-6980-4D1A-BEBE-1BE5A6086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79" y="0"/>
            <a:ext cx="853207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D7AB8-DF11-4E7E-9748-3FAE7ED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Original Scatter </a:t>
            </a:r>
            <a:r>
              <a:rPr lang="en-US" sz="2600" dirty="0">
                <a:solidFill>
                  <a:srgbClr val="FFFFFF"/>
                </a:solidFill>
              </a:rPr>
              <a:t>P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lot with Names</a:t>
            </a:r>
          </a:p>
        </p:txBody>
      </p:sp>
    </p:spTree>
    <p:extLst>
      <p:ext uri="{BB962C8B-B14F-4D97-AF65-F5344CB8AC3E}">
        <p14:creationId xmlns:p14="http://schemas.microsoft.com/office/powerpoint/2010/main" val="219893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7AB8-DF11-4E7E-9748-3FAE7ED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Data-Corrected Scatter </a:t>
            </a:r>
            <a:r>
              <a:rPr lang="en-US" sz="2600" dirty="0">
                <a:solidFill>
                  <a:srgbClr val="FFFFFF"/>
                </a:solidFill>
              </a:rPr>
              <a:t>P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23C6C-AE3B-4EA7-A288-D4204ED0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92" y="0"/>
            <a:ext cx="8679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7AB8-DF11-4E7E-9748-3FAE7ED4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Scatter </a:t>
            </a:r>
            <a:r>
              <a:rPr lang="en-US" sz="2600" dirty="0">
                <a:solidFill>
                  <a:srgbClr val="FFFFFF"/>
                </a:solidFill>
              </a:rPr>
              <a:t>P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lot with too small sample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23C6C-AE3B-4EA7-A288-D4204ED0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48" y="0"/>
            <a:ext cx="866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0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A72BD-CDF9-4EFA-8667-CB380619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417259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07F1D-E485-4300-BAB8-127E4D56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The Forbes Celebrity 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E9E6-128F-40F5-B673-4E6F9926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Forbes compiles an annual list of the world's highest paid celebrities.</a:t>
            </a:r>
          </a:p>
          <a:p>
            <a:r>
              <a:rPr lang="en-US" sz="2400"/>
              <a:t>The list has been published since 1999.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1026" name="Picture 2" descr="Image result for forbes celebrity 100">
            <a:extLst>
              <a:ext uri="{FF2B5EF4-FFF2-40B4-BE49-F238E27FC236}">
                <a16:creationId xmlns:a16="http://schemas.microsoft.com/office/drawing/2014/main" id="{26FDABD5-12B2-40FA-971E-001C53EAC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6"/>
          <a:stretch/>
        </p:blipFill>
        <p:spPr bwMode="auto">
          <a:xfrm>
            <a:off x="9078159" y="306909"/>
            <a:ext cx="154519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6A34FAD-92C5-4AED-9EBD-15DB2870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66" y="2828925"/>
            <a:ext cx="2592580" cy="33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FC5CD-3C2E-4221-B20A-856633AB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The Best of the Best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A38C77-0DE9-4EE3-B527-A387BADE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 be cited in the Forbes list is already a great honor for any celebrity. But even in this elite group, there are over-achievers.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From the annual list of 100, let's look at only the top 10.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from the annual top 10, let's see who's been included the most.</a:t>
            </a:r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99B450B-A668-49AA-BD61-5D1AC808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988902"/>
            <a:ext cx="6250769" cy="4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CC3A-342A-4BD6-A5D4-7F646C3C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Wikipedia Pageviews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6064AAD-188F-4DF9-BAA5-7C3D0749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23" y="2811104"/>
            <a:ext cx="3003679" cy="29281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7868-79AF-47F5-8883-89FB9335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Wikipedia was launched in 2001 and quickly became the default free encyclopedia.</a:t>
            </a:r>
          </a:p>
          <a:p>
            <a:pPr marL="0" indent="0">
              <a:buNone/>
            </a:pPr>
            <a:r>
              <a:rPr lang="en-US" sz="2400"/>
              <a:t>Anyone can access and contribute freely.</a:t>
            </a:r>
          </a:p>
          <a:p>
            <a:pPr marL="0" indent="0">
              <a:buNone/>
            </a:pPr>
            <a:r>
              <a:rPr lang="en-US" sz="2400"/>
              <a:t>Since 2016, Wikipedia has made it's page view statistics available.</a:t>
            </a:r>
          </a:p>
        </p:txBody>
      </p:sp>
    </p:spTree>
    <p:extLst>
      <p:ext uri="{BB962C8B-B14F-4D97-AF65-F5344CB8AC3E}">
        <p14:creationId xmlns:p14="http://schemas.microsoft.com/office/powerpoint/2010/main" val="112084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7F850-05F7-4204-8A82-D524F40B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Forbes List as a Predictor of Wikipedia Page Views?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853A-DF6A-41AE-8A5E-2FE9A433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Throughout the Forbes List history, there have been 82 celebrities (or groups of celebrities) that made it to the top 10. </a:t>
            </a:r>
          </a:p>
          <a:p>
            <a:pPr marL="0" indent="0">
              <a:buNone/>
            </a:pPr>
            <a:r>
              <a:rPr lang="en-US" sz="2200" dirty="0"/>
              <a:t>One convenient trait they share is that they ALL have dedicated Wikipedia pages.</a:t>
            </a:r>
          </a:p>
          <a:p>
            <a:pPr marL="0" indent="0">
              <a:buNone/>
            </a:pPr>
            <a:r>
              <a:rPr lang="en-US" sz="2200" dirty="0"/>
              <a:t>While the Forbes list is a good indicator of a celebrity's financial standing, it is interesting to ask if the Forbes List predicts their Wikipedia page views.</a:t>
            </a:r>
          </a:p>
          <a:p>
            <a:pPr marL="0" indent="0">
              <a:buNone/>
            </a:pPr>
            <a:r>
              <a:rPr lang="en-US" sz="2200" dirty="0"/>
              <a:t>We can state this hypothesis more simply:</a:t>
            </a:r>
          </a:p>
          <a:p>
            <a:pPr marL="0" indent="0">
              <a:buNone/>
            </a:pPr>
            <a:r>
              <a:rPr lang="en-US" sz="2200" dirty="0"/>
              <a:t>Is it true that the higher the celebrity's "Forbes Count", the higher his or her page view in Wikipedia?</a:t>
            </a:r>
          </a:p>
        </p:txBody>
      </p:sp>
    </p:spTree>
    <p:extLst>
      <p:ext uri="{BB962C8B-B14F-4D97-AF65-F5344CB8AC3E}">
        <p14:creationId xmlns:p14="http://schemas.microsoft.com/office/powerpoint/2010/main" val="2700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736E9-79E5-46D6-9245-8C87B2F4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the Page View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69CF-1453-4F27-8A0A-32729AE7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use 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Jupyter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notebook running on Python to harvest Wikipedia page statistics.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D1A95B7-3666-4206-8D34-3A69780F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819161"/>
            <a:ext cx="6553545" cy="32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8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6D630-7D0D-4855-81F1-ED22D714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Ranking the Same List of 82 Celebrities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A844957-507B-4CFD-8E96-C3D41947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D4D1857-8010-4453-8D49-3A8CB02E1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863880"/>
            <a:ext cx="5455917" cy="31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9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80153-83B1-4284-89D5-23BA5348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Making a Scatter Plot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EC37-07D9-4C98-960B-622643AC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At the extremes, the two lists are ordered differently. This already gives an instinctive feeling of no correlation.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Exactly how false our hypothesis is, is something we can determine through analysis.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We create a scatter plot of all 82 celebrities (red), and determine the best straight line with minimal distance from each point (in yellow). This represents our actual correlation.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For contrast, ideal positive correlation is shown in blue.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DD9BE-CF6F-4FEA-819A-99133688A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25" b="3"/>
          <a:stretch/>
        </p:blipFill>
        <p:spPr>
          <a:xfrm>
            <a:off x="5297763" y="1206199"/>
            <a:ext cx="6250769" cy="42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04DE-FF8D-417F-B69E-240723C5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R-value, P-value, Correlation,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C0F7F-FA8B-434F-B5AA-00E20395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47"/>
            <a:ext cx="10515600" cy="39376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R-value (-1 to +1) measures how close the two variables (Forbes count and Page view) follow each other. An </a:t>
            </a:r>
            <a:r>
              <a:rPr lang="en-US" dirty="0" err="1"/>
              <a:t>r-value</a:t>
            </a:r>
            <a:r>
              <a:rPr lang="en-US" dirty="0"/>
              <a:t> close to zero indicates no correlation.</a:t>
            </a:r>
          </a:p>
          <a:p>
            <a:r>
              <a:rPr lang="en-US" dirty="0"/>
              <a:t>P-value (0 to 1) indicates how likely our data was a product of randomness. The higher the p-value, the more likely it is by pure chance.</a:t>
            </a:r>
          </a:p>
          <a:p>
            <a:pPr marL="0" indent="0">
              <a:buNone/>
            </a:pPr>
            <a:r>
              <a:rPr lang="en-US" dirty="0"/>
              <a:t>Both our computed r and p values suggest that our hypothesis is false. </a:t>
            </a:r>
          </a:p>
          <a:p>
            <a:pPr marL="0" indent="0">
              <a:buNone/>
            </a:pPr>
            <a:r>
              <a:rPr lang="en-US" dirty="0"/>
              <a:t>In other words, the number of times a celebrity has been included in the Forbes Top 10 list does not predict his or her Wikipedia page views. </a:t>
            </a:r>
          </a:p>
          <a:p>
            <a:pPr marL="0" indent="0">
              <a:buNone/>
            </a:pPr>
            <a:r>
              <a:rPr lang="en-US" dirty="0"/>
              <a:t>However, there is a catch. An inherent bias in our data may be affecting our results. The next slides explore what's wrong.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ACD7E-A5A9-47AE-8F69-D3C0DA1F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835"/>
            <a:ext cx="6985290" cy="4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3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837</Words>
  <Application>Microsoft Macintosh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Forbes List vs Wikipedia Pageviews</vt:lpstr>
      <vt:lpstr>The Forbes Celebrity 100</vt:lpstr>
      <vt:lpstr>The Best of the Best</vt:lpstr>
      <vt:lpstr>Wikipedia Pageviews</vt:lpstr>
      <vt:lpstr>Forbes List as a Predictor of Wikipedia Page Views?</vt:lpstr>
      <vt:lpstr>Getting the Page View Counts</vt:lpstr>
      <vt:lpstr>Ranking the Same List of 82 Celebrities</vt:lpstr>
      <vt:lpstr>Making a Scatter Plot with Linear Regression</vt:lpstr>
      <vt:lpstr>R-value, P-value, Correlation, Catch</vt:lpstr>
      <vt:lpstr>Data Bias</vt:lpstr>
      <vt:lpstr>Determining Trend of R-value Over Years</vt:lpstr>
      <vt:lpstr>Increasing Correlation Over Time</vt:lpstr>
      <vt:lpstr>Acknowledgements</vt:lpstr>
      <vt:lpstr>Original Scatter Plot with Names</vt:lpstr>
      <vt:lpstr>Data-Corrected Scatter Plot</vt:lpstr>
      <vt:lpstr>Scatter Plot with too small sample size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Forbes List vs Wikipedia Pageviews</dc:title>
  <dc:creator>Jesus Hernandez Chua Jr</dc:creator>
  <cp:lastModifiedBy>Jesus Hernandez Chua Jr</cp:lastModifiedBy>
  <cp:revision>4</cp:revision>
  <dcterms:created xsi:type="dcterms:W3CDTF">2018-10-03T06:43:51Z</dcterms:created>
  <dcterms:modified xsi:type="dcterms:W3CDTF">2021-05-15T13:12:22Z</dcterms:modified>
</cp:coreProperties>
</file>