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  <p:sldId id="263" r:id="rId10"/>
    <p:sldId id="264" r:id="rId11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4560"/>
            <a:ext cx="1892520" cy="129384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40720" y="776160"/>
            <a:ext cx="8062560" cy="146952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 marL="484560" algn="r">
              <a:lnSpc>
                <a:spcPct val="100000"/>
              </a:lnSpc>
            </a:pPr>
            <a:r>
              <a:rPr lang="es-ES" sz="4400" b="0" strike="noStrike" spc="-1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lang="es-ES" sz="4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371600" y="6012720"/>
            <a:ext cx="5790960" cy="364680"/>
          </a:xfrm>
          <a:prstGeom prst="rect">
            <a:avLst/>
          </a:prstGeom>
        </p:spPr>
        <p:txBody>
          <a:bodyPr lIns="90000" tIns="0" rIns="90000" bIns="0">
            <a:noAutofit/>
          </a:bodyPr>
          <a:lstStyle/>
          <a:p>
            <a:pPr algn="r">
              <a:lnSpc>
                <a:spcPct val="100000"/>
              </a:lnSpc>
            </a:pPr>
            <a:fld id="{A59F93E1-1934-484B-AFFA-A86E81E4CC8C}" type="datetime">
              <a:rPr lang="es-ES" sz="1000" b="0" strike="noStrike" spc="-1">
                <a:solidFill>
                  <a:srgbClr val="FFFFFF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03/06/2021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371600" y="5650560"/>
            <a:ext cx="5790960" cy="364680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392320" y="5752440"/>
            <a:ext cx="502560" cy="364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3B2FF79-F95E-46F2-9343-D8445564D619}" type="slidenum">
              <a:rPr lang="es-ES" sz="13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‹Nº›</a:t>
            </a:fld>
            <a:endParaRPr lang="es-ES" sz="13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00" b="0" strike="noStrike" spc="-1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FFFFFF"/>
                </a:solidFill>
                <a:latin typeface="Century Gothic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00" b="0" strike="noStrike" spc="-1">
                <a:solidFill>
                  <a:srgbClr val="FFFFFF"/>
                </a:solidFill>
                <a:latin typeface="Century Gothic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lang="es-E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3000" b="0" strike="noStrike" spc="-1">
                <a:solidFill>
                  <a:srgbClr val="FFFFFF"/>
                </a:solidFill>
                <a:latin typeface="Century Gothic"/>
              </a:rPr>
              <a:t>Haga clic para modificar el estilo de texto del patrón</a:t>
            </a:r>
          </a:p>
          <a:p>
            <a:pPr marL="822960" lvl="1" indent="-285480">
              <a:lnSpc>
                <a:spcPct val="100000"/>
              </a:lnSpc>
              <a:spcBef>
                <a:spcPts val="519"/>
              </a:spcBef>
              <a:buClr>
                <a:srgbClr val="FF388C"/>
              </a:buClr>
              <a:buSzPct val="95000"/>
              <a:buFont typeface="Verdana"/>
              <a:buChar char="›"/>
            </a:pPr>
            <a:r>
              <a:rPr lang="es-ES" sz="2600" b="0" strike="noStrike" spc="-1">
                <a:solidFill>
                  <a:srgbClr val="FFFFFF"/>
                </a:solidFill>
                <a:latin typeface="Century Gothic"/>
              </a:rPr>
              <a:t>Segundo nivel</a:t>
            </a:r>
          </a:p>
          <a:p>
            <a:pPr marL="1106280" lvl="2" indent="-228240">
              <a:lnSpc>
                <a:spcPct val="100000"/>
              </a:lnSpc>
              <a:spcBef>
                <a:spcPts val="479"/>
              </a:spcBef>
              <a:buClr>
                <a:srgbClr val="FF388C"/>
              </a:buClr>
              <a:buFont typeface="Wingdings 2" charset="2"/>
              <a:buChar char=""/>
            </a:pPr>
            <a:r>
              <a:rPr lang="es-ES" sz="2400" b="0" strike="noStrike" spc="-1">
                <a:solidFill>
                  <a:srgbClr val="FFFFFF"/>
                </a:solidFill>
                <a:latin typeface="Century Gothic"/>
              </a:rPr>
              <a:t>Tercer nivel</a:t>
            </a:r>
          </a:p>
          <a:p>
            <a:pPr marL="1371600" lvl="3" indent="-209880">
              <a:lnSpc>
                <a:spcPct val="100000"/>
              </a:lnSpc>
              <a:spcBef>
                <a:spcPts val="400"/>
              </a:spcBef>
              <a:buClr>
                <a:srgbClr val="FF388C"/>
              </a:buClr>
              <a:buFont typeface="Wingdings 2" charset="2"/>
              <a:buChar char=""/>
            </a:pPr>
            <a:r>
              <a:rPr lang="es-ES" sz="2000" b="0" strike="noStrike" spc="-1">
                <a:solidFill>
                  <a:srgbClr val="FFFFFF"/>
                </a:solidFill>
                <a:latin typeface="Century Gothic"/>
              </a:rPr>
              <a:t>Cuarto nivel</a:t>
            </a:r>
          </a:p>
          <a:p>
            <a:pPr marL="1600200" lvl="4" indent="-209880">
              <a:lnSpc>
                <a:spcPct val="100000"/>
              </a:lnSpc>
              <a:spcBef>
                <a:spcPts val="380"/>
              </a:spcBef>
              <a:buClr>
                <a:srgbClr val="FF90B2"/>
              </a:buClr>
              <a:buFont typeface="Wingdings 2" charset="2"/>
              <a:buChar char=""/>
            </a:pPr>
            <a:r>
              <a:rPr lang="es-ES" sz="1900" b="0" strike="noStrike" spc="-1">
                <a:solidFill>
                  <a:srgbClr val="FFFFFF"/>
                </a:solidFill>
                <a:latin typeface="Century Gothic"/>
              </a:rPr>
              <a:t>Quinto nivel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791600" y="6480000"/>
            <a:ext cx="2133360" cy="3013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4FED6A5E-B118-4A29-97E7-F388E476592B}" type="datetime">
              <a:rPr lang="es-ES" sz="1000" b="0" strike="noStrike" spc="-1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03/06/2021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457200" y="6481080"/>
            <a:ext cx="4259520" cy="3006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589520" y="6481080"/>
            <a:ext cx="502560" cy="3013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24994CE-E28F-4B7B-B536-2EE45F39EDE5}" type="slidenum">
              <a:rPr lang="es-ES" sz="12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28596" y="500042"/>
            <a:ext cx="8062560" cy="8169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D26785"/>
                </a:solidFill>
                <a:latin typeface="Century Gothic"/>
              </a:rPr>
              <a:t>Proyecto fin de curso</a:t>
            </a:r>
            <a:endParaRPr lang="es-ES" sz="44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0720" y="2245680"/>
            <a:ext cx="806256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3000" b="0" strike="noStrike" spc="-1" dirty="0">
                <a:solidFill>
                  <a:srgbClr val="FFFFFF"/>
                </a:solidFill>
                <a:latin typeface="Century Gothic"/>
              </a:rPr>
              <a:t>Aplicación web para el control y seguimiento de valores bursátiles</a:t>
            </a:r>
            <a:endParaRPr lang="es-ES" sz="3000" b="0" strike="noStrike" spc="-1" dirty="0">
              <a:latin typeface="Arial"/>
            </a:endParaRPr>
          </a:p>
        </p:txBody>
      </p:sp>
      <p:pic>
        <p:nvPicPr>
          <p:cNvPr id="91" name="90 Imagen"/>
          <p:cNvPicPr/>
          <p:nvPr/>
        </p:nvPicPr>
        <p:blipFill>
          <a:blip r:embed="rId2"/>
          <a:stretch/>
        </p:blipFill>
        <p:spPr>
          <a:xfrm>
            <a:off x="2786050" y="2928934"/>
            <a:ext cx="3547800" cy="3096000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500034" y="1714488"/>
            <a:ext cx="8062560" cy="8169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 dirty="0" err="1" smtClean="0">
                <a:solidFill>
                  <a:srgbClr val="D26785"/>
                </a:solidFill>
                <a:latin typeface="Century Gothic"/>
              </a:rPr>
              <a:t>Appvalores</a:t>
            </a:r>
            <a:endParaRPr lang="es-ES" sz="44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Especificaciones funcionales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CRUD de entidades: mercados, valores y divisas.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Historial de evolución de cotizaciones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Evolución y comparación gráfica de valores.</a:t>
            </a: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Compra de valores y evolución de la bolsa de compra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240" cy="646331"/>
          </a:xfrm>
        </p:spPr>
        <p:txBody>
          <a:bodyPr/>
          <a:lstStyle/>
          <a:p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Análisis </a:t>
            </a:r>
            <a:r>
              <a:rPr lang="es-ES" spc="-1" dirty="0" smtClean="0">
                <a:solidFill>
                  <a:srgbClr val="D26785"/>
                </a:solidFill>
                <a:latin typeface="Century Gothic"/>
              </a:rPr>
              <a:t> </a:t>
            </a:r>
            <a:r>
              <a:rPr lang="es-ES" sz="42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previo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00034" y="1785926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Fácil mantenimiento: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backend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 -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frontend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Seguridad: despliegue separado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Interoperabilidad: reutilizar la API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</a:pP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Recursos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357158" y="1428736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Hardware: i7, 3Ghz y 32Gb RAM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Software: IDE, SGBD, pruebas y documentación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Repositorios: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Github</a:t>
            </a:r>
            <a:endParaRPr lang="es-ES" sz="2800" spc="-1" dirty="0" smtClean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Servicios online: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Heroku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,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Vercel</a:t>
            </a:r>
            <a:r>
              <a:rPr lang="es-ES" sz="2800" spc="-1" dirty="0">
                <a:solidFill>
                  <a:srgbClr val="D26785"/>
                </a:solidFill>
                <a:latin typeface="Century Gothic"/>
              </a:rPr>
              <a:t> 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y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</a:rPr>
              <a:t>Gearhost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</a:rPr>
              <a:t>.</a:t>
            </a: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</a:pPr>
            <a:endParaRPr lang="es-ES" sz="2800" spc="-1" dirty="0">
              <a:solidFill>
                <a:srgbClr val="D26785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3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8596" y="357166"/>
            <a:ext cx="822924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Estructura global del proyecto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5" name="94 Imagen"/>
          <p:cNvPicPr/>
          <p:nvPr/>
        </p:nvPicPr>
        <p:blipFill>
          <a:blip r:embed="rId2"/>
          <a:stretch/>
        </p:blipFill>
        <p:spPr>
          <a:xfrm>
            <a:off x="500034" y="1142984"/>
            <a:ext cx="7858180" cy="542928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8596" y="357166"/>
            <a:ext cx="8229240" cy="951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Modelo de datos</a:t>
            </a:r>
            <a:endParaRPr lang="es-E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7" name="96 Imagen"/>
          <p:cNvPicPr/>
          <p:nvPr/>
        </p:nvPicPr>
        <p:blipFill>
          <a:blip r:embed="rId2"/>
          <a:stretch/>
        </p:blipFill>
        <p:spPr>
          <a:xfrm>
            <a:off x="500034" y="1428736"/>
            <a:ext cx="7286676" cy="50720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67480"/>
            <a:ext cx="8229240" cy="65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</a:rPr>
              <a:t>Modelización de clases</a:t>
            </a:r>
            <a:endParaRPr lang="es-ES" sz="4200" b="0" strike="noStrike" spc="-1" dirty="0">
              <a:solidFill>
                <a:srgbClr val="D26785"/>
              </a:solidFill>
              <a:latin typeface="Century Gothic"/>
              <a:ea typeface="Microsoft YaHei"/>
            </a:endParaRPr>
          </a:p>
        </p:txBody>
      </p:sp>
      <p:pic>
        <p:nvPicPr>
          <p:cNvPr id="99" name="98 Imagen"/>
          <p:cNvPicPr/>
          <p:nvPr/>
        </p:nvPicPr>
        <p:blipFill>
          <a:blip r:embed="rId2" cstate="print"/>
          <a:stretch/>
        </p:blipFill>
        <p:spPr>
          <a:xfrm>
            <a:off x="864000" y="1069560"/>
            <a:ext cx="3240000" cy="53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500034" y="1571612"/>
            <a:ext cx="4015800" cy="2714644"/>
          </a:xfrm>
        </p:spPr>
        <p:txBody>
          <a:bodyPr>
            <a:normAutofit lnSpcReduction="10000"/>
          </a:bodyPr>
          <a:lstStyle/>
          <a:p>
            <a:r>
              <a:rPr lang="es-ES" sz="2800" b="1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Backend</a:t>
            </a:r>
            <a:endParaRPr lang="es-ES" sz="2800" b="1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Transacciones Spring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Clases Id (clave)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Formato de fechas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Carga inicial de datos</a:t>
            </a:r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/>
          </p:nvPr>
        </p:nvSpPr>
        <p:spPr>
          <a:xfrm>
            <a:off x="4643438" y="1571612"/>
            <a:ext cx="4015800" cy="2714644"/>
          </a:xfrm>
        </p:spPr>
        <p:txBody>
          <a:bodyPr/>
          <a:lstStyle/>
          <a:p>
            <a:r>
              <a:rPr lang="es-ES" sz="2800" b="1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Frontend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Llamadas a </a:t>
            </a:r>
            <a:r>
              <a:rPr lang="es-ES" sz="2800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Ajax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Objeto Chart.js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Versiones </a:t>
            </a:r>
            <a:r>
              <a:rPr lang="es-ES" sz="2800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Bootstrap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/>
          </p:nvPr>
        </p:nvSpPr>
        <p:spPr>
          <a:xfrm>
            <a:off x="357158" y="4714884"/>
            <a:ext cx="8229240" cy="1285884"/>
          </a:xfrm>
        </p:spPr>
        <p:txBody>
          <a:bodyPr/>
          <a:lstStyle/>
          <a:p>
            <a:r>
              <a:rPr lang="es-ES" sz="2800" b="1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Despliegue</a:t>
            </a:r>
          </a:p>
          <a:p>
            <a:r>
              <a:rPr lang="es-ES" sz="2800" kern="1200" spc="-1" dirty="0" err="1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Vercel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despliega sólo sobre </a:t>
            </a:r>
            <a:r>
              <a:rPr lang="es-ES" sz="2800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main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.</a:t>
            </a: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pPr algn="ctr"/>
            <a:r>
              <a:rPr lang="es-ES" sz="4200" kern="1200" spc="-1" dirty="0" err="1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Dificulatades</a:t>
            </a:r>
            <a:r>
              <a:rPr lang="es-ES" dirty="0" smtClean="0"/>
              <a:t>  </a:t>
            </a:r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encontradas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/>
          </p:nvPr>
        </p:nvSpPr>
        <p:spPr>
          <a:xfrm>
            <a:off x="500034" y="2928934"/>
            <a:ext cx="4015800" cy="2714644"/>
          </a:xfrm>
        </p:spPr>
        <p:txBody>
          <a:bodyPr>
            <a:normAutofit fontScale="85000" lnSpcReduction="10000"/>
          </a:bodyPr>
          <a:lstStyle/>
          <a:p>
            <a:r>
              <a:rPr lang="es-ES" sz="2800" b="1" kern="1200" spc="-1" dirty="0" err="1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Backend</a:t>
            </a:r>
            <a:endParaRPr lang="es-ES" sz="2800" b="1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Consultas JPA deben devolver un objeto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Interfaces separadas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Formato de fechas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JPA administra las claves y relaciones en la BB.DD.</a:t>
            </a:r>
            <a:endParaRPr lang="es-ES" sz="28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/>
          </p:nvPr>
        </p:nvSpPr>
        <p:spPr>
          <a:xfrm>
            <a:off x="4643438" y="2857496"/>
            <a:ext cx="4015800" cy="2585323"/>
          </a:xfrm>
        </p:spPr>
        <p:txBody>
          <a:bodyPr/>
          <a:lstStyle/>
          <a:p>
            <a:r>
              <a:rPr lang="es-ES" sz="2800" b="1" kern="1200" spc="-1" dirty="0" err="1">
                <a:solidFill>
                  <a:srgbClr val="D26785"/>
                </a:solidFill>
                <a:latin typeface="Century Gothic"/>
              </a:rPr>
              <a:t>Frontend</a:t>
            </a:r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endParaRPr lang="es-ES" sz="2800" kern="1200" spc="-1" dirty="0" smtClean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Uso correcto de la API (dependencias)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Versiones de componentes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/>
          </p:nvPr>
        </p:nvSpPr>
        <p:spPr>
          <a:xfrm>
            <a:off x="571472" y="1071546"/>
            <a:ext cx="8229240" cy="1292662"/>
          </a:xfrm>
        </p:spPr>
        <p:txBody>
          <a:bodyPr/>
          <a:lstStyle/>
          <a:p>
            <a:r>
              <a:rPr lang="es-ES" sz="2800" b="1" kern="1200" spc="-1" dirty="0" smtClean="0">
                <a:solidFill>
                  <a:srgbClr val="D26785"/>
                </a:solidFill>
                <a:latin typeface="Century Gothic"/>
              </a:rPr>
              <a:t>Generales</a:t>
            </a:r>
            <a:endParaRPr lang="es-ES" sz="2800" b="1" kern="1200" spc="-1" dirty="0">
              <a:solidFill>
                <a:srgbClr val="D26785"/>
              </a:solidFill>
              <a:latin typeface="Century Gothic"/>
            </a:endParaRPr>
          </a:p>
          <a:p>
            <a:pPr>
              <a:buFont typeface="Arial" pitchFamily="34" charset="0"/>
              <a:buChar char="•"/>
            </a:pP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La primera solución no es la mejor.</a:t>
            </a:r>
          </a:p>
          <a:p>
            <a:pPr>
              <a:buFont typeface="Arial" pitchFamily="34" charset="0"/>
              <a:buChar char="•"/>
            </a:pPr>
            <a:r>
              <a:rPr lang="es-ES" sz="2800" kern="1200" spc="-1" dirty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s-ES" sz="28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Atender las especificaciones funcionales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646331"/>
          </a:xfrm>
        </p:spPr>
        <p:txBody>
          <a:bodyPr/>
          <a:lstStyle/>
          <a:p>
            <a:pPr algn="ctr"/>
            <a:r>
              <a:rPr lang="es-ES" sz="4200" kern="1200" spc="-1" dirty="0" smtClean="0">
                <a:solidFill>
                  <a:srgbClr val="D26785"/>
                </a:solidFill>
                <a:latin typeface="Century Gothic"/>
                <a:ea typeface="+mn-ea"/>
                <a:cs typeface="+mn-cs"/>
              </a:rPr>
              <a:t>Conclusiones</a:t>
            </a:r>
            <a:endParaRPr lang="es-ES" sz="4200" kern="1200" spc="-1" dirty="0">
              <a:solidFill>
                <a:srgbClr val="D26785"/>
              </a:solidFill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147</TotalTime>
  <Words>201</Words>
  <Application>LibreOffice/6.3.1.2$Windows_X86_64 LibreOffice_project/b79626edf0065ac373bd1df5c28bd630b4424273</Application>
  <PresentationFormat>Presentación en pantalla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Diapositiva 1</vt:lpstr>
      <vt:lpstr>Diapositiva 2</vt:lpstr>
      <vt:lpstr>Análisis  previo</vt:lpstr>
      <vt:lpstr>Recursos</vt:lpstr>
      <vt:lpstr>Diapositiva 5</vt:lpstr>
      <vt:lpstr>Diapositiva 6</vt:lpstr>
      <vt:lpstr>Diapositiva 7</vt:lpstr>
      <vt:lpstr>Dificulatades  encontradas</vt:lpstr>
      <vt:lpstr>Conclusiones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curso</dc:title>
  <dc:subject/>
  <dc:creator>jesus_000</dc:creator>
  <dc:description/>
  <cp:lastModifiedBy>jesus_000</cp:lastModifiedBy>
  <cp:revision>18</cp:revision>
  <dcterms:created xsi:type="dcterms:W3CDTF">2021-06-01T06:05:48Z</dcterms:created>
  <dcterms:modified xsi:type="dcterms:W3CDTF">2021-06-03T16:52:40Z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