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5" r:id="rId10"/>
    <p:sldId id="263" r:id="rId11"/>
    <p:sldId id="264" r:id="rId1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 marL="484560" algn="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tIns="0" rIns="90000" bIns="0">
            <a:noAutofit/>
          </a:bodyPr>
          <a:lstStyle/>
          <a:p>
            <a:pPr algn="r">
              <a:lnSpc>
                <a:spcPct val="100000"/>
              </a:lnSpc>
            </a:pPr>
            <a:fld id="{A59F93E1-1934-484B-AFFA-A86E81E4CC8C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04/06/2021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3B2FF79-F95E-46F2-9343-D8445564D619}" type="slidenum">
              <a:rPr lang="es-ES" sz="13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3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</a:p>
          <a:p>
            <a:pPr marL="822960" lvl="1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lang="es-ES" sz="2600" b="0" strike="noStrike" spc="-1">
                <a:solidFill>
                  <a:srgbClr val="FFFFFF"/>
                </a:solidFill>
                <a:latin typeface="Century Gothic"/>
              </a:rPr>
              <a:t>Segundo nivel</a:t>
            </a:r>
          </a:p>
          <a:p>
            <a:pPr marL="1106280" lvl="2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Tercer nivel</a:t>
            </a:r>
          </a:p>
          <a:p>
            <a:pPr marL="1371600" lvl="3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Cuarto nivel</a:t>
            </a:r>
          </a:p>
          <a:p>
            <a:pPr marL="1600200" lvl="4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Quinto nivel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FED6A5E-B118-4A29-97E7-F388E476592B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04/06/2021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4994CE-E28F-4B7B-B536-2EE45F39EDE5}" type="slidenum">
              <a:rPr lang="es-ES" sz="12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8596" y="500042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D26785"/>
                </a:solidFill>
                <a:latin typeface="Century Gothic"/>
              </a:rPr>
              <a:t>Proyecto fin de curso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000" b="0" strike="noStrike" spc="-1" dirty="0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lang="es-ES" sz="3000" b="0" strike="noStrike" spc="-1" dirty="0">
              <a:latin typeface="Arial"/>
            </a:endParaRPr>
          </a:p>
        </p:txBody>
      </p:sp>
      <p:pic>
        <p:nvPicPr>
          <p:cNvPr id="91" name="90 Imagen"/>
          <p:cNvPicPr/>
          <p:nvPr/>
        </p:nvPicPr>
        <p:blipFill>
          <a:blip r:embed="rId2"/>
          <a:stretch/>
        </p:blipFill>
        <p:spPr>
          <a:xfrm>
            <a:off x="2786050" y="2928934"/>
            <a:ext cx="3547800" cy="309600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500034" y="1714488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 err="1" smtClean="0">
                <a:solidFill>
                  <a:srgbClr val="D26785"/>
                </a:solidFill>
                <a:latin typeface="Century Gothic"/>
              </a:rPr>
              <a:t>Appvalores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2928934"/>
            <a:ext cx="4015800" cy="2714644"/>
          </a:xfrm>
        </p:spPr>
        <p:txBody>
          <a:bodyPr>
            <a:normAutofit fontScale="85000"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Consultas JPA deben devolver un objeto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Interfaces separadas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JPA administra las claves y relaciones en la BB.DD.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2857496"/>
            <a:ext cx="4015800" cy="2585323"/>
          </a:xfrm>
        </p:spPr>
        <p:txBody>
          <a:bodyPr/>
          <a:lstStyle/>
          <a:p>
            <a:r>
              <a:rPr lang="es-ES" sz="2800" b="1" kern="1200" spc="-1" dirty="0" err="1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Uso correcto de la API (dependencias)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de componentes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571472" y="1071546"/>
            <a:ext cx="8229240" cy="1292662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1" kern="1200" spc="-1" dirty="0">
              <a:solidFill>
                <a:srgbClr val="D26785"/>
              </a:solidFill>
              <a:latin typeface="Century Gothic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La primera solución no es la mejor.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Atender las especificaciones funcionales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Conclusiones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CRUD de entidades: mercados, valores y divisas.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Historial de evolución de cotizaciones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Evolución y comparación gráfica de valores.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Compra de valores y evolución de la bolsa de compra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Análisis </a:t>
            </a:r>
            <a:r>
              <a:rPr lang="es-ES" spc="-1" dirty="0" smtClean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previo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00034" y="178592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Fácil mantenimiento: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backend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 -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Seguridad: despliegue separado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Interoperabilidad: reutilizar la API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Recursos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57158" y="142873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Hardware: i7, 3Ghz y 32Gb RAM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Software: IDE, SGBD, pruebas y documentación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Repositorios: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Github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Servicios online: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Heroku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,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Vercel</a:t>
            </a: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y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Gearhost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.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8596" y="357166"/>
            <a:ext cx="822924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Estructura global del proyecto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94 Imagen"/>
          <p:cNvPicPr/>
          <p:nvPr/>
        </p:nvPicPr>
        <p:blipFill>
          <a:blip r:embed="rId2"/>
          <a:stretch/>
        </p:blipFill>
        <p:spPr>
          <a:xfrm>
            <a:off x="500034" y="1142984"/>
            <a:ext cx="7858180" cy="54292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596" y="357166"/>
            <a:ext cx="8229240" cy="951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Modelo de datos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96 Imagen"/>
          <p:cNvPicPr/>
          <p:nvPr/>
        </p:nvPicPr>
        <p:blipFill>
          <a:blip r:embed="rId2"/>
          <a:stretch/>
        </p:blipFill>
        <p:spPr>
          <a:xfrm>
            <a:off x="500034" y="1428736"/>
            <a:ext cx="7286676" cy="50720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67480"/>
            <a:ext cx="8229240" cy="65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Modelización de clases</a:t>
            </a:r>
            <a:endParaRPr lang="es-ES" sz="4200" b="0" strike="noStrike" spc="-1" dirty="0">
              <a:solidFill>
                <a:srgbClr val="D26785"/>
              </a:solidFill>
              <a:latin typeface="Century Gothic"/>
              <a:ea typeface="Microsoft YaHei"/>
            </a:endParaRPr>
          </a:p>
        </p:txBody>
      </p:sp>
      <p:pic>
        <p:nvPicPr>
          <p:cNvPr id="99" name="98 Imagen"/>
          <p:cNvPicPr/>
          <p:nvPr/>
        </p:nvPicPr>
        <p:blipFill>
          <a:blip r:embed="rId2" cstate="print"/>
          <a:stretch/>
        </p:blipFill>
        <p:spPr>
          <a:xfrm>
            <a:off x="864000" y="1069560"/>
            <a:ext cx="3240000" cy="53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Programación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4" name="TextShape 2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Guía de estilo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Organización del código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Arquitectura de clases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Pruebas: </a:t>
            </a:r>
            <a:r>
              <a:rPr lang="es-ES" sz="2800" spc="-1" smtClean="0">
                <a:solidFill>
                  <a:srgbClr val="D26785"/>
                </a:solidFill>
                <a:latin typeface="Century Gothic"/>
              </a:rPr>
              <a:t>Postman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1571612"/>
            <a:ext cx="4015800" cy="2714644"/>
          </a:xfrm>
        </p:spPr>
        <p:txBody>
          <a:bodyPr>
            <a:normAutofit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Transacciones Spring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Clases Id (clave)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Carga inicial de datos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1571612"/>
            <a:ext cx="4015800" cy="2714644"/>
          </a:xfrm>
        </p:spPr>
        <p:txBody>
          <a:bodyPr/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Llamadas a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Ajax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Objeto Chart.js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Bootstrap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357158" y="4714884"/>
            <a:ext cx="8229240" cy="1285884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Despliegue</a:t>
            </a:r>
          </a:p>
          <a:p>
            <a:r>
              <a:rPr lang="es-ES" sz="28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Vercel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despliega sólo sobre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main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.</a:t>
            </a: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Dificulatades</a:t>
            </a:r>
            <a:r>
              <a:rPr lang="es-ES" dirty="0" smtClean="0"/>
              <a:t>  </a:t>
            </a:r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encontradas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177</TotalTime>
  <Words>214</Words>
  <Application>LibreOffice/6.3.1.2$Windows_X86_64 LibreOffice_project/b79626edf0065ac373bd1df5c28bd630b4424273</Application>
  <PresentationFormat>Presentación en pantalla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Diapositiva 1</vt:lpstr>
      <vt:lpstr>Diapositiva 2</vt:lpstr>
      <vt:lpstr>Análisis  previo</vt:lpstr>
      <vt:lpstr>Recursos</vt:lpstr>
      <vt:lpstr>Diapositiva 5</vt:lpstr>
      <vt:lpstr>Diapositiva 6</vt:lpstr>
      <vt:lpstr>Diapositiva 7</vt:lpstr>
      <vt:lpstr>Programación</vt:lpstr>
      <vt:lpstr>Dificulatades  encontradas</vt:lpstr>
      <vt:lpstr>Conclusiones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20</cp:revision>
  <dcterms:created xsi:type="dcterms:W3CDTF">2021-06-01T06:05:48Z</dcterms:created>
  <dcterms:modified xsi:type="dcterms:W3CDTF">2021-06-04T08:32:16Z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