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 type="screen4x3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1959120" cy="495720"/>
          </a:xfrm>
          <a:prstGeom prst="rect">
            <a:avLst/>
          </a:prstGeom>
        </p:spPr>
        <p:txBody>
          <a:bodyPr lIns="0" tIns="0" rIns="0" bIns="0">
            <a:normAutofit fontScale="14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426040"/>
            <a:ext cx="1959120" cy="495720"/>
          </a:xfrm>
          <a:prstGeom prst="rect">
            <a:avLst/>
          </a:prstGeom>
        </p:spPr>
        <p:txBody>
          <a:bodyPr lIns="0" tIns="0" rIns="0" bIns="0">
            <a:normAutofit fontScale="14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955800" cy="49572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461240" y="1882800"/>
            <a:ext cx="955800" cy="49572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426040"/>
            <a:ext cx="955800" cy="49572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1461240" y="2426040"/>
            <a:ext cx="955800" cy="49572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630720" cy="495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119960" y="1882800"/>
            <a:ext cx="630720" cy="495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1782360" y="1882800"/>
            <a:ext cx="630720" cy="495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426040"/>
            <a:ext cx="630720" cy="495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1119960" y="2426040"/>
            <a:ext cx="630720" cy="495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1782360" y="2426040"/>
            <a:ext cx="630720" cy="495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718640"/>
            <a:ext cx="1959120" cy="1367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1959120" cy="103932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955800" cy="103932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1461240" y="1882800"/>
            <a:ext cx="955800" cy="103932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393840"/>
            <a:ext cx="822852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955800" cy="49572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1461240" y="1882800"/>
            <a:ext cx="955800" cy="103932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2426040"/>
            <a:ext cx="955800" cy="49572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718640"/>
            <a:ext cx="1959120" cy="1367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955800" cy="103932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1461240" y="1882800"/>
            <a:ext cx="955800" cy="49572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1461240" y="2426040"/>
            <a:ext cx="955800" cy="49572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955800" cy="49572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1461240" y="1882800"/>
            <a:ext cx="955800" cy="49572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426040"/>
            <a:ext cx="1959120" cy="495720"/>
          </a:xfrm>
          <a:prstGeom prst="rect">
            <a:avLst/>
          </a:prstGeom>
        </p:spPr>
        <p:txBody>
          <a:bodyPr lIns="0" tIns="0" rIns="0" bIns="0">
            <a:normAutofit fontScale="14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1959120" cy="495720"/>
          </a:xfrm>
          <a:prstGeom prst="rect">
            <a:avLst/>
          </a:prstGeom>
        </p:spPr>
        <p:txBody>
          <a:bodyPr lIns="0" tIns="0" rIns="0" bIns="0">
            <a:normAutofit fontScale="14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2426040"/>
            <a:ext cx="1959120" cy="495720"/>
          </a:xfrm>
          <a:prstGeom prst="rect">
            <a:avLst/>
          </a:prstGeom>
        </p:spPr>
        <p:txBody>
          <a:bodyPr lIns="0" tIns="0" rIns="0" bIns="0">
            <a:normAutofit fontScale="14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955800" cy="49572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1461240" y="1882800"/>
            <a:ext cx="955800" cy="49572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2426040"/>
            <a:ext cx="955800" cy="49572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1461240" y="2426040"/>
            <a:ext cx="955800" cy="49572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630720" cy="495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1119960" y="1882800"/>
            <a:ext cx="630720" cy="495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1782360" y="1882800"/>
            <a:ext cx="630720" cy="495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2426040"/>
            <a:ext cx="630720" cy="495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1119960" y="2426040"/>
            <a:ext cx="630720" cy="495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1782360" y="2426040"/>
            <a:ext cx="630720" cy="495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718640"/>
            <a:ext cx="1959120" cy="1367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1959120" cy="103932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955800" cy="103932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1461240" y="1882800"/>
            <a:ext cx="955800" cy="103932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1959120" cy="103932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393840"/>
            <a:ext cx="822852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955800" cy="49572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1461240" y="1882800"/>
            <a:ext cx="955800" cy="103932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2426040"/>
            <a:ext cx="955800" cy="49572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955800" cy="103932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1461240" y="1882800"/>
            <a:ext cx="955800" cy="49572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1461240" y="2426040"/>
            <a:ext cx="955800" cy="49572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955800" cy="49572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1461240" y="1882800"/>
            <a:ext cx="955800" cy="49572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2426040"/>
            <a:ext cx="1959120" cy="495720"/>
          </a:xfrm>
          <a:prstGeom prst="rect">
            <a:avLst/>
          </a:prstGeom>
        </p:spPr>
        <p:txBody>
          <a:bodyPr lIns="0" tIns="0" rIns="0" bIns="0">
            <a:normAutofit fontScale="14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1959120" cy="495720"/>
          </a:xfrm>
          <a:prstGeom prst="rect">
            <a:avLst/>
          </a:prstGeom>
        </p:spPr>
        <p:txBody>
          <a:bodyPr lIns="0" tIns="0" rIns="0" bIns="0">
            <a:normAutofit fontScale="14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2426040"/>
            <a:ext cx="1959120" cy="495720"/>
          </a:xfrm>
          <a:prstGeom prst="rect">
            <a:avLst/>
          </a:prstGeom>
        </p:spPr>
        <p:txBody>
          <a:bodyPr lIns="0" tIns="0" rIns="0" bIns="0">
            <a:normAutofit fontScale="14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955800" cy="49572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1461240" y="1882800"/>
            <a:ext cx="955800" cy="49572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57200" y="2426040"/>
            <a:ext cx="955800" cy="49572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1461240" y="2426040"/>
            <a:ext cx="955800" cy="49572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630720" cy="495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1119960" y="1882800"/>
            <a:ext cx="630720" cy="495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1782360" y="1882800"/>
            <a:ext cx="630720" cy="495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57200" y="2426040"/>
            <a:ext cx="630720" cy="495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1119960" y="2426040"/>
            <a:ext cx="630720" cy="495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1782360" y="2426040"/>
            <a:ext cx="630720" cy="495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457200" y="1718640"/>
            <a:ext cx="1959120" cy="1367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1959120" cy="103932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955800" cy="103932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1461240" y="1882800"/>
            <a:ext cx="955800" cy="103932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955800" cy="103932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1461240" y="1882800"/>
            <a:ext cx="955800" cy="103932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457200" y="393840"/>
            <a:ext cx="822852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955800" cy="49572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1461240" y="1882800"/>
            <a:ext cx="955800" cy="103932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2426040"/>
            <a:ext cx="955800" cy="49572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955800" cy="103932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1461240" y="1882800"/>
            <a:ext cx="955800" cy="49572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1461240" y="2426040"/>
            <a:ext cx="955800" cy="49572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955800" cy="49572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1461240" y="1882800"/>
            <a:ext cx="955800" cy="49572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57200" y="2426040"/>
            <a:ext cx="1959120" cy="495720"/>
          </a:xfrm>
          <a:prstGeom prst="rect">
            <a:avLst/>
          </a:prstGeom>
        </p:spPr>
        <p:txBody>
          <a:bodyPr lIns="0" tIns="0" rIns="0" bIns="0">
            <a:normAutofit fontScale="14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1959120" cy="495720"/>
          </a:xfrm>
          <a:prstGeom prst="rect">
            <a:avLst/>
          </a:prstGeom>
        </p:spPr>
        <p:txBody>
          <a:bodyPr lIns="0" tIns="0" rIns="0" bIns="0">
            <a:normAutofit fontScale="14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57200" y="2426040"/>
            <a:ext cx="1959120" cy="495720"/>
          </a:xfrm>
          <a:prstGeom prst="rect">
            <a:avLst/>
          </a:prstGeom>
        </p:spPr>
        <p:txBody>
          <a:bodyPr lIns="0" tIns="0" rIns="0" bIns="0">
            <a:normAutofit fontScale="14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955800" cy="49572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1461240" y="1882800"/>
            <a:ext cx="955800" cy="49572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457200" y="2426040"/>
            <a:ext cx="955800" cy="49572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1461240" y="2426040"/>
            <a:ext cx="955800" cy="49572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630720" cy="495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1119960" y="1882800"/>
            <a:ext cx="630720" cy="495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1782360" y="1882800"/>
            <a:ext cx="630720" cy="495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457200" y="2426040"/>
            <a:ext cx="630720" cy="495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1119960" y="2426040"/>
            <a:ext cx="630720" cy="495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1782360" y="2426040"/>
            <a:ext cx="630720" cy="495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393840"/>
            <a:ext cx="822852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955800" cy="49572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461240" y="1882800"/>
            <a:ext cx="955800" cy="103932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2426040"/>
            <a:ext cx="955800" cy="49572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955800" cy="103932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461240" y="1882800"/>
            <a:ext cx="955800" cy="49572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461240" y="2426040"/>
            <a:ext cx="955800" cy="49572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955800" cy="49572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461240" y="1882800"/>
            <a:ext cx="955800" cy="49572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426040"/>
            <a:ext cx="1959120" cy="495720"/>
          </a:xfrm>
          <a:prstGeom prst="rect">
            <a:avLst/>
          </a:prstGeom>
        </p:spPr>
        <p:txBody>
          <a:bodyPr lIns="0" tIns="0" rIns="0" bIns="0">
            <a:normAutofit fontScale="14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7200" y="14040"/>
            <a:ext cx="9128880" cy="6835680"/>
          </a:xfrm>
          <a:prstGeom prst="rtTriangle">
            <a:avLst/>
          </a:prstGeom>
          <a:gradFill rotWithShape="0">
            <a:gsLst>
              <a:gs pos="0">
                <a:srgbClr val="D2D2D2">
                  <a:alpha val="10196"/>
                </a:srgbClr>
              </a:gs>
              <a:gs pos="100000">
                <a:srgbClr val="D2D2D2">
                  <a:alpha val="8235"/>
                </a:srgbClr>
              </a:gs>
            </a:gsLst>
            <a:lin ang="7998000"/>
          </a:gradFill>
          <a:ln>
            <a:noFill/>
          </a:ln>
          <a:effectLst>
            <a:outerShdw blurRad="63500" dist="25445" dir="14693110" algn="t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2"/>
          <p:cNvSpPr/>
          <p:nvPr/>
        </p:nvSpPr>
        <p:spPr>
          <a:xfrm>
            <a:off x="0" y="6840"/>
            <a:ext cx="9136800" cy="6843960"/>
          </a:xfrm>
          <a:prstGeom prst="line">
            <a:avLst/>
          </a:prstGeom>
          <a:ln w="5040">
            <a:solidFill>
              <a:schemeClr val="bg2">
                <a:tint val="55000"/>
                <a:satMod val="200000"/>
                <a:alpha val="3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 flipH="1">
            <a:off x="6468480" y="4948200"/>
            <a:ext cx="2673000" cy="1900080"/>
          </a:xfrm>
          <a:prstGeom prst="line">
            <a:avLst/>
          </a:prstGeom>
          <a:ln w="6120">
            <a:solidFill>
              <a:schemeClr val="bg2">
                <a:tint val="50000"/>
                <a:satMod val="200000"/>
                <a:alpha val="4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 rot="16200000">
            <a:off x="7554240" y="5255280"/>
            <a:ext cx="1891800" cy="1293120"/>
          </a:xfrm>
          <a:prstGeom prst="triangle">
            <a:avLst>
              <a:gd name="adj" fmla="val 51323"/>
            </a:avLst>
          </a:prstGeom>
          <a:gradFill rotWithShape="0">
            <a:gsLst>
              <a:gs pos="0">
                <a:srgbClr val="B7014C"/>
              </a:gs>
              <a:gs pos="100000">
                <a:srgbClr val="FF388C">
                  <a:alpha val="0"/>
                </a:srgbClr>
              </a:gs>
            </a:gsLst>
            <a:lin ang="10098000"/>
          </a:gradFill>
          <a:ln>
            <a:noFill/>
          </a:ln>
          <a:effectLst>
            <a:outerShdw blurRad="63500" dist="25445" dir="14693110" algn="t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882800"/>
            <a:ext cx="4015080" cy="2179800"/>
          </a:xfrm>
          <a:prstGeom prst="rect">
            <a:avLst/>
          </a:prstGeom>
        </p:spPr>
        <p:txBody>
          <a:bodyPr lIns="0" tIns="0" rIns="0" bIns="0">
            <a:normAutofit fontScale="39000"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7200" y="14040"/>
            <a:ext cx="9128880" cy="6835680"/>
          </a:xfrm>
          <a:prstGeom prst="rtTriangle">
            <a:avLst/>
          </a:prstGeom>
          <a:gradFill rotWithShape="0">
            <a:gsLst>
              <a:gs pos="0">
                <a:srgbClr val="D2D2D2">
                  <a:alpha val="10196"/>
                </a:srgbClr>
              </a:gs>
              <a:gs pos="100000">
                <a:srgbClr val="D2D2D2">
                  <a:alpha val="8235"/>
                </a:srgbClr>
              </a:gs>
            </a:gsLst>
            <a:lin ang="7998000"/>
          </a:gradFill>
          <a:ln>
            <a:noFill/>
          </a:ln>
          <a:effectLst>
            <a:outerShdw blurRad="63500" dist="25445" dir="14693110" algn="t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3" name="Line 2"/>
          <p:cNvSpPr/>
          <p:nvPr/>
        </p:nvSpPr>
        <p:spPr>
          <a:xfrm>
            <a:off x="0" y="6840"/>
            <a:ext cx="9136800" cy="6843960"/>
          </a:xfrm>
          <a:prstGeom prst="line">
            <a:avLst/>
          </a:prstGeom>
          <a:ln w="5040">
            <a:solidFill>
              <a:schemeClr val="bg2">
                <a:tint val="55000"/>
                <a:satMod val="200000"/>
                <a:alpha val="3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4" name="Line 3"/>
          <p:cNvSpPr/>
          <p:nvPr/>
        </p:nvSpPr>
        <p:spPr>
          <a:xfrm flipH="1">
            <a:off x="6468480" y="4948200"/>
            <a:ext cx="2673000" cy="1900080"/>
          </a:xfrm>
          <a:prstGeom prst="line">
            <a:avLst/>
          </a:prstGeom>
          <a:ln w="6120">
            <a:solidFill>
              <a:schemeClr val="bg2">
                <a:tint val="50000"/>
                <a:satMod val="200000"/>
                <a:alpha val="4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7200" y="14040"/>
            <a:ext cx="9128880" cy="6835680"/>
          </a:xfrm>
          <a:prstGeom prst="rtTriangle">
            <a:avLst/>
          </a:prstGeom>
          <a:gradFill rotWithShape="0">
            <a:gsLst>
              <a:gs pos="0">
                <a:srgbClr val="D2D2D2">
                  <a:alpha val="10196"/>
                </a:srgbClr>
              </a:gs>
              <a:gs pos="100000">
                <a:srgbClr val="D2D2D2">
                  <a:alpha val="8235"/>
                </a:srgbClr>
              </a:gs>
            </a:gsLst>
            <a:lin ang="7998000"/>
          </a:gradFill>
          <a:ln>
            <a:noFill/>
          </a:ln>
          <a:effectLst>
            <a:outerShdw blurRad="63500" dist="25445" dir="14693110" algn="t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4" name="Line 2"/>
          <p:cNvSpPr/>
          <p:nvPr/>
        </p:nvSpPr>
        <p:spPr>
          <a:xfrm>
            <a:off x="0" y="6840"/>
            <a:ext cx="9136800" cy="6843960"/>
          </a:xfrm>
          <a:prstGeom prst="line">
            <a:avLst/>
          </a:prstGeom>
          <a:ln w="5040">
            <a:solidFill>
              <a:schemeClr val="bg2">
                <a:tint val="55000"/>
                <a:satMod val="200000"/>
                <a:alpha val="3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5" name="Line 3"/>
          <p:cNvSpPr/>
          <p:nvPr/>
        </p:nvSpPr>
        <p:spPr>
          <a:xfrm flipH="1">
            <a:off x="6468480" y="4948200"/>
            <a:ext cx="2673000" cy="1900080"/>
          </a:xfrm>
          <a:prstGeom prst="line">
            <a:avLst/>
          </a:prstGeom>
          <a:ln w="6120">
            <a:solidFill>
              <a:schemeClr val="bg2">
                <a:tint val="50000"/>
                <a:satMod val="200000"/>
                <a:alpha val="4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6" name="PlaceHolder 4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57200" y="1882800"/>
            <a:ext cx="4015080" cy="2179800"/>
          </a:xfrm>
          <a:prstGeom prst="rect">
            <a:avLst/>
          </a:prstGeom>
        </p:spPr>
        <p:txBody>
          <a:bodyPr lIns="0" tIns="0" rIns="0" bIns="0">
            <a:normAutofit fontScale="43000"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7200" y="14040"/>
            <a:ext cx="9128880" cy="6835680"/>
          </a:xfrm>
          <a:prstGeom prst="rtTriangle">
            <a:avLst/>
          </a:prstGeom>
          <a:gradFill rotWithShape="0">
            <a:gsLst>
              <a:gs pos="0">
                <a:srgbClr val="D2D2D2">
                  <a:alpha val="10196"/>
                </a:srgbClr>
              </a:gs>
              <a:gs pos="100000">
                <a:srgbClr val="D2D2D2">
                  <a:alpha val="8235"/>
                </a:srgbClr>
              </a:gs>
            </a:gsLst>
            <a:lin ang="7998000"/>
          </a:gradFill>
          <a:ln>
            <a:noFill/>
          </a:ln>
          <a:effectLst>
            <a:outerShdw blurRad="63500" dist="25445" dir="14693110" algn="t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5" name="Line 2"/>
          <p:cNvSpPr/>
          <p:nvPr/>
        </p:nvSpPr>
        <p:spPr>
          <a:xfrm>
            <a:off x="0" y="6840"/>
            <a:ext cx="9136800" cy="6843960"/>
          </a:xfrm>
          <a:prstGeom prst="line">
            <a:avLst/>
          </a:prstGeom>
          <a:ln w="5040">
            <a:solidFill>
              <a:schemeClr val="bg2">
                <a:tint val="55000"/>
                <a:satMod val="200000"/>
                <a:alpha val="3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6" name="Line 3"/>
          <p:cNvSpPr/>
          <p:nvPr/>
        </p:nvSpPr>
        <p:spPr>
          <a:xfrm flipH="1">
            <a:off x="6468480" y="4948200"/>
            <a:ext cx="2673000" cy="1900080"/>
          </a:xfrm>
          <a:prstGeom prst="line">
            <a:avLst/>
          </a:prstGeom>
          <a:ln w="6120">
            <a:solidFill>
              <a:schemeClr val="bg2">
                <a:tint val="50000"/>
                <a:satMod val="200000"/>
                <a:alpha val="4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7" name="PlaceHolder 4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457200" y="1882800"/>
            <a:ext cx="1959120" cy="1039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  <p:sp>
        <p:nvSpPr>
          <p:cNvPr id="129" name="PlaceHolder 6"/>
          <p:cNvSpPr>
            <a:spLocks noGrp="1"/>
          </p:cNvSpPr>
          <p:nvPr>
            <p:ph type="body"/>
          </p:nvPr>
        </p:nvSpPr>
        <p:spPr>
          <a:xfrm>
            <a:off x="2514960" y="1882800"/>
            <a:ext cx="1959120" cy="1039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  <p:sp>
        <p:nvSpPr>
          <p:cNvPr id="130" name="PlaceHolder 7"/>
          <p:cNvSpPr>
            <a:spLocks noGrp="1"/>
          </p:cNvSpPr>
          <p:nvPr>
            <p:ph type="body"/>
          </p:nvPr>
        </p:nvSpPr>
        <p:spPr>
          <a:xfrm>
            <a:off x="457200" y="3021480"/>
            <a:ext cx="4015080" cy="1039320"/>
          </a:xfrm>
          <a:prstGeom prst="rect">
            <a:avLst/>
          </a:prstGeom>
        </p:spPr>
        <p:txBody>
          <a:bodyPr lIns="0" tIns="0" rIns="0" bIns="0">
            <a:normAutofit fontScale="14000"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royecto-fin-de-curso-front-end.vercel.app/" TargetMode="Externa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428760" y="500040"/>
            <a:ext cx="8061840" cy="81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marL="484560"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D26785"/>
                </a:solidFill>
                <a:latin typeface="Century Gothic"/>
                <a:ea typeface="DejaVu Sans"/>
              </a:rPr>
              <a:t>Proyecto fin de curso</a:t>
            </a:r>
            <a:endParaRPr lang="es-ES" sz="4400" b="0" strike="noStrike" spc="-1">
              <a:latin typeface="Arial"/>
            </a:endParaRPr>
          </a:p>
        </p:txBody>
      </p:sp>
      <p:pic>
        <p:nvPicPr>
          <p:cNvPr id="168" name="90 Imagen"/>
          <p:cNvPicPr/>
          <p:nvPr/>
        </p:nvPicPr>
        <p:blipFill>
          <a:blip r:embed="rId2"/>
          <a:stretch/>
        </p:blipFill>
        <p:spPr>
          <a:xfrm>
            <a:off x="2786040" y="2928960"/>
            <a:ext cx="3547080" cy="3095280"/>
          </a:xfrm>
          <a:prstGeom prst="rect">
            <a:avLst/>
          </a:prstGeom>
          <a:ln>
            <a:noFill/>
          </a:ln>
        </p:spPr>
      </p:pic>
      <p:sp>
        <p:nvSpPr>
          <p:cNvPr id="169" name="CustomShape 2"/>
          <p:cNvSpPr/>
          <p:nvPr/>
        </p:nvSpPr>
        <p:spPr>
          <a:xfrm>
            <a:off x="500040" y="1775880"/>
            <a:ext cx="8061840" cy="81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marL="484560"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D26785"/>
                </a:solidFill>
                <a:latin typeface="Century Gothic"/>
                <a:ea typeface="DejaVu Sans"/>
              </a:rPr>
              <a:t>Appvalores</a:t>
            </a:r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500040" y="1571760"/>
            <a:ext cx="4015080" cy="271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s-ES" sz="2800" b="1" strike="noStrike" spc="-1">
                <a:solidFill>
                  <a:srgbClr val="D26785"/>
                </a:solidFill>
                <a:latin typeface="Century Gothic"/>
                <a:ea typeface="DejaVu Sans"/>
              </a:rPr>
              <a:t>Backend</a:t>
            </a:r>
            <a:endParaRPr lang="es-E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D26785"/>
              </a:buClr>
              <a:buFont typeface="Arial"/>
              <a:buChar char="•"/>
            </a:pPr>
            <a:r>
              <a:rPr lang="es-ES" sz="2800" b="0" strike="noStrike" spc="-1">
                <a:solidFill>
                  <a:srgbClr val="D26785"/>
                </a:solidFill>
                <a:latin typeface="Century Gothic"/>
                <a:ea typeface="DejaVu Sans"/>
              </a:rPr>
              <a:t> Transacciones Spring</a:t>
            </a:r>
            <a:endParaRPr lang="es-E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D26785"/>
              </a:buClr>
              <a:buFont typeface="Arial"/>
              <a:buChar char="•"/>
            </a:pPr>
            <a:r>
              <a:rPr lang="es-ES" sz="2800" b="0" strike="noStrike" spc="-1">
                <a:solidFill>
                  <a:srgbClr val="D26785"/>
                </a:solidFill>
                <a:latin typeface="Century Gothic"/>
                <a:ea typeface="DejaVu Sans"/>
              </a:rPr>
              <a:t> Clases Id (clave)</a:t>
            </a:r>
            <a:endParaRPr lang="es-E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D26785"/>
              </a:buClr>
              <a:buFont typeface="Arial"/>
              <a:buChar char="•"/>
            </a:pPr>
            <a:r>
              <a:rPr lang="es-ES" sz="2800" b="0" strike="noStrike" spc="-1">
                <a:solidFill>
                  <a:srgbClr val="D26785"/>
                </a:solidFill>
                <a:latin typeface="Century Gothic"/>
                <a:ea typeface="DejaVu Sans"/>
              </a:rPr>
              <a:t> Formato de fechas</a:t>
            </a:r>
            <a:endParaRPr lang="es-E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D26785"/>
              </a:buClr>
              <a:buFont typeface="Arial"/>
              <a:buChar char="•"/>
            </a:pPr>
            <a:r>
              <a:rPr lang="es-ES" sz="2800" b="0" strike="noStrike" spc="-1">
                <a:solidFill>
                  <a:srgbClr val="D26785"/>
                </a:solidFill>
                <a:latin typeface="Century Gothic"/>
                <a:ea typeface="DejaVu Sans"/>
              </a:rPr>
              <a:t> Carga inicial de datos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643280" y="1571760"/>
            <a:ext cx="4015080" cy="271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800" b="1" strike="noStrike" spc="-1">
                <a:solidFill>
                  <a:srgbClr val="D26785"/>
                </a:solidFill>
                <a:latin typeface="Century Gothic"/>
                <a:ea typeface="DejaVu Sans"/>
              </a:rPr>
              <a:t>Frontend</a:t>
            </a:r>
            <a:endParaRPr lang="es-E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D26785"/>
              </a:buClr>
              <a:buFont typeface="Arial"/>
              <a:buChar char="•"/>
            </a:pPr>
            <a:r>
              <a:rPr lang="es-ES" sz="2800" b="0" strike="noStrike" spc="-1">
                <a:solidFill>
                  <a:srgbClr val="D26785"/>
                </a:solidFill>
                <a:latin typeface="Century Gothic"/>
                <a:ea typeface="DejaVu Sans"/>
              </a:rPr>
              <a:t> Llamadas a Ajax</a:t>
            </a:r>
            <a:endParaRPr lang="es-E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D26785"/>
              </a:buClr>
              <a:buFont typeface="Arial"/>
              <a:buChar char="•"/>
            </a:pPr>
            <a:r>
              <a:rPr lang="es-ES" sz="2800" b="0" strike="noStrike" spc="-1">
                <a:solidFill>
                  <a:srgbClr val="D26785"/>
                </a:solidFill>
                <a:latin typeface="Century Gothic"/>
                <a:ea typeface="DejaVu Sans"/>
              </a:rPr>
              <a:t> Objeto Chart.js</a:t>
            </a:r>
            <a:endParaRPr lang="es-E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D26785"/>
              </a:buClr>
              <a:buFont typeface="Arial"/>
              <a:buChar char="•"/>
            </a:pPr>
            <a:r>
              <a:rPr lang="es-ES" sz="2800" b="0" strike="noStrike" spc="-1">
                <a:solidFill>
                  <a:srgbClr val="D26785"/>
                </a:solidFill>
                <a:latin typeface="Century Gothic"/>
                <a:ea typeface="DejaVu Sans"/>
              </a:rPr>
              <a:t> Versiones Bootstrap</a:t>
            </a:r>
            <a:endParaRPr lang="es-E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800" b="0" strike="noStrike" spc="-1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357120" y="4714920"/>
            <a:ext cx="8228520" cy="128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800" b="1" strike="noStrike" spc="-1" dirty="0">
                <a:solidFill>
                  <a:srgbClr val="D26785"/>
                </a:solidFill>
                <a:latin typeface="Century Gothic"/>
                <a:ea typeface="DejaVu Sans"/>
              </a:rPr>
              <a:t>Despliegue</a:t>
            </a:r>
            <a:endParaRPr lang="es-E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800" b="0" strike="noStrike" spc="-1" dirty="0" err="1">
                <a:solidFill>
                  <a:srgbClr val="D26785"/>
                </a:solidFill>
                <a:latin typeface="Century Gothic"/>
                <a:ea typeface="DejaVu Sans"/>
              </a:rPr>
              <a:t>Vercel</a:t>
            </a:r>
            <a:r>
              <a:rPr lang="es-ES" sz="2800" b="0" strike="noStrike" spc="-1" dirty="0">
                <a:solidFill>
                  <a:srgbClr val="D26785"/>
                </a:solidFill>
                <a:latin typeface="Century Gothic"/>
                <a:ea typeface="DejaVu Sans"/>
              </a:rPr>
              <a:t> despliega sólo sobre </a:t>
            </a:r>
            <a:r>
              <a:rPr lang="es-ES" sz="2800" b="0" strike="noStrike" spc="-1" dirty="0" err="1">
                <a:solidFill>
                  <a:srgbClr val="D26785"/>
                </a:solidFill>
                <a:latin typeface="Century Gothic"/>
                <a:ea typeface="DejaVu Sans"/>
              </a:rPr>
              <a:t>main</a:t>
            </a:r>
            <a:r>
              <a:rPr lang="es-ES" sz="2800" b="0" strike="noStrike" spc="-1" dirty="0">
                <a:solidFill>
                  <a:srgbClr val="D26785"/>
                </a:solidFill>
                <a:latin typeface="Century Gothic"/>
                <a:ea typeface="DejaVu Sans"/>
              </a:rPr>
              <a:t>.</a:t>
            </a:r>
            <a:endParaRPr lang="es-E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800" b="0" strike="noStrike" spc="-1" dirty="0">
              <a:latin typeface="Arial"/>
            </a:endParaRPr>
          </a:p>
        </p:txBody>
      </p:sp>
      <p:sp>
        <p:nvSpPr>
          <p:cNvPr id="189" name="CustomShape 4"/>
          <p:cNvSpPr/>
          <p:nvPr/>
        </p:nvSpPr>
        <p:spPr>
          <a:xfrm>
            <a:off x="457200" y="267480"/>
            <a:ext cx="8228520" cy="64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200" b="0" strike="noStrike" spc="-1">
                <a:solidFill>
                  <a:srgbClr val="D26785"/>
                </a:solidFill>
                <a:latin typeface="Century Gothic"/>
                <a:ea typeface="DejaVu Sans"/>
              </a:rPr>
              <a:t>Dificultades</a:t>
            </a:r>
            <a:r>
              <a:rPr lang="es-ES" sz="1800" b="0" strike="noStrike" spc="-1">
                <a:solidFill>
                  <a:srgbClr val="D26785"/>
                </a:solidFill>
                <a:latin typeface="Century Gothic"/>
                <a:ea typeface="DejaVu Sans"/>
              </a:rPr>
              <a:t>  </a:t>
            </a:r>
            <a:r>
              <a:rPr lang="es-ES" sz="4200" b="0" strike="noStrike" spc="-1">
                <a:solidFill>
                  <a:srgbClr val="D26785"/>
                </a:solidFill>
                <a:latin typeface="Century Gothic"/>
                <a:ea typeface="DejaVu Sans"/>
              </a:rPr>
              <a:t>encontradas</a:t>
            </a:r>
            <a:endParaRPr lang="es-ES" sz="4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00040" y="2928960"/>
            <a:ext cx="4015080" cy="271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0000" lnSpcReduction="10000"/>
          </a:bodyPr>
          <a:lstStyle/>
          <a:p>
            <a:pPr>
              <a:lnSpc>
                <a:spcPct val="100000"/>
              </a:lnSpc>
            </a:pPr>
            <a:r>
              <a:rPr lang="es-ES" sz="2800" b="1" strike="noStrike" spc="-1">
                <a:solidFill>
                  <a:srgbClr val="D26785"/>
                </a:solidFill>
                <a:latin typeface="Century Gothic"/>
                <a:ea typeface="DejaVu Sans"/>
              </a:rPr>
              <a:t>Backend</a:t>
            </a:r>
            <a:endParaRPr lang="es-E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D26785"/>
              </a:buClr>
              <a:buFont typeface="Arial"/>
              <a:buChar char="•"/>
            </a:pPr>
            <a:r>
              <a:rPr lang="es-ES" sz="2800" b="0" strike="noStrike" spc="-1">
                <a:solidFill>
                  <a:srgbClr val="D26785"/>
                </a:solidFill>
                <a:latin typeface="Century Gothic"/>
                <a:ea typeface="DejaVu Sans"/>
              </a:rPr>
              <a:t> Consultas JPA deben devolver un objeto</a:t>
            </a:r>
            <a:endParaRPr lang="es-E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D26785"/>
              </a:buClr>
              <a:buFont typeface="Arial"/>
              <a:buChar char="•"/>
            </a:pPr>
            <a:r>
              <a:rPr lang="es-ES" sz="2800" b="0" strike="noStrike" spc="-1">
                <a:solidFill>
                  <a:srgbClr val="D26785"/>
                </a:solidFill>
                <a:latin typeface="Century Gothic"/>
                <a:ea typeface="DejaVu Sans"/>
              </a:rPr>
              <a:t> Interfaces separadas</a:t>
            </a:r>
            <a:endParaRPr lang="es-E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D26785"/>
              </a:buClr>
              <a:buFont typeface="Arial"/>
              <a:buChar char="•"/>
            </a:pPr>
            <a:r>
              <a:rPr lang="es-ES" sz="2800" b="0" strike="noStrike" spc="-1">
                <a:solidFill>
                  <a:srgbClr val="D26785"/>
                </a:solidFill>
                <a:latin typeface="Century Gothic"/>
                <a:ea typeface="DejaVu Sans"/>
              </a:rPr>
              <a:t> Formato de fechas</a:t>
            </a:r>
            <a:endParaRPr lang="es-E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D26785"/>
              </a:buClr>
              <a:buFont typeface="Arial"/>
              <a:buChar char="•"/>
            </a:pPr>
            <a:r>
              <a:rPr lang="es-ES" sz="2800" b="0" strike="noStrike" spc="-1">
                <a:solidFill>
                  <a:srgbClr val="D26785"/>
                </a:solidFill>
                <a:latin typeface="Century Gothic"/>
                <a:ea typeface="DejaVu Sans"/>
              </a:rPr>
              <a:t> JPA administra las claves y relaciones en la BB.DD.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4643280" y="2857320"/>
            <a:ext cx="4015080" cy="258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800" b="1" strike="noStrike" spc="-1">
                <a:solidFill>
                  <a:srgbClr val="D26785"/>
                </a:solidFill>
                <a:latin typeface="Century Gothic"/>
              </a:rPr>
              <a:t>Frontend</a:t>
            </a:r>
            <a:endParaRPr lang="es-E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D26785"/>
              </a:buClr>
              <a:buFont typeface="Arial"/>
              <a:buChar char="•"/>
            </a:pPr>
            <a:r>
              <a:rPr lang="es-ES" sz="2800" b="0" strike="noStrike" spc="-1">
                <a:solidFill>
                  <a:srgbClr val="D26785"/>
                </a:solidFill>
                <a:latin typeface="Century Gothic"/>
                <a:ea typeface="DejaVu Sans"/>
              </a:rPr>
              <a:t> Uso correcto de la API (dependencias)</a:t>
            </a:r>
            <a:endParaRPr lang="es-E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D26785"/>
              </a:buClr>
              <a:buFont typeface="Arial"/>
              <a:buChar char="•"/>
            </a:pPr>
            <a:r>
              <a:rPr lang="es-ES" sz="2800" b="0" strike="noStrike" spc="-1">
                <a:solidFill>
                  <a:srgbClr val="D26785"/>
                </a:solidFill>
                <a:latin typeface="Century Gothic"/>
                <a:ea typeface="DejaVu Sans"/>
              </a:rPr>
              <a:t> Versiones de componentes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571320" y="1071720"/>
            <a:ext cx="8228520" cy="129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800" b="1" strike="noStrike" spc="-1">
                <a:solidFill>
                  <a:srgbClr val="D26785"/>
                </a:solidFill>
                <a:latin typeface="Century Gothic"/>
              </a:rPr>
              <a:t>Generales</a:t>
            </a:r>
            <a:endParaRPr lang="es-E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D26785"/>
              </a:buClr>
              <a:buFont typeface="Arial"/>
              <a:buChar char="•"/>
            </a:pPr>
            <a:r>
              <a:rPr lang="es-ES" sz="2800" b="0" strike="noStrike" spc="-1">
                <a:solidFill>
                  <a:srgbClr val="D26785"/>
                </a:solidFill>
                <a:latin typeface="Century Gothic"/>
                <a:ea typeface="DejaVu Sans"/>
              </a:rPr>
              <a:t> La primera solución no es la mejor.</a:t>
            </a:r>
            <a:endParaRPr lang="es-E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D26785"/>
              </a:buClr>
              <a:buFont typeface="Arial"/>
              <a:buChar char="•"/>
            </a:pPr>
            <a:r>
              <a:rPr lang="es-ES" sz="2800" b="0" strike="noStrike" spc="-1">
                <a:solidFill>
                  <a:srgbClr val="D26785"/>
                </a:solidFill>
                <a:latin typeface="Century Gothic"/>
                <a:ea typeface="DejaVu Sans"/>
              </a:rPr>
              <a:t> Atender las especificaciones funcionales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457200" y="267480"/>
            <a:ext cx="8228520" cy="64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200" b="0" strike="noStrike" spc="-1">
                <a:solidFill>
                  <a:srgbClr val="D26785"/>
                </a:solidFill>
                <a:latin typeface="Century Gothic"/>
                <a:ea typeface="DejaVu Sans"/>
              </a:rPr>
              <a:t>Conclusiones</a:t>
            </a:r>
            <a:endParaRPr lang="es-ES" sz="4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00040" y="2928960"/>
            <a:ext cx="4015080" cy="30718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0000" lnSpcReduction="10000"/>
          </a:bodyPr>
          <a:lstStyle/>
          <a:p>
            <a:pPr>
              <a:lnSpc>
                <a:spcPct val="100000"/>
              </a:lnSpc>
            </a:pPr>
            <a:r>
              <a:rPr lang="es-ES" sz="2800" b="1" strike="noStrike" spc="-1" dirty="0" err="1">
                <a:solidFill>
                  <a:srgbClr val="D26785"/>
                </a:solidFill>
                <a:latin typeface="Century Gothic"/>
                <a:ea typeface="DejaVu Sans"/>
              </a:rPr>
              <a:t>Backend</a:t>
            </a:r>
            <a:endParaRPr lang="es-E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D26785"/>
              </a:buClr>
              <a:buFont typeface="Arial"/>
              <a:buChar char="•"/>
            </a:pPr>
            <a:r>
              <a:rPr lang="es-ES" sz="2800" spc="-1" dirty="0" smtClean="0">
                <a:solidFill>
                  <a:srgbClr val="D26785"/>
                </a:solidFill>
                <a:latin typeface="Century Gothic"/>
                <a:ea typeface="DejaVu Sans"/>
              </a:rPr>
              <a:t>Batería de pruebas </a:t>
            </a:r>
            <a:r>
              <a:rPr lang="es-ES" sz="2800" spc="-1" dirty="0" err="1" smtClean="0">
                <a:solidFill>
                  <a:srgbClr val="D26785"/>
                </a:solidFill>
                <a:latin typeface="Century Gothic"/>
                <a:ea typeface="DejaVu Sans"/>
              </a:rPr>
              <a:t>Junit</a:t>
            </a:r>
            <a:endParaRPr lang="es-ES" sz="2800" spc="-1" dirty="0" smtClean="0">
              <a:solidFill>
                <a:srgbClr val="D26785"/>
              </a:solidFill>
              <a:latin typeface="Century Gothic"/>
              <a:ea typeface="DejaVu Sans"/>
            </a:endParaRPr>
          </a:p>
          <a:p>
            <a:pPr marL="432000" indent="-323640">
              <a:lnSpc>
                <a:spcPct val="100000"/>
              </a:lnSpc>
              <a:buClr>
                <a:srgbClr val="D26785"/>
              </a:buClr>
              <a:buFont typeface="Arial"/>
              <a:buChar char="•"/>
            </a:pPr>
            <a:r>
              <a:rPr lang="es-ES" sz="2800" b="0" strike="noStrike" spc="-1" dirty="0" smtClean="0">
                <a:solidFill>
                  <a:srgbClr val="D26785"/>
                </a:solidFill>
                <a:latin typeface="Century Gothic"/>
                <a:ea typeface="DejaVu Sans"/>
              </a:rPr>
              <a:t>Carga inicial más </a:t>
            </a:r>
            <a:r>
              <a:rPr lang="es-ES" sz="2800" b="0" strike="noStrike" spc="-1" dirty="0" err="1" smtClean="0">
                <a:solidFill>
                  <a:srgbClr val="D26785"/>
                </a:solidFill>
                <a:latin typeface="Century Gothic"/>
                <a:ea typeface="DejaVu Sans"/>
              </a:rPr>
              <a:t>parametrizada</a:t>
            </a:r>
            <a:endParaRPr lang="es-ES" sz="2800" b="0" strike="noStrike" spc="-1" dirty="0" smtClean="0">
              <a:solidFill>
                <a:srgbClr val="D26785"/>
              </a:solidFill>
              <a:latin typeface="Century Gothic"/>
              <a:ea typeface="DejaVu Sans"/>
            </a:endParaRPr>
          </a:p>
          <a:p>
            <a:pPr marL="432000" indent="-323640">
              <a:lnSpc>
                <a:spcPct val="100000"/>
              </a:lnSpc>
              <a:buClr>
                <a:srgbClr val="D26785"/>
              </a:buClr>
              <a:buFont typeface="Arial"/>
              <a:buChar char="•"/>
            </a:pPr>
            <a:r>
              <a:rPr lang="es-ES" sz="2800" spc="-1" dirty="0" smtClean="0">
                <a:solidFill>
                  <a:srgbClr val="D26785"/>
                </a:solidFill>
                <a:latin typeface="Century Gothic"/>
                <a:ea typeface="DejaVu Sans"/>
              </a:rPr>
              <a:t>Consultas más detalladas: ciclos de subida-bajada</a:t>
            </a:r>
          </a:p>
          <a:p>
            <a:pPr marL="432000" indent="-323640">
              <a:lnSpc>
                <a:spcPct val="100000"/>
              </a:lnSpc>
              <a:buClr>
                <a:srgbClr val="D26785"/>
              </a:buClr>
              <a:buFont typeface="Arial"/>
              <a:buChar char="•"/>
            </a:pPr>
            <a:r>
              <a:rPr lang="es-ES" sz="2800" spc="-1" dirty="0" smtClean="0">
                <a:solidFill>
                  <a:srgbClr val="D26785"/>
                </a:solidFill>
                <a:latin typeface="Century Gothic"/>
                <a:ea typeface="DejaVu Sans"/>
              </a:rPr>
              <a:t>Mayor enfoque hacia el </a:t>
            </a:r>
            <a:r>
              <a:rPr lang="es-ES" sz="2800" spc="-1" dirty="0" err="1" smtClean="0">
                <a:solidFill>
                  <a:srgbClr val="D26785"/>
                </a:solidFill>
                <a:latin typeface="Century Gothic"/>
                <a:ea typeface="DejaVu Sans"/>
              </a:rPr>
              <a:t>pgtrón</a:t>
            </a:r>
            <a:r>
              <a:rPr lang="es-ES" sz="2800" spc="-1" dirty="0" smtClean="0">
                <a:solidFill>
                  <a:srgbClr val="D26785"/>
                </a:solidFill>
                <a:latin typeface="Century Gothic"/>
                <a:ea typeface="DejaVu Sans"/>
              </a:rPr>
              <a:t> DTO.</a:t>
            </a:r>
          </a:p>
          <a:p>
            <a:pPr marL="432000" indent="-323640">
              <a:lnSpc>
                <a:spcPct val="100000"/>
              </a:lnSpc>
              <a:buClr>
                <a:srgbClr val="D26785"/>
              </a:buClr>
              <a:buFont typeface="Arial"/>
              <a:buChar char="•"/>
            </a:pPr>
            <a:r>
              <a:rPr lang="es-ES" sz="2800" spc="-1" dirty="0" smtClean="0">
                <a:solidFill>
                  <a:srgbClr val="D26785"/>
                </a:solidFill>
                <a:latin typeface="Century Gothic"/>
                <a:ea typeface="DejaVu Sans"/>
              </a:rPr>
              <a:t>Cabeceras de métodos </a:t>
            </a:r>
            <a:endParaRPr lang="es-ES" sz="2800" b="0" strike="noStrike" spc="-1" dirty="0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4643438" y="2857496"/>
            <a:ext cx="4015080" cy="31432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200" b="1" spc="-1" dirty="0" err="1">
                <a:solidFill>
                  <a:srgbClr val="D26785"/>
                </a:solidFill>
                <a:latin typeface="Century Gothic"/>
                <a:ea typeface="DejaVu Sans"/>
              </a:rPr>
              <a:t>Frontend</a:t>
            </a:r>
            <a:endParaRPr lang="es-ES" sz="2200" b="1" spc="-1" dirty="0">
              <a:solidFill>
                <a:srgbClr val="D26785"/>
              </a:solidFill>
              <a:latin typeface="Century Gothic"/>
              <a:ea typeface="DejaVu Sans"/>
            </a:endParaRPr>
          </a:p>
          <a:p>
            <a:pPr>
              <a:lnSpc>
                <a:spcPct val="100000"/>
              </a:lnSpc>
            </a:pPr>
            <a:endParaRPr lang="es-ES" sz="2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D26785"/>
              </a:buClr>
              <a:buFont typeface="Arial"/>
              <a:buChar char="•"/>
            </a:pPr>
            <a:r>
              <a:rPr lang="es-ES" sz="2200" spc="-1" dirty="0" smtClean="0">
                <a:solidFill>
                  <a:srgbClr val="D26785"/>
                </a:solidFill>
                <a:latin typeface="Century Gothic"/>
                <a:ea typeface="DejaVu Sans"/>
              </a:rPr>
              <a:t>Área </a:t>
            </a:r>
            <a:r>
              <a:rPr lang="es-ES" sz="2200" spc="-1" dirty="0" smtClean="0">
                <a:solidFill>
                  <a:srgbClr val="D26785"/>
                </a:solidFill>
                <a:latin typeface="Century Gothic"/>
                <a:ea typeface="DejaVu Sans"/>
              </a:rPr>
              <a:t>de mantenimiento tablas padre.</a:t>
            </a:r>
            <a:endParaRPr lang="es-ES" sz="2200" spc="-1" dirty="0">
              <a:solidFill>
                <a:srgbClr val="D26785"/>
              </a:solidFill>
              <a:latin typeface="Century Gothic"/>
              <a:ea typeface="DejaVu Sans"/>
            </a:endParaRPr>
          </a:p>
          <a:p>
            <a:pPr marL="432000" indent="-323640">
              <a:lnSpc>
                <a:spcPct val="100000"/>
              </a:lnSpc>
              <a:buClr>
                <a:srgbClr val="D26785"/>
              </a:buClr>
              <a:buFont typeface="Arial"/>
              <a:buChar char="•"/>
            </a:pPr>
            <a:r>
              <a:rPr lang="es-ES" sz="2200" spc="-1" dirty="0">
                <a:solidFill>
                  <a:srgbClr val="D26785"/>
                </a:solidFill>
                <a:latin typeface="Century Gothic"/>
                <a:ea typeface="DejaVu Sans"/>
              </a:rPr>
              <a:t> </a:t>
            </a:r>
            <a:r>
              <a:rPr lang="es-ES" sz="2200" spc="-1" dirty="0" smtClean="0">
                <a:solidFill>
                  <a:srgbClr val="D26785"/>
                </a:solidFill>
                <a:latin typeface="Century Gothic"/>
                <a:ea typeface="DejaVu Sans"/>
              </a:rPr>
              <a:t>Divisa base: </a:t>
            </a:r>
            <a:r>
              <a:rPr lang="es-ES" sz="2200" spc="-1" dirty="0" err="1" smtClean="0">
                <a:solidFill>
                  <a:srgbClr val="D26785"/>
                </a:solidFill>
                <a:latin typeface="Century Gothic"/>
                <a:ea typeface="DejaVu Sans"/>
              </a:rPr>
              <a:t>posiblidad</a:t>
            </a:r>
            <a:r>
              <a:rPr lang="es-ES" sz="2200" spc="-1" dirty="0" smtClean="0">
                <a:solidFill>
                  <a:srgbClr val="D26785"/>
                </a:solidFill>
                <a:latin typeface="Century Gothic"/>
                <a:ea typeface="DejaVu Sans"/>
              </a:rPr>
              <a:t> de cambiar</a:t>
            </a:r>
          </a:p>
          <a:p>
            <a:pPr marL="432000" indent="-323640">
              <a:lnSpc>
                <a:spcPct val="100000"/>
              </a:lnSpc>
              <a:buClr>
                <a:srgbClr val="D26785"/>
              </a:buClr>
              <a:buFont typeface="Arial"/>
              <a:buChar char="•"/>
            </a:pPr>
            <a:r>
              <a:rPr lang="es-ES" sz="2200" spc="-1" dirty="0" smtClean="0">
                <a:solidFill>
                  <a:srgbClr val="D26785"/>
                </a:solidFill>
                <a:latin typeface="Century Gothic"/>
                <a:ea typeface="DejaVu Sans"/>
              </a:rPr>
              <a:t>Mejora en el tratamiento del Chart.js</a:t>
            </a:r>
          </a:p>
          <a:p>
            <a:pPr marL="432000" indent="-323640">
              <a:lnSpc>
                <a:spcPct val="100000"/>
              </a:lnSpc>
              <a:buClr>
                <a:srgbClr val="D26785"/>
              </a:buClr>
              <a:buFont typeface="Arial"/>
              <a:buChar char="•"/>
            </a:pPr>
            <a:r>
              <a:rPr lang="es-ES" sz="2200" spc="-1" dirty="0" smtClean="0">
                <a:solidFill>
                  <a:srgbClr val="D26785"/>
                </a:solidFill>
                <a:latin typeface="Century Gothic"/>
                <a:ea typeface="DejaVu Sans"/>
              </a:rPr>
              <a:t>Más </a:t>
            </a:r>
            <a:r>
              <a:rPr lang="es-ES" sz="2200" spc="-1" dirty="0" err="1" smtClean="0">
                <a:solidFill>
                  <a:srgbClr val="D26785"/>
                </a:solidFill>
                <a:latin typeface="Century Gothic"/>
                <a:ea typeface="DejaVu Sans"/>
              </a:rPr>
              <a:t>responsive</a:t>
            </a:r>
            <a:endParaRPr lang="es-ES" sz="2200" spc="-1" dirty="0">
              <a:solidFill>
                <a:srgbClr val="D26785"/>
              </a:solidFill>
              <a:latin typeface="Century Gothic"/>
              <a:ea typeface="DejaVu Sans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571320" y="1071720"/>
            <a:ext cx="8228520" cy="129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800" b="1" strike="noStrike" spc="-1" dirty="0">
                <a:solidFill>
                  <a:srgbClr val="D26785"/>
                </a:solidFill>
                <a:latin typeface="Century Gothic"/>
              </a:rPr>
              <a:t>Generales</a:t>
            </a:r>
            <a:endParaRPr lang="es-ES" sz="2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D26785"/>
              </a:buClr>
              <a:buFont typeface="Arial"/>
              <a:buChar char="•"/>
            </a:pPr>
            <a:r>
              <a:rPr lang="es-ES" sz="2800" b="0" strike="noStrike" spc="-1" dirty="0">
                <a:solidFill>
                  <a:srgbClr val="D26785"/>
                </a:solidFill>
                <a:latin typeface="Century Gothic"/>
                <a:ea typeface="DejaVu Sans"/>
              </a:rPr>
              <a:t> </a:t>
            </a:r>
            <a:r>
              <a:rPr lang="es-ES" sz="2800" b="0" strike="noStrike" spc="-1" dirty="0" smtClean="0">
                <a:solidFill>
                  <a:srgbClr val="D26785"/>
                </a:solidFill>
                <a:latin typeface="Century Gothic"/>
                <a:ea typeface="DejaVu Sans"/>
              </a:rPr>
              <a:t>Integración objetos </a:t>
            </a:r>
            <a:r>
              <a:rPr lang="es-ES" sz="2800" b="0" strike="noStrike" spc="-1" dirty="0" err="1" smtClean="0">
                <a:solidFill>
                  <a:srgbClr val="D26785"/>
                </a:solidFill>
                <a:latin typeface="Century Gothic"/>
                <a:ea typeface="DejaVu Sans"/>
              </a:rPr>
              <a:t>frontend-backend</a:t>
            </a:r>
            <a:r>
              <a:rPr lang="es-ES" sz="2800" spc="-1" dirty="0" smtClean="0">
                <a:solidFill>
                  <a:srgbClr val="D26785"/>
                </a:solidFill>
                <a:latin typeface="Arial"/>
                <a:ea typeface="DejaVu Sans"/>
              </a:rPr>
              <a:t>: visión de conjunto</a:t>
            </a:r>
            <a:endParaRPr lang="es-ES" sz="2800" b="0" strike="noStrike" spc="-1" dirty="0">
              <a:latin typeface="Arial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457200" y="267480"/>
            <a:ext cx="8228520" cy="64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200" spc="-1" dirty="0" smtClean="0">
                <a:solidFill>
                  <a:srgbClr val="D26785"/>
                </a:solidFill>
                <a:latin typeface="Century Gothic"/>
                <a:ea typeface="DejaVu Sans"/>
              </a:rPr>
              <a:t>Posibles m</a:t>
            </a:r>
            <a:r>
              <a:rPr lang="es-ES" sz="4200" b="0" strike="noStrike" spc="-1" dirty="0" smtClean="0">
                <a:solidFill>
                  <a:srgbClr val="D26785"/>
                </a:solidFill>
                <a:latin typeface="Century Gothic"/>
                <a:ea typeface="DejaVu Sans"/>
              </a:rPr>
              <a:t>ejoras</a:t>
            </a:r>
            <a:endParaRPr lang="es-ES" sz="4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457200" y="267480"/>
            <a:ext cx="8228520" cy="139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484560">
              <a:lnSpc>
                <a:spcPct val="100000"/>
              </a:lnSpc>
            </a:pPr>
            <a:r>
              <a:rPr lang="es-ES" sz="4200" b="0" strike="noStrike" spc="-1">
                <a:solidFill>
                  <a:srgbClr val="D26785"/>
                </a:solidFill>
                <a:latin typeface="Century Gothic"/>
                <a:ea typeface="DejaVu Sans"/>
              </a:rPr>
              <a:t>Objetivo</a:t>
            </a:r>
            <a:endParaRPr lang="es-ES" sz="4200" b="0" strike="noStrike" spc="-1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457200" y="1882800"/>
            <a:ext cx="8228520" cy="457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48200" indent="-38304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b="0" strike="noStrike" spc="-1">
                <a:solidFill>
                  <a:srgbClr val="D26785"/>
                </a:solidFill>
                <a:latin typeface="Century Gothic"/>
                <a:ea typeface="DejaVu Sans"/>
              </a:rPr>
              <a:t>CRUD de entidades: mercados, valores y divisas.</a:t>
            </a:r>
            <a:endParaRPr lang="es-ES" sz="2800" b="0" strike="noStrike" spc="-1">
              <a:latin typeface="Arial"/>
            </a:endParaRPr>
          </a:p>
          <a:p>
            <a:pPr marL="448200" indent="-38304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b="0" strike="noStrike" spc="-1">
                <a:solidFill>
                  <a:srgbClr val="D26785"/>
                </a:solidFill>
                <a:latin typeface="Century Gothic"/>
                <a:ea typeface="DejaVu Sans"/>
              </a:rPr>
              <a:t>Historial de evolución de cotizaciones</a:t>
            </a:r>
            <a:endParaRPr lang="es-ES" sz="2800" b="0" strike="noStrike" spc="-1">
              <a:latin typeface="Arial"/>
            </a:endParaRPr>
          </a:p>
          <a:p>
            <a:pPr marL="448200" indent="-38304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b="0" strike="noStrike" spc="-1">
                <a:solidFill>
                  <a:srgbClr val="D26785"/>
                </a:solidFill>
                <a:latin typeface="Century Gothic"/>
                <a:ea typeface="DejaVu Sans"/>
              </a:rPr>
              <a:t>Evolución y comparación gráfica de valores.</a:t>
            </a:r>
            <a:endParaRPr lang="es-ES" sz="2800" b="0" strike="noStrike" spc="-1">
              <a:latin typeface="Arial"/>
            </a:endParaRPr>
          </a:p>
          <a:p>
            <a:pPr marL="448200" indent="-38304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b="0" strike="noStrike" spc="-1">
                <a:solidFill>
                  <a:srgbClr val="D26785"/>
                </a:solidFill>
                <a:latin typeface="Century Gothic"/>
                <a:ea typeface="DejaVu Sans"/>
              </a:rPr>
              <a:t>Simulación de una cartera de valores y evolución de dicha cartera.</a:t>
            </a:r>
            <a:endParaRPr lang="es-E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s-E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500040" y="714240"/>
            <a:ext cx="8228520" cy="64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4200" b="0" strike="noStrike" spc="-1">
                <a:solidFill>
                  <a:srgbClr val="D26785"/>
                </a:solidFill>
                <a:latin typeface="Century Gothic"/>
                <a:ea typeface="DejaVu Sans"/>
              </a:rPr>
              <a:t>Análisis </a:t>
            </a:r>
            <a:r>
              <a:rPr lang="es-ES" sz="1800" b="0" strike="noStrike" spc="-1">
                <a:solidFill>
                  <a:srgbClr val="D26785"/>
                </a:solidFill>
                <a:latin typeface="Century Gothic"/>
                <a:ea typeface="DejaVu Sans"/>
              </a:rPr>
              <a:t> </a:t>
            </a:r>
            <a:r>
              <a:rPr lang="es-ES" sz="4200" b="0" strike="noStrike" spc="-1">
                <a:solidFill>
                  <a:srgbClr val="D26785"/>
                </a:solidFill>
                <a:latin typeface="Century Gothic"/>
                <a:ea typeface="DejaVu Sans"/>
              </a:rPr>
              <a:t>previo</a:t>
            </a:r>
            <a:endParaRPr lang="es-ES" sz="4200" b="0" strike="noStrike" spc="-1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500040" y="1785960"/>
            <a:ext cx="8228520" cy="457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48200" indent="-38304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b="0" strike="noStrike" spc="-1">
                <a:solidFill>
                  <a:srgbClr val="D26785"/>
                </a:solidFill>
                <a:latin typeface="Century Gothic"/>
                <a:ea typeface="DejaVu Sans"/>
              </a:rPr>
              <a:t>Desarrollo centralizado pero no monolítico</a:t>
            </a:r>
            <a:endParaRPr lang="es-ES" sz="2800" b="0" strike="noStrike" spc="-1">
              <a:latin typeface="Arial"/>
            </a:endParaRPr>
          </a:p>
          <a:p>
            <a:pPr marL="448200" indent="-38304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b="0" strike="noStrike" spc="-1">
                <a:solidFill>
                  <a:srgbClr val="D26785"/>
                </a:solidFill>
                <a:latin typeface="Century Gothic"/>
                <a:ea typeface="DejaVu Sans"/>
              </a:rPr>
              <a:t>Fácil mantenimiento: backend - frontend</a:t>
            </a:r>
            <a:endParaRPr lang="es-ES" sz="2800" b="0" strike="noStrike" spc="-1">
              <a:latin typeface="Arial"/>
            </a:endParaRPr>
          </a:p>
          <a:p>
            <a:pPr marL="448200" indent="-38304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b="0" strike="noStrike" spc="-1">
                <a:solidFill>
                  <a:srgbClr val="D26785"/>
                </a:solidFill>
                <a:latin typeface="Century Gothic"/>
                <a:ea typeface="DejaVu Sans"/>
              </a:rPr>
              <a:t>Seguridad: despliegue separado</a:t>
            </a:r>
            <a:endParaRPr lang="es-ES" sz="2800" b="0" strike="noStrike" spc="-1">
              <a:latin typeface="Arial"/>
            </a:endParaRPr>
          </a:p>
          <a:p>
            <a:pPr marL="448200" indent="-38304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b="0" strike="noStrike" spc="-1">
                <a:solidFill>
                  <a:srgbClr val="D26785"/>
                </a:solidFill>
                <a:latin typeface="Century Gothic"/>
                <a:ea typeface="DejaVu Sans"/>
              </a:rPr>
              <a:t>Interoperabilidad: reutilizar la API</a:t>
            </a:r>
            <a:endParaRPr lang="es-ES" sz="2800" b="0" strike="noStrike" spc="-1">
              <a:latin typeface="Arial"/>
            </a:endParaRPr>
          </a:p>
          <a:p>
            <a:pPr marL="448200" indent="-383040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s-ES" sz="2800" b="0" strike="noStrike" spc="-1">
              <a:latin typeface="Arial"/>
            </a:endParaRPr>
          </a:p>
          <a:p>
            <a:pPr marL="448200" indent="-383040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s-E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457200" y="267480"/>
            <a:ext cx="8228520" cy="64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4200" b="0" strike="noStrike" spc="-1">
                <a:solidFill>
                  <a:srgbClr val="D26785"/>
                </a:solidFill>
                <a:latin typeface="Century Gothic"/>
                <a:ea typeface="DejaVu Sans"/>
              </a:rPr>
              <a:t>Recursos</a:t>
            </a:r>
            <a:endParaRPr lang="es-ES" sz="4200" b="0" strike="noStrike" spc="-1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357120" y="1428840"/>
            <a:ext cx="8228520" cy="457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48200" indent="-38304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b="0" strike="noStrike" spc="-1">
                <a:solidFill>
                  <a:srgbClr val="D26785"/>
                </a:solidFill>
                <a:latin typeface="Century Gothic"/>
                <a:ea typeface="DejaVu Sans"/>
              </a:rPr>
              <a:t>Hardware: i7, 3Ghz y 32Gb RAM</a:t>
            </a:r>
            <a:endParaRPr lang="es-ES" sz="2800" b="0" strike="noStrike" spc="-1">
              <a:latin typeface="Arial"/>
            </a:endParaRPr>
          </a:p>
          <a:p>
            <a:pPr marL="448200" indent="-38304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b="0" strike="noStrike" spc="-1">
                <a:solidFill>
                  <a:srgbClr val="D26785"/>
                </a:solidFill>
                <a:latin typeface="Century Gothic"/>
                <a:ea typeface="DejaVu Sans"/>
              </a:rPr>
              <a:t>Software: IDE, SGBD, pruebas y documentación</a:t>
            </a:r>
            <a:endParaRPr lang="es-ES" sz="2800" b="0" strike="noStrike" spc="-1">
              <a:latin typeface="Arial"/>
            </a:endParaRPr>
          </a:p>
          <a:p>
            <a:pPr marL="448200" indent="-38304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b="0" strike="noStrike" spc="-1">
                <a:solidFill>
                  <a:srgbClr val="D26785"/>
                </a:solidFill>
                <a:latin typeface="Century Gothic"/>
                <a:ea typeface="DejaVu Sans"/>
              </a:rPr>
              <a:t>Repositorios: Github</a:t>
            </a:r>
            <a:endParaRPr lang="es-ES" sz="2800" b="0" strike="noStrike" spc="-1">
              <a:latin typeface="Arial"/>
            </a:endParaRPr>
          </a:p>
          <a:p>
            <a:pPr marL="448200" indent="-38304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b="0" strike="noStrike" spc="-1">
                <a:solidFill>
                  <a:srgbClr val="D26785"/>
                </a:solidFill>
                <a:latin typeface="Century Gothic"/>
                <a:ea typeface="DejaVu Sans"/>
              </a:rPr>
              <a:t>Servicios online: Heroku, Vercel y Gearhost.</a:t>
            </a:r>
            <a:endParaRPr lang="es-ES" sz="2800" b="0" strike="noStrike" spc="-1">
              <a:latin typeface="Arial"/>
            </a:endParaRPr>
          </a:p>
          <a:p>
            <a:pPr marL="448200" indent="-383040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s-ES" sz="2800" b="0" strike="noStrike" spc="-1">
              <a:latin typeface="Arial"/>
            </a:endParaRPr>
          </a:p>
          <a:p>
            <a:pPr marL="448200" indent="-383040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s-E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428760" y="359640"/>
            <a:ext cx="8228520" cy="6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s-ES" sz="4200" b="0" strike="noStrike" spc="-1">
                <a:solidFill>
                  <a:srgbClr val="D26785"/>
                </a:solidFill>
                <a:latin typeface="Century Gothic"/>
                <a:ea typeface="DejaVu Sans"/>
              </a:rPr>
              <a:t>Estructura global del proyecto</a:t>
            </a:r>
            <a:endParaRPr lang="es-ES" sz="4200" b="0" strike="noStrike" spc="-1">
              <a:latin typeface="Arial"/>
            </a:endParaRPr>
          </a:p>
        </p:txBody>
      </p:sp>
      <p:pic>
        <p:nvPicPr>
          <p:cNvPr id="177" name="94 Imagen"/>
          <p:cNvPicPr/>
          <p:nvPr/>
        </p:nvPicPr>
        <p:blipFill>
          <a:blip r:embed="rId2"/>
          <a:stretch/>
        </p:blipFill>
        <p:spPr>
          <a:xfrm>
            <a:off x="500040" y="1143000"/>
            <a:ext cx="7857360" cy="5428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428760" y="357120"/>
            <a:ext cx="8228520" cy="95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484560">
              <a:lnSpc>
                <a:spcPct val="100000"/>
              </a:lnSpc>
            </a:pPr>
            <a:r>
              <a:rPr lang="es-ES" sz="4200" b="0" strike="noStrike" spc="-1">
                <a:solidFill>
                  <a:srgbClr val="D26785"/>
                </a:solidFill>
                <a:latin typeface="Century Gothic"/>
                <a:ea typeface="DejaVu Sans"/>
              </a:rPr>
              <a:t>Modelo de datos</a:t>
            </a:r>
            <a:endParaRPr lang="es-ES" sz="4200" b="0" strike="noStrike" spc="-1">
              <a:latin typeface="Arial"/>
            </a:endParaRPr>
          </a:p>
        </p:txBody>
      </p:sp>
      <p:pic>
        <p:nvPicPr>
          <p:cNvPr id="179" name="96 Imagen"/>
          <p:cNvPicPr/>
          <p:nvPr/>
        </p:nvPicPr>
        <p:blipFill>
          <a:blip r:embed="rId2"/>
          <a:stretch/>
        </p:blipFill>
        <p:spPr>
          <a:xfrm>
            <a:off x="500040" y="1428840"/>
            <a:ext cx="7286040" cy="5071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457200" y="267480"/>
            <a:ext cx="8228520" cy="64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4200" b="0" strike="noStrike" spc="-1">
                <a:solidFill>
                  <a:srgbClr val="D26785"/>
                </a:solidFill>
                <a:latin typeface="Century Gothic"/>
                <a:ea typeface="DejaVu Sans"/>
              </a:rPr>
              <a:t>Modelización de clases</a:t>
            </a:r>
            <a:endParaRPr lang="es-ES" sz="4200" b="0" strike="noStrike" spc="-1">
              <a:latin typeface="Arial"/>
            </a:endParaRPr>
          </a:p>
        </p:txBody>
      </p:sp>
      <p:pic>
        <p:nvPicPr>
          <p:cNvPr id="181" name="98 Imagen"/>
          <p:cNvPicPr/>
          <p:nvPr/>
        </p:nvPicPr>
        <p:blipFill>
          <a:blip r:embed="rId2"/>
          <a:stretch/>
        </p:blipFill>
        <p:spPr>
          <a:xfrm>
            <a:off x="864000" y="1069560"/>
            <a:ext cx="3239280" cy="5337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457200" y="267480"/>
            <a:ext cx="8228520" cy="64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4200" b="0" strike="noStrike" spc="-1" dirty="0">
                <a:solidFill>
                  <a:srgbClr val="D26785"/>
                </a:solidFill>
                <a:latin typeface="Century Gothic"/>
                <a:ea typeface="DejaVu Sans"/>
              </a:rPr>
              <a:t>Programación</a:t>
            </a:r>
            <a:endParaRPr lang="es-ES" sz="4200" b="0" strike="noStrike" spc="-1" dirty="0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571320" y="1928880"/>
            <a:ext cx="8228520" cy="285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448200" indent="-38304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b="0" strike="noStrike" spc="-1" dirty="0">
                <a:solidFill>
                  <a:srgbClr val="D26785"/>
                </a:solidFill>
                <a:latin typeface="Century Gothic"/>
              </a:rPr>
              <a:t>Guía de estilo</a:t>
            </a:r>
            <a:endParaRPr lang="es-ES" sz="2800" b="0" strike="noStrike" spc="-1" dirty="0">
              <a:latin typeface="Arial"/>
            </a:endParaRPr>
          </a:p>
          <a:p>
            <a:pPr marL="448200" indent="-38304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b="0" strike="noStrike" spc="-1" dirty="0">
                <a:solidFill>
                  <a:srgbClr val="D26785"/>
                </a:solidFill>
                <a:latin typeface="Century Gothic"/>
              </a:rPr>
              <a:t>Organización del </a:t>
            </a:r>
            <a:r>
              <a:rPr lang="es-ES" sz="2800" b="0" strike="noStrike" spc="-1" dirty="0" smtClean="0">
                <a:solidFill>
                  <a:srgbClr val="D26785"/>
                </a:solidFill>
                <a:latin typeface="Century Gothic"/>
              </a:rPr>
              <a:t>código: estructuración en los IDES.</a:t>
            </a:r>
            <a:endParaRPr lang="es-ES" sz="2800" b="0" strike="noStrike" spc="-1" dirty="0">
              <a:latin typeface="Arial"/>
            </a:endParaRPr>
          </a:p>
          <a:p>
            <a:pPr marL="448200" indent="-38304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b="0" strike="noStrike" spc="-1" dirty="0">
                <a:solidFill>
                  <a:srgbClr val="D26785"/>
                </a:solidFill>
                <a:latin typeface="Century Gothic"/>
              </a:rPr>
              <a:t>Arquitectura de clases</a:t>
            </a:r>
            <a:endParaRPr lang="es-ES" sz="2800" b="0" strike="noStrike" spc="-1" dirty="0">
              <a:latin typeface="Arial"/>
            </a:endParaRPr>
          </a:p>
          <a:p>
            <a:pPr marL="448200" indent="-38304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b="0" strike="noStrike" spc="-1" dirty="0">
                <a:solidFill>
                  <a:srgbClr val="D26785"/>
                </a:solidFill>
                <a:latin typeface="Century Gothic"/>
              </a:rPr>
              <a:t>Pruebas: </a:t>
            </a:r>
            <a:r>
              <a:rPr lang="es-ES" sz="2800" b="0" strike="noStrike" spc="-1" dirty="0" err="1" smtClean="0">
                <a:solidFill>
                  <a:srgbClr val="D26785"/>
                </a:solidFill>
                <a:latin typeface="Century Gothic"/>
              </a:rPr>
              <a:t>Postman</a:t>
            </a:r>
            <a:r>
              <a:rPr lang="es-ES" sz="2800" b="0" strike="noStrike" spc="-1" dirty="0" smtClean="0">
                <a:solidFill>
                  <a:srgbClr val="D26785"/>
                </a:solidFill>
                <a:latin typeface="Century Gothic"/>
              </a:rPr>
              <a:t> y navegadores.</a:t>
            </a:r>
            <a:endParaRPr lang="es-E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s-ES" sz="2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457200" y="267480"/>
            <a:ext cx="8228520" cy="64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4200" b="0" strike="noStrike" spc="-1" dirty="0">
                <a:solidFill>
                  <a:srgbClr val="D26785"/>
                </a:solidFill>
                <a:latin typeface="Century Gothic"/>
                <a:ea typeface="DejaVu Sans"/>
              </a:rPr>
              <a:t>Desarrollo web</a:t>
            </a:r>
            <a:endParaRPr lang="es-ES" sz="4200" b="0" strike="noStrike" spc="-1" dirty="0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571320" y="1928880"/>
            <a:ext cx="8228520" cy="37146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448200" indent="-38304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b="0" strike="noStrike" spc="-1" dirty="0">
                <a:solidFill>
                  <a:srgbClr val="D26785"/>
                </a:solidFill>
                <a:latin typeface="Century Gothic"/>
              </a:rPr>
              <a:t>Sitio web: </a:t>
            </a:r>
            <a:r>
              <a:rPr lang="es-ES" sz="2800" b="0" strike="noStrike" spc="-1" dirty="0" smtClean="0">
                <a:solidFill>
                  <a:srgbClr val="D26785"/>
                </a:solidFill>
                <a:latin typeface="Century Gothic"/>
              </a:rPr>
              <a:t>llamadas </a:t>
            </a:r>
            <a:r>
              <a:rPr lang="es-ES" sz="2800" b="0" strike="noStrike" spc="-1" dirty="0">
                <a:solidFill>
                  <a:srgbClr val="D26785"/>
                </a:solidFill>
                <a:latin typeface="Century Gothic"/>
              </a:rPr>
              <a:t>a la </a:t>
            </a:r>
            <a:r>
              <a:rPr lang="es-ES" sz="2800" b="0" strike="noStrike" spc="-1" dirty="0" smtClean="0">
                <a:solidFill>
                  <a:srgbClr val="D26785"/>
                </a:solidFill>
                <a:latin typeface="Century Gothic"/>
              </a:rPr>
              <a:t>API y puntos de entrada</a:t>
            </a:r>
            <a:endParaRPr lang="es-ES" sz="2800" b="0" strike="noStrike" spc="-1" dirty="0">
              <a:latin typeface="Arial"/>
            </a:endParaRPr>
          </a:p>
          <a:p>
            <a:pPr marL="448200" indent="-38304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b="0" strike="noStrike" spc="-1" dirty="0">
                <a:solidFill>
                  <a:srgbClr val="D26785"/>
                </a:solidFill>
                <a:latin typeface="Century Gothic"/>
              </a:rPr>
              <a:t>Maquetación</a:t>
            </a:r>
            <a:endParaRPr lang="es-ES" sz="2800" b="0" strike="noStrike" spc="-1" dirty="0">
              <a:latin typeface="Arial"/>
            </a:endParaRPr>
          </a:p>
          <a:p>
            <a:pPr marL="448200" indent="-38304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b="0" strike="noStrike" spc="-1" dirty="0">
                <a:solidFill>
                  <a:srgbClr val="D26785"/>
                </a:solidFill>
                <a:latin typeface="Century Gothic"/>
              </a:rPr>
              <a:t>Estilo: </a:t>
            </a:r>
            <a:r>
              <a:rPr lang="es-ES" sz="2800" b="0" strike="noStrike" spc="-1" dirty="0" err="1">
                <a:solidFill>
                  <a:srgbClr val="D26785"/>
                </a:solidFill>
                <a:latin typeface="Century Gothic"/>
              </a:rPr>
              <a:t>bootstrap</a:t>
            </a:r>
            <a:endParaRPr lang="es-ES" sz="2800" b="0" strike="noStrike" spc="-1" dirty="0">
              <a:latin typeface="Arial"/>
            </a:endParaRPr>
          </a:p>
          <a:p>
            <a:pPr marL="448200" indent="-38304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b="0" strike="noStrike" spc="-1" dirty="0">
                <a:solidFill>
                  <a:srgbClr val="D26785"/>
                </a:solidFill>
                <a:latin typeface="Century Gothic"/>
              </a:rPr>
              <a:t>Pruebas: </a:t>
            </a:r>
            <a:r>
              <a:rPr lang="es-ES" sz="2800" b="0" strike="noStrike" spc="-1" dirty="0" err="1" smtClean="0">
                <a:solidFill>
                  <a:srgbClr val="D26785"/>
                </a:solidFill>
                <a:latin typeface="Century Gothic"/>
              </a:rPr>
              <a:t>Postman</a:t>
            </a:r>
            <a:endParaRPr lang="es-ES" sz="2800" b="0" strike="noStrike" spc="-1" dirty="0" smtClean="0">
              <a:solidFill>
                <a:srgbClr val="D26785"/>
              </a:solidFill>
              <a:latin typeface="Century Gothic"/>
            </a:endParaRPr>
          </a:p>
          <a:p>
            <a:pPr marL="448200" indent="-38304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b="0" strike="noStrike" spc="-1" dirty="0" smtClean="0">
                <a:solidFill>
                  <a:srgbClr val="D26785"/>
                </a:solidFill>
                <a:latin typeface="Century Gothic"/>
              </a:rPr>
              <a:t>Aplicación funcionando: </a:t>
            </a:r>
            <a:r>
              <a:rPr lang="es-ES" sz="2800" u="sng" dirty="0" smtClean="0">
                <a:hlinkClick r:id="rId2"/>
              </a:rPr>
              <a:t>https://proyecto-fin-de-curso-front-end.vercel.app/</a:t>
            </a:r>
            <a:endParaRPr lang="es-E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s-ES" sz="2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346</TotalTime>
  <Words>305</Words>
  <Application>LibreOffice/6.4.5.2$Windows_X86_64 LibreOffice_project/a726b36747cf2001e06b58ad5db1aa3a9a1872d6</Application>
  <PresentationFormat>Presentación en pantalla (4:3)</PresentationFormat>
  <Paragraphs>77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4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Office Theme</vt:lpstr>
      <vt:lpstr>Office Theme</vt:lpstr>
      <vt:lpstr>Office Theme</vt:lpstr>
      <vt:lpstr>Office Theme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 de curso</dc:title>
  <dc:subject/>
  <dc:creator>jesus_000</dc:creator>
  <dc:description/>
  <cp:lastModifiedBy>jesus_000</cp:lastModifiedBy>
  <cp:revision>41</cp:revision>
  <dcterms:created xsi:type="dcterms:W3CDTF">2021-06-01T06:05:48Z</dcterms:created>
  <dcterms:modified xsi:type="dcterms:W3CDTF">2021-06-07T08:55:19Z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Hewlett-Packard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Presentación en pantalla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11</vt:i4>
  </property>
</Properties>
</file>