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8229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4271040"/>
            <a:ext cx="8229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4271040"/>
            <a:ext cx="4015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4271040"/>
            <a:ext cx="4015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2649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882800"/>
            <a:ext cx="2649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882800"/>
            <a:ext cx="2649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4271040"/>
            <a:ext cx="2649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4271040"/>
            <a:ext cx="2649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4271040"/>
            <a:ext cx="2649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882800"/>
            <a:ext cx="8229240" cy="457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822924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67480"/>
            <a:ext cx="8229240" cy="6484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4271040"/>
            <a:ext cx="4015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882800"/>
            <a:ext cx="8229240" cy="457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4271040"/>
            <a:ext cx="4015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4271040"/>
            <a:ext cx="8229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8229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4271040"/>
            <a:ext cx="8229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4271040"/>
            <a:ext cx="4015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4240" y="4271040"/>
            <a:ext cx="4015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2649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39640" y="1882800"/>
            <a:ext cx="2649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2080" y="1882800"/>
            <a:ext cx="2649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4271040"/>
            <a:ext cx="2649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39640" y="4271040"/>
            <a:ext cx="2649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22080" y="4271040"/>
            <a:ext cx="2649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822924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67480"/>
            <a:ext cx="8229240" cy="6484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4271040"/>
            <a:ext cx="4015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4271040"/>
            <a:ext cx="4015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4271040"/>
            <a:ext cx="8229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200" y="14040"/>
            <a:ext cx="9129600" cy="6836400"/>
          </a:xfrm>
          <a:prstGeom prst="rtTriangle">
            <a:avLst/>
          </a:prstGeom>
          <a:gradFill rotWithShape="0">
            <a:gsLst>
              <a:gs pos="0">
                <a:srgbClr val="d2d2d2">
                  <a:alpha val="10196"/>
                </a:srgbClr>
              </a:gs>
              <a:gs pos="100000">
                <a:srgbClr val="d2d2d2">
                  <a:alpha val="8235"/>
                </a:srgbClr>
              </a:gs>
            </a:gsLst>
            <a:lin ang="7998000"/>
          </a:gradFill>
          <a:ln>
            <a:noFill/>
          </a:ln>
          <a:effectLst>
            <a:outerShdw algn="t" blurRad="63500" dir="14693110" dist="25445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>
            <a:off x="0" y="6840"/>
            <a:ext cx="9136800" cy="6843960"/>
          </a:xfrm>
          <a:prstGeom prst="line">
            <a:avLst/>
          </a:prstGeom>
          <a:ln w="5040">
            <a:solidFill>
              <a:schemeClr val="bg2">
                <a:tint val="55000"/>
                <a:satMod val="200000"/>
                <a:alpha val="3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H="1">
            <a:off x="6468480" y="4948200"/>
            <a:ext cx="2673000" cy="1900080"/>
          </a:xfrm>
          <a:prstGeom prst="line">
            <a:avLst/>
          </a:prstGeom>
          <a:ln w="6120">
            <a:solidFill>
              <a:schemeClr val="bg2">
                <a:tint val="50000"/>
                <a:satMod val="200000"/>
                <a:alpha val="4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 rot="16200000">
            <a:off x="7554240" y="5254560"/>
            <a:ext cx="1892520" cy="1293840"/>
          </a:xfrm>
          <a:prstGeom prst="triangle">
            <a:avLst>
              <a:gd name="adj" fmla="val 51323"/>
            </a:avLst>
          </a:prstGeom>
          <a:gradFill rotWithShape="0">
            <a:gsLst>
              <a:gs pos="0">
                <a:srgbClr val="b7014c"/>
              </a:gs>
              <a:gs pos="100000">
                <a:srgbClr val="ff388c">
                  <a:alpha val="0"/>
                </a:srgbClr>
              </a:gs>
            </a:gsLst>
            <a:lin ang="10098000"/>
          </a:gradFill>
          <a:ln>
            <a:noFill/>
          </a:ln>
          <a:effectLst>
            <a:outerShdw algn="t" blurRad="63500" dir="14693110" dist="25445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40720" y="776160"/>
            <a:ext cx="8062560" cy="1469520"/>
          </a:xfrm>
          <a:prstGeom prst="rect">
            <a:avLst/>
          </a:prstGeom>
        </p:spPr>
        <p:txBody>
          <a:bodyPr lIns="90000" rIns="90000" tIns="45000" bIns="45000" anchor="b">
            <a:normAutofit/>
          </a:bodyPr>
          <a:p>
            <a:pPr marL="484560" algn="r">
              <a:lnSpc>
                <a:spcPct val="100000"/>
              </a:lnSpc>
            </a:pPr>
            <a:r>
              <a:rPr b="0" lang="es-ES" sz="4400" spc="-1" strike="noStrike">
                <a:solidFill>
                  <a:srgbClr val="d26785"/>
                </a:solidFill>
                <a:latin typeface="Century Gothic"/>
              </a:rPr>
              <a:t>Haga clic para modificar el estilo de título del patrón</a:t>
            </a:r>
            <a:endParaRPr b="0" lang="es-ES" sz="4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1371600" y="6012720"/>
            <a:ext cx="5790960" cy="364680"/>
          </a:xfrm>
          <a:prstGeom prst="rect">
            <a:avLst/>
          </a:prstGeom>
        </p:spPr>
        <p:txBody>
          <a:bodyPr lIns="90000" rIns="90000" tIns="0" bIns="0">
            <a:noAutofit/>
          </a:bodyPr>
          <a:p>
            <a:pPr algn="r">
              <a:lnSpc>
                <a:spcPct val="100000"/>
              </a:lnSpc>
            </a:pPr>
            <a:fld id="{BA728223-9657-4654-87A2-EE7681CAFE66}" type="datetime">
              <a:rPr b="0" lang="es-ES" sz="1000" spc="-1" strike="noStrike">
                <a:solidFill>
                  <a:srgbClr val="ffffff"/>
                </a:solidFill>
                <a:latin typeface="Century Gothic"/>
              </a:rPr>
              <a:t>2/06/21</a:t>
            </a:fld>
            <a:endParaRPr b="0" lang="es-ES" sz="10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1371600" y="5650560"/>
            <a:ext cx="5790960" cy="364680"/>
          </a:xfrm>
          <a:prstGeom prst="rect">
            <a:avLst/>
          </a:prstGeom>
        </p:spPr>
        <p:txBody>
          <a:bodyPr lIns="90000" rIns="90000" tIns="0" bIns="0" anchor="b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392320" y="5752440"/>
            <a:ext cx="502560" cy="36468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3ECCA1C8-D68B-4128-8B45-F3A56CBB40D7}" type="slidenum">
              <a:rPr b="0" lang="es-ES" sz="1300" spc="-1" strike="noStrike">
                <a:solidFill>
                  <a:srgbClr val="ffffff"/>
                </a:solidFill>
                <a:latin typeface="Century Gothic"/>
              </a:rPr>
              <a:t>&lt;número&gt;</a:t>
            </a:fld>
            <a:endParaRPr b="0" lang="es-ES" sz="13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000" spc="-1" strike="noStrike">
                <a:solidFill>
                  <a:srgbClr val="ffffff"/>
                </a:solidFill>
                <a:latin typeface="Century Gothic"/>
              </a:rPr>
              <a:t>Pulse para editar el formato de esquema del texto</a:t>
            </a:r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rgbClr val="ffffff"/>
                </a:solidFill>
                <a:latin typeface="Century Gothic"/>
              </a:rPr>
              <a:t>Segundo nivel del esquema</a:t>
            </a:r>
            <a:endParaRPr b="0" lang="es-ES" sz="24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Tercer nivel del esquema</a:t>
            </a:r>
            <a:endParaRPr b="0" lang="es-ES" sz="20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900" spc="-1" strike="noStrike">
                <a:solidFill>
                  <a:srgbClr val="ffffff"/>
                </a:solidFill>
                <a:latin typeface="Century Gothic"/>
              </a:rPr>
              <a:t>Cuarto nivel del esquema</a:t>
            </a:r>
            <a:endParaRPr b="0" lang="es-ES" sz="19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Quinto nivel del esquema</a:t>
            </a:r>
            <a:endParaRPr b="0" lang="es-E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Sexto nivel del esquema</a:t>
            </a:r>
            <a:endParaRPr b="0" lang="es-E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Séptimo nivel del esquema</a:t>
            </a:r>
            <a:endParaRPr b="0" lang="es-E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7200" y="14040"/>
            <a:ext cx="9129600" cy="6836400"/>
          </a:xfrm>
          <a:prstGeom prst="rtTriangle">
            <a:avLst/>
          </a:prstGeom>
          <a:gradFill rotWithShape="0">
            <a:gsLst>
              <a:gs pos="0">
                <a:srgbClr val="d2d2d2">
                  <a:alpha val="10196"/>
                </a:srgbClr>
              </a:gs>
              <a:gs pos="100000">
                <a:srgbClr val="d2d2d2">
                  <a:alpha val="8235"/>
                </a:srgbClr>
              </a:gs>
            </a:gsLst>
            <a:lin ang="7998000"/>
          </a:gradFill>
          <a:ln>
            <a:noFill/>
          </a:ln>
          <a:effectLst>
            <a:outerShdw algn="t" blurRad="63500" dir="14693110" dist="25445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Line 2"/>
          <p:cNvSpPr/>
          <p:nvPr/>
        </p:nvSpPr>
        <p:spPr>
          <a:xfrm>
            <a:off x="0" y="6840"/>
            <a:ext cx="9136800" cy="6843960"/>
          </a:xfrm>
          <a:prstGeom prst="line">
            <a:avLst/>
          </a:prstGeom>
          <a:ln w="5040">
            <a:solidFill>
              <a:schemeClr val="bg2">
                <a:tint val="55000"/>
                <a:satMod val="200000"/>
                <a:alpha val="3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" name="Line 3"/>
          <p:cNvSpPr/>
          <p:nvPr/>
        </p:nvSpPr>
        <p:spPr>
          <a:xfrm flipH="1">
            <a:off x="6468480" y="4948200"/>
            <a:ext cx="2673000" cy="1900080"/>
          </a:xfrm>
          <a:prstGeom prst="line">
            <a:avLst/>
          </a:prstGeom>
          <a:ln w="6120">
            <a:solidFill>
              <a:schemeClr val="bg2">
                <a:tint val="50000"/>
                <a:satMod val="200000"/>
                <a:alpha val="4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marL="484560">
              <a:lnSpc>
                <a:spcPct val="100000"/>
              </a:lnSpc>
            </a:pPr>
            <a:r>
              <a:rPr b="0" lang="es-ES" sz="4200" spc="-1" strike="noStrike">
                <a:solidFill>
                  <a:srgbClr val="d26785"/>
                </a:solidFill>
                <a:latin typeface="Century Gothic"/>
              </a:rPr>
              <a:t>Haga clic para modificar el estilo de título del patrón</a:t>
            </a:r>
            <a:endParaRPr b="0" lang="es-ES" sz="4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1882800"/>
            <a:ext cx="8229240" cy="45716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3000" spc="-1" strike="noStrike">
                <a:solidFill>
                  <a:srgbClr val="ffffff"/>
                </a:solidFill>
                <a:latin typeface="Century Gothic"/>
              </a:rPr>
              <a:t>Haga clic para modificar el estilo de texto del patrón</a:t>
            </a:r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  <a:p>
            <a:pPr lvl="1" marL="822960" indent="-285480">
              <a:lnSpc>
                <a:spcPct val="100000"/>
              </a:lnSpc>
              <a:spcBef>
                <a:spcPts val="519"/>
              </a:spcBef>
              <a:buClr>
                <a:srgbClr val="ff388c"/>
              </a:buClr>
              <a:buSzPct val="95000"/>
              <a:buFont typeface="Verdana"/>
              <a:buChar char="›"/>
            </a:pPr>
            <a:r>
              <a:rPr b="0" lang="es-ES" sz="2600" spc="-1" strike="noStrike">
                <a:solidFill>
                  <a:srgbClr val="ffffff"/>
                </a:solidFill>
                <a:latin typeface="Century Gothic"/>
              </a:rPr>
              <a:t>Segundo nivel</a:t>
            </a:r>
            <a:endParaRPr b="0" lang="es-ES" sz="2600" spc="-1" strike="noStrike">
              <a:solidFill>
                <a:srgbClr val="ffffff"/>
              </a:solidFill>
              <a:latin typeface="Century Gothic"/>
            </a:endParaRPr>
          </a:p>
          <a:p>
            <a:pPr lvl="2" marL="1106280" indent="-228240">
              <a:lnSpc>
                <a:spcPct val="100000"/>
              </a:lnSpc>
              <a:spcBef>
                <a:spcPts val="479"/>
              </a:spcBef>
              <a:buClr>
                <a:srgbClr val="ff388c"/>
              </a:buClr>
              <a:buFont typeface="Wingdings 2" charset="2"/>
              <a:buChar char=""/>
            </a:pPr>
            <a:r>
              <a:rPr b="0" lang="es-ES" sz="2400" spc="-1" strike="noStrike">
                <a:solidFill>
                  <a:srgbClr val="ffffff"/>
                </a:solidFill>
                <a:latin typeface="Century Gothic"/>
              </a:rPr>
              <a:t>Tercer nivel</a:t>
            </a:r>
            <a:endParaRPr b="0" lang="es-ES" sz="2400" spc="-1" strike="noStrike">
              <a:solidFill>
                <a:srgbClr val="ffffff"/>
              </a:solidFill>
              <a:latin typeface="Century Gothic"/>
            </a:endParaRPr>
          </a:p>
          <a:p>
            <a:pPr lvl="3" marL="1371600" indent="-209880">
              <a:lnSpc>
                <a:spcPct val="100000"/>
              </a:lnSpc>
              <a:spcBef>
                <a:spcPts val="400"/>
              </a:spcBef>
              <a:buClr>
                <a:srgbClr val="ff388c"/>
              </a:buClr>
              <a:buFont typeface="Wingdings 2" charset="2"/>
              <a:buChar char="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Cuarto nivel</a:t>
            </a:r>
            <a:endParaRPr b="0" lang="es-ES" sz="2000" spc="-1" strike="noStrike">
              <a:solidFill>
                <a:srgbClr val="ffffff"/>
              </a:solidFill>
              <a:latin typeface="Century Gothic"/>
            </a:endParaRPr>
          </a:p>
          <a:p>
            <a:pPr lvl="4" marL="1600200" indent="-209880">
              <a:lnSpc>
                <a:spcPct val="100000"/>
              </a:lnSpc>
              <a:spcBef>
                <a:spcPts val="380"/>
              </a:spcBef>
              <a:buClr>
                <a:srgbClr val="ff90b2"/>
              </a:buClr>
              <a:buFont typeface="Wingdings 2" charset="2"/>
              <a:buChar char=""/>
            </a:pPr>
            <a:r>
              <a:rPr b="0" lang="es-ES" sz="1900" spc="-1" strike="noStrike">
                <a:solidFill>
                  <a:srgbClr val="ffffff"/>
                </a:solidFill>
                <a:latin typeface="Century Gothic"/>
              </a:rPr>
              <a:t>Quinto nivel</a:t>
            </a:r>
            <a:endParaRPr b="0" lang="es-ES" sz="19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/>
          </p:nvPr>
        </p:nvSpPr>
        <p:spPr>
          <a:xfrm>
            <a:off x="4791600" y="6480000"/>
            <a:ext cx="2133360" cy="30132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58CBA116-9EF2-45BD-B263-6CDEF0A389C0}" type="datetime">
              <a:rPr b="0" lang="es-ES" sz="1000" spc="-1" strike="noStrike">
                <a:solidFill>
                  <a:srgbClr val="ffffff"/>
                </a:solidFill>
                <a:latin typeface="Century Gothic"/>
              </a:rPr>
              <a:t>2/06/21</a:t>
            </a:fld>
            <a:endParaRPr b="0" lang="es-ES" sz="1000" spc="-1" strike="noStrike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/>
          </p:nvPr>
        </p:nvSpPr>
        <p:spPr>
          <a:xfrm>
            <a:off x="457200" y="6481080"/>
            <a:ext cx="4259520" cy="30060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sldNum"/>
          </p:nvPr>
        </p:nvSpPr>
        <p:spPr>
          <a:xfrm>
            <a:off x="7589520" y="6481080"/>
            <a:ext cx="502560" cy="30132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31776FC2-5FCB-4EE9-9338-0E3969313A45}" type="slidenum">
              <a:rPr b="0" lang="es-ES" sz="1200" spc="-1" strike="noStrike">
                <a:solidFill>
                  <a:srgbClr val="ffffff"/>
                </a:solidFill>
                <a:latin typeface="Century Gothic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40720" y="776160"/>
            <a:ext cx="8062560" cy="146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marL="484560" algn="r">
              <a:lnSpc>
                <a:spcPct val="100000"/>
              </a:lnSpc>
            </a:pPr>
            <a:r>
              <a:rPr b="0" lang="es-ES" sz="4400" spc="-1" strike="noStrike">
                <a:solidFill>
                  <a:srgbClr val="d26785"/>
                </a:solidFill>
                <a:latin typeface="Century Gothic"/>
              </a:rPr>
              <a:t>Proyecto fin de curso</a:t>
            </a:r>
            <a:endParaRPr b="0" lang="es-ES" sz="4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40720" y="2245680"/>
            <a:ext cx="8062560" cy="17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s-ES" sz="3000" spc="-1" strike="noStrike">
                <a:solidFill>
                  <a:srgbClr val="ffffff"/>
                </a:solidFill>
                <a:latin typeface="Century Gothic"/>
              </a:rPr>
              <a:t>Aplicación web para el control y seguimiento de valores bursátiles</a:t>
            </a:r>
            <a:endParaRPr b="0" lang="es-ES" sz="30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2428200" y="3456000"/>
            <a:ext cx="3547800" cy="309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67480"/>
            <a:ext cx="8229240" cy="139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marL="484560">
              <a:lnSpc>
                <a:spcPct val="100000"/>
              </a:lnSpc>
            </a:pPr>
            <a:r>
              <a:rPr b="0" lang="es-ES" sz="4200" spc="-1" strike="noStrike">
                <a:solidFill>
                  <a:srgbClr val="d26785"/>
                </a:solidFill>
                <a:latin typeface="Century Gothic"/>
              </a:rPr>
              <a:t>Especificaciones funcionales</a:t>
            </a:r>
            <a:endParaRPr b="0" lang="es-ES" sz="4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882800"/>
            <a:ext cx="82292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3000" spc="-1" strike="noStrike">
                <a:solidFill>
                  <a:srgbClr val="ffffff"/>
                </a:solidFill>
                <a:latin typeface="Century Gothic"/>
              </a:rPr>
              <a:t>CRUD de entidades: mercados, valores y divisas.</a:t>
            </a:r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3000" spc="-1" strike="noStrike">
                <a:solidFill>
                  <a:srgbClr val="ffffff"/>
                </a:solidFill>
                <a:latin typeface="Century Gothic"/>
              </a:rPr>
              <a:t>Historial de evolución de cotizaciones</a:t>
            </a:r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3000" spc="-1" strike="noStrike">
                <a:solidFill>
                  <a:srgbClr val="ffffff"/>
                </a:solidFill>
                <a:latin typeface="Century Gothic"/>
              </a:rPr>
              <a:t>Evolución y comparación gráfica de valores.</a:t>
            </a:r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3000" spc="-1" strike="noStrike">
                <a:solidFill>
                  <a:srgbClr val="ffffff"/>
                </a:solidFill>
                <a:latin typeface="Century Gothic"/>
              </a:rPr>
              <a:t>Compra de valores y evolución de la bolsa de compra</a:t>
            </a:r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67480"/>
            <a:ext cx="8229240" cy="139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marL="484560">
              <a:lnSpc>
                <a:spcPct val="100000"/>
              </a:lnSpc>
            </a:pPr>
            <a:r>
              <a:rPr b="0" lang="es-ES" sz="4200" spc="-1" strike="noStrike">
                <a:solidFill>
                  <a:srgbClr val="d26785"/>
                </a:solidFill>
                <a:latin typeface="Century Gothic"/>
              </a:rPr>
              <a:t>Modelo de datos</a:t>
            </a:r>
            <a:endParaRPr b="0" lang="es-ES" sz="42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080000" y="1449720"/>
            <a:ext cx="6048000" cy="503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</TotalTime>
  <Application>LibreOffice/6.3.1.2$Windows_X86_64 LibreOffice_project/b79626edf0065ac373bd1df5c28bd630b4424273</Application>
  <Words>45</Words>
  <Paragraphs>7</Paragraphs>
  <Company>Hewlett-Packard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2021-06-01T06:05:48Z</dcterms:created>
  <dc:creator>jesus_000</dc:creator>
  <dc:description/>
  <dc:language>es-ES</dc:language>
  <cp:lastModifiedBy/>
  <dcterms:modified xsi:type="dcterms:W3CDTF">2021-06-02T08:28:06Z</dcterms:modified>
  <cp:revision>7</cp:revision>
  <dc:subject/>
  <dc:title>Proyecto fin de curso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