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C4"/>
    <a:srgbClr val="F876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1" d="100"/>
          <a:sy n="111" d="100"/>
        </p:scale>
        <p:origin x="57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5403E-57A9-4681-8307-02D42EADBDF9}"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C9CC4-E52C-41BE-AA35-4589983E5D40}" type="slidenum">
              <a:rPr lang="en-US" smtClean="0"/>
              <a:t>‹#›</a:t>
            </a:fld>
            <a:endParaRPr lang="en-US"/>
          </a:p>
        </p:txBody>
      </p:sp>
    </p:spTree>
    <p:extLst>
      <p:ext uri="{BB962C8B-B14F-4D97-AF65-F5344CB8AC3E}">
        <p14:creationId xmlns:p14="http://schemas.microsoft.com/office/powerpoint/2010/main" val="160275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A5D18841-D35E-49E4-B08F-B0F319EA6C32}" type="datetime1">
              <a:rPr lang="en-US" smtClean="0"/>
              <a:t>12/1/2019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654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614D3D92-0FBA-4E11-A175-B779247F66F6}" type="datetime1">
              <a:rPr lang="en-US" smtClean="0"/>
              <a:t>12/1/2019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01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4D050A8F-1CCA-4B23-A874-619A057F5DA7}" type="datetime1">
              <a:rPr lang="en-US" smtClean="0"/>
              <a:t>12/1/2019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297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29E75ED-1B01-4633-9BEE-BEBD7DE2750C}" type="datetime1">
              <a:rPr lang="en-US" smtClean="0"/>
              <a:t>12/1/2019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457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625B65C-90DE-4F07-AC0D-8AEB489B5ACA}" type="datetime1">
              <a:rPr lang="en-US" smtClean="0"/>
              <a:t>12/1/2019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224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D3F31567-6C56-4BE8-A585-14849EB44A06}" type="datetime1">
              <a:rPr lang="en-US" smtClean="0"/>
              <a:t>12/1/2019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431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08FF8E53-752E-4B33-83A3-78A651EBE9A3}" type="datetime1">
              <a:rPr lang="en-US" smtClean="0"/>
              <a:t>12/1/2019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394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2E21BBA6-2B3E-4254-A979-658F387C44B5}" type="datetime1">
              <a:rPr lang="en-US" smtClean="0"/>
              <a:t>12/1/2019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70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2C4B7778-6E6E-4216-BE25-80D66FFE8488}" type="datetime1">
              <a:rPr lang="en-US" smtClean="0"/>
              <a:t>12/1/2019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498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F5D2C5D-F8AB-4380-BBCB-A1EF9F9FF230}" type="datetime1">
              <a:rPr lang="en-US" smtClean="0"/>
              <a:t>12/1/2019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206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36F2DEA-6244-44F9-9909-08A94EC5343A}" type="datetime1">
              <a:rPr lang="en-US" smtClean="0"/>
              <a:t>12/1/2019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088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34B78C4F-2408-44AB-BE15-E616C757C261}" type="datetime1">
              <a:rPr lang="en-US" smtClean="0"/>
              <a:t>12/1/2019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71101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2" r:id="rId6"/>
    <p:sldLayoutId id="2147483767"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3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C19BF-D31F-43AB-AE1C-0BC6E51CEFBE}"/>
              </a:ext>
            </a:extLst>
          </p:cNvPr>
          <p:cNvSpPr>
            <a:spLocks noGrp="1"/>
          </p:cNvSpPr>
          <p:nvPr>
            <p:ph type="ctrTitle"/>
          </p:nvPr>
        </p:nvSpPr>
        <p:spPr>
          <a:xfrm>
            <a:off x="949047" y="643466"/>
            <a:ext cx="3129263" cy="5470463"/>
          </a:xfrm>
        </p:spPr>
        <p:txBody>
          <a:bodyPr vert="horz" lIns="91440" tIns="45720" rIns="91440" bIns="45720" rtlCol="0" anchor="ctr">
            <a:normAutofit/>
          </a:bodyPr>
          <a:lstStyle/>
          <a:p>
            <a:r>
              <a:rPr lang="en-US" sz="4800" dirty="0">
                <a:solidFill>
                  <a:schemeClr val="tx1">
                    <a:lumMod val="75000"/>
                    <a:lumOff val="25000"/>
                  </a:schemeClr>
                </a:solidFill>
              </a:rPr>
              <a:t>Urban Ministries of Durham</a:t>
            </a:r>
          </a:p>
        </p:txBody>
      </p:sp>
      <p:cxnSp>
        <p:nvCxnSpPr>
          <p:cNvPr id="42" name="Straight Connector 3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3AF81A5-4466-49A1-A162-6EA9E79CB4D9}"/>
              </a:ext>
            </a:extLst>
          </p:cNvPr>
          <p:cNvSpPr>
            <a:spLocks noGrp="1"/>
          </p:cNvSpPr>
          <p:nvPr>
            <p:ph type="subTitle" idx="1"/>
          </p:nvPr>
        </p:nvSpPr>
        <p:spPr>
          <a:xfrm>
            <a:off x="4322795" y="643466"/>
            <a:ext cx="6924197" cy="5470462"/>
          </a:xfrm>
        </p:spPr>
        <p:txBody>
          <a:bodyPr vert="horz" lIns="0" tIns="45720" rIns="0" bIns="45720" rtlCol="0" anchor="ctr">
            <a:normAutofit/>
          </a:bodyPr>
          <a:lstStyle/>
          <a:p>
            <a:pPr>
              <a:lnSpc>
                <a:spcPct val="100000"/>
              </a:lnSpc>
            </a:pPr>
            <a:r>
              <a:rPr lang="en-US" dirty="0">
                <a:solidFill>
                  <a:schemeClr val="tx1">
                    <a:lumMod val="75000"/>
                    <a:lumOff val="25000"/>
                  </a:schemeClr>
                </a:solidFill>
                <a:latin typeface="Bahnschrift (Headings)"/>
              </a:rPr>
              <a:t>Jesus E. Vazquez</a:t>
            </a:r>
          </a:p>
          <a:p>
            <a:pPr>
              <a:lnSpc>
                <a:spcPct val="100000"/>
              </a:lnSpc>
            </a:pPr>
            <a:r>
              <a:rPr lang="en-US" dirty="0">
                <a:solidFill>
                  <a:schemeClr val="tx1">
                    <a:lumMod val="75000"/>
                    <a:lumOff val="25000"/>
                  </a:schemeClr>
                </a:solidFill>
                <a:latin typeface="Bahnschrift (Headings)"/>
              </a:rPr>
              <a:t>12-04-2019</a:t>
            </a:r>
          </a:p>
          <a:p>
            <a:pPr>
              <a:lnSpc>
                <a:spcPct val="100000"/>
              </a:lnSpc>
            </a:pPr>
            <a:r>
              <a:rPr lang="en-US" dirty="0">
                <a:solidFill>
                  <a:schemeClr val="tx1">
                    <a:lumMod val="75000"/>
                    <a:lumOff val="25000"/>
                  </a:schemeClr>
                </a:solidFill>
                <a:latin typeface="Bahnschrift (Headings)"/>
              </a:rPr>
              <a:t>Project 3 - BIOS 611</a:t>
            </a:r>
          </a:p>
        </p:txBody>
      </p:sp>
      <p:sp>
        <p:nvSpPr>
          <p:cNvPr id="5" name="Slide Number Placeholder 4">
            <a:extLst>
              <a:ext uri="{FF2B5EF4-FFF2-40B4-BE49-F238E27FC236}">
                <a16:creationId xmlns:a16="http://schemas.microsoft.com/office/drawing/2014/main" id="{3F553583-76D3-4FA3-BA47-C7459FF471E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solidFill>
              </a:rPr>
              <a:pPr>
                <a:spcAft>
                  <a:spcPts val="600"/>
                </a:spcAft>
              </a:pPr>
              <a:t>1</a:t>
            </a:fld>
            <a:endParaRPr lang="en-US" sz="1050">
              <a:solidFill>
                <a:schemeClr val="tx1"/>
              </a:solidFill>
            </a:endParaRPr>
          </a:p>
        </p:txBody>
      </p:sp>
    </p:spTree>
    <p:extLst>
      <p:ext uri="{BB962C8B-B14F-4D97-AF65-F5344CB8AC3E}">
        <p14:creationId xmlns:p14="http://schemas.microsoft.com/office/powerpoint/2010/main" val="26522741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1097280" y="2108202"/>
            <a:ext cx="10058400" cy="1887232"/>
          </a:xfrm>
        </p:spPr>
        <p:txBody>
          <a:bodyPr>
            <a:normAutofit/>
          </a:bodyPr>
          <a:lstStyle/>
          <a:p>
            <a:pPr algn="just"/>
            <a:r>
              <a:rPr lang="en-US" dirty="0"/>
              <a:t>From this study we concluded that,</a:t>
            </a:r>
          </a:p>
          <a:p>
            <a:pPr algn="just"/>
            <a:r>
              <a:rPr lang="en-US" dirty="0"/>
              <a:t>1. Urban Ministries of Durham did not commit fraud </a:t>
            </a:r>
          </a:p>
          <a:p>
            <a:pPr algn="just"/>
            <a:r>
              <a:rPr lang="en-US" dirty="0"/>
              <a:t>2. There was a higher percentage of new disabilities developed at UMD to men overall, but women tended to attain new disabilities in the mental health and physical areas.</a:t>
            </a:r>
          </a:p>
          <a:p>
            <a:endParaRPr lang="en-US" dirty="0"/>
          </a:p>
        </p:txBody>
      </p:sp>
      <p:pic>
        <p:nvPicPr>
          <p:cNvPr id="6" name="Picture 5" descr="A close up of a sign&#10;&#10;Description automatically generated">
            <a:extLst>
              <a:ext uri="{FF2B5EF4-FFF2-40B4-BE49-F238E27FC236}">
                <a16:creationId xmlns:a16="http://schemas.microsoft.com/office/drawing/2014/main" id="{538C6641-C9F8-4C6C-B40B-EB94AEA5F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7" name="Slide Number Placeholder 6">
            <a:extLst>
              <a:ext uri="{FF2B5EF4-FFF2-40B4-BE49-F238E27FC236}">
                <a16:creationId xmlns:a16="http://schemas.microsoft.com/office/drawing/2014/main" id="{77D7A223-B793-473C-A503-88135FBFF66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4" name="Rectangle 3">
            <a:extLst>
              <a:ext uri="{FF2B5EF4-FFF2-40B4-BE49-F238E27FC236}">
                <a16:creationId xmlns:a16="http://schemas.microsoft.com/office/drawing/2014/main" id="{5F984A20-5000-45DA-BD55-F18A446D14A5}"/>
              </a:ext>
            </a:extLst>
          </p:cNvPr>
          <p:cNvSpPr/>
          <p:nvPr/>
        </p:nvSpPr>
        <p:spPr>
          <a:xfrm>
            <a:off x="1097280" y="4387322"/>
            <a:ext cx="10058400" cy="1200329"/>
          </a:xfrm>
          <a:prstGeom prst="rect">
            <a:avLst/>
          </a:prstGeom>
        </p:spPr>
        <p:txBody>
          <a:bodyPr wrap="square">
            <a:spAutoFit/>
          </a:bodyPr>
          <a:lstStyle/>
          <a:p>
            <a:pPr algn="just"/>
            <a:r>
              <a:rPr lang="en-US" b="1" dirty="0"/>
              <a:t>Urban Ministries of Durham should consider these findings when developing new programs to enhance the quality of living of members. Counselors should not only put extra attention with males in general for them not to develop additional disabilities, but also special attention to women in the area of mental health and physical problems.</a:t>
            </a:r>
          </a:p>
        </p:txBody>
      </p:sp>
      <p:cxnSp>
        <p:nvCxnSpPr>
          <p:cNvPr id="8" name="Straight Connector 7">
            <a:extLst>
              <a:ext uri="{FF2B5EF4-FFF2-40B4-BE49-F238E27FC236}">
                <a16:creationId xmlns:a16="http://schemas.microsoft.com/office/drawing/2014/main" id="{09433BD6-CD15-498F-AE38-F1F8D1B77328}"/>
              </a:ext>
            </a:extLst>
          </p:cNvPr>
          <p:cNvCxnSpPr/>
          <p:nvPr/>
        </p:nvCxnSpPr>
        <p:spPr>
          <a:xfrm>
            <a:off x="2438400" y="4180119"/>
            <a:ext cx="7315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4921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p:txBody>
          <a:bodyPr/>
          <a:lstStyle/>
          <a:p>
            <a:pPr algn="just"/>
            <a:r>
              <a:rPr lang="en-US" dirty="0"/>
              <a:t>Urban Ministries of Durham (UMD) is a homeless shelter that assists around 6,000 people each year who need food, shelter, clothing and/or supportive services. </a:t>
            </a:r>
          </a:p>
          <a:p>
            <a:r>
              <a:rPr lang="en-US" dirty="0"/>
              <a:t>Some of the programs that they offer include:</a:t>
            </a:r>
          </a:p>
          <a:p>
            <a:pPr>
              <a:lnSpc>
                <a:spcPct val="100000"/>
              </a:lnSpc>
            </a:pPr>
            <a:r>
              <a:rPr lang="en-US" dirty="0"/>
              <a:t>(1) Community shelter where people are given a place to sleep and assistance to help them find a home</a:t>
            </a:r>
          </a:p>
          <a:p>
            <a:pPr>
              <a:lnSpc>
                <a:spcPct val="100000"/>
              </a:lnSpc>
            </a:pPr>
            <a:r>
              <a:rPr lang="en-US" dirty="0"/>
              <a:t>(2) Community Café that serves three meals a day all year-round </a:t>
            </a:r>
          </a:p>
          <a:p>
            <a:pPr>
              <a:lnSpc>
                <a:spcPct val="100000"/>
              </a:lnSpc>
            </a:pPr>
            <a:r>
              <a:rPr lang="en-US" dirty="0"/>
              <a:t>(3) food and clothing closet for those that either need food or clothing. </a:t>
            </a:r>
          </a:p>
        </p:txBody>
      </p:sp>
      <p:pic>
        <p:nvPicPr>
          <p:cNvPr id="6" name="Picture 5" descr="A close up of a sign&#10;&#10;Description automatically generated">
            <a:extLst>
              <a:ext uri="{FF2B5EF4-FFF2-40B4-BE49-F238E27FC236}">
                <a16:creationId xmlns:a16="http://schemas.microsoft.com/office/drawing/2014/main" id="{538C6641-C9F8-4C6C-B40B-EB94AEA5F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7" name="Slide Number Placeholder 6">
            <a:extLst>
              <a:ext uri="{FF2B5EF4-FFF2-40B4-BE49-F238E27FC236}">
                <a16:creationId xmlns:a16="http://schemas.microsoft.com/office/drawing/2014/main" id="{77D7A223-B793-473C-A503-88135FBFF663}"/>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44658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p:txBody>
          <a:bodyPr>
            <a:normAutofit/>
          </a:bodyPr>
          <a:lstStyle/>
          <a:p>
            <a:pPr algn="just"/>
            <a:r>
              <a:rPr lang="en-US" dirty="0"/>
              <a:t>Validation of the organization efforts is needed to understand if UMD is doing a good job at helping people transform their lives which should be evaluated not only at the counselor level but at the administrative level as well. </a:t>
            </a:r>
          </a:p>
          <a:p>
            <a:r>
              <a:rPr lang="en-US" b="1" dirty="0"/>
              <a:t>Fraud Analysis:</a:t>
            </a:r>
            <a:r>
              <a:rPr lang="en-US" dirty="0"/>
              <a:t> To inspect the work of the administration the tax records will be examined to show if there are any signs of fraudulent behavior. </a:t>
            </a:r>
          </a:p>
          <a:p>
            <a:r>
              <a:rPr lang="en-US" b="1" dirty="0"/>
              <a:t>New Disabilities:</a:t>
            </a:r>
            <a:r>
              <a:rPr lang="en-US" dirty="0"/>
              <a:t> This project will examine if anyone gained a new disability while staying at the center. If any, we will identify what are the risk factors that can help identify and prevent these cases.</a:t>
            </a:r>
          </a:p>
        </p:txBody>
      </p:sp>
      <p:pic>
        <p:nvPicPr>
          <p:cNvPr id="5" name="Picture 4" descr="A close up of a sign&#10;&#10;Description automatically generated">
            <a:extLst>
              <a:ext uri="{FF2B5EF4-FFF2-40B4-BE49-F238E27FC236}">
                <a16:creationId xmlns:a16="http://schemas.microsoft.com/office/drawing/2014/main" id="{39920397-021E-43DD-9863-422888FC0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4C662BC-E4C9-4AF9-9403-512105D755C6}"/>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04199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p:txBody>
          <a:bodyPr>
            <a:normAutofit/>
          </a:bodyPr>
          <a:lstStyle/>
          <a:p>
            <a:r>
              <a:rPr lang="en-US" b="1" dirty="0"/>
              <a:t>Data: </a:t>
            </a:r>
            <a:r>
              <a:rPr lang="en-US" dirty="0"/>
              <a:t>Publicly available tax records and data provided by UMD were used in this study. </a:t>
            </a:r>
          </a:p>
          <a:p>
            <a:r>
              <a:rPr lang="en-US" b="1" dirty="0"/>
              <a:t>Fraud Analysis:</a:t>
            </a:r>
            <a:r>
              <a:rPr lang="en-US" dirty="0"/>
              <a:t> Theoretically the first digit of the net income per year should follow the Benford's Distribution and any deviations suggest dishonest tax filing .These deviations will be tested by the Chi-Squared Test </a:t>
            </a:r>
          </a:p>
          <a:p>
            <a:r>
              <a:rPr lang="en-US" b="1" dirty="0"/>
              <a:t>New Disabilities:</a:t>
            </a:r>
            <a:r>
              <a:rPr lang="en-US" dirty="0"/>
              <a:t> Bar plots will be used to illustrate the number of men and women who got a disability while staying UMD. A logistic regression will be used to identify risk factors that can help prevent future cases. </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62783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Not guilty of fraud</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5977382" y="2108202"/>
            <a:ext cx="5178297" cy="1724020"/>
          </a:xfrm>
        </p:spPr>
        <p:txBody>
          <a:bodyPr>
            <a:normAutofit lnSpcReduction="10000"/>
          </a:bodyPr>
          <a:lstStyle/>
          <a:p>
            <a:pPr algn="just"/>
            <a:r>
              <a:rPr lang="en-US" dirty="0"/>
              <a:t>The</a:t>
            </a:r>
            <a:r>
              <a:rPr lang="en-US" b="1" dirty="0"/>
              <a:t> </a:t>
            </a:r>
            <a:r>
              <a:rPr lang="en-US" b="1" dirty="0">
                <a:solidFill>
                  <a:srgbClr val="F8766D"/>
                </a:solidFill>
              </a:rPr>
              <a:t>Benford’s Distribution </a:t>
            </a:r>
            <a:r>
              <a:rPr lang="en-US" dirty="0"/>
              <a:t>illustrates the expected distribution of the first digit of the net-income reported every year. The </a:t>
            </a:r>
            <a:r>
              <a:rPr lang="en-US" b="1" dirty="0">
                <a:solidFill>
                  <a:srgbClr val="00BFC4"/>
                </a:solidFill>
              </a:rPr>
              <a:t>blue</a:t>
            </a:r>
            <a:r>
              <a:rPr lang="en-US" dirty="0"/>
              <a:t> illustrates the distribution provided by UMD’s taxes. </a:t>
            </a:r>
          </a:p>
          <a:p>
            <a:endParaRPr lang="en-US" dirty="0"/>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7" name="Picture 6">
            <a:extLst>
              <a:ext uri="{FF2B5EF4-FFF2-40B4-BE49-F238E27FC236}">
                <a16:creationId xmlns:a16="http://schemas.microsoft.com/office/drawing/2014/main" id="{F54B555A-02E1-4130-AA49-55EB19758CA4}"/>
              </a:ext>
            </a:extLst>
          </p:cNvPr>
          <p:cNvPicPr>
            <a:picLocks noChangeAspect="1"/>
          </p:cNvPicPr>
          <p:nvPr/>
        </p:nvPicPr>
        <p:blipFill>
          <a:blip r:embed="rId3"/>
          <a:stretch>
            <a:fillRect/>
          </a:stretch>
        </p:blipFill>
        <p:spPr>
          <a:xfrm>
            <a:off x="766045" y="2017986"/>
            <a:ext cx="5121248" cy="3840936"/>
          </a:xfrm>
          <a:prstGeom prst="rect">
            <a:avLst/>
          </a:prstGeom>
        </p:spPr>
      </p:pic>
      <p:graphicFrame>
        <p:nvGraphicFramePr>
          <p:cNvPr id="9" name="Table 9">
            <a:extLst>
              <a:ext uri="{FF2B5EF4-FFF2-40B4-BE49-F238E27FC236}">
                <a16:creationId xmlns:a16="http://schemas.microsoft.com/office/drawing/2014/main" id="{83EE2946-75B7-4F6B-A7C8-29F2FE1B6428}"/>
              </a:ext>
            </a:extLst>
          </p:cNvPr>
          <p:cNvGraphicFramePr>
            <a:graphicFrameLocks noGrp="1"/>
          </p:cNvGraphicFramePr>
          <p:nvPr>
            <p:extLst>
              <p:ext uri="{D42A27DB-BD31-4B8C-83A1-F6EECF244321}">
                <p14:modId xmlns:p14="http://schemas.microsoft.com/office/powerpoint/2010/main" val="1056480451"/>
              </p:ext>
            </p:extLst>
          </p:nvPr>
        </p:nvGraphicFramePr>
        <p:xfrm>
          <a:off x="6096000" y="3832222"/>
          <a:ext cx="4840263" cy="741680"/>
        </p:xfrm>
        <a:graphic>
          <a:graphicData uri="http://schemas.openxmlformats.org/drawingml/2006/table">
            <a:tbl>
              <a:tblPr firstRow="1" bandRow="1">
                <a:tableStyleId>{9D7B26C5-4107-4FEC-AEDC-1716B250A1EF}</a:tableStyleId>
              </a:tblPr>
              <a:tblGrid>
                <a:gridCol w="1613421">
                  <a:extLst>
                    <a:ext uri="{9D8B030D-6E8A-4147-A177-3AD203B41FA5}">
                      <a16:colId xmlns:a16="http://schemas.microsoft.com/office/drawing/2014/main" val="1232270386"/>
                    </a:ext>
                  </a:extLst>
                </a:gridCol>
                <a:gridCol w="1613421">
                  <a:extLst>
                    <a:ext uri="{9D8B030D-6E8A-4147-A177-3AD203B41FA5}">
                      <a16:colId xmlns:a16="http://schemas.microsoft.com/office/drawing/2014/main" val="199487192"/>
                    </a:ext>
                  </a:extLst>
                </a:gridCol>
                <a:gridCol w="1613421">
                  <a:extLst>
                    <a:ext uri="{9D8B030D-6E8A-4147-A177-3AD203B41FA5}">
                      <a16:colId xmlns:a16="http://schemas.microsoft.com/office/drawing/2014/main" val="4234500281"/>
                    </a:ext>
                  </a:extLst>
                </a:gridCol>
              </a:tblGrid>
              <a:tr h="370840">
                <a:tc>
                  <a:txBody>
                    <a:bodyPr/>
                    <a:lstStyle/>
                    <a:p>
                      <a:endParaRPr lang="en-US" dirty="0"/>
                    </a:p>
                  </a:txBody>
                  <a:tcPr/>
                </a:tc>
                <a:tc>
                  <a:txBody>
                    <a:bodyPr/>
                    <a:lstStyle/>
                    <a:p>
                      <a:r>
                        <a:rPr lang="en-US" dirty="0"/>
                        <a:t>Chi-Square</a:t>
                      </a:r>
                    </a:p>
                  </a:txBody>
                  <a:tcPr/>
                </a:tc>
                <a:tc>
                  <a:txBody>
                    <a:bodyPr/>
                    <a:lstStyle/>
                    <a:p>
                      <a:r>
                        <a:rPr lang="en-US" dirty="0"/>
                        <a:t>Wilcoxon</a:t>
                      </a:r>
                    </a:p>
                  </a:txBody>
                  <a:tcPr/>
                </a:tc>
                <a:extLst>
                  <a:ext uri="{0D108BD9-81ED-4DB2-BD59-A6C34878D82A}">
                    <a16:rowId xmlns:a16="http://schemas.microsoft.com/office/drawing/2014/main" val="334008992"/>
                  </a:ext>
                </a:extLst>
              </a:tr>
              <a:tr h="370840">
                <a:tc>
                  <a:txBody>
                    <a:bodyPr/>
                    <a:lstStyle/>
                    <a:p>
                      <a:r>
                        <a:rPr lang="en-US" dirty="0"/>
                        <a:t>P-Value </a:t>
                      </a:r>
                    </a:p>
                  </a:txBody>
                  <a:tcPr>
                    <a:solidFill>
                      <a:schemeClr val="bg1">
                        <a:alpha val="20000"/>
                      </a:schemeClr>
                    </a:solidFill>
                  </a:tcPr>
                </a:tc>
                <a:tc>
                  <a:txBody>
                    <a:bodyPr/>
                    <a:lstStyle/>
                    <a:p>
                      <a:r>
                        <a:rPr lang="en-US" dirty="0"/>
                        <a:t>0.265</a:t>
                      </a:r>
                      <a:endParaRPr lang="en-US" b="1" dirty="0"/>
                    </a:p>
                  </a:txBody>
                  <a:tcPr>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0.477</a:t>
                      </a:r>
                      <a:endParaRPr lang="en-US" b="1" dirty="0"/>
                    </a:p>
                  </a:txBody>
                  <a:tcPr>
                    <a:solidFill>
                      <a:schemeClr val="bg1">
                        <a:alpha val="20000"/>
                      </a:schemeClr>
                    </a:solidFill>
                  </a:tcPr>
                </a:tc>
                <a:extLst>
                  <a:ext uri="{0D108BD9-81ED-4DB2-BD59-A6C34878D82A}">
                    <a16:rowId xmlns:a16="http://schemas.microsoft.com/office/drawing/2014/main" val="4049095569"/>
                  </a:ext>
                </a:extLst>
              </a:tr>
            </a:tbl>
          </a:graphicData>
        </a:graphic>
      </p:graphicFrame>
      <p:sp>
        <p:nvSpPr>
          <p:cNvPr id="11" name="Content Placeholder 2">
            <a:extLst>
              <a:ext uri="{FF2B5EF4-FFF2-40B4-BE49-F238E27FC236}">
                <a16:creationId xmlns:a16="http://schemas.microsoft.com/office/drawing/2014/main" id="{FA3D14BD-2779-4F55-A518-1770370F7A2E}"/>
              </a:ext>
            </a:extLst>
          </p:cNvPr>
          <p:cNvSpPr txBox="1">
            <a:spLocks/>
          </p:cNvSpPr>
          <p:nvPr/>
        </p:nvSpPr>
        <p:spPr>
          <a:xfrm>
            <a:off x="5977382" y="4706765"/>
            <a:ext cx="5301419" cy="1121962"/>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t>We conclude that neither test provides enough evidence that UMD engages in fraudulent tax-filing behavior.</a:t>
            </a:r>
          </a:p>
        </p:txBody>
      </p:sp>
    </p:spTree>
    <p:extLst>
      <p:ext uri="{BB962C8B-B14F-4D97-AF65-F5344CB8AC3E}">
        <p14:creationId xmlns:p14="http://schemas.microsoft.com/office/powerpoint/2010/main" val="268343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New Disabilities </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6331733" y="2427894"/>
            <a:ext cx="4223357" cy="3521121"/>
          </a:xfrm>
        </p:spPr>
        <p:txBody>
          <a:bodyPr>
            <a:normAutofit/>
          </a:bodyPr>
          <a:lstStyle/>
          <a:p>
            <a:r>
              <a:rPr lang="en-US" dirty="0"/>
              <a:t>Among the </a:t>
            </a:r>
            <a:r>
              <a:rPr lang="en-US" b="1" dirty="0"/>
              <a:t>38 </a:t>
            </a:r>
            <a:r>
              <a:rPr lang="en-US" dirty="0"/>
              <a:t>cases of new disabilities:</a:t>
            </a:r>
          </a:p>
          <a:p>
            <a:r>
              <a:rPr lang="en-US" dirty="0"/>
              <a:t>- 18 Female and 20 Men</a:t>
            </a:r>
          </a:p>
          <a:p>
            <a:r>
              <a:rPr lang="en-US" dirty="0"/>
              <a:t>- Age distribution was roughly the same for men and women.</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7" name="Picture 6">
            <a:extLst>
              <a:ext uri="{FF2B5EF4-FFF2-40B4-BE49-F238E27FC236}">
                <a16:creationId xmlns:a16="http://schemas.microsoft.com/office/drawing/2014/main" id="{F54B555A-02E1-4130-AA49-55EB19758C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3468" y="2240955"/>
            <a:ext cx="5268678" cy="3831023"/>
          </a:xfrm>
          <a:prstGeom prst="rect">
            <a:avLst/>
          </a:prstGeom>
        </p:spPr>
      </p:pic>
    </p:spTree>
    <p:extLst>
      <p:ext uri="{BB962C8B-B14F-4D97-AF65-F5344CB8AC3E}">
        <p14:creationId xmlns:p14="http://schemas.microsoft.com/office/powerpoint/2010/main" val="305603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Women at a higher risk</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6331733" y="2423390"/>
            <a:ext cx="4223357" cy="3521121"/>
          </a:xfrm>
        </p:spPr>
        <p:txBody>
          <a:bodyPr>
            <a:normAutofit/>
          </a:bodyPr>
          <a:lstStyle/>
          <a:p>
            <a:r>
              <a:rPr lang="en-US" dirty="0"/>
              <a:t>Among the </a:t>
            </a:r>
            <a:r>
              <a:rPr lang="en-US" b="1" dirty="0"/>
              <a:t>38 </a:t>
            </a:r>
            <a:r>
              <a:rPr lang="en-US" dirty="0"/>
              <a:t>cases of new disabilities:</a:t>
            </a:r>
          </a:p>
          <a:p>
            <a:r>
              <a:rPr lang="en-US" dirty="0"/>
              <a:t>- Men were included in every category</a:t>
            </a:r>
          </a:p>
          <a:p>
            <a:r>
              <a:rPr lang="en-US" dirty="0"/>
              <a:t>- Gain in Mental Health and Physical disabilities were greatly pronounced among women.</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7" name="Picture 6">
            <a:extLst>
              <a:ext uri="{FF2B5EF4-FFF2-40B4-BE49-F238E27FC236}">
                <a16:creationId xmlns:a16="http://schemas.microsoft.com/office/drawing/2014/main" id="{F54B555A-02E1-4130-AA49-55EB19758C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7915" y="1984891"/>
            <a:ext cx="4932354" cy="4290001"/>
          </a:xfrm>
          <a:prstGeom prst="rect">
            <a:avLst/>
          </a:prstGeom>
        </p:spPr>
      </p:pic>
    </p:spTree>
    <p:extLst>
      <p:ext uri="{BB962C8B-B14F-4D97-AF65-F5344CB8AC3E}">
        <p14:creationId xmlns:p14="http://schemas.microsoft.com/office/powerpoint/2010/main" val="84924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Identifying Risk Factors</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6421816" y="2193664"/>
            <a:ext cx="4223357" cy="3563002"/>
          </a:xfrm>
        </p:spPr>
        <p:txBody>
          <a:bodyPr>
            <a:normAutofit fontScale="92500"/>
          </a:bodyPr>
          <a:lstStyle/>
          <a:p>
            <a:r>
              <a:rPr lang="en-US" dirty="0"/>
              <a:t>A backward model selection was applied to the logistic regression model fitted to predict the instance of gaining a disability on all possible interactions between age, gender, and ethnicity. </a:t>
            </a:r>
          </a:p>
          <a:p>
            <a:pPr>
              <a:buFontTx/>
              <a:buChar char="-"/>
            </a:pPr>
            <a:r>
              <a:rPr lang="en-US" dirty="0"/>
              <a:t>Being a male resulted a protective factor in comparison to being a female.</a:t>
            </a:r>
          </a:p>
          <a:p>
            <a:pPr>
              <a:buFontTx/>
              <a:buChar char="-"/>
            </a:pPr>
            <a:r>
              <a:rPr lang="en-US" dirty="0"/>
              <a:t>Being in the 55-64 age category was a protective factor in comparison to the &lt;25 age category.</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4">
            <a:extLst>
              <a:ext uri="{FF2B5EF4-FFF2-40B4-BE49-F238E27FC236}">
                <a16:creationId xmlns:a16="http://schemas.microsoft.com/office/drawing/2014/main" id="{4B583E2B-295D-4E2B-887D-883B323B39D8}"/>
              </a:ext>
            </a:extLst>
          </p:cNvPr>
          <p:cNvPicPr>
            <a:picLocks noChangeAspect="1"/>
          </p:cNvPicPr>
          <p:nvPr/>
        </p:nvPicPr>
        <p:blipFill rotWithShape="1">
          <a:blip r:embed="rId3"/>
          <a:srcRect t="9160"/>
          <a:stretch/>
        </p:blipFill>
        <p:spPr>
          <a:xfrm>
            <a:off x="965619" y="2017986"/>
            <a:ext cx="5196445" cy="3889584"/>
          </a:xfrm>
          <a:prstGeom prst="rect">
            <a:avLst/>
          </a:prstGeom>
        </p:spPr>
      </p:pic>
    </p:spTree>
    <p:extLst>
      <p:ext uri="{BB962C8B-B14F-4D97-AF65-F5344CB8AC3E}">
        <p14:creationId xmlns:p14="http://schemas.microsoft.com/office/powerpoint/2010/main" val="239161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8FB-9A3E-4661-9880-3675726FB486}"/>
              </a:ext>
            </a:extLst>
          </p:cNvPr>
          <p:cNvSpPr>
            <a:spLocks noGrp="1"/>
          </p:cNvSpPr>
          <p:nvPr>
            <p:ph type="title"/>
          </p:nvPr>
        </p:nvSpPr>
        <p:spPr/>
        <p:txBody>
          <a:bodyPr/>
          <a:lstStyle/>
          <a:p>
            <a:r>
              <a:rPr lang="en-US" dirty="0"/>
              <a:t>Adjusting for correct cohort</a:t>
            </a:r>
          </a:p>
        </p:txBody>
      </p:sp>
      <p:sp>
        <p:nvSpPr>
          <p:cNvPr id="3" name="Content Placeholder 2">
            <a:extLst>
              <a:ext uri="{FF2B5EF4-FFF2-40B4-BE49-F238E27FC236}">
                <a16:creationId xmlns:a16="http://schemas.microsoft.com/office/drawing/2014/main" id="{1E7538DB-C45A-40DF-9E18-389802DF817C}"/>
              </a:ext>
            </a:extLst>
          </p:cNvPr>
          <p:cNvSpPr>
            <a:spLocks noGrp="1"/>
          </p:cNvSpPr>
          <p:nvPr>
            <p:ph idx="1"/>
          </p:nvPr>
        </p:nvSpPr>
        <p:spPr>
          <a:xfrm>
            <a:off x="5752162" y="2193664"/>
            <a:ext cx="4893011" cy="3563002"/>
          </a:xfrm>
        </p:spPr>
        <p:txBody>
          <a:bodyPr>
            <a:normAutofit/>
          </a:bodyPr>
          <a:lstStyle/>
          <a:p>
            <a:r>
              <a:rPr lang="en-US" b="1" dirty="0"/>
              <a:t>Case-Control: </a:t>
            </a:r>
            <a:r>
              <a:rPr lang="en-US" dirty="0"/>
              <a:t>1:5 Ratio</a:t>
            </a:r>
          </a:p>
          <a:p>
            <a:r>
              <a:rPr lang="en-US" dirty="0"/>
              <a:t>The case-control study results do not show signs of significance but from the output we can observe that being a male and older than 25 are now risk factors of getting a new disability while at staying at the UMD.</a:t>
            </a:r>
          </a:p>
          <a:p>
            <a:r>
              <a:rPr lang="en-US" dirty="0"/>
              <a:t>Although the case-control analysis did not have significant results, the estimates agree with the plots made in this project. </a:t>
            </a:r>
          </a:p>
        </p:txBody>
      </p:sp>
      <p:pic>
        <p:nvPicPr>
          <p:cNvPr id="6" name="Picture 5" descr="A close up of a sign&#10;&#10;Description automatically generated">
            <a:extLst>
              <a:ext uri="{FF2B5EF4-FFF2-40B4-BE49-F238E27FC236}">
                <a16:creationId xmlns:a16="http://schemas.microsoft.com/office/drawing/2014/main" id="{594A40EF-C97C-4202-A261-23742544A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5" y="6456199"/>
            <a:ext cx="2880139" cy="348149"/>
          </a:xfrm>
          <a:prstGeom prst="rect">
            <a:avLst/>
          </a:prstGeom>
        </p:spPr>
      </p:pic>
      <p:sp>
        <p:nvSpPr>
          <p:cNvPr id="4" name="Slide Number Placeholder 3">
            <a:extLst>
              <a:ext uri="{FF2B5EF4-FFF2-40B4-BE49-F238E27FC236}">
                <a16:creationId xmlns:a16="http://schemas.microsoft.com/office/drawing/2014/main" id="{380147B0-C6CE-4085-9793-F16F7CCBBA99}"/>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E489FF80-7C3F-4148-9CF4-3F3B5C08CF9B}"/>
              </a:ext>
            </a:extLst>
          </p:cNvPr>
          <p:cNvPicPr>
            <a:picLocks noChangeAspect="1"/>
          </p:cNvPicPr>
          <p:nvPr/>
        </p:nvPicPr>
        <p:blipFill>
          <a:blip r:embed="rId3"/>
          <a:stretch>
            <a:fillRect/>
          </a:stretch>
        </p:blipFill>
        <p:spPr>
          <a:xfrm>
            <a:off x="1110792" y="2098091"/>
            <a:ext cx="4386169" cy="3609260"/>
          </a:xfrm>
          <a:prstGeom prst="rect">
            <a:avLst/>
          </a:prstGeom>
        </p:spPr>
      </p:pic>
    </p:spTree>
    <p:extLst>
      <p:ext uri="{BB962C8B-B14F-4D97-AF65-F5344CB8AC3E}">
        <p14:creationId xmlns:p14="http://schemas.microsoft.com/office/powerpoint/2010/main" val="7275969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ahnschrif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ews Gothic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Bahnschrift</vt:lpstr>
      <vt:lpstr>Bahnschrift (Headings)</vt:lpstr>
      <vt:lpstr>Calibri</vt:lpstr>
      <vt:lpstr>News Gothic MT</vt:lpstr>
      <vt:lpstr>RetrospectVTI</vt:lpstr>
      <vt:lpstr>Urban Ministries of Durham</vt:lpstr>
      <vt:lpstr>Background</vt:lpstr>
      <vt:lpstr>Motivation</vt:lpstr>
      <vt:lpstr>Methods</vt:lpstr>
      <vt:lpstr>Not guilty of fraud</vt:lpstr>
      <vt:lpstr>New Disabilities </vt:lpstr>
      <vt:lpstr>Women at a higher risk</vt:lpstr>
      <vt:lpstr>Identifying Risk Factors</vt:lpstr>
      <vt:lpstr>Adjusting for correct cohort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Ministries of Durham</dc:title>
  <dc:creator>Jesus Vazquez</dc:creator>
  <cp:lastModifiedBy>Jesus Vazquez</cp:lastModifiedBy>
  <cp:revision>1</cp:revision>
  <dcterms:created xsi:type="dcterms:W3CDTF">2019-12-01T15:27:12Z</dcterms:created>
  <dcterms:modified xsi:type="dcterms:W3CDTF">2019-12-01T15:28:12Z</dcterms:modified>
</cp:coreProperties>
</file>