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71" r:id="rId4"/>
    <p:sldId id="259" r:id="rId5"/>
    <p:sldId id="268" r:id="rId6"/>
    <p:sldId id="261" r:id="rId7"/>
    <p:sldId id="272" r:id="rId8"/>
    <p:sldId id="269" r:id="rId9"/>
    <p:sldId id="270" r:id="rId10"/>
    <p:sldId id="262" r:id="rId11"/>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90" d="100"/>
          <a:sy n="90" d="100"/>
        </p:scale>
        <p:origin x="816" y="8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6566B0-3E59-A84D-9AB2-DA05E602ADD5}"/>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16/10/2020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16/10/2020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77ACAF-E4FF-A844-9E41-091A7206A2B4}"/>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6920DA-0831-5D43-AA82-7741662FB96F}"/>
              </a:ext>
            </a:extLst>
          </p:cNvPr>
          <p:cNvPicPr>
            <a:picLocks noChangeAspect="1"/>
          </p:cNvPicPr>
          <p:nvPr userDrawn="1"/>
        </p:nvPicPr>
        <p:blipFill rotWithShape="1">
          <a:blip r:embed="rId2"/>
          <a:srcRect l="88730" b="81517"/>
          <a:stretch/>
        </p:blipFill>
        <p:spPr>
          <a:xfrm>
            <a:off x="8113486" y="0"/>
            <a:ext cx="1030514" cy="950686"/>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B3CFEF-4B3E-1E40-B352-B3A39094156E}"/>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9422CC-C000-654E-9301-E5A5A99182F7}"/>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3B3542-21FA-CE4F-97EC-30221117B445}"/>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FC36C6-822B-4F4E-9443-296E49B7FDEB}"/>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16/10/2020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16/10/2020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16/10/2020</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s://es.wikipedia.org/wiki/Retorno_de_la_inversi%C3%B3n"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3072809" y="1019508"/>
            <a:ext cx="5148019" cy="1200329"/>
          </a:xfrm>
          <a:prstGeom prst="rect">
            <a:avLst/>
          </a:prstGeom>
          <a:noFill/>
        </p:spPr>
        <p:txBody>
          <a:bodyPr wrap="square" rtlCol="0">
            <a:spAutoFit/>
          </a:bodyPr>
          <a:lstStyle/>
          <a:p>
            <a:pPr algn="r"/>
            <a:r>
              <a:rPr lang="es-ES" sz="3600" dirty="0">
                <a:solidFill>
                  <a:schemeClr val="tx1">
                    <a:lumMod val="75000"/>
                    <a:lumOff val="25000"/>
                  </a:schemeClr>
                </a:solidFill>
                <a:latin typeface="Algerian" panose="04020705040A02060702" pitchFamily="82" charset="0"/>
              </a:rPr>
              <a:t>DESARROLLO PAGINA WEB</a:t>
            </a:r>
          </a:p>
        </p:txBody>
      </p:sp>
    </p:spTree>
    <p:extLst>
      <p:ext uri="{BB962C8B-B14F-4D97-AF65-F5344CB8AC3E}">
        <p14:creationId xmlns:p14="http://schemas.microsoft.com/office/powerpoint/2010/main" val="432883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882503" y="489098"/>
            <a:ext cx="4999656" cy="1200329"/>
          </a:xfrm>
          <a:prstGeom prst="rect">
            <a:avLst/>
          </a:prstGeom>
          <a:noFill/>
        </p:spPr>
        <p:txBody>
          <a:bodyPr wrap="square" rtlCol="0">
            <a:spAutoFit/>
          </a:bodyPr>
          <a:lstStyle/>
          <a:p>
            <a:r>
              <a:rPr lang="es-ES" sz="3600" dirty="0">
                <a:solidFill>
                  <a:schemeClr val="tx1">
                    <a:lumMod val="75000"/>
                    <a:lumOff val="25000"/>
                  </a:schemeClr>
                </a:solidFill>
                <a:latin typeface="Algerian" panose="04020705040A02060702" pitchFamily="82" charset="0"/>
              </a:rPr>
              <a:t>Desarrollo Pagina Web</a:t>
            </a:r>
          </a:p>
        </p:txBody>
      </p:sp>
      <p:sp>
        <p:nvSpPr>
          <p:cNvPr id="4" name="CuadroTexto 3"/>
          <p:cNvSpPr txBox="1"/>
          <p:nvPr/>
        </p:nvSpPr>
        <p:spPr>
          <a:xfrm>
            <a:off x="3492771" y="2692065"/>
            <a:ext cx="3748001" cy="1477328"/>
          </a:xfrm>
          <a:prstGeom prst="rect">
            <a:avLst/>
          </a:prstGeom>
          <a:noFill/>
        </p:spPr>
        <p:txBody>
          <a:bodyPr wrap="square" rtlCol="0">
            <a:spAutoFit/>
          </a:bodyPr>
          <a:lstStyle/>
          <a:p>
            <a:r>
              <a:rPr lang="es-ES" dirty="0">
                <a:solidFill>
                  <a:schemeClr val="tx1">
                    <a:lumMod val="75000"/>
                    <a:lumOff val="25000"/>
                  </a:schemeClr>
                </a:solidFill>
                <a:latin typeface="Arial" panose="020B0604020202020204" pitchFamily="34" charset="0"/>
                <a:cs typeface="Arial" panose="020B0604020202020204" pitchFamily="34" charset="0"/>
              </a:rPr>
              <a:t>Mauricio Aguirre Gutierrez </a:t>
            </a:r>
          </a:p>
          <a:p>
            <a:endParaRPr lang="es-ES" dirty="0">
              <a:solidFill>
                <a:schemeClr val="tx1">
                  <a:lumMod val="75000"/>
                  <a:lumOff val="25000"/>
                </a:schemeClr>
              </a:solidFill>
              <a:latin typeface="Arial" panose="020B0604020202020204" pitchFamily="34" charset="0"/>
              <a:cs typeface="Arial" panose="020B0604020202020204" pitchFamily="34" charset="0"/>
            </a:endParaRPr>
          </a:p>
          <a:p>
            <a:r>
              <a:rPr lang="es-ES" dirty="0">
                <a:solidFill>
                  <a:schemeClr val="tx1">
                    <a:lumMod val="75000"/>
                    <a:lumOff val="25000"/>
                  </a:schemeClr>
                </a:solidFill>
                <a:latin typeface="Arial" panose="020B0604020202020204" pitchFamily="34" charset="0"/>
                <a:cs typeface="Arial" panose="020B0604020202020204" pitchFamily="34" charset="0"/>
              </a:rPr>
              <a:t>Jesús Evelio Hernandez Paternina</a:t>
            </a:r>
          </a:p>
          <a:p>
            <a:endParaRPr lang="es-ES" dirty="0">
              <a:solidFill>
                <a:schemeClr val="tx1">
                  <a:lumMod val="75000"/>
                  <a:lumOff val="25000"/>
                </a:schemeClr>
              </a:solidFill>
              <a:latin typeface="Arial" panose="020B0604020202020204" pitchFamily="34" charset="0"/>
              <a:cs typeface="Arial" panose="020B0604020202020204" pitchFamily="34" charset="0"/>
            </a:endParaRPr>
          </a:p>
          <a:p>
            <a:r>
              <a:rPr lang="es-ES" dirty="0">
                <a:solidFill>
                  <a:schemeClr val="tx1">
                    <a:lumMod val="75000"/>
                    <a:lumOff val="25000"/>
                  </a:schemeClr>
                </a:solidFill>
                <a:latin typeface="Arial" panose="020B0604020202020204" pitchFamily="34" charset="0"/>
                <a:cs typeface="Arial" panose="020B0604020202020204" pitchFamily="34" charset="0"/>
              </a:rPr>
              <a:t>ADSI </a:t>
            </a: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77941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25CE3E7-DC51-4F36-B1CB-490C8D6E9D64}"/>
              </a:ext>
            </a:extLst>
          </p:cNvPr>
          <p:cNvSpPr txBox="1"/>
          <p:nvPr/>
        </p:nvSpPr>
        <p:spPr>
          <a:xfrm>
            <a:off x="1329069" y="350872"/>
            <a:ext cx="7113181" cy="2862322"/>
          </a:xfrm>
          <a:prstGeom prst="rect">
            <a:avLst/>
          </a:prstGeom>
          <a:noFill/>
        </p:spPr>
        <p:txBody>
          <a:bodyPr wrap="square">
            <a:spAutoFit/>
          </a:bodyPr>
          <a:lstStyle/>
          <a:p>
            <a:endParaRPr lang="es-ES" sz="2400" dirty="0">
              <a:solidFill>
                <a:schemeClr val="tx1">
                  <a:lumMod val="75000"/>
                  <a:lumOff val="25000"/>
                </a:schemeClr>
              </a:solidFill>
              <a:latin typeface="Algerian" panose="04020705040A02060702" pitchFamily="82" charset="0"/>
            </a:endParaRPr>
          </a:p>
          <a:p>
            <a:endParaRPr lang="es-ES" sz="2400" dirty="0">
              <a:solidFill>
                <a:schemeClr val="tx1">
                  <a:lumMod val="75000"/>
                  <a:lumOff val="25000"/>
                </a:schemeClr>
              </a:solidFill>
              <a:latin typeface="Algerian" panose="04020705040A02060702" pitchFamily="82" charset="0"/>
            </a:endParaRPr>
          </a:p>
          <a:p>
            <a:r>
              <a:rPr lang="es-ES" sz="2400" dirty="0">
                <a:solidFill>
                  <a:schemeClr val="tx1">
                    <a:lumMod val="75000"/>
                    <a:lumOff val="25000"/>
                  </a:schemeClr>
                </a:solidFill>
                <a:latin typeface="Algerian" panose="04020705040A02060702" pitchFamily="82" charset="0"/>
              </a:rPr>
              <a:t>Objetivo general</a:t>
            </a:r>
          </a:p>
          <a:p>
            <a:endParaRPr lang="es-ES" dirty="0">
              <a:solidFill>
                <a:schemeClr val="tx1">
                  <a:lumMod val="75000"/>
                  <a:lumOff val="25000"/>
                </a:schemeClr>
              </a:solidFill>
            </a:endParaRPr>
          </a:p>
          <a:p>
            <a:endParaRPr lang="es-ES" dirty="0">
              <a:solidFill>
                <a:schemeClr val="tx1">
                  <a:lumMod val="75000"/>
                  <a:lumOff val="25000"/>
                </a:schemeClr>
              </a:solidFill>
            </a:endParaRPr>
          </a:p>
          <a:p>
            <a:r>
              <a:rPr lang="es-ES" dirty="0">
                <a:solidFill>
                  <a:schemeClr val="tx1">
                    <a:lumMod val="75000"/>
                    <a:lumOff val="25000"/>
                  </a:schemeClr>
                </a:solidFill>
                <a:latin typeface="Arial" panose="020B0604020202020204" pitchFamily="34" charset="0"/>
                <a:cs typeface="Arial" panose="020B0604020202020204" pitchFamily="34" charset="0"/>
              </a:rPr>
              <a:t>Dar un reconocimiento y mejor atractivo a la empresa de confecciones Lara para dinamizar su negocio darlo a conocer de manera mas eficaz mejorar sus ventas y sobre todo el incursionar en el mundo digital.</a:t>
            </a:r>
          </a:p>
        </p:txBody>
      </p:sp>
    </p:spTree>
    <p:extLst>
      <p:ext uri="{BB962C8B-B14F-4D97-AF65-F5344CB8AC3E}">
        <p14:creationId xmlns:p14="http://schemas.microsoft.com/office/powerpoint/2010/main" val="2775734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772" y="202019"/>
            <a:ext cx="7474687" cy="4216539"/>
          </a:xfrm>
          <a:prstGeom prst="rect">
            <a:avLst/>
          </a:prstGeom>
          <a:noFill/>
        </p:spPr>
        <p:txBody>
          <a:bodyPr wrap="square" rtlCol="0">
            <a:spAutoFit/>
          </a:bodyPr>
          <a:lstStyle/>
          <a:p>
            <a:pPr algn="l"/>
            <a:r>
              <a:rPr lang="es-ES" sz="2400" dirty="0">
                <a:solidFill>
                  <a:srgbClr val="383838"/>
                </a:solidFill>
                <a:latin typeface="Algerian" panose="04020705040A02060702" pitchFamily="82" charset="0"/>
              </a:rPr>
              <a:t>                             JUSTIFICACION</a:t>
            </a:r>
            <a:endParaRPr lang="es-ES" sz="2400" i="0" dirty="0">
              <a:solidFill>
                <a:srgbClr val="383838"/>
              </a:solidFill>
              <a:effectLst/>
              <a:latin typeface="Algerian" panose="04020705040A02060702" pitchFamily="82" charset="0"/>
            </a:endParaRPr>
          </a:p>
          <a:p>
            <a:pPr algn="l"/>
            <a:endParaRPr lang="es-ES" sz="2400" i="0" dirty="0">
              <a:solidFill>
                <a:srgbClr val="383838"/>
              </a:solidFill>
              <a:effectLst/>
              <a:latin typeface="Algerian" panose="04020705040A02060702" pitchFamily="82" charset="0"/>
            </a:endParaRPr>
          </a:p>
          <a:p>
            <a:pPr algn="l"/>
            <a:r>
              <a:rPr lang="es-ES" sz="2000" b="0" i="0" dirty="0">
                <a:solidFill>
                  <a:srgbClr val="383838"/>
                </a:solidFill>
                <a:effectLst/>
                <a:latin typeface="comfortaa"/>
              </a:rPr>
              <a:t>Yo defiendo el uso del modelo de objetivos donde el ROI sea el protagonista (</a:t>
            </a:r>
            <a:r>
              <a:rPr lang="es-ES" sz="2000" b="0" i="0" dirty="0">
                <a:solidFill>
                  <a:srgbClr val="000000"/>
                </a:solidFill>
                <a:effectLst/>
                <a:latin typeface="comfortaa"/>
                <a:hlinkClick r:id="rId2"/>
              </a:rPr>
              <a:t>¿Qué es el ROI de una empresa?</a:t>
            </a:r>
            <a:r>
              <a:rPr lang="es-ES" sz="2000" b="0" i="0" dirty="0">
                <a:solidFill>
                  <a:srgbClr val="383838"/>
                </a:solidFill>
                <a:effectLst/>
                <a:latin typeface="comfortaa"/>
              </a:rPr>
              <a:t>). Los buenos ejecutivos se manejan por números y rentabilidad. Las páginas web no deben ser una excepción. Debe haber claridad en el objetivo de crear una página web para tu empresa y en los resultados comerciales deseados, si no, no tendrá sentido.</a:t>
            </a:r>
          </a:p>
          <a:p>
            <a:pPr algn="l"/>
            <a:endParaRPr lang="es-ES" sz="2000" b="0" i="0" dirty="0">
              <a:solidFill>
                <a:srgbClr val="383838"/>
              </a:solidFill>
              <a:effectLst/>
              <a:latin typeface="comfortaa"/>
            </a:endParaRPr>
          </a:p>
          <a:p>
            <a:pPr algn="l"/>
            <a:r>
              <a:rPr lang="es-ES" sz="2000" b="0" i="0" dirty="0">
                <a:solidFill>
                  <a:srgbClr val="383838"/>
                </a:solidFill>
                <a:effectLst/>
                <a:latin typeface="comfortaa"/>
              </a:rPr>
              <a:t>La imagen de su empresa es muy importante. Puede llegar a incrementar sus ventas en un 20 % anual. Por ello, los principales objetivos serían: incrementar la visibilidad de tu negocio y crear una imagen de marca de confianza para tus clientes.</a:t>
            </a:r>
          </a:p>
        </p:txBody>
      </p:sp>
    </p:spTree>
    <p:extLst>
      <p:ext uri="{BB962C8B-B14F-4D97-AF65-F5344CB8AC3E}">
        <p14:creationId xmlns:p14="http://schemas.microsoft.com/office/powerpoint/2010/main" val="2192973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8270874" y="238073"/>
            <a:ext cx="608543" cy="592940"/>
          </a:xfrm>
          <a:prstGeom prst="rect">
            <a:avLst/>
          </a:prstGeom>
        </p:spPr>
      </p:pic>
      <p:sp>
        <p:nvSpPr>
          <p:cNvPr id="5" name="CuadroTexto 4"/>
          <p:cNvSpPr txBox="1"/>
          <p:nvPr/>
        </p:nvSpPr>
        <p:spPr>
          <a:xfrm>
            <a:off x="771491" y="1217209"/>
            <a:ext cx="2992435" cy="646331"/>
          </a:xfrm>
          <a:prstGeom prst="rect">
            <a:avLst/>
          </a:prstGeom>
          <a:noFill/>
        </p:spPr>
        <p:txBody>
          <a:bodyPr wrap="square" rtlCol="0">
            <a:spAutoFit/>
          </a:bodyPr>
          <a:lstStyle/>
          <a:p>
            <a:r>
              <a:rPr lang="es-ES" sz="3600" dirty="0">
                <a:solidFill>
                  <a:schemeClr val="tx1">
                    <a:lumMod val="75000"/>
                    <a:lumOff val="25000"/>
                  </a:schemeClr>
                </a:solidFill>
                <a:latin typeface="Algerian" panose="04020705040A02060702" pitchFamily="82" charset="0"/>
              </a:rPr>
              <a:t>PROBLEMA</a:t>
            </a:r>
          </a:p>
        </p:txBody>
      </p:sp>
      <p:sp>
        <p:nvSpPr>
          <p:cNvPr id="6" name="CuadroTexto 5"/>
          <p:cNvSpPr txBox="1"/>
          <p:nvPr/>
        </p:nvSpPr>
        <p:spPr>
          <a:xfrm>
            <a:off x="510364" y="2075046"/>
            <a:ext cx="4136064" cy="2342712"/>
          </a:xfrm>
          <a:prstGeom prst="rect">
            <a:avLst/>
          </a:prstGeom>
          <a:noFill/>
        </p:spPr>
        <p:txBody>
          <a:bodyPr wrap="square" rtlCol="0">
            <a:spAutoFit/>
          </a:bodyPr>
          <a:lstStyle/>
          <a:p>
            <a:pPr algn="just" defTabSz="943239" hangingPunct="0"/>
            <a:r>
              <a:rPr lang="es-ES" sz="1600" dirty="0">
                <a:solidFill>
                  <a:srgbClr val="404040"/>
                </a:solidFill>
                <a:latin typeface="Arial" panose="020B0604020202020204" pitchFamily="34" charset="0"/>
                <a:ea typeface="Helvetica Neue"/>
                <a:cs typeface="Arial" panose="020B0604020202020204" pitchFamily="34" charset="0"/>
                <a:sym typeface="Helvetica Neue"/>
              </a:rPr>
              <a:t>Se detecto la falta de la herramienta tecnológica para la empresa la cual no tiene manera de ser competitiva en una era donde se registra el pico mas alto en una nueva modalidad de adquirir por medio de la tecnología servicios como muchas empresas ya lo están ofreciendo de esta manera se nos permitirá salir del anonimato y ser mas reconocidos </a:t>
            </a:r>
            <a:endParaRPr kumimoji="0" lang="es-ES" sz="1600" i="0" u="none" strike="noStrike" cap="none" spc="0" normalizeH="0" baseline="0" dirty="0">
              <a:ln>
                <a:noFill/>
              </a:ln>
              <a:solidFill>
                <a:srgbClr val="404040"/>
              </a:solidFill>
              <a:effectLst/>
              <a:uFillTx/>
              <a:latin typeface="Arial" panose="020B0604020202020204" pitchFamily="34" charset="0"/>
              <a:ea typeface="Helvetica Neue"/>
              <a:cs typeface="Arial" panose="020B0604020202020204" pitchFamily="34" charset="0"/>
              <a:sym typeface="Helvetica Neue"/>
            </a:endParaRPr>
          </a:p>
        </p:txBody>
      </p:sp>
      <p:sp>
        <p:nvSpPr>
          <p:cNvPr id="7" name="Rectángulo 6"/>
          <p:cNvSpPr/>
          <p:nvPr/>
        </p:nvSpPr>
        <p:spPr>
          <a:xfrm>
            <a:off x="859075" y="189687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0" name="Marcador de contenido 5">
            <a:extLst>
              <a:ext uri="{FF2B5EF4-FFF2-40B4-BE49-F238E27FC236}">
                <a16:creationId xmlns:a16="http://schemas.microsoft.com/office/drawing/2014/main" id="{212CD54E-0104-4055-AEC3-B4A5697A99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7249" y="1217209"/>
            <a:ext cx="4039160" cy="2342712"/>
          </a:xfrm>
          <a:prstGeom prst="rect">
            <a:avLst/>
          </a:prstGeom>
        </p:spPr>
      </p:pic>
    </p:spTree>
    <p:extLst>
      <p:ext uri="{BB962C8B-B14F-4D97-AF65-F5344CB8AC3E}">
        <p14:creationId xmlns:p14="http://schemas.microsoft.com/office/powerpoint/2010/main" val="3774840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D2752B23-0021-4456-ABF4-33A2F03CE139}"/>
              </a:ext>
            </a:extLst>
          </p:cNvPr>
          <p:cNvSpPr txBox="1"/>
          <p:nvPr/>
        </p:nvSpPr>
        <p:spPr>
          <a:xfrm>
            <a:off x="1339702" y="202020"/>
            <a:ext cx="6517757" cy="2923877"/>
          </a:xfrm>
          <a:prstGeom prst="rect">
            <a:avLst/>
          </a:prstGeom>
          <a:noFill/>
        </p:spPr>
        <p:txBody>
          <a:bodyPr wrap="square" rtlCol="0">
            <a:spAutoFit/>
          </a:bodyPr>
          <a:lstStyle/>
          <a:p>
            <a:pPr algn="l"/>
            <a:r>
              <a:rPr lang="es-ES" sz="3200" i="0" dirty="0">
                <a:solidFill>
                  <a:schemeClr val="bg1"/>
                </a:solidFill>
                <a:effectLst/>
                <a:latin typeface="Algerian" panose="04020705040A02060702" pitchFamily="82" charset="0"/>
                <a:cs typeface="Arial" panose="020B0604020202020204" pitchFamily="34" charset="0"/>
              </a:rPr>
              <a:t>				Conclusión</a:t>
            </a:r>
          </a:p>
          <a:p>
            <a:pPr algn="l"/>
            <a:endParaRPr lang="es-ES" sz="3200" i="0" dirty="0">
              <a:solidFill>
                <a:schemeClr val="bg1"/>
              </a:solidFill>
              <a:effectLst/>
              <a:latin typeface="Algerian" panose="04020705040A02060702" pitchFamily="82" charset="0"/>
              <a:cs typeface="Arial" panose="020B0604020202020204" pitchFamily="34" charset="0"/>
            </a:endParaRPr>
          </a:p>
          <a:p>
            <a:pPr algn="l"/>
            <a:r>
              <a:rPr lang="es-ES" sz="2000" b="0" i="0" dirty="0">
                <a:solidFill>
                  <a:schemeClr val="bg1"/>
                </a:solidFill>
                <a:effectLst/>
                <a:latin typeface="Arial" panose="020B0604020202020204" pitchFamily="34" charset="0"/>
                <a:cs typeface="Arial" panose="020B0604020202020204" pitchFamily="34" charset="0"/>
              </a:rPr>
              <a:t>El Cliente ve viable el proyecto para poder crecer y ser mas competitivo ya que la innovación.</a:t>
            </a:r>
          </a:p>
          <a:p>
            <a:pPr algn="l"/>
            <a:endParaRPr lang="es-ES" sz="2000" b="0" i="0" dirty="0">
              <a:solidFill>
                <a:schemeClr val="bg1"/>
              </a:solidFill>
              <a:effectLst/>
              <a:latin typeface="Arial" panose="020B0604020202020204" pitchFamily="34" charset="0"/>
              <a:cs typeface="Arial" panose="020B0604020202020204" pitchFamily="34" charset="0"/>
            </a:endParaRPr>
          </a:p>
          <a:p>
            <a:pPr algn="l"/>
            <a:r>
              <a:rPr lang="es-ES" sz="2000" b="0" i="0" dirty="0">
                <a:solidFill>
                  <a:schemeClr val="bg1"/>
                </a:solidFill>
                <a:effectLst/>
                <a:latin typeface="Arial" panose="020B0604020202020204" pitchFamily="34" charset="0"/>
                <a:cs typeface="Arial" panose="020B0604020202020204" pitchFamily="34" charset="0"/>
              </a:rPr>
              <a:t> </a:t>
            </a:r>
            <a:r>
              <a:rPr lang="es-ES" sz="2000" dirty="0">
                <a:solidFill>
                  <a:schemeClr val="bg1"/>
                </a:solidFill>
                <a:latin typeface="Arial" panose="020B0604020202020204" pitchFamily="34" charset="0"/>
                <a:cs typeface="Arial" panose="020B0604020202020204" pitchFamily="34" charset="0"/>
              </a:rPr>
              <a:t>E</a:t>
            </a:r>
            <a:r>
              <a:rPr lang="es-ES" sz="2000" b="0" i="0" dirty="0">
                <a:solidFill>
                  <a:schemeClr val="bg1"/>
                </a:solidFill>
                <a:effectLst/>
                <a:latin typeface="Arial" panose="020B0604020202020204" pitchFamily="34" charset="0"/>
                <a:cs typeface="Arial" panose="020B0604020202020204" pitchFamily="34" charset="0"/>
              </a:rPr>
              <a:t>s una manera mas acorde para seguir creciendo en una era digital, cada </a:t>
            </a:r>
            <a:r>
              <a:rPr lang="es-ES" sz="2000" b="0" i="0" dirty="0" err="1">
                <a:solidFill>
                  <a:schemeClr val="bg1"/>
                </a:solidFill>
                <a:effectLst/>
                <a:latin typeface="Arial" panose="020B0604020202020204" pitchFamily="34" charset="0"/>
                <a:cs typeface="Arial" panose="020B0604020202020204" pitchFamily="34" charset="0"/>
              </a:rPr>
              <a:t>dia</a:t>
            </a:r>
            <a:r>
              <a:rPr lang="es-ES" sz="2000" b="0" i="0" dirty="0">
                <a:solidFill>
                  <a:schemeClr val="bg1"/>
                </a:solidFill>
                <a:effectLst/>
                <a:latin typeface="Arial" panose="020B0604020202020204" pitchFamily="34" charset="0"/>
                <a:cs typeface="Arial" panose="020B0604020202020204" pitchFamily="34" charset="0"/>
              </a:rPr>
              <a:t> con mas auge y que le permita tener su propio dominio en la web</a:t>
            </a:r>
          </a:p>
        </p:txBody>
      </p:sp>
    </p:spTree>
    <p:extLst>
      <p:ext uri="{BB962C8B-B14F-4D97-AF65-F5344CB8AC3E}">
        <p14:creationId xmlns:p14="http://schemas.microsoft.com/office/powerpoint/2010/main" val="4185235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97F8FF6-0635-4E0F-B114-98A51BAEF9CC}"/>
              </a:ext>
            </a:extLst>
          </p:cNvPr>
          <p:cNvPicPr>
            <a:picLocks noChangeAspect="1"/>
          </p:cNvPicPr>
          <p:nvPr/>
        </p:nvPicPr>
        <p:blipFill>
          <a:blip r:embed="rId2"/>
          <a:stretch>
            <a:fillRect/>
          </a:stretch>
        </p:blipFill>
        <p:spPr>
          <a:xfrm>
            <a:off x="1169581" y="1173486"/>
            <a:ext cx="5615048" cy="3970014"/>
          </a:xfrm>
          <a:prstGeom prst="rect">
            <a:avLst/>
          </a:prstGeom>
        </p:spPr>
      </p:pic>
      <p:sp>
        <p:nvSpPr>
          <p:cNvPr id="5" name="CuadroTexto 4">
            <a:extLst>
              <a:ext uri="{FF2B5EF4-FFF2-40B4-BE49-F238E27FC236}">
                <a16:creationId xmlns:a16="http://schemas.microsoft.com/office/drawing/2014/main" id="{E026E1A6-3FE3-4245-94B0-B5559E2B1786}"/>
              </a:ext>
            </a:extLst>
          </p:cNvPr>
          <p:cNvSpPr txBox="1"/>
          <p:nvPr/>
        </p:nvSpPr>
        <p:spPr>
          <a:xfrm>
            <a:off x="1509823" y="170120"/>
            <a:ext cx="5475768" cy="523220"/>
          </a:xfrm>
          <a:prstGeom prst="rect">
            <a:avLst/>
          </a:prstGeom>
          <a:noFill/>
        </p:spPr>
        <p:txBody>
          <a:bodyPr wrap="square">
            <a:spAutoFit/>
          </a:bodyPr>
          <a:lstStyle/>
          <a:p>
            <a:pPr algn="l"/>
            <a:r>
              <a:rPr lang="es-ES" sz="2800" b="0" i="0" dirty="0">
                <a:solidFill>
                  <a:schemeClr val="bg1"/>
                </a:solidFill>
                <a:effectLst/>
                <a:latin typeface="Algerian" panose="04020705040A02060702" pitchFamily="82" charset="0"/>
                <a:cs typeface="Arial" panose="020B0604020202020204" pitchFamily="34" charset="0"/>
              </a:rPr>
              <a:t>ARBOL DE </a:t>
            </a:r>
            <a:r>
              <a:rPr lang="es-ES" sz="2800" dirty="0">
                <a:solidFill>
                  <a:schemeClr val="bg1"/>
                </a:solidFill>
                <a:latin typeface="Algerian" panose="04020705040A02060702" pitchFamily="82" charset="0"/>
                <a:cs typeface="Arial" panose="020B0604020202020204" pitchFamily="34" charset="0"/>
              </a:rPr>
              <a:t>problemas</a:t>
            </a:r>
            <a:endParaRPr lang="es-ES" sz="2800" i="0" dirty="0">
              <a:solidFill>
                <a:schemeClr val="bg1"/>
              </a:solidFill>
              <a:effectLst/>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763591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2286000" y="2197802"/>
            <a:ext cx="4572000" cy="402546"/>
          </a:xfrm>
          <a:prstGeom prst="rect">
            <a:avLst/>
          </a:prstGeom>
        </p:spPr>
        <p:txBody>
          <a:bodyPr>
            <a:spAutoFit/>
          </a:bodyPr>
          <a:lstStyle/>
          <a:p>
            <a:pPr algn="ctr">
              <a:lnSpc>
                <a:spcPct val="120000"/>
              </a:lnSpc>
            </a:pPr>
            <a:r>
              <a:rPr lang="es-ES_tradnl" b="1" dirty="0">
                <a:solidFill>
                  <a:schemeClr val="tx1">
                    <a:lumMod val="75000"/>
                    <a:lumOff val="25000"/>
                  </a:schemeClr>
                </a:solidFill>
              </a:rPr>
              <a:t>.</a:t>
            </a:r>
          </a:p>
        </p:txBody>
      </p:sp>
      <p:pic>
        <p:nvPicPr>
          <p:cNvPr id="6" name="Imagen 5">
            <a:extLst>
              <a:ext uri="{FF2B5EF4-FFF2-40B4-BE49-F238E27FC236}">
                <a16:creationId xmlns:a16="http://schemas.microsoft.com/office/drawing/2014/main" id="{40BCDE7D-92E3-4365-AA25-84D5240137B3}"/>
              </a:ext>
            </a:extLst>
          </p:cNvPr>
          <p:cNvPicPr>
            <a:picLocks noChangeAspect="1"/>
          </p:cNvPicPr>
          <p:nvPr/>
        </p:nvPicPr>
        <p:blipFill>
          <a:blip r:embed="rId2"/>
          <a:stretch>
            <a:fillRect/>
          </a:stretch>
        </p:blipFill>
        <p:spPr>
          <a:xfrm>
            <a:off x="1157892" y="1251568"/>
            <a:ext cx="5381132" cy="3804628"/>
          </a:xfrm>
          <a:prstGeom prst="rect">
            <a:avLst/>
          </a:prstGeom>
        </p:spPr>
      </p:pic>
      <p:sp>
        <p:nvSpPr>
          <p:cNvPr id="7" name="CuadroTexto 6">
            <a:extLst>
              <a:ext uri="{FF2B5EF4-FFF2-40B4-BE49-F238E27FC236}">
                <a16:creationId xmlns:a16="http://schemas.microsoft.com/office/drawing/2014/main" id="{FD30BB7C-84FA-4F88-8E30-50C7D6161C96}"/>
              </a:ext>
            </a:extLst>
          </p:cNvPr>
          <p:cNvSpPr txBox="1"/>
          <p:nvPr/>
        </p:nvSpPr>
        <p:spPr>
          <a:xfrm>
            <a:off x="701750" y="202020"/>
            <a:ext cx="7155710" cy="584775"/>
          </a:xfrm>
          <a:prstGeom prst="rect">
            <a:avLst/>
          </a:prstGeom>
          <a:noFill/>
        </p:spPr>
        <p:txBody>
          <a:bodyPr wrap="square" rtlCol="0">
            <a:spAutoFit/>
          </a:bodyPr>
          <a:lstStyle/>
          <a:p>
            <a:pPr algn="l"/>
            <a:r>
              <a:rPr lang="es-ES" sz="3200" i="0" dirty="0">
                <a:solidFill>
                  <a:schemeClr val="bg1"/>
                </a:solidFill>
                <a:effectLst/>
                <a:latin typeface="Algerian" panose="04020705040A02060702" pitchFamily="82" charset="0"/>
                <a:cs typeface="Arial" panose="020B0604020202020204" pitchFamily="34" charset="0"/>
              </a:rPr>
              <a:t>				ARBOL DE SOLUCIONES </a:t>
            </a:r>
            <a:endParaRPr lang="es-ES" sz="2000" b="0" i="0" dirty="0">
              <a:solidFill>
                <a:schemeClr val="bg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015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to 1">
            <a:extLst>
              <a:ext uri="{FF2B5EF4-FFF2-40B4-BE49-F238E27FC236}">
                <a16:creationId xmlns:a16="http://schemas.microsoft.com/office/drawing/2014/main" id="{8863F4D5-89ED-48A1-9457-E3041EEEB477}"/>
              </a:ext>
            </a:extLst>
          </p:cNvPr>
          <p:cNvGraphicFramePr>
            <a:graphicFrameLocks noChangeAspect="1"/>
          </p:cNvGraphicFramePr>
          <p:nvPr>
            <p:extLst>
              <p:ext uri="{D42A27DB-BD31-4B8C-83A1-F6EECF244321}">
                <p14:modId xmlns:p14="http://schemas.microsoft.com/office/powerpoint/2010/main" val="1338047336"/>
              </p:ext>
            </p:extLst>
          </p:nvPr>
        </p:nvGraphicFramePr>
        <p:xfrm>
          <a:off x="100862" y="685541"/>
          <a:ext cx="8623300" cy="3622676"/>
        </p:xfrm>
        <a:graphic>
          <a:graphicData uri="http://schemas.openxmlformats.org/presentationml/2006/ole">
            <mc:AlternateContent xmlns:mc="http://schemas.openxmlformats.org/markup-compatibility/2006">
              <mc:Choice xmlns:v="urn:schemas-microsoft-com:vml" Requires="v">
                <p:oleObj spid="_x0000_s2056" name="Worksheet" r:id="rId3" imgW="11401389" imgH="12534785" progId="Excel.Sheet.12">
                  <p:embed/>
                </p:oleObj>
              </mc:Choice>
              <mc:Fallback>
                <p:oleObj name="Worksheet" r:id="rId3" imgW="11401389" imgH="12534785" progId="Excel.Sheet.12">
                  <p:embed/>
                  <p:pic>
                    <p:nvPicPr>
                      <p:cNvPr id="0" name=""/>
                      <p:cNvPicPr/>
                      <p:nvPr/>
                    </p:nvPicPr>
                    <p:blipFill>
                      <a:blip r:embed="rId4"/>
                      <a:stretch>
                        <a:fillRect/>
                      </a:stretch>
                    </p:blipFill>
                    <p:spPr>
                      <a:xfrm>
                        <a:off x="100862" y="685541"/>
                        <a:ext cx="8623300" cy="3622676"/>
                      </a:xfrm>
                      <a:prstGeom prst="rect">
                        <a:avLst/>
                      </a:prstGeom>
                    </p:spPr>
                  </p:pic>
                </p:oleObj>
              </mc:Fallback>
            </mc:AlternateContent>
          </a:graphicData>
        </a:graphic>
      </p:graphicFrame>
    </p:spTree>
    <p:extLst>
      <p:ext uri="{BB962C8B-B14F-4D97-AF65-F5344CB8AC3E}">
        <p14:creationId xmlns:p14="http://schemas.microsoft.com/office/powerpoint/2010/main" val="146261809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150</TotalTime>
  <Words>297</Words>
  <Application>Microsoft Office PowerPoint</Application>
  <PresentationFormat>Presentación en pantalla (16:9)</PresentationFormat>
  <Paragraphs>28</Paragraphs>
  <Slides>10</Slides>
  <Notes>0</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10</vt:i4>
      </vt:variant>
    </vt:vector>
  </HeadingPairs>
  <TitlesOfParts>
    <vt:vector size="16" baseType="lpstr">
      <vt:lpstr>Algerian</vt:lpstr>
      <vt:lpstr>Arial</vt:lpstr>
      <vt:lpstr>Calibri</vt:lpstr>
      <vt:lpstr>comfortaa</vt:lpstr>
      <vt:lpstr>Tema de Office</vt:lpstr>
      <vt:lpstr>Worksheet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jesus evelio hernandez paternina</cp:lastModifiedBy>
  <cp:revision>19</cp:revision>
  <dcterms:created xsi:type="dcterms:W3CDTF">2019-11-27T03:16:21Z</dcterms:created>
  <dcterms:modified xsi:type="dcterms:W3CDTF">2020-10-17T01:45:32Z</dcterms:modified>
</cp:coreProperties>
</file>