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Lato"/>
      <p:regular r:id="rId13"/>
      <p:bold r:id="rId14"/>
      <p:italic r:id="rId15"/>
      <p:boldItalic r:id="rId16"/>
    </p:embeddedFont>
    <p:embeddedFont>
      <p:font typeface="Lato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a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LatoLight-regular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Light-italic.fntdata"/><Relationship Id="rId6" Type="http://schemas.openxmlformats.org/officeDocument/2006/relationships/slide" Target="slides/slide1.xml"/><Relationship Id="rId18" Type="http://schemas.openxmlformats.org/officeDocument/2006/relationships/font" Target="fonts/La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5a554dbf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5a554dbf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5a554dbf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f5a554dbf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5a554dbf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f5a554dbf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5a554dbf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5a554dbf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96c1048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96c1048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5a554dbf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f5a554dbf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96c1048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396c1048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0"/>
            <a:ext cx="9144000" cy="25725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rot="-156123">
            <a:off x="2153842" y="1143655"/>
            <a:ext cx="4546388" cy="3211212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306212" y="991287"/>
            <a:ext cx="4546500" cy="32112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 rot="-236797">
            <a:off x="2298923" y="966127"/>
            <a:ext cx="4546181" cy="32113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 rot="-225294">
            <a:off x="2524175" y="1329137"/>
            <a:ext cx="3284551" cy="17257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Lato"/>
                <a:ea typeface="Lato"/>
                <a:cs typeface="Lato"/>
                <a:sym typeface="Lato"/>
              </a:rPr>
              <a:t>Restricción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Lato"/>
                <a:ea typeface="Lato"/>
                <a:cs typeface="Lato"/>
                <a:sym typeface="Lato"/>
              </a:rPr>
              <a:t>CHECK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 rot="-225198">
            <a:off x="2567458" y="2915895"/>
            <a:ext cx="2649227" cy="638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[Autor: Nzhdeh Yeghiazaryan]</a:t>
            </a:r>
            <a:endParaRPr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B7E1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14"/>
          <p:cNvGrpSpPr/>
          <p:nvPr/>
        </p:nvGrpSpPr>
        <p:grpSpPr>
          <a:xfrm rot="-240508">
            <a:off x="3090083" y="463508"/>
            <a:ext cx="2963240" cy="4195874"/>
            <a:chOff x="3090300" y="463425"/>
            <a:chExt cx="2963400" cy="4196100"/>
          </a:xfrm>
        </p:grpSpPr>
        <p:sp>
          <p:nvSpPr>
            <p:cNvPr id="68" name="Google Shape;68;p14"/>
            <p:cNvSpPr/>
            <p:nvPr/>
          </p:nvSpPr>
          <p:spPr>
            <a:xfrm rot="-5400000">
              <a:off x="2473950" y="1079775"/>
              <a:ext cx="4196100" cy="2963400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 txBox="1"/>
            <p:nvPr/>
          </p:nvSpPr>
          <p:spPr>
            <a:xfrm>
              <a:off x="3162597" y="582645"/>
              <a:ext cx="2818800" cy="404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42900" lvl="0" marL="457200" rtl="0" algn="l">
                <a:spcBef>
                  <a:spcPts val="0"/>
                </a:spcBef>
                <a:spcAft>
                  <a:spcPts val="0"/>
                </a:spcAft>
                <a:buSzPts val="1800"/>
                <a:buFont typeface="Lato"/>
                <a:buChar char="●"/>
              </a:pPr>
              <a:r>
                <a:rPr lang="es" sz="1800">
                  <a:latin typeface="Lato"/>
                  <a:ea typeface="Lato"/>
                  <a:cs typeface="Lato"/>
                  <a:sym typeface="Lato"/>
                </a:rPr>
                <a:t>Unique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  <a:p>
              <a:pPr indent="-342900" lvl="0" marL="457200" rtl="0" algn="l">
                <a:spcBef>
                  <a:spcPts val="0"/>
                </a:spcBef>
                <a:spcAft>
                  <a:spcPts val="0"/>
                </a:spcAft>
                <a:buSzPts val="1800"/>
                <a:buFont typeface="Lato"/>
                <a:buChar char="●"/>
              </a:pPr>
              <a:r>
                <a:rPr lang="es" sz="1800">
                  <a:latin typeface="Lato"/>
                  <a:ea typeface="Lato"/>
                  <a:cs typeface="Lato"/>
                  <a:sym typeface="Lato"/>
                </a:rPr>
                <a:t>Null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  <a:p>
              <a:pPr indent="-342900" lvl="0" marL="457200" rtl="0" algn="l">
                <a:spcBef>
                  <a:spcPts val="0"/>
                </a:spcBef>
                <a:spcAft>
                  <a:spcPts val="0"/>
                </a:spcAft>
                <a:buSzPts val="1800"/>
                <a:buFont typeface="Lato"/>
                <a:buChar char="●"/>
              </a:pPr>
              <a:r>
                <a:rPr lang="es" sz="1800">
                  <a:latin typeface="Lato"/>
                  <a:ea typeface="Lato"/>
                  <a:cs typeface="Lato"/>
                  <a:sym typeface="Lato"/>
                </a:rPr>
                <a:t>Not Null 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ADA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" name="Google Shape;76;p15"/>
          <p:cNvGrpSpPr/>
          <p:nvPr/>
        </p:nvGrpSpPr>
        <p:grpSpPr>
          <a:xfrm rot="-248076">
            <a:off x="2474018" y="930601"/>
            <a:ext cx="4196111" cy="3282308"/>
            <a:chOff x="2474075" y="1158675"/>
            <a:chExt cx="4196100" cy="3282300"/>
          </a:xfrm>
        </p:grpSpPr>
        <p:sp>
          <p:nvSpPr>
            <p:cNvPr id="77" name="Google Shape;77;p15"/>
            <p:cNvSpPr/>
            <p:nvPr/>
          </p:nvSpPr>
          <p:spPr>
            <a:xfrm>
              <a:off x="2474075" y="1158675"/>
              <a:ext cx="4196100" cy="3282300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genie-austin-19988.jpg" id="78" name="Google Shape;78;p15"/>
            <p:cNvPicPr preferRelativeResize="0"/>
            <p:nvPr/>
          </p:nvPicPr>
          <p:blipFill rotWithShape="1">
            <a:blip r:embed="rId4">
              <a:alphaModFix/>
            </a:blip>
            <a:srcRect b="13639" l="-4" r="52151" t="13654"/>
            <a:stretch/>
          </p:blipFill>
          <p:spPr>
            <a:xfrm rot="-5400000">
              <a:off x="3392318" y="858600"/>
              <a:ext cx="2359367" cy="3584686"/>
            </a:xfrm>
            <a:prstGeom prst="rect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79" name="Google Shape;79;p15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15"/>
          <p:cNvGrpSpPr/>
          <p:nvPr/>
        </p:nvGrpSpPr>
        <p:grpSpPr>
          <a:xfrm rot="237397">
            <a:off x="2473978" y="930624"/>
            <a:ext cx="4196030" cy="3282245"/>
            <a:chOff x="2474075" y="1158675"/>
            <a:chExt cx="4196100" cy="3282300"/>
          </a:xfrm>
        </p:grpSpPr>
        <p:sp>
          <p:nvSpPr>
            <p:cNvPr id="81" name="Google Shape;81;p15"/>
            <p:cNvSpPr/>
            <p:nvPr/>
          </p:nvSpPr>
          <p:spPr>
            <a:xfrm>
              <a:off x="2474075" y="1158675"/>
              <a:ext cx="4196100" cy="3282300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 txBox="1"/>
            <p:nvPr/>
          </p:nvSpPr>
          <p:spPr>
            <a:xfrm rot="366">
              <a:off x="3162757" y="1350686"/>
              <a:ext cx="2818500" cy="30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		</a:t>
              </a:r>
              <a:r>
                <a:rPr lang="es" sz="1800">
                  <a:latin typeface="Lato"/>
                  <a:ea typeface="Lato"/>
                  <a:cs typeface="Lato"/>
                  <a:sym typeface="Lato"/>
                </a:rPr>
                <a:t>CHECK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 rot="-253930">
            <a:off x="2473983" y="1079876"/>
            <a:ext cx="4196213" cy="296348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 rot="-254022">
            <a:off x="2680180" y="1381342"/>
            <a:ext cx="3771090" cy="21884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 Light"/>
                <a:ea typeface="Lato Light"/>
                <a:cs typeface="Lato Light"/>
                <a:sym typeface="Lato Light"/>
              </a:rPr>
              <a:t>create table Persona</a:t>
            </a:r>
            <a:endParaRPr sz="9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 Light"/>
                <a:ea typeface="Lato Light"/>
                <a:cs typeface="Lato Light"/>
                <a:sym typeface="Lato Light"/>
              </a:rPr>
              <a:t>(</a:t>
            </a:r>
            <a:endParaRPr sz="900">
              <a:latin typeface="Lato Light"/>
              <a:ea typeface="Lato Light"/>
              <a:cs typeface="Lato Light"/>
              <a:sym typeface="La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 Light"/>
                <a:ea typeface="Lato Light"/>
                <a:cs typeface="Lato Light"/>
                <a:sym typeface="Lato Light"/>
              </a:rPr>
              <a:t>DNI char (9) not null,</a:t>
            </a:r>
            <a:endParaRPr sz="900">
              <a:latin typeface="Lato Light"/>
              <a:ea typeface="Lato Light"/>
              <a:cs typeface="Lato Light"/>
              <a:sym typeface="La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 Light"/>
                <a:ea typeface="Lato Light"/>
                <a:cs typeface="Lato Light"/>
                <a:sym typeface="Lato Light"/>
              </a:rPr>
              <a:t>Telefono char (9) null,</a:t>
            </a:r>
            <a:endParaRPr sz="900">
              <a:latin typeface="Lato Light"/>
              <a:ea typeface="Lato Light"/>
              <a:cs typeface="Lato Light"/>
              <a:sym typeface="La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 Light"/>
                <a:ea typeface="Lato Light"/>
                <a:cs typeface="Lato Light"/>
                <a:sym typeface="Lato Light"/>
              </a:rPr>
              <a:t>Email varchar (30) null,</a:t>
            </a:r>
            <a:endParaRPr sz="9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 Light"/>
              <a:ea typeface="Lato Light"/>
              <a:cs typeface="Lato Light"/>
              <a:sym typeface="La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 Light"/>
                <a:ea typeface="Lato Light"/>
                <a:cs typeface="Lato Light"/>
                <a:sym typeface="Lato Light"/>
              </a:rPr>
              <a:t>-----------------PK-----------------------------</a:t>
            </a:r>
            <a:endParaRPr sz="900">
              <a:latin typeface="Lato Light"/>
              <a:ea typeface="Lato Light"/>
              <a:cs typeface="Lato Light"/>
              <a:sym typeface="La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 Light"/>
                <a:ea typeface="Lato Light"/>
                <a:cs typeface="Lato Light"/>
                <a:sym typeface="Lato Light"/>
              </a:rPr>
              <a:t>constraint PK_Persona primary key (DNI),</a:t>
            </a:r>
            <a:endParaRPr sz="9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 Light"/>
              <a:ea typeface="Lato Light"/>
              <a:cs typeface="Lato Light"/>
              <a:sym typeface="La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 Light"/>
                <a:ea typeface="Lato Light"/>
                <a:cs typeface="Lato Light"/>
                <a:sym typeface="Lato Light"/>
              </a:rPr>
              <a:t>-----------------CK------------------------------------------</a:t>
            </a:r>
            <a:endParaRPr sz="9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 Light"/>
                <a:ea typeface="Lato Light"/>
                <a:cs typeface="Lato Light"/>
                <a:sym typeface="Lato Light"/>
              </a:rPr>
              <a:t>constraint CK_DNI check (DNI like '[0-9][0-9][0-9][0-9][0-9][0-9][0-9][0-9][A-Z]')</a:t>
            </a:r>
            <a:endParaRPr sz="9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latin typeface="Lato Light"/>
                <a:ea typeface="Lato Light"/>
                <a:cs typeface="Lato Light"/>
                <a:sym typeface="Lato Light"/>
              </a:rPr>
              <a:t>)</a:t>
            </a:r>
            <a:endParaRPr sz="9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900">
                <a:latin typeface="Lato"/>
                <a:ea typeface="Lato"/>
                <a:cs typeface="Lato"/>
                <a:sym typeface="Lato"/>
              </a:rPr>
              <a:t>Restricción de Tabla</a:t>
            </a:r>
            <a:endParaRPr b="1"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 rot="-254022">
            <a:off x="2680180" y="1381342"/>
            <a:ext cx="3771090" cy="21884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 Light"/>
                <a:ea typeface="Lato Light"/>
                <a:cs typeface="Lato Light"/>
                <a:sym typeface="Lato Light"/>
              </a:rPr>
              <a:t>create table Persona</a:t>
            </a:r>
            <a:endParaRPr sz="9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 Light"/>
                <a:ea typeface="Lato Light"/>
                <a:cs typeface="Lato Light"/>
                <a:sym typeface="Lato Light"/>
              </a:rPr>
              <a:t>(</a:t>
            </a:r>
            <a:endParaRPr sz="9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 Light"/>
                <a:ea typeface="Lato Light"/>
                <a:cs typeface="Lato Light"/>
                <a:sym typeface="Lato Light"/>
              </a:rPr>
              <a:t>DNI char (9) not null </a:t>
            </a:r>
            <a:r>
              <a:rPr lang="es" sz="9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constraint CK_DNI check (DNI like '[0-9][0-9][0-9][0-9][0-9][0-9][0-9][0-9][A-Z]')</a:t>
            </a:r>
            <a:r>
              <a:rPr lang="es" sz="900">
                <a:latin typeface="Lato Light"/>
                <a:ea typeface="Lato Light"/>
                <a:cs typeface="Lato Light"/>
                <a:sym typeface="Lato Light"/>
              </a:rPr>
              <a:t>,</a:t>
            </a:r>
            <a:endParaRPr sz="900">
              <a:latin typeface="Lato Light"/>
              <a:ea typeface="Lato Light"/>
              <a:cs typeface="Lato Light"/>
              <a:sym typeface="La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 Light"/>
                <a:ea typeface="Lato Light"/>
                <a:cs typeface="Lato Light"/>
                <a:sym typeface="Lato Light"/>
              </a:rPr>
              <a:t>Telefono char (9) null,</a:t>
            </a:r>
            <a:endParaRPr sz="900">
              <a:latin typeface="Lato Light"/>
              <a:ea typeface="Lato Light"/>
              <a:cs typeface="Lato Light"/>
              <a:sym typeface="La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 Light"/>
                <a:ea typeface="Lato Light"/>
                <a:cs typeface="Lato Light"/>
                <a:sym typeface="Lato Light"/>
              </a:rPr>
              <a:t>Email varchar (30) null,</a:t>
            </a:r>
            <a:endParaRPr sz="9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 Light"/>
              <a:ea typeface="Lato Light"/>
              <a:cs typeface="Lato Light"/>
              <a:sym typeface="La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 Light"/>
                <a:ea typeface="Lato Light"/>
                <a:cs typeface="Lato Light"/>
                <a:sym typeface="Lato Light"/>
              </a:rPr>
              <a:t>-----------------PK-----------------------------</a:t>
            </a:r>
            <a:endParaRPr sz="900">
              <a:latin typeface="Lato Light"/>
              <a:ea typeface="Lato Light"/>
              <a:cs typeface="Lato Light"/>
              <a:sym typeface="La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 Light"/>
                <a:ea typeface="Lato Light"/>
                <a:cs typeface="Lato Light"/>
                <a:sym typeface="Lato Light"/>
              </a:rPr>
              <a:t>constraint PK_Persona primary key (DNI)</a:t>
            </a:r>
            <a:endParaRPr sz="9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latin typeface="Lato Light"/>
                <a:ea typeface="Lato Light"/>
                <a:cs typeface="Lato Light"/>
                <a:sym typeface="Lato Light"/>
              </a:rPr>
              <a:t>)</a:t>
            </a:r>
            <a:endParaRPr sz="9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900">
                <a:latin typeface="Lato"/>
                <a:ea typeface="Lato"/>
                <a:cs typeface="Lato"/>
                <a:sym typeface="Lato"/>
              </a:rPr>
              <a:t>Restricción de Columna</a:t>
            </a:r>
            <a:endParaRPr b="1"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 rot="240484">
            <a:off x="2474056" y="1089884"/>
            <a:ext cx="4196293" cy="2963536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 rot="240484">
            <a:off x="2686660" y="1876245"/>
            <a:ext cx="3771173" cy="1390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Lato"/>
                <a:ea typeface="Lato"/>
                <a:cs typeface="Lato"/>
                <a:sym typeface="Lato"/>
              </a:rPr>
              <a:t>Se puede añadir restricciones:</a:t>
            </a:r>
            <a:endParaRPr b="1"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 Light"/>
                <a:ea typeface="Lato Light"/>
                <a:cs typeface="Lato Light"/>
                <a:sym typeface="Lato Light"/>
              </a:rPr>
              <a:t>alter table Persona add constraint CK_Telefono check (Telefono like '[1-9][0-9][0-9][0-9][0-9][0-9][0-9][0-9][0-9]')</a:t>
            </a:r>
            <a:endParaRPr sz="10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 Light"/>
                <a:ea typeface="Lato Light"/>
                <a:cs typeface="Lato Light"/>
                <a:sym typeface="Lato Light"/>
              </a:rPr>
              <a:t>alter table Persona add constraint CK_Email </a:t>
            </a:r>
            <a:endParaRPr sz="10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 Light"/>
                <a:ea typeface="Lato Light"/>
                <a:cs typeface="Lato Light"/>
                <a:sym typeface="Lato Light"/>
              </a:rPr>
              <a:t>check (Email like '%@%.%')</a:t>
            </a:r>
            <a:endParaRPr sz="10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 rot="-253852">
            <a:off x="2139193" y="1077163"/>
            <a:ext cx="4940664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 rot="-254100">
            <a:off x="2357724" y="1549262"/>
            <a:ext cx="4541801" cy="201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Para comprobar las restricciones:</a:t>
            </a:r>
            <a:endParaRPr sz="11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insert into Persona </a:t>
            </a:r>
            <a:endParaRPr sz="11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(DNI,Telefono,Email)</a:t>
            </a:r>
            <a:endParaRPr sz="11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values (“22446678E”,”899999299”,”nzhdeh1991@gmail.com”)</a:t>
            </a:r>
            <a:endParaRPr sz="9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