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Albert Sans Medium"/>
      <p:regular r:id="rId29"/>
      <p:bold r:id="rId30"/>
      <p:italic r:id="rId31"/>
      <p:boldItalic r:id="rId32"/>
    </p:embeddedFont>
    <p:embeddedFont>
      <p:font typeface="Epilogue"/>
      <p:regular r:id="rId33"/>
      <p:bold r:id="rId34"/>
      <p:italic r:id="rId35"/>
      <p:boldItalic r:id="rId36"/>
    </p:embeddedFont>
    <p:embeddedFont>
      <p:font typeface="Albert Sans"/>
      <p:regular r:id="rId37"/>
      <p:bold r:id="rId38"/>
      <p:italic r:id="rId39"/>
      <p:boldItalic r:id="rId40"/>
    </p:embeddedFont>
    <p:embeddedFont>
      <p:font typeface="DM Sans"/>
      <p:regular r:id="rId41"/>
      <p:bold r:id="rId42"/>
      <p:italic r:id="rId43"/>
      <p:boldItalic r:id="rId44"/>
    </p:embeddedFont>
    <p:embeddedFont>
      <p:font typeface="Comfortaa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lbertSans-boldItalic.fntdata"/><Relationship Id="rId20" Type="http://schemas.openxmlformats.org/officeDocument/2006/relationships/slide" Target="slides/slide16.xml"/><Relationship Id="rId42" Type="http://schemas.openxmlformats.org/officeDocument/2006/relationships/font" Target="fonts/DMSans-bold.fntdata"/><Relationship Id="rId41" Type="http://schemas.openxmlformats.org/officeDocument/2006/relationships/font" Target="fonts/DMSans-regular.fntdata"/><Relationship Id="rId22" Type="http://schemas.openxmlformats.org/officeDocument/2006/relationships/slide" Target="slides/slide18.xml"/><Relationship Id="rId44" Type="http://schemas.openxmlformats.org/officeDocument/2006/relationships/font" Target="fonts/DMSans-boldItalic.fntdata"/><Relationship Id="rId21" Type="http://schemas.openxmlformats.org/officeDocument/2006/relationships/slide" Target="slides/slide17.xml"/><Relationship Id="rId43" Type="http://schemas.openxmlformats.org/officeDocument/2006/relationships/font" Target="fonts/DMSans-italic.fntdata"/><Relationship Id="rId24" Type="http://schemas.openxmlformats.org/officeDocument/2006/relationships/slide" Target="slides/slide20.xml"/><Relationship Id="rId46" Type="http://schemas.openxmlformats.org/officeDocument/2006/relationships/font" Target="fonts/Comfortaa-bold.fntdata"/><Relationship Id="rId23" Type="http://schemas.openxmlformats.org/officeDocument/2006/relationships/slide" Target="slides/slide19.xml"/><Relationship Id="rId45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bertSans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lbertSansMedium-italic.fntdata"/><Relationship Id="rId30" Type="http://schemas.openxmlformats.org/officeDocument/2006/relationships/font" Target="fonts/AlbertSansMedium-bold.fntdata"/><Relationship Id="rId11" Type="http://schemas.openxmlformats.org/officeDocument/2006/relationships/slide" Target="slides/slide7.xml"/><Relationship Id="rId33" Type="http://schemas.openxmlformats.org/officeDocument/2006/relationships/font" Target="fonts/Epilogue-regular.fntdata"/><Relationship Id="rId10" Type="http://schemas.openxmlformats.org/officeDocument/2006/relationships/slide" Target="slides/slide6.xml"/><Relationship Id="rId32" Type="http://schemas.openxmlformats.org/officeDocument/2006/relationships/font" Target="fonts/AlbertSansMedium-boldItalic.fntdata"/><Relationship Id="rId13" Type="http://schemas.openxmlformats.org/officeDocument/2006/relationships/slide" Target="slides/slide9.xml"/><Relationship Id="rId35" Type="http://schemas.openxmlformats.org/officeDocument/2006/relationships/font" Target="fonts/Epilogue-italic.fntdata"/><Relationship Id="rId12" Type="http://schemas.openxmlformats.org/officeDocument/2006/relationships/slide" Target="slides/slide8.xml"/><Relationship Id="rId34" Type="http://schemas.openxmlformats.org/officeDocument/2006/relationships/font" Target="fonts/Epilogue-bold.fntdata"/><Relationship Id="rId15" Type="http://schemas.openxmlformats.org/officeDocument/2006/relationships/slide" Target="slides/slide11.xml"/><Relationship Id="rId37" Type="http://schemas.openxmlformats.org/officeDocument/2006/relationships/font" Target="fonts/AlbertSans-regular.fntdata"/><Relationship Id="rId14" Type="http://schemas.openxmlformats.org/officeDocument/2006/relationships/slide" Target="slides/slide10.xml"/><Relationship Id="rId36" Type="http://schemas.openxmlformats.org/officeDocument/2006/relationships/font" Target="fonts/Epilogue-boldItalic.fntdata"/><Relationship Id="rId17" Type="http://schemas.openxmlformats.org/officeDocument/2006/relationships/slide" Target="slides/slide13.xml"/><Relationship Id="rId39" Type="http://schemas.openxmlformats.org/officeDocument/2006/relationships/font" Target="fonts/AlbertSans-italic.fntdata"/><Relationship Id="rId16" Type="http://schemas.openxmlformats.org/officeDocument/2006/relationships/slide" Target="slides/slide12.xml"/><Relationship Id="rId38" Type="http://schemas.openxmlformats.org/officeDocument/2006/relationships/font" Target="fonts/Albert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4d2dcb2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4d2dcb2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9316c0bdb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9316c0bdb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316c0bdb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316c0bdb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9316c0bdb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9316c0bdb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9316c0bdb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9316c0bdb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9316c0bdb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9316c0bdb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9316c0bdb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9316c0bdb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9316c0bdb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9316c0bdb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9379df1a2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9379df1a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9379df1a2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9379df1a2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9379df1a2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9379df1a2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86e9caf52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86e9caf52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9316c0bdb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9316c0bdb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9316c0bdb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9316c0bdb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9316c0bdb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9316c0bdb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881b64627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881b64627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774fbecd8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774fbecd8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019bcf243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019bcf243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a2c9785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7a2c9785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019bcf24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019bcf24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316c0bd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316c0bd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316c0bd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9316c0bd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316c0bdb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9316c0bdb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9316c0bdb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9316c0bdb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901825" y="961363"/>
            <a:ext cx="5339700" cy="270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901926" y="3770538"/>
            <a:ext cx="53397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18907" y="348447"/>
            <a:ext cx="9102423" cy="4768600"/>
            <a:chOff x="18907" y="348447"/>
            <a:chExt cx="9102423" cy="4768600"/>
          </a:xfrm>
        </p:grpSpPr>
        <p:sp>
          <p:nvSpPr>
            <p:cNvPr id="13" name="Google Shape;13;p2"/>
            <p:cNvSpPr/>
            <p:nvPr/>
          </p:nvSpPr>
          <p:spPr>
            <a:xfrm>
              <a:off x="18907" y="4806247"/>
              <a:ext cx="310800" cy="310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rotWithShape="0" algn="bl" dir="7800000" dist="38100">
                <a:schemeClr val="dk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810530" y="3449065"/>
              <a:ext cx="310800" cy="31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rotWithShape="0" algn="bl" dir="7800000" dist="38100">
                <a:schemeClr val="lt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430782" y="348447"/>
              <a:ext cx="310800" cy="310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rotWithShape="0" algn="bl" dir="7800000" dist="38100">
                <a:schemeClr val="dk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98650" y="1367585"/>
              <a:ext cx="310800" cy="31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rotWithShape="0" algn="bl" dir="7800000" dist="38100">
                <a:schemeClr val="lt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hasCustomPrompt="1" type="title"/>
          </p:nvPr>
        </p:nvSpPr>
        <p:spPr>
          <a:xfrm>
            <a:off x="1913450" y="1725850"/>
            <a:ext cx="5317200" cy="1079400"/>
          </a:xfrm>
          <a:prstGeom prst="rect">
            <a:avLst/>
          </a:prstGeom>
          <a:solidFill>
            <a:schemeClr val="dk2"/>
          </a:solidFill>
          <a:effectLst>
            <a:outerShdw rotWithShape="0" algn="bl" dir="7380000" dist="1524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1913450" y="2992875"/>
            <a:ext cx="5317200" cy="4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70" name="Google Shape;70;p11"/>
          <p:cNvGrpSpPr/>
          <p:nvPr/>
        </p:nvGrpSpPr>
        <p:grpSpPr>
          <a:xfrm>
            <a:off x="7" y="384088"/>
            <a:ext cx="8741573" cy="4375310"/>
            <a:chOff x="7" y="384088"/>
            <a:chExt cx="8741573" cy="4375310"/>
          </a:xfrm>
        </p:grpSpPr>
        <p:sp>
          <p:nvSpPr>
            <p:cNvPr id="71" name="Google Shape;71;p11"/>
            <p:cNvSpPr/>
            <p:nvPr/>
          </p:nvSpPr>
          <p:spPr>
            <a:xfrm>
              <a:off x="402430" y="1057938"/>
              <a:ext cx="310800" cy="31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rotWithShape="0" algn="bl" dir="7800000" dist="38100">
                <a:schemeClr val="lt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8430780" y="384088"/>
              <a:ext cx="310800" cy="31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rotWithShape="0" algn="bl" dir="7800000" dist="38100">
                <a:schemeClr val="lt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7" y="4448597"/>
              <a:ext cx="310800" cy="310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rotWithShape="0" algn="bl" dir="7800000" dist="38100">
                <a:schemeClr val="dk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796200" y="2209183"/>
            <a:ext cx="224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subTitle"/>
          </p:nvPr>
        </p:nvSpPr>
        <p:spPr>
          <a:xfrm>
            <a:off x="3419275" y="2209183"/>
            <a:ext cx="224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3" type="subTitle"/>
          </p:nvPr>
        </p:nvSpPr>
        <p:spPr>
          <a:xfrm>
            <a:off x="796200" y="4045522"/>
            <a:ext cx="224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3419275" y="4045522"/>
            <a:ext cx="224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5" type="subTitle"/>
          </p:nvPr>
        </p:nvSpPr>
        <p:spPr>
          <a:xfrm>
            <a:off x="6042350" y="2209183"/>
            <a:ext cx="224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6042350" y="4045522"/>
            <a:ext cx="224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1552650" y="1245325"/>
            <a:ext cx="734700" cy="610500"/>
          </a:xfrm>
          <a:prstGeom prst="rect">
            <a:avLst/>
          </a:prstGeom>
          <a:solidFill>
            <a:schemeClr val="dk2"/>
          </a:solidFill>
          <a:effectLst>
            <a:outerShdw rotWithShape="0" algn="bl" dir="7560000" dist="5715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8" type="title"/>
          </p:nvPr>
        </p:nvSpPr>
        <p:spPr>
          <a:xfrm>
            <a:off x="1552650" y="3080950"/>
            <a:ext cx="734700" cy="610500"/>
          </a:xfrm>
          <a:prstGeom prst="rect">
            <a:avLst/>
          </a:prstGeom>
          <a:solidFill>
            <a:schemeClr val="dk2"/>
          </a:solidFill>
          <a:effectLst>
            <a:outerShdw rotWithShape="0" algn="bl" dir="7560000" dist="5715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4175725" y="1245325"/>
            <a:ext cx="734700" cy="610500"/>
          </a:xfrm>
          <a:prstGeom prst="rect">
            <a:avLst/>
          </a:prstGeom>
          <a:solidFill>
            <a:schemeClr val="dk2"/>
          </a:solidFill>
          <a:effectLst>
            <a:outerShdw rotWithShape="0" algn="bl" dir="7560000" dist="5715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hasCustomPrompt="1" idx="13" type="title"/>
          </p:nvPr>
        </p:nvSpPr>
        <p:spPr>
          <a:xfrm>
            <a:off x="4175725" y="3080950"/>
            <a:ext cx="734700" cy="610500"/>
          </a:xfrm>
          <a:prstGeom prst="rect">
            <a:avLst/>
          </a:prstGeom>
          <a:solidFill>
            <a:schemeClr val="dk2"/>
          </a:solidFill>
          <a:effectLst>
            <a:outerShdw rotWithShape="0" algn="bl" dir="7560000" dist="5715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hasCustomPrompt="1" idx="14" type="title"/>
          </p:nvPr>
        </p:nvSpPr>
        <p:spPr>
          <a:xfrm>
            <a:off x="6798800" y="1245325"/>
            <a:ext cx="734700" cy="610500"/>
          </a:xfrm>
          <a:prstGeom prst="rect">
            <a:avLst/>
          </a:prstGeom>
          <a:solidFill>
            <a:schemeClr val="dk2"/>
          </a:solidFill>
          <a:effectLst>
            <a:outerShdw rotWithShape="0" algn="bl" dir="7560000" dist="5715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hasCustomPrompt="1" idx="15" type="title"/>
          </p:nvPr>
        </p:nvSpPr>
        <p:spPr>
          <a:xfrm>
            <a:off x="6798800" y="3080950"/>
            <a:ext cx="734700" cy="610500"/>
          </a:xfrm>
          <a:prstGeom prst="rect">
            <a:avLst/>
          </a:prstGeom>
          <a:solidFill>
            <a:schemeClr val="dk2"/>
          </a:solidFill>
          <a:effectLst>
            <a:outerShdw rotWithShape="0" algn="bl" dir="7560000" dist="5715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6" type="subTitle"/>
          </p:nvPr>
        </p:nvSpPr>
        <p:spPr>
          <a:xfrm>
            <a:off x="796200" y="1877300"/>
            <a:ext cx="2247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7" type="subTitle"/>
          </p:nvPr>
        </p:nvSpPr>
        <p:spPr>
          <a:xfrm>
            <a:off x="3419275" y="1877300"/>
            <a:ext cx="2247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8" type="subTitle"/>
          </p:nvPr>
        </p:nvSpPr>
        <p:spPr>
          <a:xfrm>
            <a:off x="6042350" y="1877300"/>
            <a:ext cx="2247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9" type="subTitle"/>
          </p:nvPr>
        </p:nvSpPr>
        <p:spPr>
          <a:xfrm>
            <a:off x="796200" y="3713121"/>
            <a:ext cx="2247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0" type="subTitle"/>
          </p:nvPr>
        </p:nvSpPr>
        <p:spPr>
          <a:xfrm>
            <a:off x="3419275" y="3713121"/>
            <a:ext cx="2247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21" type="subTitle"/>
          </p:nvPr>
        </p:nvSpPr>
        <p:spPr>
          <a:xfrm>
            <a:off x="6042350" y="3713121"/>
            <a:ext cx="2247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4978120" y="3232050"/>
            <a:ext cx="34527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713175" y="1368750"/>
            <a:ext cx="77175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04" name="Google Shape;104;p15"/>
          <p:cNvGrpSpPr/>
          <p:nvPr/>
        </p:nvGrpSpPr>
        <p:grpSpPr>
          <a:xfrm>
            <a:off x="22564" y="-3"/>
            <a:ext cx="8719016" cy="5120941"/>
            <a:chOff x="22564" y="-3"/>
            <a:chExt cx="8719016" cy="5120941"/>
          </a:xfrm>
        </p:grpSpPr>
        <p:sp>
          <p:nvSpPr>
            <p:cNvPr id="105" name="Google Shape;105;p15"/>
            <p:cNvSpPr/>
            <p:nvPr/>
          </p:nvSpPr>
          <p:spPr>
            <a:xfrm>
              <a:off x="1437657" y="4810138"/>
              <a:ext cx="310800" cy="310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rotWithShape="0" algn="bl" dir="7800000" dist="38100">
                <a:schemeClr val="dk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564" y="3786113"/>
              <a:ext cx="310800" cy="31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rotWithShape="0" algn="bl" dir="7800000" dist="38100">
                <a:schemeClr val="lt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8430780" y="384088"/>
              <a:ext cx="310800" cy="31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rotWithShape="0" algn="bl" dir="7800000" dist="38100">
                <a:schemeClr val="lt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184820" y="-3"/>
              <a:ext cx="310800" cy="310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rotWithShape="0" algn="bl" dir="7800000" dist="38100">
                <a:schemeClr val="dk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1005150" y="1021050"/>
            <a:ext cx="3075000" cy="19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1005150" y="3006175"/>
            <a:ext cx="30750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/>
          <p:nvPr>
            <p:ph idx="2" type="pic"/>
          </p:nvPr>
        </p:nvSpPr>
        <p:spPr>
          <a:xfrm>
            <a:off x="4353075" y="897225"/>
            <a:ext cx="3577200" cy="3349200"/>
          </a:xfrm>
          <a:prstGeom prst="rect">
            <a:avLst/>
          </a:prstGeom>
          <a:noFill/>
          <a:ln>
            <a:noFill/>
          </a:ln>
          <a:effectLst>
            <a:outerShdw rotWithShape="0" algn="bl" dir="7920000" dist="152400">
              <a:schemeClr val="dk1"/>
            </a:outerShdw>
          </a:effectLst>
        </p:spPr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1174875" y="1503150"/>
            <a:ext cx="25737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1174875" y="2566350"/>
            <a:ext cx="25737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5388434" y="1503150"/>
            <a:ext cx="25737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5388434" y="2566350"/>
            <a:ext cx="2573700" cy="10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91700" y="525425"/>
            <a:ext cx="67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91700" y="1201675"/>
            <a:ext cx="6709200" cy="22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ONLY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17588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962550" y="1324250"/>
            <a:ext cx="5372700" cy="30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2403300" y="2308700"/>
            <a:ext cx="4337400" cy="15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4048350" y="1035200"/>
            <a:ext cx="1047300" cy="969600"/>
          </a:xfrm>
          <a:prstGeom prst="rect">
            <a:avLst/>
          </a:prstGeom>
          <a:solidFill>
            <a:schemeClr val="dk2"/>
          </a:solidFill>
          <a:effectLst>
            <a:outerShdw rotWithShape="0" algn="bl" dir="7380000" dist="1524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403300" y="3913400"/>
            <a:ext cx="4337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" name="Google Shape;22;p3"/>
          <p:cNvGrpSpPr/>
          <p:nvPr/>
        </p:nvGrpSpPr>
        <p:grpSpPr>
          <a:xfrm>
            <a:off x="402430" y="39538"/>
            <a:ext cx="8349379" cy="5035943"/>
            <a:chOff x="402430" y="39538"/>
            <a:chExt cx="8349379" cy="5035943"/>
          </a:xfrm>
        </p:grpSpPr>
        <p:sp>
          <p:nvSpPr>
            <p:cNvPr id="23" name="Google Shape;23;p3"/>
            <p:cNvSpPr/>
            <p:nvPr/>
          </p:nvSpPr>
          <p:spPr>
            <a:xfrm>
              <a:off x="402430" y="4448588"/>
              <a:ext cx="310800" cy="310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rotWithShape="0" algn="bl" dir="7800000" dist="38100">
                <a:schemeClr val="lt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7755293" y="39538"/>
              <a:ext cx="310800" cy="310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rotWithShape="0" algn="bl" dir="7800000" dist="38100">
                <a:schemeClr val="lt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441009" y="4764680"/>
              <a:ext cx="310800" cy="31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rotWithShape="0" algn="bl" dir="7800000" dist="38100">
                <a:schemeClr val="lt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13225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4818095" y="2374645"/>
            <a:ext cx="27951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2" type="subTitle"/>
          </p:nvPr>
        </p:nvSpPr>
        <p:spPr>
          <a:xfrm>
            <a:off x="1530800" y="2374662"/>
            <a:ext cx="27951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3" type="subTitle"/>
          </p:nvPr>
        </p:nvSpPr>
        <p:spPr>
          <a:xfrm>
            <a:off x="1530805" y="1961700"/>
            <a:ext cx="2795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6" name="Google Shape;136;p21"/>
          <p:cNvSpPr txBox="1"/>
          <p:nvPr>
            <p:ph idx="4" type="subTitle"/>
          </p:nvPr>
        </p:nvSpPr>
        <p:spPr>
          <a:xfrm>
            <a:off x="4818095" y="1961688"/>
            <a:ext cx="2795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13225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" type="subTitle"/>
          </p:nvPr>
        </p:nvSpPr>
        <p:spPr>
          <a:xfrm>
            <a:off x="4832078" y="1896225"/>
            <a:ext cx="3254100" cy="18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2" type="subTitle"/>
          </p:nvPr>
        </p:nvSpPr>
        <p:spPr>
          <a:xfrm>
            <a:off x="1057900" y="1896225"/>
            <a:ext cx="3254100" cy="18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13225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1592624" y="1672417"/>
            <a:ext cx="59589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2" type="subTitle"/>
          </p:nvPr>
        </p:nvSpPr>
        <p:spPr>
          <a:xfrm>
            <a:off x="1592608" y="2842621"/>
            <a:ext cx="59589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3" type="subTitle"/>
          </p:nvPr>
        </p:nvSpPr>
        <p:spPr>
          <a:xfrm>
            <a:off x="1592600" y="3944000"/>
            <a:ext cx="59589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4" type="subTitle"/>
          </p:nvPr>
        </p:nvSpPr>
        <p:spPr>
          <a:xfrm>
            <a:off x="1592607" y="1310825"/>
            <a:ext cx="5958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5" type="subTitle"/>
          </p:nvPr>
        </p:nvSpPr>
        <p:spPr>
          <a:xfrm>
            <a:off x="1592607" y="2481029"/>
            <a:ext cx="5958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6" type="subTitle"/>
          </p:nvPr>
        </p:nvSpPr>
        <p:spPr>
          <a:xfrm>
            <a:off x="1592607" y="3582283"/>
            <a:ext cx="5958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98406" y="539500"/>
            <a:ext cx="762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" type="subTitle"/>
          </p:nvPr>
        </p:nvSpPr>
        <p:spPr>
          <a:xfrm>
            <a:off x="1517248" y="1917560"/>
            <a:ext cx="24741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2" type="subTitle"/>
          </p:nvPr>
        </p:nvSpPr>
        <p:spPr>
          <a:xfrm>
            <a:off x="5152652" y="1917561"/>
            <a:ext cx="24741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3" type="subTitle"/>
          </p:nvPr>
        </p:nvSpPr>
        <p:spPr>
          <a:xfrm>
            <a:off x="1517248" y="3560425"/>
            <a:ext cx="24741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4" type="subTitle"/>
          </p:nvPr>
        </p:nvSpPr>
        <p:spPr>
          <a:xfrm>
            <a:off x="5152652" y="3560425"/>
            <a:ext cx="24741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5" type="subTitle"/>
          </p:nvPr>
        </p:nvSpPr>
        <p:spPr>
          <a:xfrm>
            <a:off x="1517251" y="1574050"/>
            <a:ext cx="2474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6" type="subTitle"/>
          </p:nvPr>
        </p:nvSpPr>
        <p:spPr>
          <a:xfrm>
            <a:off x="1517251" y="3217014"/>
            <a:ext cx="2474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7" type="subTitle"/>
          </p:nvPr>
        </p:nvSpPr>
        <p:spPr>
          <a:xfrm>
            <a:off x="5152650" y="1574050"/>
            <a:ext cx="2474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8" type="subTitle"/>
          </p:nvPr>
        </p:nvSpPr>
        <p:spPr>
          <a:xfrm>
            <a:off x="5152650" y="3217014"/>
            <a:ext cx="2474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13225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" type="subTitle"/>
          </p:nvPr>
        </p:nvSpPr>
        <p:spPr>
          <a:xfrm>
            <a:off x="965245" y="2004954"/>
            <a:ext cx="2179200" cy="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2" type="subTitle"/>
          </p:nvPr>
        </p:nvSpPr>
        <p:spPr>
          <a:xfrm>
            <a:off x="3483434" y="2004955"/>
            <a:ext cx="2175000" cy="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3" type="subTitle"/>
          </p:nvPr>
        </p:nvSpPr>
        <p:spPr>
          <a:xfrm>
            <a:off x="965245" y="3655625"/>
            <a:ext cx="2179200" cy="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4" type="subTitle"/>
          </p:nvPr>
        </p:nvSpPr>
        <p:spPr>
          <a:xfrm>
            <a:off x="3483434" y="3655626"/>
            <a:ext cx="2175000" cy="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5" type="subTitle"/>
          </p:nvPr>
        </p:nvSpPr>
        <p:spPr>
          <a:xfrm>
            <a:off x="6003695" y="2004955"/>
            <a:ext cx="2170800" cy="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6" type="subTitle"/>
          </p:nvPr>
        </p:nvSpPr>
        <p:spPr>
          <a:xfrm>
            <a:off x="6003695" y="3655626"/>
            <a:ext cx="2170800" cy="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7" type="subTitle"/>
          </p:nvPr>
        </p:nvSpPr>
        <p:spPr>
          <a:xfrm>
            <a:off x="965251" y="1414625"/>
            <a:ext cx="2179200" cy="7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8" type="subTitle"/>
          </p:nvPr>
        </p:nvSpPr>
        <p:spPr>
          <a:xfrm>
            <a:off x="3485566" y="1414628"/>
            <a:ext cx="2175000" cy="7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9" type="subTitle"/>
          </p:nvPr>
        </p:nvSpPr>
        <p:spPr>
          <a:xfrm>
            <a:off x="6007955" y="1414628"/>
            <a:ext cx="2170800" cy="7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13" type="subTitle"/>
          </p:nvPr>
        </p:nvSpPr>
        <p:spPr>
          <a:xfrm>
            <a:off x="965251" y="3055576"/>
            <a:ext cx="2179200" cy="7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idx="14" type="subTitle"/>
          </p:nvPr>
        </p:nvSpPr>
        <p:spPr>
          <a:xfrm>
            <a:off x="3485565" y="3055577"/>
            <a:ext cx="2175000" cy="7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15" type="subTitle"/>
          </p:nvPr>
        </p:nvSpPr>
        <p:spPr>
          <a:xfrm>
            <a:off x="6007952" y="3055577"/>
            <a:ext cx="2170800" cy="7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hasCustomPrompt="1" type="title"/>
          </p:nvPr>
        </p:nvSpPr>
        <p:spPr>
          <a:xfrm>
            <a:off x="2310400" y="611625"/>
            <a:ext cx="4523100" cy="768900"/>
          </a:xfrm>
          <a:prstGeom prst="rect">
            <a:avLst/>
          </a:prstGeom>
          <a:solidFill>
            <a:schemeClr val="dk2"/>
          </a:solidFill>
          <a:effectLst>
            <a:outerShdw rotWithShape="0" algn="bl" dir="7380000" dist="1524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26"/>
          <p:cNvSpPr txBox="1"/>
          <p:nvPr>
            <p:ph idx="1" type="subTitle"/>
          </p:nvPr>
        </p:nvSpPr>
        <p:spPr>
          <a:xfrm>
            <a:off x="2310400" y="1452946"/>
            <a:ext cx="45231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hasCustomPrompt="1" idx="2" type="title"/>
          </p:nvPr>
        </p:nvSpPr>
        <p:spPr>
          <a:xfrm>
            <a:off x="2310400" y="1963885"/>
            <a:ext cx="4523100" cy="768900"/>
          </a:xfrm>
          <a:prstGeom prst="rect">
            <a:avLst/>
          </a:prstGeom>
          <a:solidFill>
            <a:schemeClr val="dk2"/>
          </a:solidFill>
          <a:effectLst>
            <a:outerShdw rotWithShape="0" algn="bl" dir="7380000" dist="1524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26"/>
          <p:cNvSpPr txBox="1"/>
          <p:nvPr>
            <p:ph idx="3" type="subTitle"/>
          </p:nvPr>
        </p:nvSpPr>
        <p:spPr>
          <a:xfrm>
            <a:off x="2310400" y="2805211"/>
            <a:ext cx="45231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hasCustomPrompt="1" idx="4" type="title"/>
          </p:nvPr>
        </p:nvSpPr>
        <p:spPr>
          <a:xfrm>
            <a:off x="2310400" y="3316145"/>
            <a:ext cx="4523100" cy="768900"/>
          </a:xfrm>
          <a:prstGeom prst="rect">
            <a:avLst/>
          </a:prstGeom>
          <a:solidFill>
            <a:schemeClr val="dk2"/>
          </a:solidFill>
          <a:effectLst>
            <a:outerShdw rotWithShape="0" algn="bl" dir="7380000" dist="1524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26"/>
          <p:cNvSpPr txBox="1"/>
          <p:nvPr>
            <p:ph idx="5" type="subTitle"/>
          </p:nvPr>
        </p:nvSpPr>
        <p:spPr>
          <a:xfrm>
            <a:off x="2310400" y="4157475"/>
            <a:ext cx="45231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hasCustomPrompt="1" type="title"/>
          </p:nvPr>
        </p:nvSpPr>
        <p:spPr>
          <a:xfrm>
            <a:off x="1088175" y="2365425"/>
            <a:ext cx="1567800" cy="657600"/>
          </a:xfrm>
          <a:prstGeom prst="rect">
            <a:avLst/>
          </a:prstGeom>
          <a:solidFill>
            <a:schemeClr val="dk2"/>
          </a:solidFill>
          <a:effectLst>
            <a:outerShdw rotWithShape="0" algn="bl" dir="7380000" dist="1524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720000" y="3646197"/>
            <a:ext cx="23040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" name="Google Shape;189;p27"/>
          <p:cNvSpPr txBox="1"/>
          <p:nvPr>
            <p:ph idx="2" type="subTitle"/>
          </p:nvPr>
        </p:nvSpPr>
        <p:spPr>
          <a:xfrm>
            <a:off x="720000" y="3315632"/>
            <a:ext cx="2304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hasCustomPrompt="1" idx="3" type="title"/>
          </p:nvPr>
        </p:nvSpPr>
        <p:spPr>
          <a:xfrm>
            <a:off x="3788157" y="2365425"/>
            <a:ext cx="1567800" cy="657600"/>
          </a:xfrm>
          <a:prstGeom prst="rect">
            <a:avLst/>
          </a:prstGeom>
          <a:solidFill>
            <a:schemeClr val="dk2"/>
          </a:solidFill>
          <a:effectLst>
            <a:outerShdw rotWithShape="0" algn="bl" dir="7380000" dist="1524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7"/>
          <p:cNvSpPr txBox="1"/>
          <p:nvPr>
            <p:ph idx="4" type="subTitle"/>
          </p:nvPr>
        </p:nvSpPr>
        <p:spPr>
          <a:xfrm>
            <a:off x="3420057" y="3646197"/>
            <a:ext cx="23040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2" name="Google Shape;192;p27"/>
          <p:cNvSpPr txBox="1"/>
          <p:nvPr>
            <p:ph idx="5" type="subTitle"/>
          </p:nvPr>
        </p:nvSpPr>
        <p:spPr>
          <a:xfrm>
            <a:off x="3420057" y="3315632"/>
            <a:ext cx="2304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hasCustomPrompt="1" idx="6" type="title"/>
          </p:nvPr>
        </p:nvSpPr>
        <p:spPr>
          <a:xfrm>
            <a:off x="6488215" y="2365425"/>
            <a:ext cx="1567800" cy="657600"/>
          </a:xfrm>
          <a:prstGeom prst="rect">
            <a:avLst/>
          </a:prstGeom>
          <a:solidFill>
            <a:schemeClr val="dk2"/>
          </a:solidFill>
          <a:effectLst>
            <a:outerShdw rotWithShape="0" algn="bl" dir="7380000" dist="152400">
              <a:schemeClr val="dk1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7"/>
          <p:cNvSpPr txBox="1"/>
          <p:nvPr>
            <p:ph idx="7" type="subTitle"/>
          </p:nvPr>
        </p:nvSpPr>
        <p:spPr>
          <a:xfrm>
            <a:off x="6120115" y="3646197"/>
            <a:ext cx="2304000" cy="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5" name="Google Shape;195;p27"/>
          <p:cNvSpPr txBox="1"/>
          <p:nvPr>
            <p:ph idx="8" type="subTitle"/>
          </p:nvPr>
        </p:nvSpPr>
        <p:spPr>
          <a:xfrm>
            <a:off x="6120115" y="3315632"/>
            <a:ext cx="23040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9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2105667" y="691900"/>
            <a:ext cx="49329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" type="subTitle"/>
          </p:nvPr>
        </p:nvSpPr>
        <p:spPr>
          <a:xfrm>
            <a:off x="2105675" y="1598200"/>
            <a:ext cx="4932900" cy="11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1" name="Google Shape;201;p28"/>
          <p:cNvGrpSpPr/>
          <p:nvPr/>
        </p:nvGrpSpPr>
        <p:grpSpPr>
          <a:xfrm>
            <a:off x="18907" y="348447"/>
            <a:ext cx="9102423" cy="4768600"/>
            <a:chOff x="18907" y="348447"/>
            <a:chExt cx="9102423" cy="4768600"/>
          </a:xfrm>
        </p:grpSpPr>
        <p:sp>
          <p:nvSpPr>
            <p:cNvPr id="202" name="Google Shape;202;p28"/>
            <p:cNvSpPr/>
            <p:nvPr/>
          </p:nvSpPr>
          <p:spPr>
            <a:xfrm>
              <a:off x="18907" y="4806247"/>
              <a:ext cx="310800" cy="310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rotWithShape="0" algn="bl" dir="7800000" dist="38100">
                <a:schemeClr val="dk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8810530" y="3449065"/>
              <a:ext cx="310800" cy="31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rotWithShape="0" algn="bl" dir="7800000" dist="38100">
                <a:schemeClr val="lt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8430782" y="348447"/>
              <a:ext cx="310800" cy="310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rotWithShape="0" algn="bl" dir="7800000" dist="38100">
                <a:schemeClr val="dk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398650" y="1367585"/>
              <a:ext cx="310800" cy="31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rotWithShape="0" algn="bl" dir="7800000" dist="38100">
                <a:schemeClr val="lt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8"/>
          <p:cNvSpPr txBox="1"/>
          <p:nvPr/>
        </p:nvSpPr>
        <p:spPr>
          <a:xfrm>
            <a:off x="2105650" y="3543350"/>
            <a:ext cx="49329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b="1" sz="12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91700" y="525425"/>
            <a:ext cx="67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91700" y="1201675"/>
            <a:ext cx="6709200" cy="25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13225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5217434" y="3695224"/>
            <a:ext cx="218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5"/>
          <p:cNvSpPr txBox="1"/>
          <p:nvPr>
            <p:ph idx="2" type="subTitle"/>
          </p:nvPr>
        </p:nvSpPr>
        <p:spPr>
          <a:xfrm>
            <a:off x="1745421" y="3695224"/>
            <a:ext cx="218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5217426" y="3274925"/>
            <a:ext cx="2181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4" type="subTitle"/>
          </p:nvPr>
        </p:nvSpPr>
        <p:spPr>
          <a:xfrm>
            <a:off x="1745225" y="3274925"/>
            <a:ext cx="2181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7588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3928350" y="949875"/>
            <a:ext cx="4129800" cy="102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3928350" y="2006350"/>
            <a:ext cx="4129800" cy="22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4" name="Google Shape;44;p7"/>
          <p:cNvSpPr/>
          <p:nvPr>
            <p:ph idx="2" type="pic"/>
          </p:nvPr>
        </p:nvSpPr>
        <p:spPr>
          <a:xfrm>
            <a:off x="992400" y="949875"/>
            <a:ext cx="2688000" cy="3311400"/>
          </a:xfrm>
          <a:prstGeom prst="rect">
            <a:avLst/>
          </a:prstGeom>
          <a:noFill/>
          <a:ln>
            <a:noFill/>
          </a:ln>
          <a:effectLst>
            <a:outerShdw rotWithShape="0" algn="bl" dir="7560000" dist="142875">
              <a:schemeClr val="dk1">
                <a:alpha val="97000"/>
              </a:schemeClr>
            </a:outerShdw>
          </a:effectLst>
        </p:spPr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1948500" y="1307100"/>
            <a:ext cx="524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8" name="Google Shape;48;p8"/>
          <p:cNvGrpSpPr/>
          <p:nvPr/>
        </p:nvGrpSpPr>
        <p:grpSpPr>
          <a:xfrm>
            <a:off x="33846" y="-12"/>
            <a:ext cx="9110159" cy="5120950"/>
            <a:chOff x="33846" y="-12"/>
            <a:chExt cx="9110159" cy="5120950"/>
          </a:xfrm>
        </p:grpSpPr>
        <p:sp>
          <p:nvSpPr>
            <p:cNvPr id="49" name="Google Shape;49;p8"/>
            <p:cNvSpPr/>
            <p:nvPr/>
          </p:nvSpPr>
          <p:spPr>
            <a:xfrm>
              <a:off x="8833205" y="-12"/>
              <a:ext cx="310800" cy="31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rotWithShape="0" algn="bl" dir="7800000" dist="38100">
                <a:schemeClr val="lt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33846" y="4810138"/>
              <a:ext cx="310800" cy="310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rotWithShape="0" algn="bl" dir="7800000" dist="38100">
                <a:schemeClr val="dk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402418" y="1739838"/>
              <a:ext cx="310800" cy="31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rotWithShape="0" algn="bl" dir="7800000" dist="38100">
                <a:schemeClr val="lt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8460914" y="1717288"/>
              <a:ext cx="310800" cy="310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rotWithShape="0" algn="bl" dir="7800000" dist="38100">
                <a:schemeClr val="dk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8460918" y="4499338"/>
              <a:ext cx="310800" cy="31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rotWithShape="0" algn="bl" dir="7800000" dist="38100">
                <a:schemeClr val="lt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2821494" y="1582288"/>
            <a:ext cx="35010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821506" y="2667513"/>
            <a:ext cx="3501000" cy="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8" name="Google Shape;58;p9"/>
          <p:cNvGrpSpPr/>
          <p:nvPr/>
        </p:nvGrpSpPr>
        <p:grpSpPr>
          <a:xfrm>
            <a:off x="7" y="384088"/>
            <a:ext cx="8741573" cy="4375310"/>
            <a:chOff x="7" y="384088"/>
            <a:chExt cx="8741573" cy="4375310"/>
          </a:xfrm>
        </p:grpSpPr>
        <p:sp>
          <p:nvSpPr>
            <p:cNvPr id="59" name="Google Shape;59;p9"/>
            <p:cNvSpPr/>
            <p:nvPr/>
          </p:nvSpPr>
          <p:spPr>
            <a:xfrm>
              <a:off x="402430" y="1057938"/>
              <a:ext cx="310800" cy="31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rotWithShape="0" algn="bl" dir="7800000" dist="38100">
                <a:schemeClr val="lt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8430780" y="384088"/>
              <a:ext cx="310800" cy="31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rotWithShape="0" algn="bl" dir="7800000" dist="38100">
                <a:schemeClr val="lt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7" y="4448597"/>
              <a:ext cx="310800" cy="310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rotWithShape="0" algn="bl" dir="7800000" dist="38100">
                <a:schemeClr val="dk2">
                  <a:alpha val="7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713125" y="3954975"/>
            <a:ext cx="7717800" cy="632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b="1"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gif"/><Relationship Id="rId4" Type="http://schemas.openxmlformats.org/officeDocument/2006/relationships/image" Target="../media/image13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hyperlink" Target="https://github.com/husseinlopez/PythonDataScienceHandbook/tree/master/notebooks_v1" TargetMode="External"/><Relationship Id="rId5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ctrTitle"/>
          </p:nvPr>
        </p:nvSpPr>
        <p:spPr>
          <a:xfrm>
            <a:off x="1901825" y="961363"/>
            <a:ext cx="5339700" cy="270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Introducción a la Ciencia de Datos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Maestría en Ciencias </a:t>
            </a:r>
            <a:br>
              <a:rPr lang="en" sz="2400">
                <a:solidFill>
                  <a:schemeClr val="lt2"/>
                </a:solidFill>
              </a:rPr>
            </a:br>
            <a:r>
              <a:rPr lang="en" sz="2400">
                <a:solidFill>
                  <a:schemeClr val="lt2"/>
                </a:solidFill>
              </a:rPr>
              <a:t>de la Computación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1084884" y="348455"/>
            <a:ext cx="310800" cy="31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rotWithShape="0" algn="bl" dir="7800000" dist="38100">
              <a:schemeClr val="lt2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/>
          <p:nvPr/>
        </p:nvSpPr>
        <p:spPr>
          <a:xfrm>
            <a:off x="8119982" y="4453872"/>
            <a:ext cx="310800" cy="310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rotWithShape="0" algn="bl" dir="7800000" dist="38100">
              <a:schemeClr val="dk2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6359455" y="4453863"/>
            <a:ext cx="310800" cy="31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rotWithShape="0" algn="bl" dir="7800000" dist="38100">
              <a:schemeClr val="lt2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 txBox="1"/>
          <p:nvPr>
            <p:ph idx="1" type="subTitle"/>
          </p:nvPr>
        </p:nvSpPr>
        <p:spPr>
          <a:xfrm>
            <a:off x="1901926" y="3770538"/>
            <a:ext cx="5339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Irvin Hussein López Nava</a:t>
            </a:r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1764" l="0" r="0" t="1270"/>
          <a:stretch/>
        </p:blipFill>
        <p:spPr>
          <a:xfrm>
            <a:off x="7391000" y="348450"/>
            <a:ext cx="1351601" cy="1314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875" y="3475225"/>
            <a:ext cx="1351599" cy="12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/>
        </p:nvSpPr>
        <p:spPr>
          <a:xfrm>
            <a:off x="601050" y="1545350"/>
            <a:ext cx="7941900" cy="30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En lugar de optimizar globalmente sobre todos los modelos </a:t>
            </a:r>
            <a:r>
              <a:rPr i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de la suma, se aproxima el óptimo localmente añadiendo uno a uno los aprendices débiles a un modelo fuerte.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Cuando se considera una clasificación binaria, el algoritmo </a:t>
            </a:r>
            <a:r>
              <a:rPr b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adaboost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puede reescribirse en un proceso como el siguiente: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AutoNum type="arabicPeriod"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Actualizar los pesos de las observaciones en el conjunto de datos y entrenar un nuevo aprendiz débil con especial atención a las observaciones mal clasificadas por el modelo de ensamble actual. 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AutoNum type="arabicPeriod"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Añadir el aprendiz débil a la suma ponderada de acuerdo a un coeficiente de actualización que exprese el rendimiento de este modelo débil: cuanto mejor sea el rendimiento de un aprendiz débil, más contribuirá al aprendiz fuerte.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8" name="Google Shape;308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9" name="Google Shape;309;p40"/>
          <p:cNvSpPr txBox="1"/>
          <p:nvPr/>
        </p:nvSpPr>
        <p:spPr>
          <a:xfrm>
            <a:off x="0" y="5395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rPr>
              <a:t>Adaptive boosting</a:t>
            </a:r>
            <a:endParaRPr b="1" sz="2600">
              <a:solidFill>
                <a:schemeClr val="dk2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850"/>
            <a:ext cx="8839200" cy="4767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42"/>
          <p:cNvSpPr txBox="1"/>
          <p:nvPr/>
        </p:nvSpPr>
        <p:spPr>
          <a:xfrm>
            <a:off x="0" y="5395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rPr>
              <a:t>Adaboost algorithm</a:t>
            </a:r>
            <a:endParaRPr b="1" sz="2600">
              <a:solidFill>
                <a:schemeClr val="dk2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322" name="Google Shape;322;p42"/>
          <p:cNvPicPr preferRelativeResize="0"/>
          <p:nvPr/>
        </p:nvPicPr>
        <p:blipFill rotWithShape="1">
          <a:blip r:embed="rId3">
            <a:alphaModFix/>
          </a:blip>
          <a:srcRect b="0" l="882" r="0" t="0"/>
          <a:stretch/>
        </p:blipFill>
        <p:spPr>
          <a:xfrm>
            <a:off x="1602975" y="1320025"/>
            <a:ext cx="5938050" cy="34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43"/>
          <p:cNvSpPr txBox="1"/>
          <p:nvPr/>
        </p:nvSpPr>
        <p:spPr>
          <a:xfrm>
            <a:off x="0" y="5395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rPr>
              <a:t>Ejemplo de ejecución</a:t>
            </a:r>
            <a:endParaRPr b="1" sz="2600">
              <a:solidFill>
                <a:schemeClr val="dk2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329" name="Google Shape;3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923" y="1512925"/>
            <a:ext cx="7146149" cy="30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/>
        </p:nvSpPr>
        <p:spPr>
          <a:xfrm>
            <a:off x="717750" y="1552850"/>
            <a:ext cx="7704000" cy="30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i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Adaboost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actualiza los pesos de las observaciones en cada iteración. 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Las ponderaciones de las observaciones bien clasificadas disminuyen en relación con las ponderaciones de las observaciones mal clasificadas. 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Los modelos que obtienen mejores resultados tienen ponderaciones más altas en el modelo conjunto final.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Puede identificar valores atípicos, ya que se centra en ejemplos difíciles de clasificar.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Demasiados valores atípicos pueden degradar el rendimiento de la clasificación y aumentar drásticamente el tiempo de convergencia.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5" name="Google Shape;33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44"/>
          <p:cNvSpPr txBox="1"/>
          <p:nvPr/>
        </p:nvSpPr>
        <p:spPr>
          <a:xfrm>
            <a:off x="0" y="5395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rPr>
              <a:t>Más sobre Adaboost</a:t>
            </a:r>
            <a:endParaRPr b="1" sz="2600">
              <a:solidFill>
                <a:schemeClr val="dk2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45"/>
          <p:cNvSpPr txBox="1"/>
          <p:nvPr/>
        </p:nvSpPr>
        <p:spPr>
          <a:xfrm>
            <a:off x="0" y="5395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12158"/>
                </a:solidFill>
                <a:latin typeface="Epilogue"/>
                <a:ea typeface="Epilogue"/>
                <a:cs typeface="Epilogue"/>
                <a:sym typeface="Epilogue"/>
              </a:rPr>
              <a:t>Gradient boosting</a:t>
            </a:r>
            <a:endParaRPr b="1" sz="3000">
              <a:solidFill>
                <a:srgbClr val="112158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343" name="Google Shape;343;p45"/>
          <p:cNvSpPr txBox="1"/>
          <p:nvPr/>
        </p:nvSpPr>
        <p:spPr>
          <a:xfrm>
            <a:off x="717750" y="1552850"/>
            <a:ext cx="7704000" cy="30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En </a:t>
            </a:r>
            <a:r>
              <a:rPr i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boosting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por gradiente, el modelo de ensamble a construir es también una suma ponderada de aprendices débiles.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Como en el caso de adaboost, encontrar el modelo óptimo de esta forma es demasiado difícil y se requiere un enfoque iterativo. 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La principal diferencia con el </a:t>
            </a:r>
            <a:r>
              <a:rPr i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boosting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adaptativo es la definición del proceso de optimización secuencial.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descr="s_L(x) = \sum_{l=1}^{L} c_l w_l(x)" id="344" name="Google Shape;3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843" y="2209200"/>
            <a:ext cx="146632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/>
        </p:nvSpPr>
        <p:spPr>
          <a:xfrm>
            <a:off x="717750" y="1552850"/>
            <a:ext cx="7704000" cy="30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Gradient boosting convierte el problema en uno de descenso de gradiente: en cada iteración se ajusta un aprendiz débil al gradiente opuesto del error de ajuste actual con respecto al modelo de ensamble actual.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El proceso de descenso de gradiente sobre el modelo de ensamble puede escribirse: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donde </a:t>
            </a:r>
            <a:r>
              <a:rPr i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</a:t>
            </a: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es el error de ajuste del modelo dado y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es el gradiente opuesto del error de ajuste en el paso </a:t>
            </a:r>
            <a:r>
              <a:rPr i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l-1</a:t>
            </a: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0" name="Google Shape;350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46"/>
          <p:cNvSpPr txBox="1"/>
          <p:nvPr/>
        </p:nvSpPr>
        <p:spPr>
          <a:xfrm>
            <a:off x="0" y="5395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rPr>
              <a:t>Gradient boosting</a:t>
            </a:r>
            <a:endParaRPr b="1" sz="2600">
              <a:solidFill>
                <a:schemeClr val="dk2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descr="s_l(x) = s_{l-1}(x) - c_l \nabla_{s_{l-1}}E(s_{l-1})(x)" id="352" name="Google Shape;3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163" y="3000287"/>
            <a:ext cx="2873174" cy="197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- \nabla_{s_{l-1}}E(s_{l-1})(x) &#10;" id="353" name="Google Shape;35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3613" y="3877840"/>
            <a:ext cx="1416785" cy="197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/>
        </p:nvSpPr>
        <p:spPr>
          <a:xfrm>
            <a:off x="717750" y="1552850"/>
            <a:ext cx="7704000" cy="30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Lo opuesto al gradiente es una función para las observaciones del conjunto de datos de entrenamiento: estas evaluaciones se denominan </a:t>
            </a:r>
            <a:r>
              <a:rPr b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pseudo-residuales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adjuntas a cada observación. 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 ajusta un aprendiz débil a los pseudo-residuos calculados para cada observación.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Por último, el coeficiente </a:t>
            </a:r>
            <a:r>
              <a:rPr i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se calcula siguiendo un proceso de optimización unidimensional (búsqueda lineal para obtener el mejor tamaño de paso </a:t>
            </a:r>
            <a:r>
              <a:rPr i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).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59" name="Google Shape;359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47"/>
          <p:cNvSpPr txBox="1"/>
          <p:nvPr/>
        </p:nvSpPr>
        <p:spPr>
          <a:xfrm>
            <a:off x="0" y="5395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rPr>
              <a:t>Gradient boosting</a:t>
            </a:r>
            <a:endParaRPr b="1" sz="2600">
              <a:solidFill>
                <a:schemeClr val="dk2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/>
        </p:nvSpPr>
        <p:spPr>
          <a:xfrm>
            <a:off x="717750" y="1552850"/>
            <a:ext cx="7704000" cy="30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Al inicio del algoritmo, los pseudo-residuos se igualan a los valores de observación. 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 continuación, se repite L veces (modelos de la secuencia):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○"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Ajustar el mejor aprendiz débil posible a los pseudo-residuos.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○"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Calcular el valor del tamaño de paso óptimo: actualizar el modelo de ensamble en la dirección del nuevo aprendiz débil.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○"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Actualizar el modelo de ensamble añadiendo el nuevo aprendiz débil multiplicado por el tamaño del paso.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○"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Calcular los nuevos pseudo-residuos: dirección de actualización de las predicciones del modelo de ensamble.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66" name="Google Shape;366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48"/>
          <p:cNvSpPr txBox="1"/>
          <p:nvPr/>
        </p:nvSpPr>
        <p:spPr>
          <a:xfrm>
            <a:off x="0" y="5395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rPr>
              <a:t>Gradient boosting</a:t>
            </a:r>
            <a:endParaRPr b="1" sz="2600">
              <a:solidFill>
                <a:schemeClr val="dk2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3" name="Google Shape;3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724" y="0"/>
            <a:ext cx="68845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0" y="2308700"/>
            <a:ext cx="9144000" cy="15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Meta-aprendizaje</a:t>
            </a:r>
            <a:endParaRPr/>
          </a:p>
        </p:txBody>
      </p:sp>
      <p:sp>
        <p:nvSpPr>
          <p:cNvPr id="229" name="Google Shape;229;p32"/>
          <p:cNvSpPr txBox="1"/>
          <p:nvPr>
            <p:ph idx="2" type="title"/>
          </p:nvPr>
        </p:nvSpPr>
        <p:spPr>
          <a:xfrm>
            <a:off x="4048350" y="1035200"/>
            <a:ext cx="10473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30" name="Google Shape;230;p32"/>
          <p:cNvGrpSpPr/>
          <p:nvPr/>
        </p:nvGrpSpPr>
        <p:grpSpPr>
          <a:xfrm>
            <a:off x="7731792" y="683864"/>
            <a:ext cx="709214" cy="351346"/>
            <a:chOff x="7731792" y="683864"/>
            <a:chExt cx="709214" cy="351346"/>
          </a:xfrm>
        </p:grpSpPr>
        <p:pic>
          <p:nvPicPr>
            <p:cNvPr id="231" name="Google Shape;231;p32"/>
            <p:cNvPicPr preferRelativeResize="0"/>
            <p:nvPr/>
          </p:nvPicPr>
          <p:blipFill rotWithShape="1">
            <a:blip r:embed="rId3">
              <a:alphaModFix/>
            </a:blip>
            <a:srcRect b="16825" l="13625" r="22284" t="16222"/>
            <a:stretch/>
          </p:blipFill>
          <p:spPr>
            <a:xfrm>
              <a:off x="8083232" y="683864"/>
              <a:ext cx="357774" cy="3513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32"/>
            <p:cNvPicPr preferRelativeResize="0"/>
            <p:nvPr/>
          </p:nvPicPr>
          <p:blipFill rotWithShape="1">
            <a:blip r:embed="rId4">
              <a:alphaModFix/>
            </a:blip>
            <a:srcRect b="16523" l="18541" r="17368" t="16523"/>
            <a:stretch/>
          </p:blipFill>
          <p:spPr>
            <a:xfrm>
              <a:off x="7731792" y="683864"/>
              <a:ext cx="357774" cy="3513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3" name="Google Shape;233;p32"/>
          <p:cNvPicPr preferRelativeResize="0"/>
          <p:nvPr/>
        </p:nvPicPr>
        <p:blipFill rotWithShape="1">
          <a:blip r:embed="rId3">
            <a:alphaModFix/>
          </a:blip>
          <a:srcRect b="16825" l="13625" r="22284" t="16222"/>
          <a:stretch/>
        </p:blipFill>
        <p:spPr>
          <a:xfrm>
            <a:off x="7727549" y="1711192"/>
            <a:ext cx="357774" cy="3513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32"/>
          <p:cNvGrpSpPr/>
          <p:nvPr/>
        </p:nvGrpSpPr>
        <p:grpSpPr>
          <a:xfrm>
            <a:off x="6322547" y="1026306"/>
            <a:ext cx="709021" cy="693789"/>
            <a:chOff x="6322547" y="1123984"/>
            <a:chExt cx="709021" cy="693789"/>
          </a:xfrm>
        </p:grpSpPr>
        <p:pic>
          <p:nvPicPr>
            <p:cNvPr id="235" name="Google Shape;235;p32"/>
            <p:cNvPicPr preferRelativeResize="0"/>
            <p:nvPr/>
          </p:nvPicPr>
          <p:blipFill rotWithShape="1">
            <a:blip r:embed="rId3">
              <a:alphaModFix/>
            </a:blip>
            <a:srcRect b="16825" l="13625" r="22284" t="16222"/>
            <a:stretch/>
          </p:blipFill>
          <p:spPr>
            <a:xfrm>
              <a:off x="6673794" y="1123984"/>
              <a:ext cx="357774" cy="3513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32"/>
            <p:cNvPicPr preferRelativeResize="0"/>
            <p:nvPr/>
          </p:nvPicPr>
          <p:blipFill rotWithShape="1">
            <a:blip r:embed="rId3">
              <a:alphaModFix/>
            </a:blip>
            <a:srcRect b="16825" l="13625" r="22284" t="16222"/>
            <a:stretch/>
          </p:blipFill>
          <p:spPr>
            <a:xfrm>
              <a:off x="6322547" y="1123984"/>
              <a:ext cx="357774" cy="3513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32"/>
            <p:cNvPicPr preferRelativeResize="0"/>
            <p:nvPr/>
          </p:nvPicPr>
          <p:blipFill rotWithShape="1">
            <a:blip r:embed="rId3">
              <a:alphaModFix/>
            </a:blip>
            <a:srcRect b="16825" l="13625" r="22284" t="16222"/>
            <a:stretch/>
          </p:blipFill>
          <p:spPr>
            <a:xfrm>
              <a:off x="6673794" y="1466427"/>
              <a:ext cx="357774" cy="3513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32"/>
            <p:cNvPicPr preferRelativeResize="0"/>
            <p:nvPr/>
          </p:nvPicPr>
          <p:blipFill rotWithShape="1">
            <a:blip r:embed="rId3">
              <a:alphaModFix/>
            </a:blip>
            <a:srcRect b="16825" l="13625" r="22284" t="16222"/>
            <a:stretch/>
          </p:blipFill>
          <p:spPr>
            <a:xfrm>
              <a:off x="6322547" y="1466427"/>
              <a:ext cx="357774" cy="3513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9" name="Google Shape;239;p32"/>
          <p:cNvPicPr preferRelativeResize="0"/>
          <p:nvPr/>
        </p:nvPicPr>
        <p:blipFill rotWithShape="1">
          <a:blip r:embed="rId4">
            <a:alphaModFix/>
          </a:blip>
          <a:srcRect b="16523" l="18541" r="17368" t="16523"/>
          <a:stretch/>
        </p:blipFill>
        <p:spPr>
          <a:xfrm>
            <a:off x="8078796" y="3423404"/>
            <a:ext cx="357774" cy="35134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/>
          <p:nvPr/>
        </p:nvSpPr>
        <p:spPr>
          <a:xfrm>
            <a:off x="1084884" y="348455"/>
            <a:ext cx="310800" cy="31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rotWithShape="0" algn="bl" dir="7800000" dist="38100">
              <a:schemeClr val="lt2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/>
          <p:nvPr/>
        </p:nvSpPr>
        <p:spPr>
          <a:xfrm>
            <a:off x="6359455" y="4453863"/>
            <a:ext cx="310800" cy="31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rotWithShape="0" algn="bl" dir="7800000" dist="38100">
              <a:schemeClr val="lt2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/>
          <p:nvPr/>
        </p:nvSpPr>
        <p:spPr>
          <a:xfrm>
            <a:off x="6359455" y="1401613"/>
            <a:ext cx="310800" cy="310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rotWithShape="0" algn="bl" dir="7800000" dist="38100">
              <a:schemeClr val="lt2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50"/>
          <p:cNvSpPr txBox="1"/>
          <p:nvPr/>
        </p:nvSpPr>
        <p:spPr>
          <a:xfrm>
            <a:off x="0" y="5395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12158"/>
                </a:solidFill>
                <a:latin typeface="Epilogue"/>
                <a:ea typeface="Epilogue"/>
                <a:cs typeface="Epilogue"/>
                <a:sym typeface="Epilogue"/>
              </a:rPr>
              <a:t>AdaBoost vs Gradient Boosting</a:t>
            </a:r>
            <a:endParaRPr b="1" sz="3000">
              <a:solidFill>
                <a:srgbClr val="112158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380" name="Google Shape;380;p50"/>
          <p:cNvSpPr txBox="1"/>
          <p:nvPr/>
        </p:nvSpPr>
        <p:spPr>
          <a:xfrm>
            <a:off x="717750" y="1552850"/>
            <a:ext cx="7704000" cy="30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El </a:t>
            </a:r>
            <a:r>
              <a:rPr i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boosting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adaptativo intenta resolver en cada iteración exactamente el problema de optimización </a:t>
            </a:r>
            <a:r>
              <a:rPr b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local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(encontrar el mejor aprendiz débil y su coeficiente para añadirlo al modelo fuerte), 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En cambio, el </a:t>
            </a:r>
            <a:r>
              <a:rPr i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gradient boosting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utiliza un enfoque de descenso de gradiente y puede adaptarse más fácilmente a un gran número de funciones de pérdida. 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Así, el </a:t>
            </a:r>
            <a:r>
              <a:rPr i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gradient boosting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puede considerarse una generalización de </a:t>
            </a:r>
            <a:r>
              <a:rPr i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adaboost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para funciones de pérdida diferenciables arbitrarias.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51"/>
          <p:cNvSpPr txBox="1"/>
          <p:nvPr/>
        </p:nvSpPr>
        <p:spPr>
          <a:xfrm>
            <a:off x="0" y="5395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12158"/>
                </a:solidFill>
                <a:latin typeface="Epilogue"/>
                <a:ea typeface="Epilogue"/>
                <a:cs typeface="Epilogue"/>
                <a:sym typeface="Epilogue"/>
              </a:rPr>
              <a:t>Variantes de Adaboost</a:t>
            </a:r>
            <a:endParaRPr b="1" sz="3000">
              <a:solidFill>
                <a:srgbClr val="112158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387" name="Google Shape;387;p51"/>
          <p:cNvSpPr txBox="1"/>
          <p:nvPr/>
        </p:nvSpPr>
        <p:spPr>
          <a:xfrm>
            <a:off x="717750" y="1552850"/>
            <a:ext cx="7704000" cy="30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i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Real AdaBoost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: el valor de probabilidad se mapea mediante una función logarítmica, y el último clasificador es el final de todas las funciones de mapeo.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i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Gentle AdaBoost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: en cada iteración, hace una regresión ponderada basada en los mínimos cuadrados, y el último clasificador de todas las funciones de regresión.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i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LogitBoost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: es parecido al adaboost suave, pero la variable </a:t>
            </a:r>
            <a:r>
              <a:rPr i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z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se actualiza constantemente cada vez que se ajusta la regresión.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52"/>
          <p:cNvSpPr txBox="1"/>
          <p:nvPr/>
        </p:nvSpPr>
        <p:spPr>
          <a:xfrm>
            <a:off x="0" y="5395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12158"/>
                </a:solidFill>
                <a:latin typeface="Epilogue"/>
                <a:ea typeface="Epilogue"/>
                <a:cs typeface="Epilogue"/>
                <a:sym typeface="Epilogue"/>
              </a:rPr>
              <a:t>Resumen de Boosting</a:t>
            </a:r>
            <a:endParaRPr b="1" sz="3000">
              <a:solidFill>
                <a:srgbClr val="112158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394" name="Google Shape;394;p52"/>
          <p:cNvSpPr txBox="1"/>
          <p:nvPr/>
        </p:nvSpPr>
        <p:spPr>
          <a:xfrm>
            <a:off x="717750" y="1552850"/>
            <a:ext cx="7704000" cy="30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Combinar clasificadores débiles para obtener un clasificador muy fuerte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○"/>
            </a:pPr>
            <a:r>
              <a:rPr b="1" lang="en" sz="15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Clasificador débil</a:t>
            </a: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- ligeramente mejor que el aleatorio en los datos de entrenamiento.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○"/>
            </a:pPr>
            <a:r>
              <a:rPr b="1" lang="en" sz="15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Clasificador resultante muy potente</a:t>
            </a: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: puede llegar a proporcionar un error de entrenamiento cero.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i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Boosting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vs regresión logística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○"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Optimización única (LR) frente a mejora incremental de la clasificación (B)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La aplicación más popular de Boosting: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○"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Decision stump boosted!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○"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Muy sencillo de aplicar, clasificador muy eficaz.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 txBox="1"/>
          <p:nvPr>
            <p:ph type="title"/>
          </p:nvPr>
        </p:nvSpPr>
        <p:spPr>
          <a:xfrm>
            <a:off x="717588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Libro</a:t>
            </a:r>
            <a:endParaRPr/>
          </a:p>
        </p:txBody>
      </p:sp>
      <p:sp>
        <p:nvSpPr>
          <p:cNvPr id="400" name="Google Shape;400;p53"/>
          <p:cNvSpPr txBox="1"/>
          <p:nvPr/>
        </p:nvSpPr>
        <p:spPr>
          <a:xfrm>
            <a:off x="4813800" y="2102925"/>
            <a:ext cx="3743100" cy="157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lbert Sans"/>
              <a:buChar char="●"/>
            </a:pP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?</a:t>
            </a:r>
            <a:endParaRPr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01" name="Google Shape;401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" name="Google Shape;40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505" y="1980000"/>
            <a:ext cx="1480745" cy="19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17136" r="16599" t="0"/>
          <a:stretch/>
        </p:blipFill>
        <p:spPr>
          <a:xfrm>
            <a:off x="3103225" y="2432025"/>
            <a:ext cx="10820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/>
          <p:nvPr>
            <p:ph type="title"/>
          </p:nvPr>
        </p:nvSpPr>
        <p:spPr>
          <a:xfrm>
            <a:off x="2105667" y="691900"/>
            <a:ext cx="49329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r>
              <a:rPr lang="en"/>
              <a:t>!</a:t>
            </a:r>
            <a:endParaRPr/>
          </a:p>
        </p:txBody>
      </p:sp>
      <p:sp>
        <p:nvSpPr>
          <p:cNvPr id="409" name="Google Shape;409;p54"/>
          <p:cNvSpPr txBox="1"/>
          <p:nvPr>
            <p:ph idx="1" type="subTitle"/>
          </p:nvPr>
        </p:nvSpPr>
        <p:spPr>
          <a:xfrm>
            <a:off x="2105675" y="1598200"/>
            <a:ext cx="4932900" cy="113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 Medium"/>
                <a:ea typeface="Albert Sans Medium"/>
                <a:cs typeface="Albert Sans Medium"/>
                <a:sym typeface="Albert Sans Medium"/>
              </a:rPr>
              <a:t>¿Alguna pregunta</a:t>
            </a:r>
            <a:r>
              <a:rPr lang="en">
                <a:latin typeface="Albert Sans Medium"/>
                <a:ea typeface="Albert Sans Medium"/>
                <a:cs typeface="Albert Sans Medium"/>
                <a:sym typeface="Albert Sans Medium"/>
              </a:rPr>
              <a:t>?</a:t>
            </a:r>
            <a:endParaRPr>
              <a:latin typeface="Albert Sans Medium"/>
              <a:ea typeface="Albert Sans Medium"/>
              <a:cs typeface="Albert Sans Medium"/>
              <a:sym typeface="Albert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hussein</a:t>
            </a:r>
            <a:r>
              <a:rPr lang="en"/>
              <a:t>@cicese.mx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https://sites.google.com/view/husseinlopeznava</a:t>
            </a:r>
            <a:endParaRPr/>
          </a:p>
        </p:txBody>
      </p:sp>
      <p:grpSp>
        <p:nvGrpSpPr>
          <p:cNvPr id="410" name="Google Shape;410;p54"/>
          <p:cNvGrpSpPr/>
          <p:nvPr/>
        </p:nvGrpSpPr>
        <p:grpSpPr>
          <a:xfrm>
            <a:off x="4309559" y="2928275"/>
            <a:ext cx="525300" cy="525300"/>
            <a:chOff x="4309559" y="2928275"/>
            <a:chExt cx="525300" cy="525300"/>
          </a:xfrm>
        </p:grpSpPr>
        <p:sp>
          <p:nvSpPr>
            <p:cNvPr id="411" name="Google Shape;411;p54"/>
            <p:cNvSpPr/>
            <p:nvPr/>
          </p:nvSpPr>
          <p:spPr>
            <a:xfrm>
              <a:off x="4309559" y="2928275"/>
              <a:ext cx="525300" cy="52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  <a:effectLst>
              <a:outerShdw rotWithShape="0" algn="bl" dir="8040000" dist="1047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2" name="Google Shape;412;p54"/>
            <p:cNvGrpSpPr/>
            <p:nvPr/>
          </p:nvGrpSpPr>
          <p:grpSpPr>
            <a:xfrm>
              <a:off x="4412298" y="3045942"/>
              <a:ext cx="320315" cy="286423"/>
              <a:chOff x="3824739" y="3890112"/>
              <a:chExt cx="208105" cy="186110"/>
            </a:xfrm>
          </p:grpSpPr>
          <p:sp>
            <p:nvSpPr>
              <p:cNvPr id="413" name="Google Shape;413;p54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rect b="b" l="l" r="r" t="t"/>
                <a:pathLst>
                  <a:path extrusionOk="0" h="3787" w="1502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54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rect b="b" l="l" r="r" t="t"/>
                <a:pathLst>
                  <a:path extrusionOk="0" h="1728" w="1728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54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rect b="b" l="l" r="r" t="t"/>
                <a:pathLst>
                  <a:path extrusionOk="0" h="3787" w="4026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6" name="Google Shape;416;p54"/>
          <p:cNvSpPr/>
          <p:nvPr/>
        </p:nvSpPr>
        <p:spPr>
          <a:xfrm>
            <a:off x="5351494" y="2928275"/>
            <a:ext cx="525300" cy="525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rotWithShape="0" algn="bl" dir="8040000" dist="104775">
              <a:schemeClr val="dk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4"/>
          <p:cNvSpPr/>
          <p:nvPr/>
        </p:nvSpPr>
        <p:spPr>
          <a:xfrm>
            <a:off x="1084884" y="348455"/>
            <a:ext cx="310800" cy="31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rotWithShape="0" algn="bl" dir="7800000" dist="38100">
              <a:schemeClr val="lt2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4"/>
          <p:cNvSpPr/>
          <p:nvPr/>
        </p:nvSpPr>
        <p:spPr>
          <a:xfrm>
            <a:off x="8119982" y="4453872"/>
            <a:ext cx="310800" cy="310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rotWithShape="0" algn="bl" dir="7800000" dist="38100">
              <a:schemeClr val="dk2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4"/>
          <p:cNvSpPr/>
          <p:nvPr/>
        </p:nvSpPr>
        <p:spPr>
          <a:xfrm>
            <a:off x="6359455" y="4453863"/>
            <a:ext cx="310800" cy="31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rotWithShape="0" algn="bl" dir="7800000" dist="38100">
              <a:schemeClr val="lt2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7644" y="2368622"/>
            <a:ext cx="743125" cy="9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4"/>
          <p:cNvSpPr txBox="1"/>
          <p:nvPr/>
        </p:nvSpPr>
        <p:spPr>
          <a:xfrm>
            <a:off x="3109650" y="4409325"/>
            <a:ext cx="29247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was based on a template by </a:t>
            </a:r>
            <a:r>
              <a:rPr b="1" lang="en" sz="8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Slidesgo</a:t>
            </a:r>
            <a:r>
              <a:rPr lang="en" sz="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8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Flaticon</a:t>
            </a:r>
            <a:r>
              <a:rPr lang="en" sz="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</a:t>
            </a:r>
            <a:endParaRPr sz="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2" name="Google Shape;422;p54"/>
          <p:cNvSpPr/>
          <p:nvPr/>
        </p:nvSpPr>
        <p:spPr>
          <a:xfrm>
            <a:off x="2117000" y="3622400"/>
            <a:ext cx="4932900" cy="52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423" name="Google Shape;423;p54"/>
          <p:cNvGrpSpPr/>
          <p:nvPr/>
        </p:nvGrpSpPr>
        <p:grpSpPr>
          <a:xfrm>
            <a:off x="3267625" y="2928275"/>
            <a:ext cx="525300" cy="525300"/>
            <a:chOff x="3267625" y="2928275"/>
            <a:chExt cx="525300" cy="525300"/>
          </a:xfrm>
        </p:grpSpPr>
        <p:sp>
          <p:nvSpPr>
            <p:cNvPr id="424" name="Google Shape;424;p54"/>
            <p:cNvSpPr/>
            <p:nvPr/>
          </p:nvSpPr>
          <p:spPr>
            <a:xfrm>
              <a:off x="3267625" y="2928275"/>
              <a:ext cx="525300" cy="525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rotWithShape="0" algn="bl" dir="8040000" dist="104775">
                <a:schemeClr val="dk1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25" name="Google Shape;425;p5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74868" y="3049982"/>
              <a:ext cx="310799" cy="31080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>
                <a:schemeClr val="accent6">
                  <a:alpha val="50000"/>
                </a:schemeClr>
              </a:outerShdw>
            </a:effectLst>
          </p:spPr>
        </p:pic>
      </p:grpSp>
      <p:pic>
        <p:nvPicPr>
          <p:cNvPr id="426" name="Google Shape;42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8750" y="3054096"/>
            <a:ext cx="310799" cy="29122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8" name="Google Shape;428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885" y="2207626"/>
            <a:ext cx="1308768" cy="12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9" name="Google Shape;249;p33"/>
          <p:cNvGrpSpPr/>
          <p:nvPr/>
        </p:nvGrpSpPr>
        <p:grpSpPr>
          <a:xfrm>
            <a:off x="1644250" y="1418050"/>
            <a:ext cx="5833600" cy="3323950"/>
            <a:chOff x="1390625" y="1983425"/>
            <a:chExt cx="5833600" cy="3323950"/>
          </a:xfrm>
        </p:grpSpPr>
        <p:pic>
          <p:nvPicPr>
            <p:cNvPr id="250" name="Google Shape;250;p33"/>
            <p:cNvPicPr preferRelativeResize="0"/>
            <p:nvPr/>
          </p:nvPicPr>
          <p:blipFill rotWithShape="1">
            <a:blip r:embed="rId3">
              <a:alphaModFix/>
            </a:blip>
            <a:srcRect b="71369" l="1934" r="56293" t="5052"/>
            <a:stretch/>
          </p:blipFill>
          <p:spPr>
            <a:xfrm>
              <a:off x="5948700" y="3221300"/>
              <a:ext cx="1275524" cy="719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33"/>
            <p:cNvPicPr preferRelativeResize="0"/>
            <p:nvPr/>
          </p:nvPicPr>
          <p:blipFill rotWithShape="1">
            <a:blip r:embed="rId3">
              <a:alphaModFix/>
            </a:blip>
            <a:srcRect b="4893" l="24017" r="23724" t="69046"/>
            <a:stretch/>
          </p:blipFill>
          <p:spPr>
            <a:xfrm>
              <a:off x="1390625" y="3221300"/>
              <a:ext cx="1444557" cy="719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33"/>
            <p:cNvPicPr preferRelativeResize="0"/>
            <p:nvPr/>
          </p:nvPicPr>
          <p:blipFill rotWithShape="1">
            <a:blip r:embed="rId3">
              <a:alphaModFix/>
            </a:blip>
            <a:srcRect b="36605" l="53382" r="2910" t="38575"/>
            <a:stretch/>
          </p:blipFill>
          <p:spPr>
            <a:xfrm>
              <a:off x="3757950" y="3221300"/>
              <a:ext cx="1267965" cy="719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3" name="Google Shape;253;p33"/>
            <p:cNvSpPr/>
            <p:nvPr/>
          </p:nvSpPr>
          <p:spPr>
            <a:xfrm>
              <a:off x="2194800" y="1983425"/>
              <a:ext cx="2439600" cy="1129500"/>
            </a:xfrm>
            <a:prstGeom prst="curvedDown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3"/>
            <p:cNvSpPr/>
            <p:nvPr/>
          </p:nvSpPr>
          <p:spPr>
            <a:xfrm flipH="1" rot="10800000">
              <a:off x="4282000" y="4177875"/>
              <a:ext cx="2436300" cy="1129500"/>
            </a:xfrm>
            <a:prstGeom prst="curvedDown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33"/>
          <p:cNvSpPr txBox="1"/>
          <p:nvPr/>
        </p:nvSpPr>
        <p:spPr>
          <a:xfrm>
            <a:off x="460950" y="228593"/>
            <a:ext cx="82221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24242"/>
                </a:solidFill>
                <a:latin typeface="Comfortaa"/>
                <a:ea typeface="Comfortaa"/>
                <a:cs typeface="Comfortaa"/>
                <a:sym typeface="Comfortaa"/>
              </a:rPr>
              <a:t>How to troubleshoot car problems</a:t>
            </a:r>
            <a:endParaRPr sz="2400">
              <a:solidFill>
                <a:srgbClr val="42424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1770600" y="1307100"/>
            <a:ext cx="5602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5.2</a:t>
            </a:r>
            <a:r>
              <a:rPr lang="en" sz="4800">
                <a:solidFill>
                  <a:schemeClr val="lt2"/>
                </a:solidFill>
              </a:rPr>
              <a:t> </a:t>
            </a:r>
            <a:r>
              <a:rPr lang="en" sz="4800"/>
              <a:t>Boosting</a:t>
            </a:r>
            <a:endParaRPr sz="2500"/>
          </a:p>
        </p:txBody>
      </p:sp>
      <p:sp>
        <p:nvSpPr>
          <p:cNvPr id="261" name="Google Shape;261;p34"/>
          <p:cNvSpPr/>
          <p:nvPr/>
        </p:nvSpPr>
        <p:spPr>
          <a:xfrm>
            <a:off x="6359455" y="4453863"/>
            <a:ext cx="310800" cy="31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rotWithShape="0" algn="bl" dir="7800000" dist="38100">
              <a:schemeClr val="lt2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4"/>
          <p:cNvSpPr/>
          <p:nvPr/>
        </p:nvSpPr>
        <p:spPr>
          <a:xfrm>
            <a:off x="2821107" y="646322"/>
            <a:ext cx="310800" cy="310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rotWithShape="0" algn="bl" dir="7800000" dist="38100">
              <a:schemeClr val="dk2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4"/>
          <p:cNvSpPr/>
          <p:nvPr/>
        </p:nvSpPr>
        <p:spPr>
          <a:xfrm>
            <a:off x="1440155" y="3426663"/>
            <a:ext cx="310800" cy="310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rotWithShape="0" algn="bl" dir="7800000" dist="38100">
              <a:schemeClr val="lt2">
                <a:alpha val="7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5"/>
          <p:cNvSpPr txBox="1"/>
          <p:nvPr/>
        </p:nvSpPr>
        <p:spPr>
          <a:xfrm>
            <a:off x="0" y="5395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12158"/>
                </a:solidFill>
                <a:latin typeface="Epilogue"/>
                <a:ea typeface="Epilogue"/>
                <a:cs typeface="Epilogue"/>
                <a:sym typeface="Epilogue"/>
              </a:rPr>
              <a:t>Centrarse en el boost</a:t>
            </a:r>
            <a:endParaRPr b="1" sz="3000">
              <a:solidFill>
                <a:srgbClr val="112158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717750" y="1552850"/>
            <a:ext cx="7704000" cy="30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En los </a:t>
            </a:r>
            <a:r>
              <a:rPr b="1" lang="en" sz="16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métodos secuenciales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los diferentes modelos débiles combinados no se ajustan de forma independiente unos de otros.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La idea es ajustar los modelos de forma </a:t>
            </a:r>
            <a:r>
              <a:rPr b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iterativa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de modo que el entrenamiento del modelo en un paso determinado dependa de los modelos ajustados en los pasos anteriores.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El </a:t>
            </a:r>
            <a:r>
              <a:rPr i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boosting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produce un modelo de ensamble que, en general, está menos </a:t>
            </a:r>
            <a:r>
              <a:rPr b="1" lang="en" sz="1600">
                <a:solidFill>
                  <a:srgbClr val="E76A28"/>
                </a:solidFill>
                <a:latin typeface="Albert Sans"/>
                <a:ea typeface="Albert Sans"/>
                <a:cs typeface="Albert Sans"/>
                <a:sym typeface="Albert Sans"/>
              </a:rPr>
              <a:t>sesgado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que los aprendices débiles que lo componen.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6"/>
          <p:cNvSpPr txBox="1"/>
          <p:nvPr/>
        </p:nvSpPr>
        <p:spPr>
          <a:xfrm>
            <a:off x="0" y="5395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12158"/>
                </a:solidFill>
                <a:latin typeface="Epilogue"/>
                <a:ea typeface="Epilogue"/>
                <a:cs typeface="Epilogue"/>
                <a:sym typeface="Epilogue"/>
              </a:rPr>
              <a:t>Boosting vs Bagging</a:t>
            </a:r>
            <a:endParaRPr b="1" sz="3000">
              <a:solidFill>
                <a:srgbClr val="112158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717750" y="1552850"/>
            <a:ext cx="7704000" cy="30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b="1" lang="en" sz="16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Ambos métodos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funcionan con el mismo espíritu: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○"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Construyen un conjunto de modelos agregados para obtener un aprendiz fuerte que obtenga mejores resultados.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Sin embargo, a diferencia del </a:t>
            </a:r>
            <a:r>
              <a:rPr b="1" lang="en" sz="16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bagging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cuyo principal objetivo es reducir la varianza, el </a:t>
            </a:r>
            <a:r>
              <a:rPr b="1" lang="en" sz="16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boosting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consiste en ajustar secuencialmente múltiples aprendices débiles de forma adaptativa: 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○"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Cada modelo se ajusta dando más importancia a las observaciones del conjunto de datos que no fueron bien “tratadas” por los modelos anteriores en la secuencia.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Al final del proceso se obtiene un aprendiz fuerte con un sesgo menor.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7"/>
          <p:cNvSpPr txBox="1"/>
          <p:nvPr/>
        </p:nvSpPr>
        <p:spPr>
          <a:xfrm>
            <a:off x="0" y="5395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12158"/>
                </a:solidFill>
                <a:latin typeface="Epilogue"/>
                <a:ea typeface="Epilogue"/>
                <a:cs typeface="Epilogue"/>
                <a:sym typeface="Epilogue"/>
              </a:rPr>
              <a:t>Modelos base para Boosting</a:t>
            </a:r>
            <a:endParaRPr b="1" sz="3000">
              <a:solidFill>
                <a:srgbClr val="112158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85" name="Google Shape;285;p37"/>
          <p:cNvSpPr txBox="1"/>
          <p:nvPr/>
        </p:nvSpPr>
        <p:spPr>
          <a:xfrm>
            <a:off x="717750" y="1552850"/>
            <a:ext cx="7704000" cy="30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Al centrarse en la reducción del </a:t>
            </a:r>
            <a:r>
              <a:rPr b="1" lang="en" sz="1600">
                <a:solidFill>
                  <a:srgbClr val="E76A28"/>
                </a:solidFill>
                <a:latin typeface="Albert Sans"/>
                <a:ea typeface="Albert Sans"/>
                <a:cs typeface="Albert Sans"/>
                <a:sym typeface="Albert Sans"/>
              </a:rPr>
              <a:t>sesgo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los modelos base que se consideran para </a:t>
            </a:r>
            <a:r>
              <a:rPr i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boosting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son aquellos con baja varianza pero alto sesgo, 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○"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e.g., árboles de decisión poco profundos. 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Otra razón para usar este tipo de modelos en </a:t>
            </a:r>
            <a:r>
              <a:rPr i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boosting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es que, en general, su ajuste es menos costoso desde el punto de vista computacional. 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○"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Dado que los cálculos no pueden realizarse en paralelo (a diferencia de </a:t>
            </a:r>
            <a:r>
              <a:rPr i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bagging</a:t>
            </a: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), podría resultar demasiado costoso ajustar secuencialmente varios modelos complejos.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Las preguntas: ¿cómo se ajustarán secuencialmente los modelos? y </a:t>
            </a:r>
            <a:b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¿cómo se agregarán tales modelos?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8"/>
          <p:cNvSpPr txBox="1"/>
          <p:nvPr/>
        </p:nvSpPr>
        <p:spPr>
          <a:xfrm>
            <a:off x="0" y="5395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12158"/>
                </a:solidFill>
                <a:latin typeface="Epilogue"/>
                <a:ea typeface="Epilogue"/>
                <a:cs typeface="Epilogue"/>
                <a:sym typeface="Epilogue"/>
              </a:rPr>
              <a:t>Adaptive Boosting</a:t>
            </a:r>
            <a:endParaRPr b="1" sz="3000">
              <a:solidFill>
                <a:srgbClr val="112158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292" name="Google Shape;292;p38"/>
          <p:cNvSpPr txBox="1"/>
          <p:nvPr/>
        </p:nvSpPr>
        <p:spPr>
          <a:xfrm>
            <a:off x="717750" y="1552850"/>
            <a:ext cx="7704000" cy="30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En el </a:t>
            </a:r>
            <a:r>
              <a:rPr i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boosting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adaptativo, también llamado </a:t>
            </a:r>
            <a:r>
              <a:rPr b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adaboost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un modelo de ensamble se define como una suma ponderada de </a:t>
            </a:r>
            <a:r>
              <a:rPr i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aprendices débiles: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donde </a:t>
            </a:r>
            <a:r>
              <a:rPr i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</a:t>
            </a: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son los coeficientes y </a:t>
            </a:r>
            <a:r>
              <a:rPr i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</a:t>
            </a: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son los modelos base con </a:t>
            </a:r>
            <a:r>
              <a:rPr i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x</a:t>
            </a: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como entrada.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Encontrar el mejor modelo de ensamble es un problema de optimización. 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En lugar de tratar de encontrar todos los coeficientes y aprendices débiles que den el mejor modelo aditivo global, se utiliza un proceso de optimización iterativo, aunque pueda conducir a una solución subóptima.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descr="s_L(x) = \sum_{l=1}^{L} c_l w_l(x)" id="293" name="Google Shape;2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843" y="2254175"/>
            <a:ext cx="146632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/>
        </p:nvSpPr>
        <p:spPr>
          <a:xfrm>
            <a:off x="717750" y="1552850"/>
            <a:ext cx="7704000" cy="30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Se añaden aprendices débiles uno a uno, buscando en cada iteración el mejor par posible (coeficiente - aprendiz débil) para añadir al modelo de ensamble actual.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donde </a:t>
            </a:r>
            <a:r>
              <a:rPr i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</a:t>
            </a:r>
            <a:r>
              <a:rPr baseline="-25000" i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</a:t>
            </a: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y </a:t>
            </a:r>
            <a:r>
              <a:rPr i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</a:t>
            </a:r>
            <a:r>
              <a:rPr baseline="-25000" i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</a:t>
            </a: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se eligen de tal forma que </a:t>
            </a:r>
            <a:r>
              <a:rPr i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</a:t>
            </a:r>
            <a:r>
              <a:rPr baseline="-25000" i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</a:t>
            </a: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es el modelo que mejor se ajusta a los datos de entrenamiento y es la mejor posible mejora sobre </a:t>
            </a:r>
            <a:r>
              <a:rPr i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</a:t>
            </a:r>
            <a:r>
              <a:rPr baseline="-25000" i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l-1</a:t>
            </a: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donde </a:t>
            </a:r>
            <a:r>
              <a:rPr i="1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</a:t>
            </a: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es la función de pérdida/error.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9" name="Google Shape;29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9"/>
          <p:cNvSpPr txBox="1"/>
          <p:nvPr/>
        </p:nvSpPr>
        <p:spPr>
          <a:xfrm>
            <a:off x="0" y="5395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2"/>
                </a:solidFill>
                <a:latin typeface="Epilogue"/>
                <a:ea typeface="Epilogue"/>
                <a:cs typeface="Epilogue"/>
                <a:sym typeface="Epilogue"/>
              </a:rPr>
              <a:t>Adaptive boosting</a:t>
            </a:r>
            <a:endParaRPr b="1" sz="2600">
              <a:solidFill>
                <a:schemeClr val="dk2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descr="s_l(x) = s_{l-1}(x) + c_l w_l(x)" id="301" name="Google Shape;3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671" y="2537375"/>
            <a:ext cx="1928678" cy="1885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(c_l, w_l(x)) = arg \underset{c_l,w_l(x)}{min}\sum_{n=1}^{N}e(y_n,s_{l-1}(x_n)+cw(x_n))&#10;" id="302" name="Google Shape;30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6825" y="3642074"/>
            <a:ext cx="3385849" cy="4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ory Calculus - Bachelor of Arts in Mathematics by Slidesgo">
  <a:themeElements>
    <a:clrScheme name="Simple Light">
      <a:dk1>
        <a:srgbClr val="112158"/>
      </a:dk1>
      <a:lt1>
        <a:srgbClr val="FAFAFA"/>
      </a:lt1>
      <a:dk2>
        <a:srgbClr val="3C51A9"/>
      </a:dk2>
      <a:lt2>
        <a:srgbClr val="7697CE"/>
      </a:lt2>
      <a:accent1>
        <a:srgbClr val="BED6EA"/>
      </a:accent1>
      <a:accent2>
        <a:srgbClr val="D3E5FD"/>
      </a:accent2>
      <a:accent3>
        <a:srgbClr val="E7E7E7"/>
      </a:accent3>
      <a:accent4>
        <a:srgbClr val="FDFEFD"/>
      </a:accent4>
      <a:accent5>
        <a:srgbClr val="F9F8FB"/>
      </a:accent5>
      <a:accent6>
        <a:srgbClr val="FFFFFF"/>
      </a:accent6>
      <a:hlink>
        <a:srgbClr val="1121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