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6" r:id="rId4"/>
    <p:sldId id="264" r:id="rId5"/>
    <p:sldId id="263" r:id="rId6"/>
    <p:sldId id="262" r:id="rId7"/>
    <p:sldId id="265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Fundamentos sobre </a:t>
            </a:r>
            <a:r>
              <a:rPr lang="es-ES" dirty="0" err="1" smtClean="0"/>
              <a:t>servlet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¿Qué es un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servlet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827584" y="1059582"/>
            <a:ext cx="727280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 que forma parte de una aplicación Web Java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EE,y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ejecutado cuando se recibe una petición del mismo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tiene asociada una dirección dentro de su aplicación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9742"/>
            <a:ext cx="542275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Ciclo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vida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8208912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una clase, de la que se crea una instancia la primera vez que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solicitado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393748" y="2840022"/>
            <a:ext cx="1008112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3347864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servlet.class</a:t>
            </a:r>
            <a:endParaRPr lang="es-ES" sz="1200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5220072" y="2643758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5220072" y="271576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  <a:endParaRPr lang="es-ES" sz="1200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1691680" y="2643758"/>
            <a:ext cx="144016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915816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1ªpetición</a:t>
            </a:r>
            <a:endParaRPr lang="es-ES" sz="1200" dirty="0"/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4427984" y="2859782"/>
            <a:ext cx="783704" cy="80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Forma libre"/>
          <p:cNvSpPr/>
          <p:nvPr/>
        </p:nvSpPr>
        <p:spPr>
          <a:xfrm>
            <a:off x="5964168" y="2235649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CuadroTexto"/>
          <p:cNvSpPr txBox="1"/>
          <p:nvPr/>
        </p:nvSpPr>
        <p:spPr>
          <a:xfrm>
            <a:off x="4427984" y="24997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Creación instancia</a:t>
            </a:r>
            <a:endParaRPr lang="es-ES" sz="1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228184" y="2211710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619672" y="23557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</a:t>
            </a:r>
            <a:r>
              <a:rPr lang="es-ES" sz="1200" dirty="0" err="1" smtClean="0"/>
              <a:t>dir_servlet</a:t>
            </a:r>
            <a:endParaRPr lang="es-ES" sz="1200" dirty="0"/>
          </a:p>
        </p:txBody>
      </p:sp>
      <p:sp>
        <p:nvSpPr>
          <p:cNvPr id="47" name="46 Rectángulo"/>
          <p:cNvSpPr/>
          <p:nvPr/>
        </p:nvSpPr>
        <p:spPr>
          <a:xfrm>
            <a:off x="3203848" y="2139702"/>
            <a:ext cx="4392488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3419872" y="422793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3419872" y="42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  <a:endParaRPr lang="es-ES" sz="12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691680" y="4299942"/>
            <a:ext cx="144016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915816" y="343584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2ª y restantes peticiones</a:t>
            </a:r>
            <a:endParaRPr lang="es-ES" sz="1200" dirty="0"/>
          </a:p>
        </p:txBody>
      </p:sp>
      <p:sp>
        <p:nvSpPr>
          <p:cNvPr id="56" name="55 Forma libre"/>
          <p:cNvSpPr/>
          <p:nvPr/>
        </p:nvSpPr>
        <p:spPr>
          <a:xfrm>
            <a:off x="4163968" y="3819825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CuadroTexto"/>
          <p:cNvSpPr txBox="1"/>
          <p:nvPr/>
        </p:nvSpPr>
        <p:spPr>
          <a:xfrm>
            <a:off x="4427984" y="379588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619672" y="401191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</a:t>
            </a:r>
            <a:r>
              <a:rPr lang="es-ES" sz="1200" dirty="0" err="1" smtClean="0"/>
              <a:t>dir_servlet</a:t>
            </a:r>
            <a:endParaRPr lang="es-ES" sz="1200" dirty="0"/>
          </a:p>
        </p:txBody>
      </p:sp>
      <p:sp>
        <p:nvSpPr>
          <p:cNvPr id="60" name="59 Rectángulo"/>
          <p:cNvSpPr/>
          <p:nvPr/>
        </p:nvSpPr>
        <p:spPr>
          <a:xfrm>
            <a:off x="3203848" y="3795886"/>
            <a:ext cx="2736304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del ciclo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vida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Llamados por el contenedor durante la vida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init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Es llamado inmediatamente después de crear la instancia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service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Llamado con cada petición realizada al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Es el método donde implementamos la funcionalidad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destroy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Llamado antes de destruir la instancia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Concurrencia de peticiones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8208912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primera petición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provoca la creación de una instancia, que atiende a todas las llamadas desde la capa cliente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59832" y="2121024"/>
            <a:ext cx="2219672" cy="232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31840" y="1779662"/>
            <a:ext cx="2057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dirty="0">
                <a:solidFill>
                  <a:schemeClr val="tx2"/>
                </a:solidFill>
              </a:rPr>
              <a:t>Contenedor Web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27376" y="314781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479304" y="2643758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263280" y="22837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Threads</a:t>
            </a:r>
            <a:endParaRPr lang="es-E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27376" y="321982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  <a:endParaRPr lang="es-ES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479304" y="3097292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479304" y="3529340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479304" y="3961388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  <a:p>
            <a:pPr>
              <a:buFontTx/>
              <a:buChar char="-"/>
            </a:pPr>
            <a:r>
              <a:rPr lang="es-ES" sz="800" dirty="0" smtClean="0"/>
              <a:t>--</a:t>
            </a:r>
          </a:p>
        </p:txBody>
      </p:sp>
      <p:sp>
        <p:nvSpPr>
          <p:cNvPr id="27" name="26 Flecha derecha"/>
          <p:cNvSpPr/>
          <p:nvPr/>
        </p:nvSpPr>
        <p:spPr>
          <a:xfrm>
            <a:off x="3911352" y="3363838"/>
            <a:ext cx="144016" cy="72008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>
            <a:endCxn id="18" idx="1"/>
          </p:cNvCxnSpPr>
          <p:nvPr/>
        </p:nvCxnSpPr>
        <p:spPr>
          <a:xfrm>
            <a:off x="1619672" y="2787774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619672" y="3266569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1632248" y="3698617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1619672" y="4083918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13688" y="261499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cliente1</a:t>
            </a:r>
            <a:endParaRPr lang="es-ES" sz="16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1560" y="307580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cliente2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35078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cliente3</a:t>
            </a:r>
            <a:endParaRPr lang="es-ES" sz="16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899592" y="393990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5508104" y="2139702"/>
            <a:ext cx="344800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Utilizando multitarea, la misma instancia gestiona todas las peticiones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827584" y="2859782"/>
            <a:ext cx="1728192" cy="648072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27584" y="30037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PruebaServlet</a:t>
            </a:r>
            <a:endParaRPr lang="es-ES" dirty="0"/>
          </a:p>
        </p:txBody>
      </p:sp>
      <p:cxnSp>
        <p:nvCxnSpPr>
          <p:cNvPr id="8" name="7 Conector recto de flecha"/>
          <p:cNvCxnSpPr>
            <a:stCxn id="5" idx="0"/>
          </p:cNvCxnSpPr>
          <p:nvPr/>
        </p:nvCxnSpPr>
        <p:spPr>
          <a:xfrm flipH="1" flipV="1">
            <a:off x="1683090" y="2166259"/>
            <a:ext cx="8590" cy="693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827584" y="1491630"/>
            <a:ext cx="1728192" cy="648072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827584" y="16356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HttpServlet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915816" y="1419622"/>
            <a:ext cx="6048672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@</a:t>
            </a:r>
            <a:r>
              <a:rPr lang="es-ES" sz="1200" dirty="0" err="1" smtClean="0"/>
              <a:t>WebServlet</a:t>
            </a:r>
            <a:r>
              <a:rPr lang="es-ES" sz="1200" dirty="0" smtClean="0"/>
              <a:t>("/</a:t>
            </a:r>
            <a:r>
              <a:rPr lang="es-ES" sz="1200" dirty="0" err="1" smtClean="0"/>
              <a:t>PruebaServlet</a:t>
            </a:r>
            <a:r>
              <a:rPr lang="es-ES" sz="1200" dirty="0" smtClean="0"/>
              <a:t>")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PruebaServlet</a:t>
            </a:r>
            <a:r>
              <a:rPr lang="es-ES" sz="1200" dirty="0" smtClean="0"/>
              <a:t>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</a:t>
            </a:r>
            <a:r>
              <a:rPr lang="es-ES" sz="1200" dirty="0" err="1" smtClean="0"/>
              <a:t>HttpServlet</a:t>
            </a:r>
            <a:r>
              <a:rPr lang="es-ES" sz="1200" dirty="0" smtClean="0"/>
              <a:t> {	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protected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service</a:t>
            </a:r>
            <a:r>
              <a:rPr lang="es-ES" sz="1200" dirty="0" smtClean="0"/>
              <a:t>(</a:t>
            </a:r>
            <a:r>
              <a:rPr lang="es-ES" sz="1200" dirty="0" err="1" smtClean="0"/>
              <a:t>HttpServletRequest</a:t>
            </a:r>
            <a:r>
              <a:rPr lang="es-ES" sz="1200" dirty="0" smtClean="0"/>
              <a:t> </a:t>
            </a:r>
            <a:r>
              <a:rPr lang="es-ES" sz="1200" dirty="0" err="1" smtClean="0"/>
              <a:t>request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 	 		</a:t>
            </a:r>
            <a:r>
              <a:rPr lang="es-ES" sz="1200" dirty="0" err="1" smtClean="0"/>
              <a:t>HttpServletResponse</a:t>
            </a:r>
            <a:r>
              <a:rPr lang="es-ES" sz="1200" dirty="0" smtClean="0"/>
              <a:t> response)</a:t>
            </a:r>
          </a:p>
          <a:p>
            <a:r>
              <a:rPr lang="es-ES" sz="1200" dirty="0" smtClean="0"/>
              <a:t>			</a:t>
            </a:r>
            <a:r>
              <a:rPr lang="es-ES" sz="1200" dirty="0" err="1" smtClean="0"/>
              <a:t>throws</a:t>
            </a:r>
            <a:r>
              <a:rPr lang="es-ES" sz="1200" dirty="0" smtClean="0"/>
              <a:t> </a:t>
            </a:r>
            <a:r>
              <a:rPr lang="es-ES" sz="1200" dirty="0" err="1" smtClean="0"/>
              <a:t>ServletException</a:t>
            </a:r>
            <a:r>
              <a:rPr lang="es-ES" sz="1200" dirty="0" smtClean="0"/>
              <a:t>, 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		//código del </a:t>
            </a:r>
            <a:r>
              <a:rPr lang="es-ES" sz="1200" dirty="0" err="1" smtClean="0"/>
              <a:t>servlet</a:t>
            </a:r>
            <a:r>
              <a:rPr lang="es-ES" sz="1200" dirty="0" smtClean="0"/>
              <a:t>	</a:t>
            </a:r>
          </a:p>
          <a:p>
            <a:r>
              <a:rPr lang="es-ES" sz="1200" dirty="0" smtClean="0"/>
              <a:t>	} </a:t>
            </a:r>
          </a:p>
          <a:p>
            <a:r>
              <a:rPr lang="es-ES" sz="1200" dirty="0" smtClean="0"/>
              <a:t>} </a:t>
            </a:r>
          </a:p>
          <a:p>
            <a:endParaRPr lang="es-ES" sz="12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499992" y="105958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004048" y="957377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Dirección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cxnSp>
        <p:nvCxnSpPr>
          <p:cNvPr id="18" name="17 Conector recto de flecha"/>
          <p:cNvCxnSpPr>
            <a:stCxn id="19" idx="2"/>
          </p:cNvCxnSpPr>
          <p:nvPr/>
        </p:nvCxnSpPr>
        <p:spPr>
          <a:xfrm flipH="1">
            <a:off x="5508104" y="801747"/>
            <a:ext cx="1980220" cy="1049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732240" y="55552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Método ciclo vida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Generación de respuestas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611560" y="1059582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HttpServletResponse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proporciona un método para obtener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PrintWriter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la salida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411760" y="1772111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response.setContentType</a:t>
            </a:r>
            <a:r>
              <a:rPr lang="es-ES" sz="1200" dirty="0" smtClean="0"/>
              <a:t>(“</a:t>
            </a:r>
            <a:r>
              <a:rPr lang="es-ES" sz="1200" dirty="0" err="1" smtClean="0"/>
              <a:t>text</a:t>
            </a:r>
            <a:r>
              <a:rPr lang="es-ES" sz="1200" dirty="0" smtClean="0"/>
              <a:t>/</a:t>
            </a:r>
            <a:r>
              <a:rPr lang="es-ES" sz="1200" dirty="0" err="1" smtClean="0"/>
              <a:t>html</a:t>
            </a:r>
            <a:r>
              <a:rPr lang="es-ES" sz="1200" dirty="0" smtClean="0"/>
              <a:t>”);</a:t>
            </a:r>
          </a:p>
          <a:p>
            <a:r>
              <a:rPr lang="es-ES" sz="1200" dirty="0" err="1" smtClean="0"/>
              <a:t>PrintWriter</a:t>
            </a:r>
            <a:r>
              <a:rPr lang="es-ES" sz="1200" dirty="0" smtClean="0"/>
              <a:t> </a:t>
            </a:r>
            <a:r>
              <a:rPr lang="es-ES" sz="1200" dirty="0" err="1" smtClean="0"/>
              <a:t>out</a:t>
            </a:r>
            <a:r>
              <a:rPr lang="es-ES" sz="1200" dirty="0" smtClean="0"/>
              <a:t>=</a:t>
            </a:r>
            <a:r>
              <a:rPr lang="es-ES" sz="1200" dirty="0" err="1" smtClean="0"/>
              <a:t>response.getWriter</a:t>
            </a:r>
            <a:r>
              <a:rPr lang="es-ES" sz="1200" dirty="0" smtClean="0"/>
              <a:t>();</a:t>
            </a:r>
          </a:p>
          <a:p>
            <a:r>
              <a:rPr lang="es-ES" sz="1200" dirty="0" err="1" smtClean="0"/>
              <a:t>out.println</a:t>
            </a:r>
            <a:r>
              <a:rPr lang="es-ES" sz="1200" dirty="0" smtClean="0"/>
              <a:t>(“&lt;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&gt;&lt;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&gt;hola&lt;/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&gt;&lt;/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&gt;”);</a:t>
            </a:r>
          </a:p>
          <a:p>
            <a:r>
              <a:rPr lang="es-ES" sz="1200" dirty="0" err="1" smtClean="0"/>
              <a:t>out.close</a:t>
            </a:r>
            <a:r>
              <a:rPr lang="es-ES" sz="1200" dirty="0" smtClean="0"/>
              <a:t>();</a:t>
            </a:r>
            <a:endParaRPr lang="es-ES" sz="1200" dirty="0"/>
          </a:p>
        </p:txBody>
      </p:sp>
      <p:sp>
        <p:nvSpPr>
          <p:cNvPr id="20" name="19 Rectángulo"/>
          <p:cNvSpPr/>
          <p:nvPr/>
        </p:nvSpPr>
        <p:spPr>
          <a:xfrm>
            <a:off x="1619672" y="3573016"/>
            <a:ext cx="547260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>
            <a:off x="3059832" y="3573016"/>
            <a:ext cx="0" cy="576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619672" y="371703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text</a:t>
            </a:r>
            <a:r>
              <a:rPr lang="es-ES" sz="1200" dirty="0" smtClean="0"/>
              <a:t>/</a:t>
            </a:r>
            <a:r>
              <a:rPr lang="es-ES" sz="1200" dirty="0" err="1" smtClean="0"/>
              <a:t>html</a:t>
            </a:r>
            <a:endParaRPr lang="es-E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347864" y="371703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&gt;&lt;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&gt;hola&lt;/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&gt;&lt;/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</a:t>
            </a:r>
            <a:endParaRPr lang="es-ES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483768" y="42930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Respuesta HTTP</a:t>
            </a:r>
            <a:endParaRPr lang="es-ES" dirty="0"/>
          </a:p>
        </p:txBody>
      </p:sp>
      <p:cxnSp>
        <p:nvCxnSpPr>
          <p:cNvPr id="28" name="27 Conector recto de flecha"/>
          <p:cNvCxnSpPr>
            <a:endCxn id="23" idx="0"/>
          </p:cNvCxnSpPr>
          <p:nvPr/>
        </p:nvCxnSpPr>
        <p:spPr>
          <a:xfrm>
            <a:off x="4427984" y="2355726"/>
            <a:ext cx="540060" cy="136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860032" y="323085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Cuerpo de la respuesta</a:t>
            </a:r>
            <a:endParaRPr lang="es-ES" sz="1200" dirty="0"/>
          </a:p>
        </p:txBody>
      </p:sp>
      <p:sp>
        <p:nvSpPr>
          <p:cNvPr id="30" name="29 Forma libre"/>
          <p:cNvSpPr/>
          <p:nvPr/>
        </p:nvSpPr>
        <p:spPr>
          <a:xfrm>
            <a:off x="1834978" y="1915296"/>
            <a:ext cx="654908" cy="1808581"/>
          </a:xfrm>
          <a:custGeom>
            <a:avLst/>
            <a:gdLst>
              <a:gd name="connsiteX0" fmla="*/ 654908 w 654908"/>
              <a:gd name="connsiteY0" fmla="*/ 0 h 1754660"/>
              <a:gd name="connsiteX1" fmla="*/ 74141 w 654908"/>
              <a:gd name="connsiteY1" fmla="*/ 531341 h 1754660"/>
              <a:gd name="connsiteX2" fmla="*/ 210065 w 654908"/>
              <a:gd name="connsiteY2" fmla="*/ 175466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908" h="1754660">
                <a:moveTo>
                  <a:pt x="654908" y="0"/>
                </a:moveTo>
                <a:cubicBezTo>
                  <a:pt x="401595" y="119449"/>
                  <a:pt x="148282" y="238898"/>
                  <a:pt x="74141" y="531341"/>
                </a:cubicBezTo>
                <a:cubicBezTo>
                  <a:pt x="0" y="823784"/>
                  <a:pt x="105032" y="1289222"/>
                  <a:pt x="210065" y="17546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115616" y="321982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Cabecera de la respuesta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12061</TotalTime>
  <Words>270</Words>
  <Application>Microsoft Office PowerPoint</Application>
  <PresentationFormat>Presentación en pantalla (16:9)</PresentationFormat>
  <Paragraphs>63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Fundamentos sobre servlet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105</cp:revision>
  <dcterms:created xsi:type="dcterms:W3CDTF">2016-05-07T10:27:15Z</dcterms:created>
  <dcterms:modified xsi:type="dcterms:W3CDTF">2019-06-13T14:13:23Z</dcterms:modified>
</cp:coreProperties>
</file>