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4.wmf" ContentType="image/x-wmf"/>
  <Override PartName="/ppt/media/image3.jpeg" ContentType="image/jpeg"/>
  <Override PartName="/ppt/media/image5.wmf" ContentType="image/x-wm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49812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314360"/>
            <a:ext cx="7772040" cy="137196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Haga clic para modificar el estilo de título del patrón</a:t>
            </a:r>
            <a:endParaRPr b="0" lang="es-E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3714840"/>
            <a:ext cx="7455960" cy="36576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3928320"/>
            <a:ext cx="9108360" cy="5911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3750840"/>
            <a:ext cx="9143640" cy="139788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3747960"/>
            <a:ext cx="9147600" cy="5929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B8C477C3-348C-482F-BDC8-108FD8B463FB}" type="datetime">
              <a:rPr b="0" lang="es-ES" sz="1000" spc="-1" strike="noStrike">
                <a:solidFill>
                  <a:srgbClr val="ffffff"/>
                </a:solidFill>
                <a:latin typeface="Lucida Sans Unicode"/>
              </a:rPr>
              <a:t>25/09/19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36F691-EE45-45C4-8303-A14BCD4C0464}" type="slidenum">
              <a:rPr b="0" lang="es-ES" sz="1000" spc="-1" strike="noStrike">
                <a:solidFill>
                  <a:srgbClr val="ffffff"/>
                </a:solidFill>
                <a:latin typeface="Lucida Sans Unicode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Pulse para editar el formato de esquema del texto</a:t>
            </a:r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100" spc="-1" strike="noStrike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 b="0" lang="es-E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900" spc="-1" strike="noStrike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 b="0" lang="es-E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870731BD-2AEC-4571-8353-84B49948C8D2}" type="datetime">
              <a:rPr b="0" lang="es-ES" sz="1000" spc="-1" strike="noStrike">
                <a:solidFill>
                  <a:srgbClr val="000000"/>
                </a:solidFill>
                <a:latin typeface="Lucida Sans Unicode"/>
              </a:rPr>
              <a:t>25/09/19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358879-98A7-4E54-8BC0-566128E4522A}" type="slidenum">
              <a:rPr b="0" lang="es-ES" sz="1000" spc="-1" strike="noStrike">
                <a:solidFill>
                  <a:srgbClr val="000000"/>
                </a:solidFill>
                <a:latin typeface="Lucida Sans Unicode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Pulse para editar el formato de esquema del texto</a:t>
            </a:r>
            <a:endParaRPr b="0" lang="es-E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100" spc="-1" strike="noStrike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 b="0" lang="es-E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900" spc="-1" strike="noStrike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 b="0" lang="es-E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Lucida Sans Unicode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23640" y="1314360"/>
            <a:ext cx="8134200" cy="13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Atributos de aplicación</a:t>
            </a:r>
            <a:endParaRPr b="0" lang="es-ES" sz="4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67640" y="195480"/>
            <a:ext cx="828072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Características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11640" y="843480"/>
            <a:ext cx="74163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Permite almacenar datos que son compartidos entre todos los usuarios de la aplicación</a:t>
            </a:r>
            <a:endParaRPr b="0" lang="es-E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Se almacenan en el objeto ServletContext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279600" y="2355840"/>
            <a:ext cx="2880000" cy="2592000"/>
          </a:xfrm>
          <a:prstGeom prst="rect">
            <a:avLst/>
          </a:prstGeom>
          <a:solidFill>
            <a:srgbClr val="ccffcc">
              <a:alpha val="51000"/>
            </a:srgb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3955320" y="2612880"/>
            <a:ext cx="1628280" cy="863640"/>
          </a:xfrm>
          <a:prstGeom prst="ellipse">
            <a:avLst/>
          </a:prstGeom>
          <a:solidFill>
            <a:srgbClr val="ccccff"/>
          </a:solidFill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4359600" y="2715840"/>
            <a:ext cx="754200" cy="227520"/>
          </a:xfrm>
          <a:prstGeom prst="rect">
            <a:avLst/>
          </a:prstGeom>
          <a:solidFill>
            <a:schemeClr val="accent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Servlet 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434120" y="3147840"/>
            <a:ext cx="754200" cy="227520"/>
          </a:xfrm>
          <a:prstGeom prst="rect">
            <a:avLst/>
          </a:prstGeom>
          <a:solidFill>
            <a:schemeClr val="accent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Servlet 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901400" y="2435040"/>
            <a:ext cx="754200" cy="2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app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 rot="16200600">
            <a:off x="2908440" y="2868120"/>
            <a:ext cx="1395720" cy="2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Peticiones  cliente 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 rot="16200600">
            <a:off x="3052800" y="4164120"/>
            <a:ext cx="1395720" cy="2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Peticiones  cliente 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4500000" y="2139840"/>
            <a:ext cx="7124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1" lang="es-ES" sz="900" spc="-1" strike="noStrike">
                <a:solidFill>
                  <a:srgbClr val="000000"/>
                </a:solidFill>
                <a:latin typeface="Lucida Sans Unicode"/>
              </a:rPr>
              <a:t>Servidor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6451560" y="3287880"/>
            <a:ext cx="928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Atributo de aplicación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07" name="Line 12"/>
          <p:cNvSpPr/>
          <p:nvPr/>
        </p:nvSpPr>
        <p:spPr>
          <a:xfrm>
            <a:off x="5583600" y="2931480"/>
            <a:ext cx="860400" cy="28800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3"/>
          <p:cNvSpPr/>
          <p:nvPr/>
        </p:nvSpPr>
        <p:spPr>
          <a:xfrm>
            <a:off x="5583600" y="3147480"/>
            <a:ext cx="860400" cy="21600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4"/>
          <p:cNvSpPr/>
          <p:nvPr/>
        </p:nvSpPr>
        <p:spPr>
          <a:xfrm flipV="1">
            <a:off x="5799600" y="3651840"/>
            <a:ext cx="644400" cy="50400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5"/>
          <p:cNvSpPr/>
          <p:nvPr/>
        </p:nvSpPr>
        <p:spPr>
          <a:xfrm flipV="1">
            <a:off x="5727600" y="3867840"/>
            <a:ext cx="788400" cy="573840"/>
          </a:xfrm>
          <a:prstGeom prst="line">
            <a:avLst/>
          </a:prstGeom>
          <a:ln w="936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6"/>
          <p:cNvSpPr/>
          <p:nvPr/>
        </p:nvSpPr>
        <p:spPr>
          <a:xfrm>
            <a:off x="6516360" y="3003840"/>
            <a:ext cx="633600" cy="1079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7"/>
          <p:cNvSpPr/>
          <p:nvPr/>
        </p:nvSpPr>
        <p:spPr>
          <a:xfrm flipV="1">
            <a:off x="1119240" y="2830320"/>
            <a:ext cx="3240000" cy="31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8"/>
          <p:cNvSpPr/>
          <p:nvPr/>
        </p:nvSpPr>
        <p:spPr>
          <a:xfrm flipV="1">
            <a:off x="1119240" y="3165120"/>
            <a:ext cx="327636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9"/>
          <p:cNvSpPr/>
          <p:nvPr/>
        </p:nvSpPr>
        <p:spPr>
          <a:xfrm>
            <a:off x="1731960" y="3522240"/>
            <a:ext cx="1184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2127600" y="4073040"/>
            <a:ext cx="1184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4143600" y="3754800"/>
            <a:ext cx="1628280" cy="863640"/>
          </a:xfrm>
          <a:prstGeom prst="ellipse">
            <a:avLst/>
          </a:prstGeom>
          <a:solidFill>
            <a:srgbClr val="ccccff"/>
          </a:solidFill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2"/>
          <p:cNvSpPr/>
          <p:nvPr/>
        </p:nvSpPr>
        <p:spPr>
          <a:xfrm>
            <a:off x="4548240" y="3867840"/>
            <a:ext cx="754200" cy="227520"/>
          </a:xfrm>
          <a:prstGeom prst="rect">
            <a:avLst/>
          </a:prstGeom>
          <a:solidFill>
            <a:schemeClr val="accent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Servlet 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4622400" y="4299840"/>
            <a:ext cx="754200" cy="227520"/>
          </a:xfrm>
          <a:prstGeom prst="rect">
            <a:avLst/>
          </a:prstGeom>
          <a:solidFill>
            <a:schemeClr val="accent1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Servlet 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19" name="CustomShape 24"/>
          <p:cNvSpPr/>
          <p:nvPr/>
        </p:nvSpPr>
        <p:spPr>
          <a:xfrm>
            <a:off x="5090040" y="3587400"/>
            <a:ext cx="754200" cy="2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: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0" name="CustomShape 25"/>
          <p:cNvSpPr/>
          <p:nvPr/>
        </p:nvSpPr>
        <p:spPr>
          <a:xfrm flipV="1">
            <a:off x="1187640" y="4011120"/>
            <a:ext cx="331200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6"/>
          <p:cNvSpPr/>
          <p:nvPr/>
        </p:nvSpPr>
        <p:spPr>
          <a:xfrm>
            <a:off x="1187640" y="4371840"/>
            <a:ext cx="338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7"/>
          <p:cNvSpPr/>
          <p:nvPr/>
        </p:nvSpPr>
        <p:spPr>
          <a:xfrm>
            <a:off x="5007960" y="3579840"/>
            <a:ext cx="754200" cy="2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464646"/>
                </a:solidFill>
                <a:latin typeface="Lucida Sans Unicode"/>
              </a:rPr>
              <a:t>app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3" name="CustomShape 28"/>
          <p:cNvSpPr/>
          <p:nvPr/>
        </p:nvSpPr>
        <p:spPr>
          <a:xfrm>
            <a:off x="6372360" y="2715840"/>
            <a:ext cx="1151640" cy="22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51"/>
              </a:spcBef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ServletContext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4" name="CustomShape 29"/>
          <p:cNvSpPr/>
          <p:nvPr/>
        </p:nvSpPr>
        <p:spPr>
          <a:xfrm>
            <a:off x="7740360" y="3075840"/>
            <a:ext cx="1295640" cy="791640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5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0"/>
          <p:cNvSpPr/>
          <p:nvPr/>
        </p:nvSpPr>
        <p:spPr>
          <a:xfrm>
            <a:off x="7812360" y="3075840"/>
            <a:ext cx="115164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Lucida Sans Unicode"/>
              </a:rPr>
              <a:t>El objeto ServletContext es </a:t>
            </a:r>
            <a:r>
              <a:rPr b="1" lang="es-ES" sz="1000" spc="-1" strike="noStrike">
                <a:solidFill>
                  <a:srgbClr val="000000"/>
                </a:solidFill>
                <a:latin typeface="Lucida Sans Unicode"/>
              </a:rPr>
              <a:t>compartido por todos los clientes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26" name="CustomShape 31"/>
          <p:cNvSpPr/>
          <p:nvPr/>
        </p:nvSpPr>
        <p:spPr>
          <a:xfrm>
            <a:off x="395640" y="2571840"/>
            <a:ext cx="723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cliente1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7" name="CustomShape 32"/>
          <p:cNvSpPr/>
          <p:nvPr/>
        </p:nvSpPr>
        <p:spPr>
          <a:xfrm>
            <a:off x="395640" y="3723840"/>
            <a:ext cx="723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cliente 2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8" name="CustomShape 33"/>
          <p:cNvSpPr/>
          <p:nvPr/>
        </p:nvSpPr>
        <p:spPr>
          <a:xfrm>
            <a:off x="1587960" y="3594240"/>
            <a:ext cx="1184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s-ES" sz="9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395640" y="2787840"/>
            <a:ext cx="719640" cy="67068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2"/>
          <a:stretch/>
        </p:blipFill>
        <p:spPr>
          <a:xfrm>
            <a:off x="395640" y="3939840"/>
            <a:ext cx="719640" cy="6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67640" y="195480"/>
            <a:ext cx="828072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Acceso a atributos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11640" y="987480"/>
            <a:ext cx="74163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Se debe obtener el objeto ServletContext mediante el método </a:t>
            </a:r>
            <a:r>
              <a:rPr b="1" i="1" lang="es-ES" sz="2000" spc="-1" strike="noStrike">
                <a:solidFill>
                  <a:srgbClr val="227a8f"/>
                </a:solidFill>
                <a:latin typeface="Lucida Sans Unicode"/>
              </a:rPr>
              <a:t>getServletContext() </a:t>
            </a: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de HttpServletRequest: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Para establecer y recuperar atributos de petición, utilizaremos los métodos </a:t>
            </a:r>
            <a:r>
              <a:rPr b="1" i="1" lang="es-ES" sz="2000" spc="-1" strike="noStrike">
                <a:solidFill>
                  <a:srgbClr val="227a8f"/>
                </a:solidFill>
                <a:latin typeface="Lucida Sans Unicode"/>
              </a:rPr>
              <a:t>setAttribute() </a:t>
            </a: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y </a:t>
            </a:r>
            <a:r>
              <a:rPr b="1" i="1" lang="es-ES" sz="2000" spc="-1" strike="noStrike">
                <a:solidFill>
                  <a:srgbClr val="227a8f"/>
                </a:solidFill>
                <a:latin typeface="Lucida Sans Unicode"/>
              </a:rPr>
              <a:t>getAttribute() </a:t>
            </a: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de ServletContext.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691640" y="1905120"/>
            <a:ext cx="53283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Lucida Sans Unicode"/>
              </a:rPr>
              <a:t>//Obtiene el objeto ServletContext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Lucida Sans Unicode"/>
              </a:rPr>
              <a:t>//que es el mismo para todos los usuarios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000000"/>
                </a:solidFill>
                <a:latin typeface="Lucida Sans Unicode"/>
              </a:rPr>
              <a:t>ServletContext context=request.getServletContext();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640" y="195480"/>
            <a:ext cx="8892000" cy="8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Control de atributos de aplicación</a:t>
            </a:r>
            <a:endParaRPr b="0" lang="es-ES" sz="41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1640" y="987480"/>
            <a:ext cx="74163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No hay un timeout. El objeto Servlet Context se destruye al detener la aplicación</a:t>
            </a:r>
            <a:endParaRPr b="0" lang="es-ES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"/>
            </a:pPr>
            <a:r>
              <a:rPr b="1" lang="es-ES" sz="2000" spc="-1" strike="noStrike">
                <a:solidFill>
                  <a:srgbClr val="227a8f"/>
                </a:solidFill>
                <a:latin typeface="Lucida Sans Unicode"/>
              </a:rPr>
              <a:t>Eliminar atributos de aplicación: </a:t>
            </a:r>
            <a:endParaRPr b="0" lang="es-ES" sz="20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227a8f"/>
              </a:buClr>
              <a:buFont typeface="Wingdings" charset="2"/>
              <a:buChar char=""/>
            </a:pPr>
            <a:r>
              <a:rPr b="1" lang="es-ES" sz="1400" spc="-1" strike="noStrike">
                <a:solidFill>
                  <a:srgbClr val="227a8f"/>
                </a:solidFill>
                <a:latin typeface="Lucida Sans Unicode"/>
              </a:rPr>
              <a:t>método removeAttribute(String nombre) de ServletContext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</a:pP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10434</TotalTime>
  <Application>LibreOffice/5.4.3.2$Windows_X86_64 LibreOffice_project/92a7159f7e4af62137622921e809f8546db437e5</Application>
  <Words>144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2016-05-07T10:27:15Z</dcterms:created>
  <dc:creator>antonio martin</dc:creator>
  <dc:description/>
  <dc:language>es-ES</dc:language>
  <cp:lastModifiedBy/>
  <dcterms:modified xsi:type="dcterms:W3CDTF">2019-09-25T17:40:42Z</dcterms:modified>
  <cp:revision>111</cp:revision>
  <dc:subject/>
  <dc:title>Introducción a AngularJS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