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2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16/07/2017</a:t>
            </a:fld>
            <a:endParaRPr lang="es-ES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16/07/2017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16/07/2017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16/07/2017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16/07/2017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16/07/2017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16/07/2017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16/07/2017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16/07/2017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16/07/2017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16/07/2017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16/07/2017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75656" y="1700808"/>
            <a:ext cx="7406640" cy="1472184"/>
          </a:xfrm>
        </p:spPr>
        <p:txBody>
          <a:bodyPr>
            <a:noAutofit/>
          </a:bodyPr>
          <a:lstStyle/>
          <a:p>
            <a:pPr algn="ctr"/>
            <a:r>
              <a:rPr lang="es-ES" sz="4800" dirty="0" smtClean="0"/>
              <a:t>Lección </a:t>
            </a:r>
            <a:r>
              <a:rPr lang="es-ES" sz="4800" dirty="0" smtClean="0"/>
              <a:t>18. </a:t>
            </a:r>
            <a:r>
              <a:rPr lang="es-ES" sz="4800" dirty="0" smtClean="0"/>
              <a:t>Relación entre entidades</a:t>
            </a:r>
            <a:endParaRPr lang="es-E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Concepto</a:t>
            </a:r>
          </a:p>
        </p:txBody>
      </p:sp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1331640" y="1340768"/>
            <a:ext cx="6480720" cy="3837214"/>
          </a:xfrm>
        </p:spPr>
        <p:txBody>
          <a:bodyPr/>
          <a:lstStyle/>
          <a:p>
            <a:pPr marL="0"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Si las tablas tienen campos comunes, las entidades se pueden relacionar</a:t>
            </a:r>
          </a:p>
          <a:p>
            <a:pPr marL="0"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Al relacionar entidades, un objeto de una entidad contendrá el objeto u objetos de la entidad relacionada</a:t>
            </a:r>
          </a:p>
          <a:p>
            <a:pPr marL="0"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Las relaciones simplifican el acceso a la capa de persistencia, pues al recuperar un objeto recuperamos con él el objeto u objetos relacionados</a:t>
            </a:r>
          </a:p>
          <a:p>
            <a:pPr marL="0"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relaciones</a:t>
            </a:r>
            <a:endParaRPr lang="es-ES" dirty="0"/>
          </a:p>
        </p:txBody>
      </p:sp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1115616" y="1844824"/>
            <a:ext cx="6696744" cy="3837214"/>
          </a:xfrm>
        </p:spPr>
        <p:txBody>
          <a:bodyPr/>
          <a:lstStyle/>
          <a:p>
            <a:pPr marL="0"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Uno a uno. Un objeto entidad tiene un objeto de otra entidad asociado. Son poco frecuentes</a:t>
            </a:r>
          </a:p>
          <a:p>
            <a:pPr marL="0"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Uno a muchos y muchos a uno. Son las más frecuentes,. En el lado uno, una entidad dispone de muchos objetos relacionados del lado muchos.</a:t>
            </a:r>
          </a:p>
          <a:p>
            <a:pPr marL="0"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Muchos a muchos. Cada entidad de ambos lados tiene muchos objetos asociados en el otro lado. Requieren una tabla de unión</a:t>
            </a:r>
          </a:p>
          <a:p>
            <a:pPr marL="0"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Definición de entidades</a:t>
            </a:r>
            <a:endParaRPr lang="es-ES" dirty="0"/>
          </a:p>
        </p:txBody>
      </p:sp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1115616" y="1844824"/>
            <a:ext cx="6578051" cy="1640231"/>
          </a:xfrm>
        </p:spPr>
        <p:txBody>
          <a:bodyPr/>
          <a:lstStyle/>
          <a:p>
            <a:pPr marL="0"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Las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entidades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deberán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incluir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atributos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para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recoger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el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objeto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u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objetos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de la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entidad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con la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que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se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relacionan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5" name="4 Rectángulo"/>
          <p:cNvSpPr/>
          <p:nvPr/>
        </p:nvSpPr>
        <p:spPr>
          <a:xfrm>
            <a:off x="5088195" y="3209794"/>
            <a:ext cx="260309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 smtClean="0"/>
              <a:t>public</a:t>
            </a:r>
            <a:r>
              <a:rPr lang="es-ES" sz="1400" dirty="0" smtClean="0"/>
              <a:t> </a:t>
            </a:r>
            <a:r>
              <a:rPr lang="es-ES" sz="1400" dirty="0" err="1" smtClean="0"/>
              <a:t>class</a:t>
            </a:r>
            <a:r>
              <a:rPr lang="es-ES" sz="1400" dirty="0" smtClean="0"/>
              <a:t> Producto</a:t>
            </a:r>
          </a:p>
          <a:p>
            <a:r>
              <a:rPr lang="es-ES" sz="1400" dirty="0" smtClean="0"/>
              <a:t>{</a:t>
            </a:r>
          </a:p>
          <a:p>
            <a:r>
              <a:rPr lang="es-ES" sz="1400" dirty="0" smtClean="0"/>
              <a:t>    </a:t>
            </a:r>
            <a:r>
              <a:rPr lang="es-ES" sz="1400" dirty="0" err="1" smtClean="0"/>
              <a:t>private</a:t>
            </a:r>
            <a:r>
              <a:rPr lang="es-ES" sz="1400" dirty="0" smtClean="0"/>
              <a:t> </a:t>
            </a:r>
            <a:r>
              <a:rPr lang="es-ES" sz="1400" dirty="0" err="1" smtClean="0"/>
              <a:t>int</a:t>
            </a:r>
            <a:r>
              <a:rPr lang="es-ES" sz="1400" dirty="0" smtClean="0"/>
              <a:t> </a:t>
            </a:r>
            <a:r>
              <a:rPr lang="es-ES" sz="1400" dirty="0" err="1" smtClean="0"/>
              <a:t>idProducto</a:t>
            </a:r>
            <a:r>
              <a:rPr lang="es-ES" sz="1400" dirty="0" smtClean="0"/>
              <a:t>;</a:t>
            </a:r>
          </a:p>
          <a:p>
            <a:r>
              <a:rPr lang="es-ES" sz="1400" dirty="0" smtClean="0"/>
              <a:t>    </a:t>
            </a:r>
            <a:r>
              <a:rPr lang="es-ES" sz="1400" dirty="0" err="1" smtClean="0"/>
              <a:t>private</a:t>
            </a:r>
            <a:r>
              <a:rPr lang="es-ES" sz="1400" dirty="0" smtClean="0"/>
              <a:t> </a:t>
            </a:r>
            <a:r>
              <a:rPr lang="es-ES" sz="1400" dirty="0" err="1" smtClean="0"/>
              <a:t>String</a:t>
            </a:r>
            <a:r>
              <a:rPr lang="es-ES" sz="1400" dirty="0" smtClean="0"/>
              <a:t> nombre;</a:t>
            </a:r>
          </a:p>
          <a:p>
            <a:r>
              <a:rPr lang="es-ES" sz="1400" dirty="0" smtClean="0"/>
              <a:t>    :</a:t>
            </a:r>
          </a:p>
          <a:p>
            <a:r>
              <a:rPr lang="es-ES" sz="1400" dirty="0" smtClean="0"/>
              <a:t>    </a:t>
            </a:r>
            <a:r>
              <a:rPr lang="es-ES" sz="1400" dirty="0" err="1" smtClean="0"/>
              <a:t>private</a:t>
            </a:r>
            <a:r>
              <a:rPr lang="es-ES" sz="1400" dirty="0" smtClean="0"/>
              <a:t> </a:t>
            </a:r>
            <a:r>
              <a:rPr lang="es-ES" sz="1400" dirty="0" err="1" smtClean="0"/>
              <a:t>Categoria</a:t>
            </a:r>
            <a:r>
              <a:rPr lang="es-ES" sz="1400" dirty="0" smtClean="0"/>
              <a:t> </a:t>
            </a:r>
            <a:r>
              <a:rPr lang="es-ES" sz="1400" dirty="0" err="1" smtClean="0"/>
              <a:t>categoria</a:t>
            </a:r>
            <a:r>
              <a:rPr lang="es-ES" sz="1400" dirty="0" smtClean="0"/>
              <a:t>;</a:t>
            </a:r>
          </a:p>
          <a:p>
            <a:endParaRPr lang="es-ES" sz="1400" dirty="0" smtClean="0"/>
          </a:p>
          <a:p>
            <a:r>
              <a:rPr lang="es-ES" sz="1400" dirty="0" smtClean="0"/>
              <a:t>    :</a:t>
            </a:r>
          </a:p>
          <a:p>
            <a:endParaRPr lang="es-ES" sz="1400" dirty="0" smtClean="0"/>
          </a:p>
          <a:p>
            <a:r>
              <a:rPr lang="es-ES" sz="1400" dirty="0" smtClean="0"/>
              <a:t>}</a:t>
            </a:r>
          </a:p>
        </p:txBody>
      </p:sp>
      <p:sp>
        <p:nvSpPr>
          <p:cNvPr id="6" name="5 Rectángulo"/>
          <p:cNvSpPr/>
          <p:nvPr/>
        </p:nvSpPr>
        <p:spPr>
          <a:xfrm>
            <a:off x="1762433" y="3140968"/>
            <a:ext cx="261783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 smtClean="0"/>
              <a:t>public</a:t>
            </a:r>
            <a:r>
              <a:rPr lang="es-ES" sz="1400" dirty="0" smtClean="0"/>
              <a:t> </a:t>
            </a:r>
            <a:r>
              <a:rPr lang="es-ES" sz="1400" dirty="0" err="1" smtClean="0"/>
              <a:t>class</a:t>
            </a:r>
            <a:r>
              <a:rPr lang="es-ES" sz="1400" dirty="0" smtClean="0"/>
              <a:t> </a:t>
            </a:r>
            <a:r>
              <a:rPr lang="es-ES" sz="1400" dirty="0" err="1" smtClean="0"/>
              <a:t>Categoria</a:t>
            </a:r>
            <a:endParaRPr lang="es-ES" sz="1400" dirty="0" smtClean="0"/>
          </a:p>
          <a:p>
            <a:r>
              <a:rPr lang="es-ES" sz="1400" dirty="0" smtClean="0"/>
              <a:t>{</a:t>
            </a:r>
          </a:p>
          <a:p>
            <a:r>
              <a:rPr lang="es-ES" sz="1400" dirty="0" smtClean="0"/>
              <a:t>    </a:t>
            </a:r>
            <a:r>
              <a:rPr lang="es-ES" sz="1400" dirty="0" err="1" smtClean="0"/>
              <a:t>private</a:t>
            </a:r>
            <a:r>
              <a:rPr lang="es-ES" sz="1400" dirty="0" smtClean="0"/>
              <a:t> </a:t>
            </a:r>
            <a:r>
              <a:rPr lang="es-ES" sz="1400" dirty="0" err="1" smtClean="0"/>
              <a:t>int</a:t>
            </a:r>
            <a:r>
              <a:rPr lang="es-ES" sz="1400" dirty="0" smtClean="0"/>
              <a:t> </a:t>
            </a:r>
            <a:r>
              <a:rPr lang="es-ES" sz="1400" dirty="0" err="1" smtClean="0"/>
              <a:t>codigoCategoria</a:t>
            </a:r>
            <a:r>
              <a:rPr lang="es-ES" sz="1400" dirty="0" smtClean="0"/>
              <a:t>;</a:t>
            </a:r>
          </a:p>
          <a:p>
            <a:r>
              <a:rPr lang="es-ES" sz="1400" dirty="0" smtClean="0"/>
              <a:t>    :</a:t>
            </a:r>
          </a:p>
          <a:p>
            <a:r>
              <a:rPr lang="es-ES" sz="1400" dirty="0" smtClean="0"/>
              <a:t>    </a:t>
            </a:r>
            <a:r>
              <a:rPr lang="es-ES" sz="1400" dirty="0" err="1" smtClean="0"/>
              <a:t>private</a:t>
            </a:r>
            <a:r>
              <a:rPr lang="es-ES" sz="1400" dirty="0" smtClean="0"/>
              <a:t> </a:t>
            </a:r>
            <a:r>
              <a:rPr lang="es-ES" sz="1400" dirty="0" err="1" smtClean="0"/>
              <a:t>List</a:t>
            </a:r>
            <a:r>
              <a:rPr lang="es-ES" sz="1400" dirty="0" smtClean="0"/>
              <a:t>&lt;Producto&gt; productos;</a:t>
            </a:r>
          </a:p>
          <a:p>
            <a:r>
              <a:rPr lang="es-ES" sz="1400" dirty="0" smtClean="0"/>
              <a:t>    :</a:t>
            </a:r>
          </a:p>
          <a:p>
            <a:endParaRPr lang="es-ES" sz="1400" dirty="0" smtClean="0"/>
          </a:p>
          <a:p>
            <a:endParaRPr lang="es-ES" sz="1400" dirty="0" smtClean="0"/>
          </a:p>
          <a:p>
            <a:endParaRPr lang="es-ES" sz="1400" dirty="0" smtClean="0"/>
          </a:p>
          <a:p>
            <a:r>
              <a:rPr lang="es-ES" sz="1400" dirty="0" smtClean="0"/>
              <a:t>}</a:t>
            </a:r>
          </a:p>
        </p:txBody>
      </p:sp>
      <p:cxnSp>
        <p:nvCxnSpPr>
          <p:cNvPr id="8" name="7 Conector recto de flecha"/>
          <p:cNvCxnSpPr/>
          <p:nvPr/>
        </p:nvCxnSpPr>
        <p:spPr>
          <a:xfrm flipV="1">
            <a:off x="3827207" y="3393868"/>
            <a:ext cx="1268361" cy="7669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 flipH="1" flipV="1">
            <a:off x="3082414" y="3305377"/>
            <a:ext cx="2168012" cy="1130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Configuración de relaciones</a:t>
            </a:r>
            <a:endParaRPr lang="es-ES" dirty="0"/>
          </a:p>
        </p:txBody>
      </p:sp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1113233" y="1844825"/>
            <a:ext cx="6578051" cy="3808724"/>
          </a:xfrm>
        </p:spPr>
        <p:txBody>
          <a:bodyPr>
            <a:normAutofit/>
          </a:bodyPr>
          <a:lstStyle/>
          <a:p>
            <a:pPr marL="0"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Las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relaciones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se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configuran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a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través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de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las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siguientes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anotaciones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  <a:p>
            <a:pPr marL="246888"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@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OneToOne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Relación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uno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a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uno</a:t>
            </a:r>
            <a:endParaRPr lang="en-US" sz="16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246888"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@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OneToMany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Relación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uno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a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muchos</a:t>
            </a:r>
            <a:endParaRPr lang="en-US" sz="16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246888"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@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ManyToOne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Relación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muchos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a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uno</a:t>
            </a:r>
            <a:endParaRPr lang="en-US" sz="16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246888"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@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ManyToMany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Relación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muchos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a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muchos</a:t>
            </a:r>
            <a:endParaRPr lang="en-US" sz="16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colocan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delante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del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atributo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que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contiene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el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objeto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/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objetos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de la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entidad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relacionada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n-U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n-U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n-U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Configuración de relaciones II</a:t>
            </a:r>
            <a:endParaRPr lang="es-ES" dirty="0"/>
          </a:p>
        </p:txBody>
      </p:sp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1113233" y="1844825"/>
            <a:ext cx="6578051" cy="3808724"/>
          </a:xfrm>
        </p:spPr>
        <p:txBody>
          <a:bodyPr>
            <a:normAutofit/>
          </a:bodyPr>
          <a:lstStyle/>
          <a:p>
            <a:pPr marL="0"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las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relaciones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uno-muchos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y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muchos-uno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,  la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entidad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del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lado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muchos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es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la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propietaria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de la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relación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</a:t>
            </a:r>
          </a:p>
          <a:p>
            <a:pPr marL="0"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El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atributo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del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lado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muchos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incluye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la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anotación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@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JoinColumn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con la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información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de la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relación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las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relaciones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muchos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a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muchos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,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cualquier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entidad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puede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incluir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la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información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de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relación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con @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JoinTable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n-U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n-U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n-U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/>
        </p:nvGraphicFramePr>
        <p:xfrm>
          <a:off x="2483769" y="2420888"/>
          <a:ext cx="4464496" cy="2160242"/>
        </p:xfrm>
        <a:graphic>
          <a:graphicData uri="http://schemas.openxmlformats.org/drawingml/2006/table">
            <a:tbl>
              <a:tblPr/>
              <a:tblGrid>
                <a:gridCol w="1748454"/>
                <a:gridCol w="1358021"/>
                <a:gridCol w="1358021"/>
              </a:tblGrid>
              <a:tr h="308606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Secciones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Productos</a:t>
                      </a:r>
                      <a:endParaRPr lang="es-E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8606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606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idSeccion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idProducto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606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seccion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nombre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606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responsable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idSeccion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606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precio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606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descripcion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" name="3 Conector recto de flecha"/>
          <p:cNvCxnSpPr/>
          <p:nvPr/>
        </p:nvCxnSpPr>
        <p:spPr>
          <a:xfrm>
            <a:off x="4283968" y="3212976"/>
            <a:ext cx="129614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4211960" y="292494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5220072" y="34290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</a:t>
            </a:r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/>
        </p:nvGraphicFramePr>
        <p:xfrm>
          <a:off x="2432050" y="1988841"/>
          <a:ext cx="5596335" cy="2054522"/>
        </p:xfrm>
        <a:graphic>
          <a:graphicData uri="http://schemas.openxmlformats.org/drawingml/2006/table">
            <a:tbl>
              <a:tblPr/>
              <a:tblGrid>
                <a:gridCol w="1328507"/>
                <a:gridCol w="996380"/>
                <a:gridCol w="1278688"/>
                <a:gridCol w="996380"/>
                <a:gridCol w="996380"/>
              </a:tblGrid>
              <a:tr h="398163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Cuentas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Titulares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Clientes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8531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457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numeroCuenta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idCuenta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dni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457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saldo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idCliente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nombre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457"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tipoCuenta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direccion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457">
                <a:tc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telefono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" name="3 Conector recto de flecha"/>
          <p:cNvCxnSpPr/>
          <p:nvPr/>
        </p:nvCxnSpPr>
        <p:spPr>
          <a:xfrm>
            <a:off x="3779912" y="2852936"/>
            <a:ext cx="1008112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 de flecha"/>
          <p:cNvCxnSpPr/>
          <p:nvPr/>
        </p:nvCxnSpPr>
        <p:spPr>
          <a:xfrm flipH="1">
            <a:off x="6012160" y="2924944"/>
            <a:ext cx="100811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3779912" y="256490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4499992" y="263691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6732240" y="262762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</a:t>
            </a:r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6012160" y="278092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</a:t>
            </a:r>
            <a:endParaRPr lang="es-E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8103</TotalTime>
  <Words>341</Words>
  <Application>Microsoft Office PowerPoint</Application>
  <PresentationFormat>Presentación en pantalla (4:3)</PresentationFormat>
  <Paragraphs>72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Solsticio</vt:lpstr>
      <vt:lpstr>Lección 18. Relación entre entidades</vt:lpstr>
      <vt:lpstr>Concepto</vt:lpstr>
      <vt:lpstr>Tipos de relaciones</vt:lpstr>
      <vt:lpstr>Definición de entidades</vt:lpstr>
      <vt:lpstr>Configuración de relaciones</vt:lpstr>
      <vt:lpstr>Configuración de relaciones II</vt:lpstr>
      <vt:lpstr>Diapositiva 7</vt:lpstr>
      <vt:lpstr>Diapositiva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Lección 1. Fundamentos de Java</dc:title>
  <dc:creator>antonio martin</dc:creator>
  <cp:lastModifiedBy>antonio martin</cp:lastModifiedBy>
  <cp:revision>25</cp:revision>
  <dcterms:created xsi:type="dcterms:W3CDTF">2017-04-22T22:25:01Z</dcterms:created>
  <dcterms:modified xsi:type="dcterms:W3CDTF">2017-07-19T21:14:21Z</dcterms:modified>
</cp:coreProperties>
</file>