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10.png" ContentType="image/png"/>
  <Override PartName="/ppt/media/image6.png" ContentType="image/png"/>
  <Override PartName="/ppt/media/image9.jpeg" ContentType="image/jpeg"/>
  <Override PartName="/ppt/media/image7.png" ContentType="image/png"/>
  <Override PartName="/ppt/media/image8.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280" cy="126180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9040"/>
            <a:ext cx="907128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9000"/>
            <a:ext cx="907128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280" cy="126180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442656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320" y="1769040"/>
            <a:ext cx="442656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320" y="4059000"/>
            <a:ext cx="442656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9000"/>
            <a:ext cx="442656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280" cy="126180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9040"/>
            <a:ext cx="9071280" cy="4384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9040"/>
            <a:ext cx="9071280" cy="4384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120" y="1769040"/>
            <a:ext cx="5494680" cy="4384080"/>
          </a:xfrm>
          <a:prstGeom prst="rect">
            <a:avLst/>
          </a:prstGeom>
          <a:ln>
            <a:noFill/>
          </a:ln>
        </p:spPr>
      </p:pic>
      <p:pic>
        <p:nvPicPr>
          <p:cNvPr id="35" name="" descr=""/>
          <p:cNvPicPr/>
          <p:nvPr/>
        </p:nvPicPr>
        <p:blipFill>
          <a:blip r:embed="rId3"/>
          <a:stretch/>
        </p:blipFill>
        <p:spPr>
          <a:xfrm>
            <a:off x="2292120" y="176904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280" cy="126180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9040"/>
            <a:ext cx="9071280" cy="4384080"/>
          </a:xfrm>
          <a:prstGeom prst="rect">
            <a:avLst/>
          </a:prstGeom>
        </p:spPr>
        <p:txBody>
          <a:bodyPr lIns="0" rIns="0" tIns="0" bIns="0" anchor="ctr"/>
          <a:p>
            <a:pPr algn="ctr"/>
            <a:endParaRPr b="0" lang="es-E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1280" cy="126180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9040"/>
            <a:ext cx="9071280" cy="4384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1280" cy="126180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9040"/>
            <a:ext cx="4426560" cy="4384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5152320" y="1769040"/>
            <a:ext cx="4426560" cy="4384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1280" cy="126180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1280" cy="5850360"/>
          </a:xfrm>
          <a:prstGeom prst="rect">
            <a:avLst/>
          </a:prstGeom>
        </p:spPr>
        <p:txBody>
          <a:bodyPr lIns="0" rIns="0" tIns="0" bIns="0" anchor="ctr"/>
          <a:p>
            <a:pPr algn="ctr"/>
            <a:endParaRPr b="0" lang="es-E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1280" cy="126180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9040"/>
            <a:ext cx="442656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9000"/>
            <a:ext cx="442656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5152320" y="1769040"/>
            <a:ext cx="4426560" cy="4384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280" cy="126180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9040"/>
            <a:ext cx="9071280" cy="4384080"/>
          </a:xfrm>
          <a:prstGeom prst="rect">
            <a:avLst/>
          </a:prstGeom>
        </p:spPr>
        <p:txBody>
          <a:bodyPr lIns="0" rIns="0" tIns="0" bIns="0" anchor="ctr"/>
          <a:p>
            <a:pPr algn="ctr"/>
            <a:endParaRPr b="0" lang="es-E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280" cy="126180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9040"/>
            <a:ext cx="4426560" cy="4384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152320" y="1769040"/>
            <a:ext cx="442656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320" y="4059000"/>
            <a:ext cx="442656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1280" cy="126180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9040"/>
            <a:ext cx="442656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320" y="1769040"/>
            <a:ext cx="442656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9000"/>
            <a:ext cx="907128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280" cy="126180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9040"/>
            <a:ext cx="907128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9000"/>
            <a:ext cx="907128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280" cy="126180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9040"/>
            <a:ext cx="442656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152320" y="1769040"/>
            <a:ext cx="442656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152320" y="4059000"/>
            <a:ext cx="442656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9000"/>
            <a:ext cx="442656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1280" cy="126180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9040"/>
            <a:ext cx="9071280" cy="4384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9040"/>
            <a:ext cx="9071280" cy="4384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292120" y="1769040"/>
            <a:ext cx="5494680" cy="4384080"/>
          </a:xfrm>
          <a:prstGeom prst="rect">
            <a:avLst/>
          </a:prstGeom>
          <a:ln>
            <a:noFill/>
          </a:ln>
        </p:spPr>
      </p:pic>
      <p:pic>
        <p:nvPicPr>
          <p:cNvPr id="71" name="" descr=""/>
          <p:cNvPicPr/>
          <p:nvPr/>
        </p:nvPicPr>
        <p:blipFill>
          <a:blip r:embed="rId3"/>
          <a:stretch/>
        </p:blipFill>
        <p:spPr>
          <a:xfrm>
            <a:off x="2292120" y="176904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1280" cy="126180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9040"/>
            <a:ext cx="9071280" cy="4384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280" cy="126180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9040"/>
            <a:ext cx="4426560" cy="4384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320" y="1769040"/>
            <a:ext cx="4426560" cy="4384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280" cy="126180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1280" cy="5850360"/>
          </a:xfrm>
          <a:prstGeom prst="rect">
            <a:avLst/>
          </a:prstGeom>
        </p:spPr>
        <p:txBody>
          <a:bodyPr lIns="0" rIns="0" tIns="0" bIns="0" anchor="ctr"/>
          <a:p>
            <a:pPr algn="ctr"/>
            <a:endParaRPr b="0" lang="es-E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280" cy="126180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9040"/>
            <a:ext cx="442656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9000"/>
            <a:ext cx="442656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320" y="1769040"/>
            <a:ext cx="4426560" cy="4384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280" cy="126180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9040"/>
            <a:ext cx="4426560" cy="43840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320" y="1769040"/>
            <a:ext cx="442656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320" y="4059000"/>
            <a:ext cx="442656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280" cy="126180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9040"/>
            <a:ext cx="442656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320" y="1769040"/>
            <a:ext cx="442656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9000"/>
            <a:ext cx="9071280" cy="2090880"/>
          </a:xfrm>
          <a:prstGeom prst="rect">
            <a:avLst/>
          </a:prstGeom>
        </p:spPr>
        <p:txBody>
          <a:bodyPr lIns="0" rIns="0" tIns="0" bIns="0"/>
          <a:p>
            <a:endParaRPr b="0" lang="es-E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280" cy="126180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s-ES" sz="3200" spc="-1" strike="noStrike">
                <a:solidFill>
                  <a:srgbClr val="000000"/>
                </a:solidFill>
                <a:uFill>
                  <a:solidFill>
                    <a:srgbClr val="ffffff"/>
                  </a:solidFill>
                </a:uFill>
                <a:latin typeface="Arial"/>
              </a:rPr>
              <a:t>Click to edit the outline text format</a:t>
            </a:r>
            <a:endParaRPr b="0" lang="es-E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s-ES" sz="2800" spc="-1" strike="noStrike">
                <a:solidFill>
                  <a:srgbClr val="000000"/>
                </a:solidFill>
                <a:uFill>
                  <a:solidFill>
                    <a:srgbClr val="ffffff"/>
                  </a:solidFill>
                </a:uFill>
                <a:latin typeface="Arial"/>
              </a:rPr>
              <a:t>Second Outline Level</a:t>
            </a:r>
            <a:endParaRPr b="0" lang="es-E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s-ES" sz="2400" spc="-1" strike="noStrike">
                <a:solidFill>
                  <a:srgbClr val="000000"/>
                </a:solidFill>
                <a:uFill>
                  <a:solidFill>
                    <a:srgbClr val="ffffff"/>
                  </a:solidFill>
                </a:uFill>
                <a:latin typeface="Arial"/>
              </a:rPr>
              <a:t>Third Outline Level</a:t>
            </a:r>
            <a:endParaRPr b="0" lang="es-E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s-ES" sz="2000" spc="-1" strike="noStrike">
                <a:solidFill>
                  <a:srgbClr val="000000"/>
                </a:solidFill>
                <a:uFill>
                  <a:solidFill>
                    <a:srgbClr val="ffffff"/>
                  </a:solidFill>
                </a:uFill>
                <a:latin typeface="Arial"/>
              </a:rPr>
              <a:t>Fourth Outline Level</a:t>
            </a:r>
            <a:endParaRPr b="0" lang="es-E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s-ES" sz="2000" spc="-1" strike="noStrike">
                <a:solidFill>
                  <a:srgbClr val="000000"/>
                </a:solidFill>
                <a:uFill>
                  <a:solidFill>
                    <a:srgbClr val="ffffff"/>
                  </a:solidFill>
                </a:uFill>
                <a:latin typeface="Arial"/>
              </a:rPr>
              <a:t>Fifth Outline Level</a:t>
            </a:r>
            <a:endParaRPr b="0" lang="es-E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s-ES" sz="2000" spc="-1" strike="noStrike">
                <a:solidFill>
                  <a:srgbClr val="000000"/>
                </a:solidFill>
                <a:uFill>
                  <a:solidFill>
                    <a:srgbClr val="ffffff"/>
                  </a:solidFill>
                </a:uFill>
                <a:latin typeface="Arial"/>
              </a:rPr>
              <a:t>Sixth Outline Level</a:t>
            </a:r>
            <a:endParaRPr b="0" lang="es-E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s-ES" sz="2000" spc="-1" strike="noStrike">
                <a:solidFill>
                  <a:srgbClr val="000000"/>
                </a:solidFill>
                <a:uFill>
                  <a:solidFill>
                    <a:srgbClr val="ffffff"/>
                  </a:solidFill>
                </a:uFill>
                <a:latin typeface="Arial"/>
              </a:rPr>
              <a:t>Seventh Outline Level</a:t>
            </a:r>
            <a:endParaRPr b="0" lang="es-E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1280" cy="1261800"/>
          </a:xfrm>
          <a:prstGeom prst="rect">
            <a:avLst/>
          </a:prstGeom>
        </p:spPr>
        <p:txBody>
          <a:bodyPr lIns="0" rIns="0" tIns="0" bIns="0" anchor="ctr"/>
          <a:p>
            <a:pPr algn="ctr"/>
            <a:endParaRPr b="0" lang="es-ES"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504000" y="1769040"/>
            <a:ext cx="9071280" cy="4384080"/>
          </a:xfrm>
          <a:prstGeom prst="rect">
            <a:avLst/>
          </a:prstGeom>
        </p:spPr>
        <p:txBody>
          <a:bodyPr lIns="0" rIns="0" tIns="0" bIns="0"/>
          <a:p>
            <a:pPr marL="432000" indent="-324000">
              <a:buClr>
                <a:srgbClr val="000000"/>
              </a:buClr>
              <a:buSzPct val="45000"/>
              <a:buFont typeface="Wingdings" charset="2"/>
              <a:buChar char=""/>
            </a:pPr>
            <a:r>
              <a:rPr b="0" lang="es-ES" sz="1800" spc="-1" strike="noStrike">
                <a:solidFill>
                  <a:srgbClr val="000000"/>
                </a:solidFill>
                <a:uFill>
                  <a:solidFill>
                    <a:srgbClr val="ffffff"/>
                  </a:solidFill>
                </a:uFill>
                <a:latin typeface="Arial"/>
              </a:rPr>
              <a:t>Click to edit the outline text format</a:t>
            </a:r>
            <a:endParaRPr b="0" lang="es-E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s-ES" sz="1800" spc="-1" strike="noStrike">
                <a:solidFill>
                  <a:srgbClr val="000000"/>
                </a:solidFill>
                <a:uFill>
                  <a:solidFill>
                    <a:srgbClr val="ffffff"/>
                  </a:solidFill>
                </a:uFill>
                <a:latin typeface="Arial"/>
              </a:rPr>
              <a:t>Second Outline Level</a:t>
            </a:r>
            <a:endParaRPr b="0" lang="es-E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s-ES" sz="1800" spc="-1" strike="noStrike">
                <a:solidFill>
                  <a:srgbClr val="000000"/>
                </a:solidFill>
                <a:uFill>
                  <a:solidFill>
                    <a:srgbClr val="ffffff"/>
                  </a:solidFill>
                </a:uFill>
                <a:latin typeface="Arial"/>
              </a:rPr>
              <a:t>Third Outline Level</a:t>
            </a:r>
            <a:endParaRPr b="0" lang="es-E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s-ES" sz="1800" spc="-1" strike="noStrike">
                <a:solidFill>
                  <a:srgbClr val="000000"/>
                </a:solidFill>
                <a:uFill>
                  <a:solidFill>
                    <a:srgbClr val="ffffff"/>
                  </a:solidFill>
                </a:uFill>
                <a:latin typeface="Arial"/>
              </a:rPr>
              <a:t>Fourth Outline Level</a:t>
            </a:r>
            <a:endParaRPr b="0" lang="es-E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s-ES" sz="1800" spc="-1" strike="noStrike">
                <a:solidFill>
                  <a:srgbClr val="000000"/>
                </a:solidFill>
                <a:uFill>
                  <a:solidFill>
                    <a:srgbClr val="ffffff"/>
                  </a:solidFill>
                </a:uFill>
                <a:latin typeface="Arial"/>
              </a:rPr>
              <a:t>Fifth Outline Level</a:t>
            </a:r>
            <a:endParaRPr b="0" lang="es-E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s-ES" sz="1800" spc="-1" strike="noStrike">
                <a:solidFill>
                  <a:srgbClr val="000000"/>
                </a:solidFill>
                <a:uFill>
                  <a:solidFill>
                    <a:srgbClr val="ffffff"/>
                  </a:solidFill>
                </a:uFill>
                <a:latin typeface="Arial"/>
              </a:rPr>
              <a:t>Sixth Outline Level</a:t>
            </a:r>
            <a:endParaRPr b="0" lang="es-E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s-ES" sz="1800" spc="-1" strike="noStrike">
                <a:solidFill>
                  <a:srgbClr val="000000"/>
                </a:solidFill>
                <a:uFill>
                  <a:solidFill>
                    <a:srgbClr val="ffffff"/>
                  </a:solidFill>
                </a:uFill>
                <a:latin typeface="Arial"/>
              </a:rPr>
              <a:t>Seventh Outline Level</a:t>
            </a:r>
            <a:endParaRPr b="0" lang="es-E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hyperlink" Target="https://www.droneregulations.info/" TargetMode="External"/><Relationship Id="rId2" Type="http://schemas.openxmlformats.org/officeDocument/2006/relationships/hyperlink" Target="http://www.auvsi.org/" TargetMode="External"/><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2" name="" descr=""/>
          <p:cNvPicPr/>
          <p:nvPr/>
        </p:nvPicPr>
        <p:blipFill>
          <a:blip r:embed="rId1"/>
          <a:stretch/>
        </p:blipFill>
        <p:spPr>
          <a:xfrm>
            <a:off x="6564600" y="3240000"/>
            <a:ext cx="3299040" cy="4162320"/>
          </a:xfrm>
          <a:prstGeom prst="rect">
            <a:avLst/>
          </a:prstGeom>
          <a:ln w="3600">
            <a:noFill/>
          </a:ln>
        </p:spPr>
      </p:pic>
      <p:sp>
        <p:nvSpPr>
          <p:cNvPr id="73" name="CustomShape 1"/>
          <p:cNvSpPr/>
          <p:nvPr/>
        </p:nvSpPr>
        <p:spPr>
          <a:xfrm>
            <a:off x="504360" y="3109320"/>
            <a:ext cx="9071280" cy="1701000"/>
          </a:xfrm>
          <a:prstGeom prst="rect">
            <a:avLst/>
          </a:prstGeom>
          <a:noFill/>
          <a:ln>
            <a:noFill/>
          </a:ln>
        </p:spPr>
        <p:style>
          <a:lnRef idx="0"/>
          <a:fillRef idx="0"/>
          <a:effectRef idx="0"/>
          <a:fontRef idx="minor"/>
        </p:style>
        <p:txBody>
          <a:bodyPr lIns="0" rIns="0" tIns="0" bIns="0" anchor="ctr"/>
          <a:p>
            <a:pPr algn="ctr">
              <a:lnSpc>
                <a:spcPct val="100000"/>
              </a:lnSpc>
            </a:pPr>
            <a:r>
              <a:rPr b="1" lang="en-US" sz="4000" spc="-1" strike="noStrike">
                <a:solidFill>
                  <a:srgbClr val="333333"/>
                </a:solidFill>
                <a:uFill>
                  <a:solidFill>
                    <a:srgbClr val="ffffff"/>
                  </a:solidFill>
                </a:uFill>
                <a:latin typeface="Arial"/>
              </a:rPr>
              <a:t>Contribution of RPAS in Research and Conservation in Protected Areas: present and future</a:t>
            </a:r>
            <a:endParaRPr b="0" lang="en-US" sz="1800" spc="-1" strike="noStrike">
              <a:solidFill>
                <a:srgbClr val="000000"/>
              </a:solidFill>
              <a:uFill>
                <a:solidFill>
                  <a:srgbClr val="ffffff"/>
                </a:solidFill>
              </a:uFill>
              <a:latin typeface="Arial"/>
            </a:endParaRPr>
          </a:p>
        </p:txBody>
      </p:sp>
      <p:sp>
        <p:nvSpPr>
          <p:cNvPr id="74" name="CustomShape 2"/>
          <p:cNvSpPr/>
          <p:nvPr/>
        </p:nvSpPr>
        <p:spPr>
          <a:xfrm>
            <a:off x="684000" y="6120000"/>
            <a:ext cx="2632320" cy="373320"/>
          </a:xfrm>
          <a:prstGeom prst="rect">
            <a:avLst/>
          </a:prstGeom>
          <a:noFill/>
          <a:ln w="3600">
            <a:noFill/>
          </a:ln>
        </p:spPr>
        <p:style>
          <a:lnRef idx="0"/>
          <a:fillRef idx="0"/>
          <a:effectRef idx="0"/>
          <a:fontRef idx="minor"/>
        </p:style>
        <p:txBody>
          <a:bodyPr lIns="90000" rIns="90000" tIns="45000" bIns="45000"/>
          <a:p>
            <a:r>
              <a:rPr b="0" lang="en-US" sz="2000" spc="-1" strike="noStrike">
                <a:solidFill>
                  <a:srgbClr val="000000"/>
                </a:solidFill>
                <a:uFill>
                  <a:solidFill>
                    <a:srgbClr val="ffffff"/>
                  </a:solidFill>
                </a:uFill>
                <a:latin typeface="Arial"/>
              </a:rPr>
              <a:t>Jesús Jiménez López</a:t>
            </a:r>
            <a:endParaRPr b="0" lang="en-US" sz="1800" spc="-1" strike="noStrike">
              <a:solidFill>
                <a:srgbClr val="000000"/>
              </a:solidFill>
              <a:uFill>
                <a:solidFill>
                  <a:srgbClr val="ffffff"/>
                </a:solidFill>
              </a:uFill>
              <a:latin typeface="Arial"/>
            </a:endParaRPr>
          </a:p>
        </p:txBody>
      </p:sp>
      <p:pic>
        <p:nvPicPr>
          <p:cNvPr id="75" name="" descr=""/>
          <p:cNvPicPr/>
          <p:nvPr/>
        </p:nvPicPr>
        <p:blipFill>
          <a:blip r:embed="rId2"/>
          <a:stretch/>
        </p:blipFill>
        <p:spPr>
          <a:xfrm>
            <a:off x="612000" y="108000"/>
            <a:ext cx="2879640" cy="2879640"/>
          </a:xfrm>
          <a:prstGeom prst="rect">
            <a:avLst/>
          </a:prstGeom>
          <a:ln w="3600">
            <a:noFill/>
          </a:ln>
        </p:spPr>
      </p:pic>
      <p:pic>
        <p:nvPicPr>
          <p:cNvPr id="76" name="" descr=""/>
          <p:cNvPicPr/>
          <p:nvPr/>
        </p:nvPicPr>
        <p:blipFill>
          <a:blip r:embed="rId3"/>
          <a:stretch/>
        </p:blipFill>
        <p:spPr>
          <a:xfrm>
            <a:off x="3636000" y="108000"/>
            <a:ext cx="2879640" cy="2879640"/>
          </a:xfrm>
          <a:prstGeom prst="rect">
            <a:avLst/>
          </a:prstGeom>
          <a:ln w="3600">
            <a:noFill/>
          </a:ln>
        </p:spPr>
      </p:pic>
      <p:pic>
        <p:nvPicPr>
          <p:cNvPr id="77" name="" descr=""/>
          <p:cNvPicPr/>
          <p:nvPr/>
        </p:nvPicPr>
        <p:blipFill>
          <a:blip r:embed="rId4"/>
          <a:stretch/>
        </p:blipFill>
        <p:spPr>
          <a:xfrm>
            <a:off x="6660000" y="72000"/>
            <a:ext cx="2879640" cy="2879640"/>
          </a:xfrm>
          <a:prstGeom prst="rect">
            <a:avLst/>
          </a:prstGeom>
          <a:ln w="3600">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2" name="" descr=""/>
          <p:cNvPicPr/>
          <p:nvPr/>
        </p:nvPicPr>
        <p:blipFill>
          <a:blip r:embed="rId1"/>
          <a:stretch/>
        </p:blipFill>
        <p:spPr>
          <a:xfrm>
            <a:off x="192240" y="603360"/>
            <a:ext cx="9696240" cy="635292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3600" spc="-1" strike="noStrike">
                <a:solidFill>
                  <a:srgbClr val="333333"/>
                </a:solidFill>
                <a:uFill>
                  <a:solidFill>
                    <a:srgbClr val="ffffff"/>
                  </a:solidFill>
                </a:uFill>
                <a:latin typeface="Arial"/>
              </a:rPr>
              <a:t>Applications: Infrastructure and risk assessment</a:t>
            </a:r>
            <a:endParaRPr b="0" lang="en-US" sz="1800" spc="-1" strike="noStrike">
              <a:solidFill>
                <a:srgbClr val="000000"/>
              </a:solidFill>
              <a:uFill>
                <a:solidFill>
                  <a:srgbClr val="ffffff"/>
                </a:solidFill>
              </a:uFill>
              <a:latin typeface="Arial"/>
            </a:endParaRPr>
          </a:p>
        </p:txBody>
      </p:sp>
      <p:sp>
        <p:nvSpPr>
          <p:cNvPr id="114" name="CustomShape 2"/>
          <p:cNvSpPr/>
          <p:nvPr/>
        </p:nvSpPr>
        <p:spPr>
          <a:xfrm>
            <a:off x="432000" y="3132000"/>
            <a:ext cx="9287640" cy="1727640"/>
          </a:xfrm>
          <a:prstGeom prst="rect">
            <a:avLst/>
          </a:prstGeom>
          <a:noFill/>
          <a:ln>
            <a:noFill/>
          </a:ln>
        </p:spPr>
        <p:style>
          <a:lnRef idx="0"/>
          <a:fillRef idx="0"/>
          <a:effectRef idx="0"/>
          <a:fontRef idx="minor"/>
        </p:style>
        <p:txBody>
          <a:bodyPr lIns="0" rIns="0" tIns="0" bIns="0"/>
          <a:p>
            <a:endParaRPr b="0" lang="en-US" sz="1800" spc="-1" strike="noStrike">
              <a:solidFill>
                <a:srgbClr val="000000"/>
              </a:solidFill>
              <a:uFill>
                <a:solidFill>
                  <a:srgbClr val="ffffff"/>
                </a:solidFill>
              </a:uFill>
              <a:latin typeface="Arial"/>
            </a:endParaRPr>
          </a:p>
          <a:p>
            <a:r>
              <a:rPr b="1" lang="en-US" sz="1800" spc="-1" strike="noStrike">
                <a:solidFill>
                  <a:srgbClr val="000000"/>
                </a:solidFill>
                <a:uFill>
                  <a:solidFill>
                    <a:srgbClr val="ffffff"/>
                  </a:solidFill>
                </a:uFill>
                <a:latin typeface="Arial"/>
              </a:rPr>
              <a:t>Research</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Visual evaluation of linear electrical structures</a:t>
            </a:r>
            <a:r>
              <a:rPr b="0" lang="en-US" sz="1800" spc="-1" strike="noStrike">
                <a:solidFill>
                  <a:srgbClr val="000000"/>
                </a:solidFill>
                <a:uFill>
                  <a:solidFill>
                    <a:srgbClr val="ffffff"/>
                  </a:solidFill>
                </a:uFill>
                <a:latin typeface="Arial"/>
              </a:rPr>
              <a:t> </a:t>
            </a:r>
            <a:r>
              <a:rPr b="0" lang="en-US" sz="1200" spc="-1" strike="noStrike">
                <a:solidFill>
                  <a:srgbClr val="000000"/>
                </a:solidFill>
                <a:uFill>
                  <a:solidFill>
                    <a:srgbClr val="ffffff"/>
                  </a:solidFill>
                </a:uFill>
                <a:latin typeface="Arial"/>
              </a:rPr>
              <a:t>(Margarita Mulero-Pázmány 2014)</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Marks on Wiring collisions avoidance</a:t>
            </a:r>
            <a:r>
              <a:rPr b="0" lang="en-US" sz="1200" spc="-1" strike="noStrike">
                <a:solidFill>
                  <a:srgbClr val="000000"/>
                </a:solidFill>
                <a:uFill>
                  <a:solidFill>
                    <a:srgbClr val="ffffff"/>
                  </a:solidFill>
                </a:uFill>
                <a:latin typeface="Arial"/>
              </a:rPr>
              <a:t> (Lobermeir et al. 2015)</a:t>
            </a:r>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Pre-harvest ground nest inspection  </a:t>
            </a:r>
            <a:r>
              <a:rPr b="0" lang="en-US" sz="1200" spc="-1" strike="noStrike">
                <a:solidFill>
                  <a:srgbClr val="000000"/>
                </a:solidFill>
                <a:uFill>
                  <a:solidFill>
                    <a:srgbClr val="ffffff"/>
                  </a:solidFill>
                </a:uFill>
                <a:latin typeface="Arial"/>
              </a:rPr>
              <a:t>(Mulero-Pázmány Margarita 2011)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15" name="CustomShape 3"/>
          <p:cNvSpPr/>
          <p:nvPr/>
        </p:nvSpPr>
        <p:spPr>
          <a:xfrm>
            <a:off x="5472000" y="1692000"/>
            <a:ext cx="4895640" cy="857880"/>
          </a:xfrm>
          <a:prstGeom prst="rect">
            <a:avLst/>
          </a:prstGeom>
          <a:noFill/>
          <a:ln w="3600">
            <a:noFill/>
          </a:ln>
        </p:spPr>
        <p:style>
          <a:lnRef idx="0"/>
          <a:fillRef idx="0"/>
          <a:effectRef idx="0"/>
          <a:fontRef idx="minor"/>
        </p:style>
        <p:txBody>
          <a:bodyPr lIns="90000" rIns="90000" tIns="45000" bIns="45000"/>
          <a:p>
            <a:r>
              <a:rPr b="1" lang="en-US" sz="1800" spc="-1" strike="noStrike">
                <a:solidFill>
                  <a:srgbClr val="000000"/>
                </a:solidFill>
                <a:uFill>
                  <a:solidFill>
                    <a:srgbClr val="ffffff"/>
                  </a:solidFill>
                </a:uFill>
                <a:latin typeface="Arial"/>
              </a:rPr>
              <a:t>Target species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Birds</a:t>
            </a:r>
            <a:endParaRPr b="0" lang="en-US" sz="1800" spc="-1" strike="noStrike">
              <a:solidFill>
                <a:srgbClr val="000000"/>
              </a:solidFill>
              <a:uFill>
                <a:solidFill>
                  <a:srgbClr val="ffffff"/>
                </a:solidFill>
              </a:uFill>
              <a:latin typeface="Arial"/>
            </a:endParaRPr>
          </a:p>
        </p:txBody>
      </p:sp>
      <p:sp>
        <p:nvSpPr>
          <p:cNvPr id="116" name="CustomShape 4"/>
          <p:cNvSpPr/>
          <p:nvPr/>
        </p:nvSpPr>
        <p:spPr>
          <a:xfrm>
            <a:off x="396000" y="1707480"/>
            <a:ext cx="4679640" cy="1789920"/>
          </a:xfrm>
          <a:prstGeom prst="rect">
            <a:avLst/>
          </a:prstGeom>
          <a:noFill/>
          <a:ln w="3600">
            <a:noFill/>
          </a:ln>
        </p:spPr>
        <p:style>
          <a:lnRef idx="0"/>
          <a:fillRef idx="0"/>
          <a:effectRef idx="0"/>
          <a:fontRef idx="minor"/>
        </p:style>
        <p:txBody>
          <a:bodyPr lIns="90000" rIns="90000" tIns="45000" bIns="45000"/>
          <a:p>
            <a:r>
              <a:rPr b="1" lang="en-US" sz="1800" spc="-1" strike="noStrike">
                <a:solidFill>
                  <a:srgbClr val="000000"/>
                </a:solidFill>
                <a:uFill>
                  <a:solidFill>
                    <a:srgbClr val="ffffff"/>
                  </a:solidFill>
                </a:uFill>
                <a:latin typeface="Arial"/>
              </a:rPr>
              <a:t>Infrastructure and risk assessment</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Inspection</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Preventive measures</a:t>
            </a:r>
            <a:endParaRPr b="0" lang="en-US" sz="1800" spc="-1" strike="noStrike">
              <a:solidFill>
                <a:srgbClr val="000000"/>
              </a:solidFill>
              <a:uFill>
                <a:solidFill>
                  <a:srgbClr val="ffffff"/>
                </a:solidFill>
              </a:uFill>
              <a:latin typeface="Arial"/>
            </a:endParaRPr>
          </a:p>
        </p:txBody>
      </p:sp>
      <p:sp>
        <p:nvSpPr>
          <p:cNvPr id="117" name="CustomShape 5"/>
          <p:cNvSpPr/>
          <p:nvPr/>
        </p:nvSpPr>
        <p:spPr>
          <a:xfrm>
            <a:off x="324000" y="5157720"/>
            <a:ext cx="9107640" cy="1789920"/>
          </a:xfrm>
          <a:prstGeom prst="rect">
            <a:avLst/>
          </a:prstGeom>
          <a:noFill/>
          <a:ln w="3600">
            <a:noFill/>
          </a:ln>
        </p:spPr>
        <p:style>
          <a:lnRef idx="0"/>
          <a:fillRef idx="0"/>
          <a:effectRef idx="0"/>
          <a:fontRef idx="minor"/>
        </p:style>
        <p:txBody>
          <a:bodyPr lIns="90000" rIns="90000" tIns="45000" bIns="45000"/>
          <a:p>
            <a:r>
              <a:rPr b="1" lang="en-US" sz="1800" spc="-1" strike="noStrike">
                <a:solidFill>
                  <a:srgbClr val="000000"/>
                </a:solidFill>
                <a:uFill>
                  <a:solidFill>
                    <a:srgbClr val="ffffff"/>
                  </a:solidFill>
                </a:uFill>
                <a:latin typeface="Arial"/>
              </a:rPr>
              <a:t>Considerations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Cost-effective alternative to manual inspection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Others:  monitoring facilities and roads crossing sensitive areas, coastal ecosystems where vessels strikes with aquatic species :)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Persuade birds from approaching power lines, wind turbines, other potential hazards. :)</a:t>
            </a:r>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3600" spc="-1" strike="noStrike">
                <a:solidFill>
                  <a:srgbClr val="333333"/>
                </a:solidFill>
                <a:uFill>
                  <a:solidFill>
                    <a:srgbClr val="ffffff"/>
                  </a:solidFill>
                </a:uFill>
                <a:latin typeface="Arial"/>
              </a:rPr>
              <a:t>Applications: </a:t>
            </a:r>
            <a:r>
              <a:rPr b="0" lang="en-US" sz="3600" spc="-1" strike="noStrike">
                <a:solidFill>
                  <a:srgbClr val="333333"/>
                </a:solidFill>
                <a:uFill>
                  <a:solidFill>
                    <a:srgbClr val="ffffff"/>
                  </a:solidFill>
                </a:uFill>
                <a:latin typeface="Arial"/>
              </a:rPr>
              <a:t>Surveillance and support for </a:t>
            </a:r>
            <a:r>
              <a:rPr b="0" lang="en-US" sz="3600" spc="-1" strike="noStrike">
                <a:solidFill>
                  <a:srgbClr val="333333"/>
                </a:solidFill>
                <a:uFill>
                  <a:solidFill>
                    <a:srgbClr val="ffffff"/>
                  </a:solidFill>
                </a:uFill>
                <a:latin typeface="Arial"/>
              </a:rPr>
              <a:t>compliance with laws in protected areas</a:t>
            </a:r>
            <a:endParaRPr b="0" lang="en-US" sz="1800" spc="-1" strike="noStrike">
              <a:solidFill>
                <a:srgbClr val="000000"/>
              </a:solidFill>
              <a:uFill>
                <a:solidFill>
                  <a:srgbClr val="ffffff"/>
                </a:solidFill>
              </a:uFill>
              <a:latin typeface="Arial"/>
            </a:endParaRPr>
          </a:p>
        </p:txBody>
      </p:sp>
      <p:sp>
        <p:nvSpPr>
          <p:cNvPr id="119" name="CustomShape 2"/>
          <p:cNvSpPr/>
          <p:nvPr/>
        </p:nvSpPr>
        <p:spPr>
          <a:xfrm>
            <a:off x="432000" y="3132000"/>
            <a:ext cx="9287640" cy="1727640"/>
          </a:xfrm>
          <a:prstGeom prst="rect">
            <a:avLst/>
          </a:prstGeom>
          <a:noFill/>
          <a:ln>
            <a:noFill/>
          </a:ln>
        </p:spPr>
        <p:style>
          <a:lnRef idx="0"/>
          <a:fillRef idx="0"/>
          <a:effectRef idx="0"/>
          <a:fontRef idx="minor"/>
        </p:style>
        <p:txBody>
          <a:bodyPr lIns="0" rIns="0" tIns="0" bIns="0"/>
          <a:p>
            <a:endParaRPr b="0" lang="en-US" sz="1800" spc="-1" strike="noStrike">
              <a:solidFill>
                <a:srgbClr val="000000"/>
              </a:solidFill>
              <a:uFill>
                <a:solidFill>
                  <a:srgbClr val="ffffff"/>
                </a:solidFill>
              </a:uFill>
              <a:latin typeface="Arial"/>
            </a:endParaRPr>
          </a:p>
          <a:p>
            <a:r>
              <a:rPr b="1" lang="en-US" sz="1800" spc="-1" strike="noStrike">
                <a:solidFill>
                  <a:srgbClr val="000000"/>
                </a:solidFill>
                <a:uFill>
                  <a:solidFill>
                    <a:srgbClr val="ffffff"/>
                  </a:solidFill>
                </a:uFill>
                <a:latin typeface="Arial"/>
              </a:rPr>
              <a:t>Research</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Novel methods: detect presence of humans and target species </a:t>
            </a:r>
            <a:r>
              <a:rPr b="0" lang="en-US" sz="1200" spc="-1" strike="noStrike">
                <a:solidFill>
                  <a:srgbClr val="000000"/>
                </a:solidFill>
                <a:uFill>
                  <a:solidFill>
                    <a:srgbClr val="ffffff"/>
                  </a:solidFill>
                </a:uFill>
                <a:latin typeface="Arial"/>
              </a:rPr>
              <a:t>(Mulero-Pázmány et al. 2014)</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Marine protected areas (MPA) ? </a:t>
            </a:r>
            <a:r>
              <a:rPr b="0" lang="en-US" sz="1200" spc="-1" strike="noStrike">
                <a:solidFill>
                  <a:srgbClr val="000000"/>
                </a:solidFill>
                <a:uFill>
                  <a:solidFill>
                    <a:srgbClr val="ffffff"/>
                  </a:solidFill>
                </a:uFill>
                <a:latin typeface="Arial"/>
              </a:rPr>
              <a:t>(Franco et al. 2016)</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Tourist activity surveillance </a:t>
            </a:r>
            <a:r>
              <a:rPr b="0" lang="en-US" sz="1200" spc="-1" strike="noStrike">
                <a:solidFill>
                  <a:srgbClr val="000000"/>
                </a:solidFill>
                <a:uFill>
                  <a:solidFill>
                    <a:srgbClr val="ffffff"/>
                  </a:solidFill>
                </a:uFill>
                <a:latin typeface="Arial"/>
              </a:rPr>
              <a:t>(Sabella et al. 2017)</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20" name="CustomShape 3"/>
          <p:cNvSpPr/>
          <p:nvPr/>
        </p:nvSpPr>
        <p:spPr>
          <a:xfrm>
            <a:off x="5472000" y="1692000"/>
            <a:ext cx="4895640" cy="857880"/>
          </a:xfrm>
          <a:prstGeom prst="rect">
            <a:avLst/>
          </a:prstGeom>
          <a:noFill/>
          <a:ln w="3600">
            <a:noFill/>
          </a:ln>
        </p:spPr>
        <p:style>
          <a:lnRef idx="0"/>
          <a:fillRef idx="0"/>
          <a:effectRef idx="0"/>
          <a:fontRef idx="minor"/>
        </p:style>
        <p:txBody>
          <a:bodyPr lIns="90000" rIns="90000" tIns="45000" bIns="45000"/>
          <a:p>
            <a:r>
              <a:rPr b="1" lang="en-US" sz="1800" spc="-1" strike="noStrike">
                <a:solidFill>
                  <a:srgbClr val="000000"/>
                </a:solidFill>
                <a:uFill>
                  <a:solidFill>
                    <a:srgbClr val="ffffff"/>
                  </a:solidFill>
                </a:uFill>
                <a:latin typeface="Arial"/>
              </a:rPr>
              <a:t>Target species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Rhinoceros, others ?.</a:t>
            </a:r>
            <a:endParaRPr b="0" lang="en-US" sz="1800" spc="-1" strike="noStrike">
              <a:solidFill>
                <a:srgbClr val="000000"/>
              </a:solidFill>
              <a:uFill>
                <a:solidFill>
                  <a:srgbClr val="ffffff"/>
                </a:solidFill>
              </a:uFill>
              <a:latin typeface="Arial"/>
            </a:endParaRPr>
          </a:p>
        </p:txBody>
      </p:sp>
      <p:sp>
        <p:nvSpPr>
          <p:cNvPr id="121" name="CustomShape 4"/>
          <p:cNvSpPr/>
          <p:nvPr/>
        </p:nvSpPr>
        <p:spPr>
          <a:xfrm>
            <a:off x="396000" y="1707480"/>
            <a:ext cx="4679640" cy="1789920"/>
          </a:xfrm>
          <a:prstGeom prst="rect">
            <a:avLst/>
          </a:prstGeom>
          <a:noFill/>
          <a:ln w="3600">
            <a:noFill/>
          </a:ln>
        </p:spPr>
        <p:style>
          <a:lnRef idx="0"/>
          <a:fillRef idx="0"/>
          <a:effectRef idx="0"/>
          <a:fontRef idx="minor"/>
        </p:style>
        <p:txBody>
          <a:bodyPr lIns="90000" rIns="90000" tIns="45000" bIns="45000"/>
          <a:p>
            <a:r>
              <a:rPr b="1" lang="en-US" sz="1800" spc="-1" strike="noStrike">
                <a:solidFill>
                  <a:srgbClr val="000000"/>
                </a:solidFill>
                <a:uFill>
                  <a:solidFill>
                    <a:srgbClr val="ffffff"/>
                  </a:solidFill>
                </a:uFill>
                <a:latin typeface="Arial"/>
              </a:rPr>
              <a:t>Surveillance and support</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Law enforcement</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Poaching</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Illegall activities</a:t>
            </a:r>
            <a:endParaRPr b="0" lang="en-US" sz="1800" spc="-1" strike="noStrike">
              <a:solidFill>
                <a:srgbClr val="000000"/>
              </a:solidFill>
              <a:uFill>
                <a:solidFill>
                  <a:srgbClr val="ffffff"/>
                </a:solidFill>
              </a:uFill>
              <a:latin typeface="Arial"/>
            </a:endParaRPr>
          </a:p>
        </p:txBody>
      </p:sp>
      <p:sp>
        <p:nvSpPr>
          <p:cNvPr id="122" name="CustomShape 5"/>
          <p:cNvSpPr/>
          <p:nvPr/>
        </p:nvSpPr>
        <p:spPr>
          <a:xfrm>
            <a:off x="324000" y="5157720"/>
            <a:ext cx="9107640" cy="1789920"/>
          </a:xfrm>
          <a:prstGeom prst="rect">
            <a:avLst/>
          </a:prstGeom>
          <a:noFill/>
          <a:ln w="3600">
            <a:noFill/>
          </a:ln>
        </p:spPr>
        <p:style>
          <a:lnRef idx="0"/>
          <a:fillRef idx="0"/>
          <a:effectRef idx="0"/>
          <a:fontRef idx="minor"/>
        </p:style>
        <p:txBody>
          <a:bodyPr lIns="90000" rIns="90000" tIns="45000" bIns="45000"/>
          <a:p>
            <a:r>
              <a:rPr b="1" lang="en-US" sz="1800" spc="-1" strike="noStrike">
                <a:solidFill>
                  <a:srgbClr val="000000"/>
                </a:solidFill>
                <a:uFill>
                  <a:solidFill>
                    <a:srgbClr val="ffffff"/>
                  </a:solidFill>
                </a:uFill>
                <a:latin typeface="Arial"/>
              </a:rPr>
              <a:t>Considerations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Relative Low autonomy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FPV, Infrared sensors on night, Video, Sensor resolution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BVLOS forbidden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Cost-effective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Legal barriers :( </a:t>
            </a:r>
            <a:endParaRPr b="0" lang="en-US"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3600" spc="-1" strike="noStrike">
                <a:solidFill>
                  <a:srgbClr val="333333"/>
                </a:solidFill>
                <a:uFill>
                  <a:solidFill>
                    <a:srgbClr val="ffffff"/>
                  </a:solidFill>
                </a:uFill>
                <a:latin typeface="Arial"/>
              </a:rPr>
              <a:t>Applications: Ecotourism</a:t>
            </a:r>
            <a:endParaRPr b="0" lang="en-US" sz="1800" spc="-1" strike="noStrike">
              <a:solidFill>
                <a:srgbClr val="000000"/>
              </a:solidFill>
              <a:uFill>
                <a:solidFill>
                  <a:srgbClr val="ffffff"/>
                </a:solidFill>
              </a:uFill>
              <a:latin typeface="Arial"/>
            </a:endParaRPr>
          </a:p>
        </p:txBody>
      </p:sp>
      <p:sp>
        <p:nvSpPr>
          <p:cNvPr id="124" name="CustomShape 2"/>
          <p:cNvSpPr/>
          <p:nvPr/>
        </p:nvSpPr>
        <p:spPr>
          <a:xfrm>
            <a:off x="432000" y="3528000"/>
            <a:ext cx="9287640" cy="1727640"/>
          </a:xfrm>
          <a:prstGeom prst="rect">
            <a:avLst/>
          </a:prstGeom>
          <a:noFill/>
          <a:ln>
            <a:noFill/>
          </a:ln>
        </p:spPr>
        <p:style>
          <a:lnRef idx="0"/>
          <a:fillRef idx="0"/>
          <a:effectRef idx="0"/>
          <a:fontRef idx="minor"/>
        </p:style>
        <p:txBody>
          <a:bodyPr lIns="0" rIns="0" tIns="0" bIns="0"/>
          <a:p>
            <a:endParaRPr b="0" lang="en-US" sz="1800" spc="-1" strike="noStrike">
              <a:solidFill>
                <a:srgbClr val="000000"/>
              </a:solidFill>
              <a:uFill>
                <a:solidFill>
                  <a:srgbClr val="ffffff"/>
                </a:solidFill>
              </a:uFill>
              <a:latin typeface="Arial"/>
            </a:endParaRPr>
          </a:p>
          <a:p>
            <a:r>
              <a:rPr b="1" lang="en-US" sz="1800" spc="-1" strike="noStrike">
                <a:solidFill>
                  <a:srgbClr val="000000"/>
                </a:solidFill>
                <a:uFill>
                  <a:solidFill>
                    <a:srgbClr val="ffffff"/>
                  </a:solidFill>
                </a:uFill>
                <a:latin typeface="Arial"/>
              </a:rPr>
              <a:t>Research</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Sector opportunities </a:t>
            </a:r>
            <a:r>
              <a:rPr b="0" lang="en-US" sz="1200" spc="-1" strike="noStrike">
                <a:solidFill>
                  <a:srgbClr val="000000"/>
                </a:solidFill>
                <a:uFill>
                  <a:solidFill>
                    <a:srgbClr val="ffffff"/>
                  </a:solidFill>
                </a:uFill>
                <a:latin typeface="Arial"/>
              </a:rPr>
              <a:t>(King 2014), </a:t>
            </a:r>
            <a:r>
              <a:rPr b="0" lang="en-US" sz="1800" spc="-1" strike="noStrike">
                <a:solidFill>
                  <a:srgbClr val="000000"/>
                </a:solidFill>
                <a:uFill>
                  <a:solidFill>
                    <a:srgbClr val="ffffff"/>
                  </a:solidFill>
                </a:uFill>
                <a:latin typeface="Arial"/>
              </a:rPr>
              <a:t>regulations</a:t>
            </a:r>
            <a:r>
              <a:rPr b="0" lang="en-US" sz="1200" spc="-1" strike="noStrike">
                <a:solidFill>
                  <a:srgbClr val="000000"/>
                </a:solidFill>
                <a:uFill>
                  <a:solidFill>
                    <a:srgbClr val="ffffff"/>
                  </a:solidFill>
                </a:uFill>
                <a:latin typeface="Arial"/>
              </a:rPr>
              <a:t> (Leary 2017)</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25" name="CustomShape 3"/>
          <p:cNvSpPr/>
          <p:nvPr/>
        </p:nvSpPr>
        <p:spPr>
          <a:xfrm>
            <a:off x="5472000" y="1692000"/>
            <a:ext cx="4895640" cy="857880"/>
          </a:xfrm>
          <a:prstGeom prst="rect">
            <a:avLst/>
          </a:prstGeom>
          <a:noFill/>
          <a:ln w="3600">
            <a:noFill/>
          </a:ln>
        </p:spPr>
        <p:style>
          <a:lnRef idx="0"/>
          <a:fillRef idx="0"/>
          <a:effectRef idx="0"/>
          <a:fontRef idx="minor"/>
        </p:style>
        <p:txBody>
          <a:bodyPr lIns="90000" rIns="90000" tIns="45000" bIns="45000"/>
          <a:p>
            <a:r>
              <a:rPr b="1" lang="en-US" sz="1800" spc="-1" strike="noStrike">
                <a:solidFill>
                  <a:srgbClr val="000000"/>
                </a:solidFill>
                <a:uFill>
                  <a:solidFill>
                    <a:srgbClr val="ffffff"/>
                  </a:solidFill>
                </a:uFill>
                <a:latin typeface="Arial"/>
              </a:rPr>
              <a:t>Target</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Tourists</a:t>
            </a:r>
            <a:endParaRPr b="0" lang="en-US" sz="1800" spc="-1" strike="noStrike">
              <a:solidFill>
                <a:srgbClr val="000000"/>
              </a:solidFill>
              <a:uFill>
                <a:solidFill>
                  <a:srgbClr val="ffffff"/>
                </a:solidFill>
              </a:uFill>
              <a:latin typeface="Arial"/>
            </a:endParaRPr>
          </a:p>
        </p:txBody>
      </p:sp>
      <p:sp>
        <p:nvSpPr>
          <p:cNvPr id="126" name="CustomShape 4"/>
          <p:cNvSpPr/>
          <p:nvPr/>
        </p:nvSpPr>
        <p:spPr>
          <a:xfrm>
            <a:off x="396000" y="1707480"/>
            <a:ext cx="4679640" cy="1789920"/>
          </a:xfrm>
          <a:prstGeom prst="rect">
            <a:avLst/>
          </a:prstGeom>
          <a:noFill/>
          <a:ln w="3600">
            <a:noFill/>
          </a:ln>
        </p:spPr>
        <p:style>
          <a:lnRef idx="0"/>
          <a:fillRef idx="0"/>
          <a:effectRef idx="0"/>
          <a:fontRef idx="minor"/>
        </p:style>
        <p:txBody>
          <a:bodyPr lIns="90000" rIns="90000" tIns="45000" bIns="45000"/>
          <a:p>
            <a:r>
              <a:rPr b="1" lang="en-US" sz="1800" spc="-1" strike="noStrike">
                <a:solidFill>
                  <a:srgbClr val="000000"/>
                </a:solidFill>
                <a:uFill>
                  <a:solidFill>
                    <a:srgbClr val="ffffff"/>
                  </a:solidFill>
                </a:uFill>
                <a:latin typeface="Arial"/>
              </a:rPr>
              <a:t>Ecotourism</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Recreational activities</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Search and rescue (SAR)</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Visitor monitoring</a:t>
            </a:r>
            <a:endParaRPr b="0" lang="en-US" sz="1800" spc="-1" strike="noStrike">
              <a:solidFill>
                <a:srgbClr val="000000"/>
              </a:solidFill>
              <a:uFill>
                <a:solidFill>
                  <a:srgbClr val="ffffff"/>
                </a:solidFill>
              </a:uFill>
              <a:latin typeface="Arial"/>
            </a:endParaRPr>
          </a:p>
        </p:txBody>
      </p:sp>
      <p:sp>
        <p:nvSpPr>
          <p:cNvPr id="127" name="CustomShape 5"/>
          <p:cNvSpPr/>
          <p:nvPr/>
        </p:nvSpPr>
        <p:spPr>
          <a:xfrm>
            <a:off x="324000" y="5157720"/>
            <a:ext cx="9107640" cy="1789920"/>
          </a:xfrm>
          <a:prstGeom prst="rect">
            <a:avLst/>
          </a:prstGeom>
          <a:noFill/>
          <a:ln w="3600">
            <a:noFill/>
          </a:ln>
        </p:spPr>
        <p:style>
          <a:lnRef idx="0"/>
          <a:fillRef idx="0"/>
          <a:effectRef idx="0"/>
          <a:fontRef idx="minor"/>
        </p:style>
        <p:txBody>
          <a:bodyPr lIns="90000" rIns="90000" tIns="45000" bIns="45000"/>
          <a:p>
            <a:r>
              <a:rPr b="1" lang="en-US" sz="1800" spc="-1" strike="noStrike">
                <a:solidFill>
                  <a:srgbClr val="000000"/>
                </a:solidFill>
                <a:uFill>
                  <a:solidFill>
                    <a:srgbClr val="ffffff"/>
                  </a:solidFill>
                </a:uFill>
                <a:latin typeface="Arial"/>
              </a:rPr>
              <a:t>Considerations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Privacy, security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Bussiness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RPAS banned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Regulations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Wildlife disturbance, ecosystem pollution :(</a:t>
            </a:r>
            <a:endParaRPr b="0" lang="en-US"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8" name="" descr=""/>
          <p:cNvPicPr/>
          <p:nvPr/>
        </p:nvPicPr>
        <p:blipFill>
          <a:blip r:embed="rId1"/>
          <a:stretch/>
        </p:blipFill>
        <p:spPr>
          <a:xfrm>
            <a:off x="288000" y="1364040"/>
            <a:ext cx="9648360" cy="432396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3600" spc="-1" strike="noStrike">
                <a:solidFill>
                  <a:srgbClr val="333333"/>
                </a:solidFill>
                <a:uFill>
                  <a:solidFill>
                    <a:srgbClr val="ffffff"/>
                  </a:solidFill>
                </a:uFill>
                <a:latin typeface="Arial"/>
              </a:rPr>
              <a:t>Applications: </a:t>
            </a:r>
            <a:r>
              <a:rPr b="0" lang="en-US" sz="3600" spc="-1" strike="noStrike">
                <a:solidFill>
                  <a:srgbClr val="333333"/>
                </a:solidFill>
                <a:uFill>
                  <a:solidFill>
                    <a:srgbClr val="ffffff"/>
                  </a:solidFill>
                </a:uFill>
                <a:latin typeface="Arial"/>
              </a:rPr>
              <a:t>Environmental </a:t>
            </a:r>
            <a:r>
              <a:rPr b="0" lang="en-US" sz="3600" spc="-1" strike="noStrike">
                <a:solidFill>
                  <a:srgbClr val="333333"/>
                </a:solidFill>
                <a:uFill>
                  <a:solidFill>
                    <a:srgbClr val="ffffff"/>
                  </a:solidFill>
                </a:uFill>
                <a:latin typeface="Arial"/>
              </a:rPr>
              <a:t>management and </a:t>
            </a:r>
            <a:r>
              <a:rPr b="0" lang="en-US" sz="3600" spc="-1" strike="noStrike">
                <a:solidFill>
                  <a:srgbClr val="333333"/>
                </a:solidFill>
                <a:uFill>
                  <a:solidFill>
                    <a:srgbClr val="ffffff"/>
                  </a:solidFill>
                </a:uFill>
                <a:latin typeface="Arial"/>
              </a:rPr>
              <a:t>decision support</a:t>
            </a:r>
            <a:endParaRPr b="0" lang="en-US" sz="1800" spc="-1" strike="noStrike">
              <a:solidFill>
                <a:srgbClr val="000000"/>
              </a:solidFill>
              <a:uFill>
                <a:solidFill>
                  <a:srgbClr val="ffffff"/>
                </a:solidFill>
              </a:uFill>
              <a:latin typeface="Arial"/>
            </a:endParaRPr>
          </a:p>
        </p:txBody>
      </p:sp>
      <p:sp>
        <p:nvSpPr>
          <p:cNvPr id="130" name="CustomShape 2"/>
          <p:cNvSpPr/>
          <p:nvPr/>
        </p:nvSpPr>
        <p:spPr>
          <a:xfrm>
            <a:off x="432000" y="3348000"/>
            <a:ext cx="9287640" cy="1727640"/>
          </a:xfrm>
          <a:prstGeom prst="rect">
            <a:avLst/>
          </a:prstGeom>
          <a:noFill/>
          <a:ln>
            <a:noFill/>
          </a:ln>
        </p:spPr>
        <p:style>
          <a:lnRef idx="0"/>
          <a:fillRef idx="0"/>
          <a:effectRef idx="0"/>
          <a:fontRef idx="minor"/>
        </p:style>
        <p:txBody>
          <a:bodyPr lIns="0" rIns="0" tIns="0" bIns="0"/>
          <a:p>
            <a:endParaRPr b="0" lang="en-US" sz="1800" spc="-1" strike="noStrike">
              <a:solidFill>
                <a:srgbClr val="000000"/>
              </a:solidFill>
              <a:uFill>
                <a:solidFill>
                  <a:srgbClr val="ffffff"/>
                </a:solidFill>
              </a:uFill>
              <a:latin typeface="Arial"/>
            </a:endParaRPr>
          </a:p>
          <a:p>
            <a:r>
              <a:rPr b="1" lang="en-US" sz="1800" spc="-1" strike="noStrike">
                <a:solidFill>
                  <a:srgbClr val="000000"/>
                </a:solidFill>
                <a:uFill>
                  <a:solidFill>
                    <a:srgbClr val="ffffff"/>
                  </a:solidFill>
                </a:uFill>
                <a:latin typeface="Arial"/>
              </a:rPr>
              <a:t>Research</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Novel methods: water sampling </a:t>
            </a:r>
            <a:r>
              <a:rPr b="0" lang="en-US" sz="1200" spc="-1" strike="noStrike">
                <a:solidFill>
                  <a:srgbClr val="000000"/>
                </a:solidFill>
                <a:uFill>
                  <a:solidFill>
                    <a:srgbClr val="ffffff"/>
                  </a:solidFill>
                </a:uFill>
                <a:latin typeface="Arial"/>
              </a:rPr>
              <a:t>(Schwarzbach et al. 2014)</a:t>
            </a:r>
            <a:r>
              <a:rPr b="0" lang="en-US" sz="1800" spc="-1" strike="noStrike">
                <a:solidFill>
                  <a:srgbClr val="000000"/>
                </a:solidFill>
                <a:uFill>
                  <a:solidFill>
                    <a:srgbClr val="ffffff"/>
                  </a:solidFill>
                </a:uFill>
                <a:latin typeface="Arial"/>
              </a:rPr>
              <a:t>  , pollution mapping </a:t>
            </a:r>
            <a:r>
              <a:rPr b="0" lang="en-US" sz="1200" spc="-1" strike="noStrike">
                <a:solidFill>
                  <a:srgbClr val="000000"/>
                </a:solidFill>
                <a:uFill>
                  <a:solidFill>
                    <a:srgbClr val="ffffff"/>
                  </a:solidFill>
                </a:uFill>
                <a:latin typeface="Arial"/>
              </a:rPr>
              <a:t>(Zang et al. 2012)</a:t>
            </a:r>
            <a:r>
              <a:rPr b="0" lang="en-US" sz="1800" spc="-1" strike="noStrike">
                <a:solidFill>
                  <a:srgbClr val="000000"/>
                </a:solidFill>
                <a:uFill>
                  <a:solidFill>
                    <a:srgbClr val="ffffff"/>
                  </a:solidFill>
                </a:uFill>
                <a:latin typeface="Arial"/>
              </a:rPr>
              <a:t> , </a:t>
            </a:r>
            <a:r>
              <a:rPr b="0" lang="en-US" sz="1800" spc="-1" strike="noStrike">
                <a:solidFill>
                  <a:srgbClr val="000000"/>
                </a:solidFill>
                <a:uFill>
                  <a:solidFill>
                    <a:srgbClr val="ffffff"/>
                  </a:solidFill>
                </a:uFill>
                <a:latin typeface="Arial"/>
              </a:rPr>
              <a:t>aerobiological sampling</a:t>
            </a:r>
            <a:r>
              <a:rPr b="0" lang="en-US" sz="1200" spc="-1" strike="noStrike">
                <a:solidFill>
                  <a:srgbClr val="000000"/>
                </a:solidFill>
                <a:uFill>
                  <a:solidFill>
                    <a:srgbClr val="ffffff"/>
                  </a:solidFill>
                </a:uFill>
                <a:latin typeface="Arial"/>
              </a:rPr>
              <a:t> (Schmale, Dingus, and Reinholtz 2008),</a:t>
            </a:r>
            <a:r>
              <a:rPr b="0" lang="en-US" sz="1800" spc="-1" strike="noStrike">
                <a:solidFill>
                  <a:srgbClr val="000000"/>
                </a:solidFill>
                <a:uFill>
                  <a:solidFill>
                    <a:srgbClr val="ffffff"/>
                  </a:solidFill>
                </a:uFill>
                <a:latin typeface="Arial"/>
              </a:rPr>
              <a:t> zoonotic risk factors</a:t>
            </a:r>
            <a:r>
              <a:rPr b="0" lang="en-US" sz="1200" spc="-1" strike="noStrike">
                <a:solidFill>
                  <a:srgbClr val="000000"/>
                </a:solidFill>
                <a:uFill>
                  <a:solidFill>
                    <a:srgbClr val="ffffff"/>
                  </a:solidFill>
                </a:uFill>
                <a:latin typeface="Arial"/>
              </a:rPr>
              <a:t> (Fornace et al. 2014)</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31" name="CustomShape 3"/>
          <p:cNvSpPr/>
          <p:nvPr/>
        </p:nvSpPr>
        <p:spPr>
          <a:xfrm>
            <a:off x="5472000" y="1692000"/>
            <a:ext cx="4895640" cy="857880"/>
          </a:xfrm>
          <a:prstGeom prst="rect">
            <a:avLst/>
          </a:prstGeom>
          <a:noFill/>
          <a:ln w="3600">
            <a:noFill/>
          </a:ln>
        </p:spPr>
        <p:style>
          <a:lnRef idx="0"/>
          <a:fillRef idx="0"/>
          <a:effectRef idx="0"/>
          <a:fontRef idx="minor"/>
        </p:style>
        <p:txBody>
          <a:bodyPr lIns="90000" rIns="90000" tIns="45000" bIns="45000"/>
          <a:p>
            <a:r>
              <a:rPr b="1" lang="en-US" sz="1800" spc="-1" strike="noStrike">
                <a:solidFill>
                  <a:srgbClr val="000000"/>
                </a:solidFill>
                <a:uFill>
                  <a:solidFill>
                    <a:srgbClr val="ffffff"/>
                  </a:solidFill>
                </a:uFill>
                <a:latin typeface="Arial"/>
              </a:rPr>
              <a:t>Target</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Aquatic ecosystems</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Rescue teams</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132" name="CustomShape 4"/>
          <p:cNvSpPr/>
          <p:nvPr/>
        </p:nvSpPr>
        <p:spPr>
          <a:xfrm>
            <a:off x="396000" y="1707480"/>
            <a:ext cx="4679640" cy="1789920"/>
          </a:xfrm>
          <a:prstGeom prst="rect">
            <a:avLst/>
          </a:prstGeom>
          <a:noFill/>
          <a:ln w="3600">
            <a:noFill/>
          </a:ln>
        </p:spPr>
        <p:style>
          <a:lnRef idx="0"/>
          <a:fillRef idx="0"/>
          <a:effectRef idx="0"/>
          <a:fontRef idx="minor"/>
        </p:style>
        <p:txBody>
          <a:bodyPr lIns="90000" rIns="90000" tIns="45000" bIns="45000"/>
          <a:p>
            <a:r>
              <a:rPr b="1" lang="en-US" sz="1800" spc="-1" strike="noStrike">
                <a:solidFill>
                  <a:srgbClr val="000000"/>
                </a:solidFill>
                <a:uFill>
                  <a:solidFill>
                    <a:srgbClr val="ffffff"/>
                  </a:solidFill>
                </a:uFill>
                <a:latin typeface="Arial"/>
              </a:rPr>
              <a:t>Environmental management and decision support</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Pollution monitoring</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Search and rescue (SAR)</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Disaster management</a:t>
            </a:r>
            <a:endParaRPr b="0" lang="en-US" sz="1800" spc="-1" strike="noStrike">
              <a:solidFill>
                <a:srgbClr val="000000"/>
              </a:solidFill>
              <a:uFill>
                <a:solidFill>
                  <a:srgbClr val="ffffff"/>
                </a:solidFill>
              </a:uFill>
              <a:latin typeface="Arial"/>
            </a:endParaRPr>
          </a:p>
        </p:txBody>
      </p:sp>
      <p:sp>
        <p:nvSpPr>
          <p:cNvPr id="133" name="CustomShape 5"/>
          <p:cNvSpPr/>
          <p:nvPr/>
        </p:nvSpPr>
        <p:spPr>
          <a:xfrm>
            <a:off x="324000" y="5157720"/>
            <a:ext cx="9107640" cy="1789920"/>
          </a:xfrm>
          <a:prstGeom prst="rect">
            <a:avLst/>
          </a:prstGeom>
          <a:noFill/>
          <a:ln w="3600">
            <a:noFill/>
          </a:ln>
        </p:spPr>
        <p:style>
          <a:lnRef idx="0"/>
          <a:fillRef idx="0"/>
          <a:effectRef idx="0"/>
          <a:fontRef idx="minor"/>
        </p:style>
        <p:txBody>
          <a:bodyPr lIns="90000" rIns="90000" tIns="45000" bIns="45000"/>
          <a:p>
            <a:r>
              <a:rPr b="1" lang="en-US" sz="1800" spc="-1" strike="noStrike">
                <a:solidFill>
                  <a:srgbClr val="000000"/>
                </a:solidFill>
                <a:uFill>
                  <a:solidFill>
                    <a:srgbClr val="ffffff"/>
                  </a:solidFill>
                </a:uFill>
                <a:latin typeface="Arial"/>
              </a:rPr>
              <a:t>Considerations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Environmental quality control and monitoring in protected areas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Fast deployment to handle natural and man-made disaster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Great potential: decision making, wildlife management , SAR, pollution monitoring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4" name="" descr=""/>
          <p:cNvPicPr/>
          <p:nvPr/>
        </p:nvPicPr>
        <p:blipFill>
          <a:blip r:embed="rId1"/>
          <a:stretch/>
        </p:blipFill>
        <p:spPr>
          <a:xfrm>
            <a:off x="324000" y="1639440"/>
            <a:ext cx="9504000" cy="3246840"/>
          </a:xfrm>
          <a:prstGeom prst="rect">
            <a:avLst/>
          </a:prstGeom>
          <a:ln>
            <a:noFill/>
          </a:ln>
        </p:spPr>
      </p:pic>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504360" y="1728000"/>
            <a:ext cx="9071280" cy="5399640"/>
          </a:xfrm>
          <a:prstGeom prst="rect">
            <a:avLst/>
          </a:prstGeom>
          <a:noFill/>
          <a:ln>
            <a:noFill/>
          </a:ln>
        </p:spPr>
        <p:style>
          <a:lnRef idx="0"/>
          <a:fillRef idx="0"/>
          <a:effectRef idx="0"/>
          <a:fontRef idx="minor"/>
        </p:style>
        <p:txBody>
          <a:bodyPr lIns="0" rIns="0" tIns="0" bIns="0"/>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36" name="CustomShape 2"/>
          <p:cNvSpPr/>
          <p:nvPr/>
        </p:nvSpPr>
        <p:spPr>
          <a:xfrm>
            <a:off x="504360" y="4788000"/>
            <a:ext cx="9071280" cy="1475640"/>
          </a:xfrm>
          <a:prstGeom prst="rect">
            <a:avLst/>
          </a:prstGeom>
          <a:noFill/>
          <a:ln>
            <a:noFill/>
          </a:ln>
        </p:spPr>
        <p:style>
          <a:lnRef idx="0"/>
          <a:fillRef idx="0"/>
          <a:effectRef idx="0"/>
          <a:fontRef idx="minor"/>
        </p:style>
      </p:sp>
      <p:sp>
        <p:nvSpPr>
          <p:cNvPr id="137" name="CustomShape 3"/>
          <p:cNvSpPr/>
          <p:nvPr/>
        </p:nvSpPr>
        <p:spPr>
          <a:xfrm>
            <a:off x="504000" y="3895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3600" spc="-1" strike="noStrike">
                <a:solidFill>
                  <a:srgbClr val="333333"/>
                </a:solidFill>
                <a:uFill>
                  <a:solidFill>
                    <a:srgbClr val="ffffff"/>
                  </a:solidFill>
                </a:uFill>
                <a:latin typeface="Arial"/>
              </a:rPr>
              <a:t>Applications: I</a:t>
            </a:r>
            <a:r>
              <a:rPr b="0" lang="en-US" sz="3600" spc="-1" strike="noStrike">
                <a:solidFill>
                  <a:srgbClr val="333333"/>
                </a:solidFill>
                <a:uFill>
                  <a:solidFill>
                    <a:srgbClr val="ffffff"/>
                  </a:solidFill>
                </a:uFill>
                <a:latin typeface="Arial"/>
              </a:rPr>
              <a:t>mpact of RPAS on wildlife and ecosystems</a:t>
            </a:r>
            <a:endParaRPr b="0" lang="en-US" sz="1800" spc="-1" strike="noStrike">
              <a:solidFill>
                <a:srgbClr val="000000"/>
              </a:solidFill>
              <a:uFill>
                <a:solidFill>
                  <a:srgbClr val="ffffff"/>
                </a:solidFill>
              </a:uFill>
              <a:latin typeface="Arial"/>
            </a:endParaRPr>
          </a:p>
        </p:txBody>
      </p:sp>
      <p:sp>
        <p:nvSpPr>
          <p:cNvPr id="138" name="CustomShape 4"/>
          <p:cNvSpPr/>
          <p:nvPr/>
        </p:nvSpPr>
        <p:spPr>
          <a:xfrm>
            <a:off x="432000" y="3400200"/>
            <a:ext cx="9287640" cy="1727640"/>
          </a:xfrm>
          <a:prstGeom prst="rect">
            <a:avLst/>
          </a:prstGeom>
          <a:noFill/>
          <a:ln>
            <a:noFill/>
          </a:ln>
        </p:spPr>
        <p:style>
          <a:lnRef idx="0"/>
          <a:fillRef idx="0"/>
          <a:effectRef idx="0"/>
          <a:fontRef idx="minor"/>
        </p:style>
        <p:txBody>
          <a:bodyPr lIns="0" rIns="0" tIns="0" bIns="0"/>
          <a:p>
            <a:endParaRPr b="0" lang="en-US" sz="1800" spc="-1" strike="noStrike">
              <a:solidFill>
                <a:srgbClr val="000000"/>
              </a:solidFill>
              <a:uFill>
                <a:solidFill>
                  <a:srgbClr val="ffffff"/>
                </a:solidFill>
              </a:uFill>
              <a:latin typeface="Arial"/>
            </a:endParaRPr>
          </a:p>
          <a:p>
            <a:r>
              <a:rPr b="1" lang="en-US" sz="1800" spc="-1" strike="noStrike">
                <a:solidFill>
                  <a:srgbClr val="000000"/>
                </a:solidFill>
                <a:uFill>
                  <a:solidFill>
                    <a:srgbClr val="ffffff"/>
                  </a:solidFill>
                </a:uFill>
                <a:latin typeface="Arial"/>
              </a:rPr>
              <a:t>Research</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Novel methods: comparative study fixed-wing / rotor-wing </a:t>
            </a:r>
            <a:r>
              <a:rPr b="0" lang="en-US" sz="1200" spc="-1" strike="noStrike">
                <a:solidFill>
                  <a:srgbClr val="000000"/>
                </a:solidFill>
                <a:uFill>
                  <a:solidFill>
                    <a:srgbClr val="ffffff"/>
                  </a:solidFill>
                </a:uFill>
                <a:latin typeface="Arial"/>
              </a:rPr>
              <a:t>(McEvoy,Hall, and McDonald 2016)</a:t>
            </a:r>
            <a:r>
              <a:rPr b="0" lang="en-US" sz="1800" spc="-1" strike="noStrike">
                <a:solidFill>
                  <a:srgbClr val="000000"/>
                </a:solidFill>
                <a:uFill>
                  <a:solidFill>
                    <a:srgbClr val="ffffff"/>
                  </a:solidFill>
                </a:uFill>
                <a:latin typeface="Arial"/>
              </a:rPr>
              <a:t> ,  physiological stress measurement </a:t>
            </a:r>
            <a:r>
              <a:rPr b="0" lang="en-US" sz="1200" spc="-1" strike="noStrike">
                <a:solidFill>
                  <a:srgbClr val="000000"/>
                </a:solidFill>
                <a:uFill>
                  <a:solidFill>
                    <a:srgbClr val="ffffff"/>
                  </a:solidFill>
                </a:uFill>
                <a:latin typeface="Arial"/>
              </a:rPr>
              <a:t>(Ditmer et al. 2015), </a:t>
            </a:r>
            <a:r>
              <a:rPr b="0" lang="en-US" sz="1800" spc="-1" strike="noStrike">
                <a:solidFill>
                  <a:srgbClr val="000000"/>
                </a:solidFill>
                <a:uFill>
                  <a:solidFill>
                    <a:srgbClr val="ffffff"/>
                  </a:solidFill>
                </a:uFill>
                <a:latin typeface="Arial"/>
              </a:rPr>
              <a:t>analisys</a:t>
            </a:r>
            <a:r>
              <a:rPr b="0" lang="en-US" sz="12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review </a:t>
            </a:r>
            <a:r>
              <a:rPr b="0" lang="en-US" sz="1200" spc="-1" strike="noStrike">
                <a:solidFill>
                  <a:srgbClr val="000000"/>
                </a:solidFill>
                <a:uFill>
                  <a:solidFill>
                    <a:srgbClr val="ffffff"/>
                  </a:solidFill>
                </a:uFill>
                <a:latin typeface="Arial"/>
              </a:rPr>
              <a:t>(Mulero-Pázmány et al. 2017), </a:t>
            </a:r>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39" name="CustomShape 5"/>
          <p:cNvSpPr/>
          <p:nvPr/>
        </p:nvSpPr>
        <p:spPr>
          <a:xfrm>
            <a:off x="5472000" y="1780200"/>
            <a:ext cx="4895640" cy="857880"/>
          </a:xfrm>
          <a:prstGeom prst="rect">
            <a:avLst/>
          </a:prstGeom>
          <a:noFill/>
          <a:ln w="3600">
            <a:noFill/>
          </a:ln>
        </p:spPr>
        <p:style>
          <a:lnRef idx="0"/>
          <a:fillRef idx="0"/>
          <a:effectRef idx="0"/>
          <a:fontRef idx="minor"/>
        </p:style>
        <p:txBody>
          <a:bodyPr lIns="90000" rIns="90000" tIns="45000" bIns="45000"/>
          <a:p>
            <a:r>
              <a:rPr b="1" lang="en-US" sz="1800" spc="-1" strike="noStrike">
                <a:solidFill>
                  <a:srgbClr val="000000"/>
                </a:solidFill>
                <a:uFill>
                  <a:solidFill>
                    <a:srgbClr val="ffffff"/>
                  </a:solidFill>
                </a:uFill>
                <a:latin typeface="Arial"/>
              </a:rPr>
              <a:t>Target species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Birds</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Aquatic and terrestrial mammals</a:t>
            </a:r>
            <a:endParaRPr b="0" lang="en-US" sz="1800" spc="-1" strike="noStrike">
              <a:solidFill>
                <a:srgbClr val="000000"/>
              </a:solidFill>
              <a:uFill>
                <a:solidFill>
                  <a:srgbClr val="ffffff"/>
                </a:solidFill>
              </a:uFill>
              <a:latin typeface="Arial"/>
            </a:endParaRPr>
          </a:p>
        </p:txBody>
      </p:sp>
      <p:sp>
        <p:nvSpPr>
          <p:cNvPr id="140" name="CustomShape 6"/>
          <p:cNvSpPr/>
          <p:nvPr/>
        </p:nvSpPr>
        <p:spPr>
          <a:xfrm>
            <a:off x="396000" y="1795680"/>
            <a:ext cx="4679640" cy="1789920"/>
          </a:xfrm>
          <a:prstGeom prst="rect">
            <a:avLst/>
          </a:prstGeom>
          <a:noFill/>
          <a:ln w="3600">
            <a:noFill/>
          </a:ln>
        </p:spPr>
        <p:style>
          <a:lnRef idx="0"/>
          <a:fillRef idx="0"/>
          <a:effectRef idx="0"/>
          <a:fontRef idx="minor"/>
        </p:style>
        <p:txBody>
          <a:bodyPr lIns="90000" rIns="90000" tIns="45000" bIns="45000"/>
          <a:p>
            <a:r>
              <a:rPr b="1" lang="en-US" sz="1800" spc="-1" strike="noStrike">
                <a:solidFill>
                  <a:srgbClr val="000000"/>
                </a:solidFill>
                <a:uFill>
                  <a:solidFill>
                    <a:srgbClr val="ffffff"/>
                  </a:solidFill>
                </a:uFill>
                <a:latin typeface="Arial"/>
              </a:rPr>
              <a:t>Impact of RPAS on wildlife and ecosystems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Animal welfare</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Disturbance assesment</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Recommendations</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141" name="CustomShape 7"/>
          <p:cNvSpPr/>
          <p:nvPr/>
        </p:nvSpPr>
        <p:spPr>
          <a:xfrm>
            <a:off x="324000" y="4885920"/>
            <a:ext cx="9107640" cy="1789920"/>
          </a:xfrm>
          <a:prstGeom prst="rect">
            <a:avLst/>
          </a:prstGeom>
          <a:noFill/>
          <a:ln w="3600">
            <a:noFill/>
          </a:ln>
        </p:spPr>
        <p:style>
          <a:lnRef idx="0"/>
          <a:fillRef idx="0"/>
          <a:effectRef idx="0"/>
          <a:fontRef idx="minor"/>
        </p:style>
        <p:txBody>
          <a:bodyPr lIns="90000" rIns="90000" tIns="45000" bIns="45000"/>
          <a:p>
            <a:r>
              <a:rPr b="1" lang="en-US" sz="1800" spc="-1" strike="noStrike">
                <a:solidFill>
                  <a:srgbClr val="000000"/>
                </a:solidFill>
                <a:uFill>
                  <a:solidFill>
                    <a:srgbClr val="ffffff"/>
                  </a:solidFill>
                </a:uFill>
                <a:latin typeface="Arial"/>
              </a:rPr>
              <a:t>Considerations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Disturbance effect: Noise &gt; distance &gt; angle of flight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Disturbance effect: birds &gt; terrestrial mammals &gt; aquatic mammals</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Disturbance effect: life-history stage, level of aggregation</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Best practices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Further trials :|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Lack of qualified operators</a:t>
            </a:r>
            <a:endParaRPr b="0" lang="en-US"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3600" spc="-1" strike="noStrike">
                <a:solidFill>
                  <a:srgbClr val="333333"/>
                </a:solidFill>
                <a:uFill>
                  <a:solidFill>
                    <a:srgbClr val="ffffff"/>
                  </a:solidFill>
                </a:uFill>
                <a:latin typeface="Arial"/>
              </a:rPr>
              <a:t>Considerations: Legal barriers</a:t>
            </a:r>
            <a:endParaRPr b="0" lang="en-US" sz="1800" spc="-1" strike="noStrike">
              <a:solidFill>
                <a:srgbClr val="000000"/>
              </a:solidFill>
              <a:uFill>
                <a:solidFill>
                  <a:srgbClr val="ffffff"/>
                </a:solidFill>
              </a:uFill>
              <a:latin typeface="Arial"/>
            </a:endParaRPr>
          </a:p>
        </p:txBody>
      </p:sp>
      <p:sp>
        <p:nvSpPr>
          <p:cNvPr id="143" name="CustomShape 2"/>
          <p:cNvSpPr/>
          <p:nvPr/>
        </p:nvSpPr>
        <p:spPr>
          <a:xfrm>
            <a:off x="504360" y="1728000"/>
            <a:ext cx="9071280" cy="5399640"/>
          </a:xfrm>
          <a:prstGeom prst="rect">
            <a:avLst/>
          </a:prstGeom>
          <a:noFill/>
          <a:ln>
            <a:noFill/>
          </a:ln>
        </p:spPr>
        <p:style>
          <a:lnRef idx="0"/>
          <a:fillRef idx="0"/>
          <a:effectRef idx="0"/>
          <a:fontRef idx="minor"/>
        </p:style>
        <p:txBody>
          <a:bodyPr lIns="0" rIns="0" tIns="0" bIns="0"/>
          <a:p>
            <a:pPr>
              <a:lnSpc>
                <a:spcPct val="100000"/>
              </a:lnSpc>
            </a:pPr>
            <a:r>
              <a:rPr b="1" lang="en-US" sz="2000" spc="-1" strike="noStrike">
                <a:solidFill>
                  <a:srgbClr val="000000"/>
                </a:solidFill>
                <a:uFill>
                  <a:solidFill>
                    <a:srgbClr val="ffffff"/>
                  </a:solidFill>
                </a:uFill>
                <a:latin typeface="Arial"/>
              </a:rPr>
              <a:t>Restrictive regulatory framework</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2000" spc="-1" strike="noStrike">
                <a:solidFill>
                  <a:srgbClr val="000000"/>
                </a:solidFill>
                <a:uFill>
                  <a:solidFill>
                    <a:srgbClr val="ffffff"/>
                  </a:solidFill>
                </a:uFill>
                <a:latin typeface="Arial"/>
              </a:rPr>
              <a:t>Review of the Current State of UAV Regulations</a:t>
            </a:r>
            <a:r>
              <a:rPr b="1" lang="en-US" sz="1200" spc="-1" strike="noStrike">
                <a:solidFill>
                  <a:srgbClr val="000000"/>
                </a:solidFill>
                <a:uFill>
                  <a:solidFill>
                    <a:srgbClr val="ffffff"/>
                  </a:solidFill>
                </a:uFill>
                <a:latin typeface="Arial"/>
              </a:rPr>
              <a:t> (Stöcker et al. 2017)</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2000" spc="-1" strike="noStrike">
                <a:solidFill>
                  <a:srgbClr val="000000"/>
                </a:solidFill>
                <a:uFill>
                  <a:solidFill>
                    <a:srgbClr val="ffffff"/>
                  </a:solidFill>
                </a:uFill>
                <a:latin typeface="Arial"/>
              </a:rPr>
              <a:t>Global drone regulations database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rial"/>
                <a:hlinkClick r:id="rId1"/>
              </a:rPr>
              <a:t>https://www.droneregulations.info/</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2000" spc="-1" strike="noStrike">
                <a:solidFill>
                  <a:srgbClr val="000000"/>
                </a:solidFill>
                <a:uFill>
                  <a:solidFill>
                    <a:srgbClr val="ffffff"/>
                  </a:solidFill>
                </a:uFill>
                <a:latin typeface="Arial"/>
              </a:rPr>
              <a:t>International Association for Unmanned Vehicle Systems (AUVSI)</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rial"/>
                <a:hlinkClick r:id="rId2"/>
              </a:rPr>
              <a:t>http://www.auvsi.org</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44" name="CustomShape 3"/>
          <p:cNvSpPr/>
          <p:nvPr/>
        </p:nvSpPr>
        <p:spPr>
          <a:xfrm>
            <a:off x="504360" y="4788000"/>
            <a:ext cx="9071280" cy="1475640"/>
          </a:xfrm>
          <a:prstGeom prst="rect">
            <a:avLst/>
          </a:prstGeom>
          <a:noFill/>
          <a:ln>
            <a:noFill/>
          </a:ln>
        </p:spPr>
        <p:style>
          <a:lnRef idx="0"/>
          <a:fillRef idx="0"/>
          <a:effectRef idx="0"/>
          <a:fontRef idx="minor"/>
        </p:style>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3600" spc="-1" strike="noStrike">
                <a:solidFill>
                  <a:srgbClr val="333333"/>
                </a:solidFill>
                <a:uFill>
                  <a:solidFill>
                    <a:srgbClr val="ffffff"/>
                  </a:solidFill>
                </a:uFill>
                <a:latin typeface="Arial"/>
              </a:rPr>
              <a:t>Conclusions</a:t>
            </a:r>
            <a:endParaRPr b="0" lang="en-US" sz="1800" spc="-1" strike="noStrike">
              <a:solidFill>
                <a:srgbClr val="000000"/>
              </a:solidFill>
              <a:uFill>
                <a:solidFill>
                  <a:srgbClr val="ffffff"/>
                </a:solidFill>
              </a:uFill>
              <a:latin typeface="Arial"/>
            </a:endParaRPr>
          </a:p>
        </p:txBody>
      </p:sp>
      <p:sp>
        <p:nvSpPr>
          <p:cNvPr id="146" name="CustomShape 2"/>
          <p:cNvSpPr/>
          <p:nvPr/>
        </p:nvSpPr>
        <p:spPr>
          <a:xfrm>
            <a:off x="504360" y="1728000"/>
            <a:ext cx="9071280" cy="5399640"/>
          </a:xfrm>
          <a:prstGeom prst="rect">
            <a:avLst/>
          </a:prstGeom>
          <a:noFill/>
          <a:ln>
            <a:noFill/>
          </a:ln>
        </p:spPr>
        <p:style>
          <a:lnRef idx="0"/>
          <a:fillRef idx="0"/>
          <a:effectRef idx="0"/>
          <a:fontRef idx="minor"/>
        </p:style>
        <p:txBody>
          <a:bodyPr lIns="0" rIns="0" tIns="0" bIns="0"/>
          <a:p>
            <a:r>
              <a:rPr b="1" lang="en-US" sz="2000" spc="-1" strike="noStrike">
                <a:solidFill>
                  <a:srgbClr val="000000"/>
                </a:solidFill>
                <a:uFill>
                  <a:solidFill>
                    <a:srgbClr val="ffffff"/>
                  </a:solidFill>
                </a:uFill>
                <a:latin typeface="Arial"/>
              </a:rPr>
              <a:t>Consolidation of  RPAS in Protected Areas: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Continuous technological advances and applications.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This rapidly expanding confluence of factors encourages the emergence of new scenarios with ethical and legal implications.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Most governments have reacted by setting constraints that could have a negative impact on the capacity to integrate RPAS into the civilian sphere.</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Future of the RPAS in protected areas is conditioned fundamentally by political and social factors</a:t>
            </a:r>
            <a:endParaRPr b="0" lang="en-US" sz="1800" spc="-1" strike="noStrike">
              <a:solidFill>
                <a:srgbClr val="000000"/>
              </a:solidFill>
              <a:uFill>
                <a:solidFill>
                  <a:srgbClr val="ffffff"/>
                </a:solidFill>
              </a:uFill>
              <a:latin typeface="Arial"/>
            </a:endParaRPr>
          </a:p>
        </p:txBody>
      </p:sp>
      <p:sp>
        <p:nvSpPr>
          <p:cNvPr id="147" name="CustomShape 3"/>
          <p:cNvSpPr/>
          <p:nvPr/>
        </p:nvSpPr>
        <p:spPr>
          <a:xfrm>
            <a:off x="504360" y="4788000"/>
            <a:ext cx="9071280" cy="1475640"/>
          </a:xfrm>
          <a:prstGeom prst="rect">
            <a:avLst/>
          </a:prstGeom>
          <a:noFill/>
          <a:ln>
            <a:noFill/>
          </a:ln>
        </p:spPr>
        <p:style>
          <a:lnRef idx="0"/>
          <a:fillRef idx="0"/>
          <a:effectRef idx="0"/>
          <a:fontRef idx="minor"/>
        </p:style>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333333"/>
                </a:solidFill>
                <a:uFill>
                  <a:solidFill>
                    <a:srgbClr val="ffffff"/>
                  </a:solidFill>
                </a:uFill>
                <a:latin typeface="Arial"/>
              </a:rPr>
              <a:t>Background</a:t>
            </a:r>
            <a:endParaRPr b="0" lang="en-US" sz="1800" spc="-1" strike="noStrike">
              <a:solidFill>
                <a:srgbClr val="000000"/>
              </a:solidFill>
              <a:uFill>
                <a:solidFill>
                  <a:srgbClr val="ffffff"/>
                </a:solidFill>
              </a:uFill>
              <a:latin typeface="Arial"/>
            </a:endParaRPr>
          </a:p>
        </p:txBody>
      </p:sp>
      <p:sp>
        <p:nvSpPr>
          <p:cNvPr id="79" name="CustomShape 2"/>
          <p:cNvSpPr/>
          <p:nvPr/>
        </p:nvSpPr>
        <p:spPr>
          <a:xfrm>
            <a:off x="504360" y="2342160"/>
            <a:ext cx="9071280" cy="28756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rPr>
              <a:t>A </a:t>
            </a:r>
            <a:r>
              <a:rPr b="0" lang="en-US" sz="2800" spc="-1" strike="noStrike">
                <a:solidFill>
                  <a:srgbClr val="009933"/>
                </a:solidFill>
                <a:uFill>
                  <a:solidFill>
                    <a:srgbClr val="ffffff"/>
                  </a:solidFill>
                </a:uFill>
                <a:latin typeface="Arial"/>
              </a:rPr>
              <a:t>protected area</a:t>
            </a:r>
            <a:r>
              <a:rPr b="0" lang="en-US" sz="2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Arial"/>
              </a:rPr>
              <a:t>is a clearly defined geographical space, recognized, dedicated and managed, through legal or other effective means, to achieve the long term conservation of nature with associated ecosystem services and cultural values" (Dudley 2008)</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333333"/>
                </a:solidFill>
                <a:uFill>
                  <a:solidFill>
                    <a:srgbClr val="ffffff"/>
                  </a:solidFill>
                </a:uFill>
                <a:latin typeface="Arial"/>
              </a:rPr>
              <a:t>Background</a:t>
            </a:r>
            <a:endParaRPr b="0" lang="en-US" sz="1800" spc="-1" strike="noStrike">
              <a:solidFill>
                <a:srgbClr val="000000"/>
              </a:solidFill>
              <a:uFill>
                <a:solidFill>
                  <a:srgbClr val="ffffff"/>
                </a:solidFill>
              </a:uFill>
              <a:latin typeface="Arial"/>
            </a:endParaRPr>
          </a:p>
        </p:txBody>
      </p:sp>
      <p:sp>
        <p:nvSpPr>
          <p:cNvPr id="81"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1" lang="en-US" sz="2400" spc="-1" strike="noStrike">
                <a:solidFill>
                  <a:srgbClr val="000000"/>
                </a:solidFill>
                <a:uFill>
                  <a:solidFill>
                    <a:srgbClr val="ffffff"/>
                  </a:solidFill>
                </a:uFill>
                <a:latin typeface="Arial"/>
              </a:rPr>
              <a:t>Current state</a:t>
            </a:r>
            <a:r>
              <a:rPr b="0" lang="en-US" sz="2400" spc="-1" strike="noStrike">
                <a:solidFill>
                  <a:srgbClr val="000000"/>
                </a:solidFill>
                <a:uFill>
                  <a:solidFill>
                    <a:srgbClr val="ffffff"/>
                  </a:solidFill>
                </a:uFill>
                <a:latin typeface="Arial"/>
              </a:rPr>
              <a:t> of protected areas:</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Arial"/>
              </a:rPr>
              <a:t> </a:t>
            </a:r>
            <a:r>
              <a:rPr b="0" lang="en-US" sz="2400" spc="-1" strike="noStrike">
                <a:solidFill>
                  <a:srgbClr val="000000"/>
                </a:solidFill>
                <a:uFill>
                  <a:solidFill>
                    <a:srgbClr val="ffffff"/>
                  </a:solidFill>
                </a:uFill>
                <a:latin typeface="Arial"/>
              </a:rPr>
              <a:t>15.4% of the land area and 8.4% marine areas.  (Juffe-Bignoli et al. 2014)</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Arial"/>
              </a:rPr>
              <a:t> </a:t>
            </a:r>
            <a:r>
              <a:rPr b="0" lang="en-US" sz="2400" spc="-1" strike="noStrike">
                <a:solidFill>
                  <a:srgbClr val="000000"/>
                </a:solidFill>
                <a:uFill>
                  <a:solidFill>
                    <a:srgbClr val="ffffff"/>
                  </a:solidFill>
                </a:uFill>
                <a:latin typeface="Arial"/>
              </a:rPr>
              <a:t>Size of wildlife populations has been estimated to have decreased by 52% in the period 1970 to 2012.</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Arial"/>
              </a:rPr>
              <a:t>Habitat change and fragmentation, severe pollution particularly in freshwater ecosystems, overexploitation of resources, climate change and the impact of invasive species on indigenous populations have been identified as the </a:t>
            </a:r>
            <a:r>
              <a:rPr b="0" lang="en-US" sz="2400" spc="-1" strike="noStrike">
                <a:solidFill>
                  <a:srgbClr val="ff3333"/>
                </a:solidFill>
                <a:uFill>
                  <a:solidFill>
                    <a:srgbClr val="ffffff"/>
                  </a:solidFill>
                </a:uFill>
                <a:latin typeface="Arial"/>
              </a:rPr>
              <a:t>main threats to biodiversity</a:t>
            </a:r>
            <a:r>
              <a:rPr b="0" lang="en-US" sz="24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333333"/>
                </a:solidFill>
                <a:uFill>
                  <a:solidFill>
                    <a:srgbClr val="ffffff"/>
                  </a:solidFill>
                </a:uFill>
                <a:latin typeface="Arial"/>
              </a:rPr>
              <a:t>Background</a:t>
            </a:r>
            <a:endParaRPr b="0" lang="en-US" sz="1800" spc="-1" strike="noStrike">
              <a:solidFill>
                <a:srgbClr val="000000"/>
              </a:solidFill>
              <a:uFill>
                <a:solidFill>
                  <a:srgbClr val="ffffff"/>
                </a:solidFill>
              </a:uFill>
              <a:latin typeface="Arial"/>
            </a:endParaRPr>
          </a:p>
        </p:txBody>
      </p:sp>
      <p:sp>
        <p:nvSpPr>
          <p:cNvPr id="83"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Arial"/>
              </a:rPr>
              <a:t>Protected areas are reference sites for monitoring and managing biodiversity.</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Arial"/>
              </a:rPr>
              <a:t>Technological advances supporting conservation:</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45000"/>
              <a:buFont typeface="Symbol" charset="2"/>
              <a:buChar char=""/>
            </a:pPr>
            <a:r>
              <a:rPr b="0" lang="en-US" sz="2200" spc="-1" strike="noStrike">
                <a:solidFill>
                  <a:srgbClr val="000000"/>
                </a:solidFill>
                <a:uFill>
                  <a:solidFill>
                    <a:srgbClr val="ffffff"/>
                  </a:solidFill>
                </a:uFill>
                <a:latin typeface="Arial"/>
              </a:rPr>
              <a:t>Remote sensing.</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45000"/>
              <a:buFont typeface="Symbol" charset="2"/>
              <a:buChar char=""/>
            </a:pPr>
            <a:r>
              <a:rPr b="0" lang="en-US" sz="2200" spc="-1" strike="noStrike">
                <a:solidFill>
                  <a:srgbClr val="000000"/>
                </a:solidFill>
                <a:uFill>
                  <a:solidFill>
                    <a:srgbClr val="ffffff"/>
                  </a:solidFill>
                </a:uFill>
                <a:latin typeface="Arial"/>
              </a:rPr>
              <a:t>Wildlife tracking devices.</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45000"/>
              <a:buFont typeface="Symbol" charset="2"/>
              <a:buChar char=""/>
            </a:pPr>
            <a:r>
              <a:rPr b="0" lang="en-US" sz="2200" spc="-1" strike="noStrike">
                <a:solidFill>
                  <a:srgbClr val="000000"/>
                </a:solidFill>
                <a:uFill>
                  <a:solidFill>
                    <a:srgbClr val="ffffff"/>
                  </a:solidFill>
                </a:uFill>
                <a:latin typeface="Arial"/>
              </a:rPr>
              <a:t>Camera traps.</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45000"/>
              <a:buFont typeface="Symbol" charset="2"/>
              <a:buChar char=""/>
            </a:pPr>
            <a:r>
              <a:rPr b="0" lang="en-US" sz="2200" spc="-1" strike="noStrike">
                <a:solidFill>
                  <a:srgbClr val="000000"/>
                </a:solidFill>
                <a:uFill>
                  <a:solidFill>
                    <a:srgbClr val="ffffff"/>
                  </a:solidFill>
                </a:uFill>
                <a:latin typeface="Arial"/>
              </a:rPr>
              <a:t>Computers, statistical tools and methods.</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45000"/>
              <a:buFont typeface="Symbol" charset="2"/>
              <a:buChar char=""/>
            </a:pPr>
            <a:r>
              <a:rPr b="0" lang="en-US" sz="2200" spc="-1" strike="noStrike">
                <a:solidFill>
                  <a:srgbClr val="000000"/>
                </a:solidFill>
                <a:uFill>
                  <a:solidFill>
                    <a:srgbClr val="ffffff"/>
                  </a:solidFill>
                </a:uFill>
                <a:latin typeface="Arial"/>
              </a:rPr>
              <a:t>Sensors </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45000"/>
              <a:buFont typeface="Symbol" charset="2"/>
              <a:buChar char=""/>
            </a:pPr>
            <a:r>
              <a:rPr b="0" lang="en-US" sz="2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45000"/>
              <a:buFont typeface="Symbol" charset="2"/>
              <a:buChar char=""/>
            </a:pPr>
            <a:r>
              <a:rPr b="0" lang="en-US" sz="2200" spc="-1" strike="noStrike">
                <a:solidFill>
                  <a:srgbClr val="000000"/>
                </a:solidFill>
                <a:uFill>
                  <a:solidFill>
                    <a:srgbClr val="ffffff"/>
                  </a:solidFill>
                </a:uFill>
                <a:latin typeface="Arial"/>
              </a:rPr>
              <a:t>Robots: </a:t>
            </a:r>
            <a:r>
              <a:rPr b="0" lang="en-US" sz="2200" spc="-1" strike="noStrike">
                <a:solidFill>
                  <a:srgbClr val="ff3333"/>
                </a:solidFill>
                <a:uFill>
                  <a:solidFill>
                    <a:srgbClr val="ffffff"/>
                  </a:solidFill>
                </a:uFill>
                <a:latin typeface="Arial"/>
              </a:rPr>
              <a:t>Remotely Piloted Aerial Systems (RPAS)</a:t>
            </a:r>
            <a:r>
              <a:rPr b="1" lang="en-US" sz="2200" spc="-1" strike="noStrike">
                <a:solidFill>
                  <a:srgbClr val="ff3333"/>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4" name="" descr=""/>
          <p:cNvPicPr/>
          <p:nvPr/>
        </p:nvPicPr>
        <p:blipFill>
          <a:blip r:embed="rId1"/>
          <a:stretch/>
        </p:blipFill>
        <p:spPr>
          <a:xfrm rot="5539800">
            <a:off x="5621760" y="6783840"/>
            <a:ext cx="628920" cy="471600"/>
          </a:xfrm>
          <a:prstGeom prst="rect">
            <a:avLst/>
          </a:prstGeom>
          <a:ln w="3600">
            <a:noFill/>
          </a:ln>
        </p:spPr>
      </p:pic>
      <p:sp>
        <p:nvSpPr>
          <p:cNvPr id="85" name="CustomShape 1"/>
          <p:cNvSpPr/>
          <p:nvPr/>
        </p:nvSpPr>
        <p:spPr>
          <a:xfrm>
            <a:off x="1152000" y="1620000"/>
            <a:ext cx="7390440" cy="4103640"/>
          </a:xfrm>
          <a:custGeom>
            <a:avLst/>
            <a:gdLst/>
            <a:ah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ffffff"/>
          </a:solidFill>
          <a:ln w="3600">
            <a:solidFill>
              <a:srgbClr val="66ffff"/>
            </a:solidFill>
            <a:round/>
          </a:ln>
        </p:spPr>
        <p:style>
          <a:lnRef idx="0"/>
          <a:fillRef idx="0"/>
          <a:effectRef idx="0"/>
          <a:fontRef idx="minor"/>
        </p:style>
      </p:sp>
      <p:sp>
        <p:nvSpPr>
          <p:cNvPr id="86" name="CustomShape 2"/>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333333"/>
                </a:solidFill>
                <a:uFill>
                  <a:solidFill>
                    <a:srgbClr val="ffffff"/>
                  </a:solidFill>
                </a:uFill>
                <a:latin typeface="Arial"/>
              </a:rPr>
              <a:t>Background</a:t>
            </a:r>
            <a:endParaRPr b="0" lang="en-US" sz="1800" spc="-1" strike="noStrike">
              <a:solidFill>
                <a:srgbClr val="000000"/>
              </a:solidFill>
              <a:uFill>
                <a:solidFill>
                  <a:srgbClr val="ffffff"/>
                </a:solidFill>
              </a:uFill>
              <a:latin typeface="Arial"/>
            </a:endParaRPr>
          </a:p>
        </p:txBody>
      </p:sp>
      <p:sp>
        <p:nvSpPr>
          <p:cNvPr id="87" name="CustomShape 3"/>
          <p:cNvSpPr/>
          <p:nvPr/>
        </p:nvSpPr>
        <p:spPr>
          <a:xfrm>
            <a:off x="504360" y="2216520"/>
            <a:ext cx="9071280" cy="3126600"/>
          </a:xfrm>
          <a:prstGeom prst="rect">
            <a:avLst/>
          </a:prstGeom>
          <a:noFill/>
          <a:ln>
            <a:noFill/>
          </a:ln>
        </p:spPr>
        <p:style>
          <a:lnRef idx="0"/>
          <a:fillRef idx="0"/>
          <a:effectRef idx="0"/>
          <a:fontRef idx="minor"/>
        </p:style>
        <p:txBody>
          <a:bodyPr lIns="0" rIns="0" tIns="0" bIns="0"/>
          <a:p>
            <a:pPr lvl="1" marL="864000" indent="-323640">
              <a:lnSpc>
                <a:spcPct val="100000"/>
              </a:lnSpc>
              <a:buClr>
                <a:srgbClr val="000000"/>
              </a:buClr>
              <a:buSzPct val="75000"/>
              <a:buFont typeface="Symbol"/>
              <a:buChar char=""/>
            </a:pPr>
            <a:r>
              <a:rPr b="0" lang="en-US" sz="2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lvl="1" marL="864000" indent="-323640" algn="ctr">
              <a:lnSpc>
                <a:spcPct val="100000"/>
              </a:lnSpc>
              <a:buClr>
                <a:srgbClr val="000000"/>
              </a:buClr>
              <a:buSzPct val="75000"/>
              <a:buFont typeface="Symbol"/>
              <a:buChar char=""/>
            </a:pPr>
            <a:r>
              <a:rPr b="0" lang="en-US" sz="3200" spc="-1" strike="noStrike">
                <a:solidFill>
                  <a:srgbClr val="000000"/>
                </a:solidFill>
                <a:uFill>
                  <a:solidFill>
                    <a:srgbClr val="ffffff"/>
                  </a:solidFill>
                </a:uFill>
                <a:latin typeface="Arial"/>
              </a:rPr>
              <a:t>Remotely Piloted Aerial Systems (RPAS)  </a:t>
            </a:r>
            <a:r>
              <a:rPr b="0" lang="en-US" sz="3200" spc="-1" strike="noStrike">
                <a:solidFill>
                  <a:srgbClr val="808080"/>
                </a:solidFill>
                <a:uFill>
                  <a:solidFill>
                    <a:srgbClr val="ffffff"/>
                  </a:solidFill>
                </a:uFill>
                <a:latin typeface="Arial"/>
              </a:rPr>
              <a:t>Drones</a:t>
            </a:r>
            <a:r>
              <a:rPr b="0" lang="en-US" sz="3200" spc="-1" strike="noStrike">
                <a:solidFill>
                  <a:srgbClr val="000000"/>
                </a:solidFill>
                <a:uFill>
                  <a:solidFill>
                    <a:srgbClr val="ffffff"/>
                  </a:solidFill>
                </a:uFill>
                <a:latin typeface="Arial"/>
              </a:rPr>
              <a:t> Unmaned Aerial Vehicles (UAVs) </a:t>
            </a:r>
            <a:r>
              <a:rPr b="0" lang="en-US" sz="3200" spc="-1" strike="noStrike">
                <a:solidFill>
                  <a:srgbClr val="808080"/>
                </a:solidFill>
                <a:uFill>
                  <a:solidFill>
                    <a:srgbClr val="ffffff"/>
                  </a:solidFill>
                </a:uFill>
                <a:latin typeface="Arial"/>
              </a:rPr>
              <a:t>Unmaned Aerial Systems (UAS)</a:t>
            </a:r>
            <a:r>
              <a:rPr b="0" lang="en-US" sz="3200" spc="-1" strike="noStrike">
                <a:solidFill>
                  <a:srgbClr val="000000"/>
                </a:solidFill>
                <a:uFill>
                  <a:solidFill>
                    <a:srgbClr val="ffffff"/>
                  </a:solidFill>
                </a:uFill>
                <a:latin typeface="Arial"/>
              </a:rPr>
              <a:t> Multicopters </a:t>
            </a:r>
            <a:r>
              <a:rPr b="0" lang="en-US" sz="3200" spc="-1" strike="noStrike">
                <a:solidFill>
                  <a:srgbClr val="666666"/>
                </a:solidFill>
                <a:uFill>
                  <a:solidFill>
                    <a:srgbClr val="ffffff"/>
                  </a:solidFill>
                </a:uFill>
                <a:latin typeface="Arial"/>
              </a:rPr>
              <a:t>Copters</a:t>
            </a:r>
            <a:r>
              <a:rPr b="0" lang="en-US" sz="3200" spc="-1" strike="noStrike">
                <a:solidFill>
                  <a:srgbClr val="000000"/>
                </a:solidFill>
                <a:uFill>
                  <a:solidFill>
                    <a:srgbClr val="ffffff"/>
                  </a:solidFill>
                </a:uFill>
                <a:latin typeface="Arial"/>
              </a:rPr>
              <a:t> Helicopters</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3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3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pic>
        <p:nvPicPr>
          <p:cNvPr id="88" name="" descr=""/>
          <p:cNvPicPr/>
          <p:nvPr/>
        </p:nvPicPr>
        <p:blipFill>
          <a:blip r:embed="rId2"/>
          <a:stretch/>
        </p:blipFill>
        <p:spPr>
          <a:xfrm>
            <a:off x="1348920" y="4768920"/>
            <a:ext cx="2538720" cy="2538720"/>
          </a:xfrm>
          <a:prstGeom prst="rect">
            <a:avLst/>
          </a:prstGeom>
          <a:ln w="3600">
            <a:noFill/>
          </a:ln>
        </p:spPr>
      </p:pic>
      <p:sp>
        <p:nvSpPr>
          <p:cNvPr id="89" name="CustomShape 4"/>
          <p:cNvSpPr/>
          <p:nvPr/>
        </p:nvSpPr>
        <p:spPr>
          <a:xfrm>
            <a:off x="1915200" y="4968000"/>
            <a:ext cx="1541160" cy="373320"/>
          </a:xfrm>
          <a:prstGeom prst="rect">
            <a:avLst/>
          </a:prstGeom>
          <a:noFill/>
          <a:ln w="3600">
            <a:noFill/>
          </a:ln>
        </p:spPr>
        <p:style>
          <a:lnRef idx="0"/>
          <a:fillRef idx="0"/>
          <a:effectRef idx="0"/>
          <a:fontRef idx="minor"/>
        </p:style>
        <p:txBody>
          <a:bodyPr lIns="90000" rIns="90000" tIns="45000" bIns="45000"/>
          <a:p>
            <a:r>
              <a:rPr b="0" lang="en-US" sz="2000" spc="-1" strike="noStrike">
                <a:solidFill>
                  <a:srgbClr val="000000"/>
                </a:solidFill>
                <a:uFill>
                  <a:solidFill>
                    <a:srgbClr val="ffffff"/>
                  </a:solidFill>
                </a:uFill>
                <a:latin typeface="Arial"/>
              </a:rPr>
              <a:t>Rotor-wings</a:t>
            </a:r>
            <a:endParaRPr b="0" lang="en-US" sz="1800" spc="-1" strike="noStrike">
              <a:solidFill>
                <a:srgbClr val="000000"/>
              </a:solidFill>
              <a:uFill>
                <a:solidFill>
                  <a:srgbClr val="ffffff"/>
                </a:solidFill>
              </a:uFill>
              <a:latin typeface="Arial"/>
            </a:endParaRPr>
          </a:p>
        </p:txBody>
      </p:sp>
      <p:sp>
        <p:nvSpPr>
          <p:cNvPr id="90" name="CustomShape 5"/>
          <p:cNvSpPr/>
          <p:nvPr/>
        </p:nvSpPr>
        <p:spPr>
          <a:xfrm>
            <a:off x="7056000" y="4896000"/>
            <a:ext cx="1413360" cy="373320"/>
          </a:xfrm>
          <a:prstGeom prst="rect">
            <a:avLst/>
          </a:prstGeom>
          <a:noFill/>
          <a:ln w="3600">
            <a:noFill/>
          </a:ln>
        </p:spPr>
        <p:style>
          <a:lnRef idx="0"/>
          <a:fillRef idx="0"/>
          <a:effectRef idx="0"/>
          <a:fontRef idx="minor"/>
        </p:style>
        <p:txBody>
          <a:bodyPr lIns="90000" rIns="90000" tIns="45000" bIns="45000"/>
          <a:p>
            <a:r>
              <a:rPr b="0" lang="en-US" sz="2000" spc="-1" strike="noStrike">
                <a:solidFill>
                  <a:srgbClr val="000000"/>
                </a:solidFill>
                <a:uFill>
                  <a:solidFill>
                    <a:srgbClr val="ffffff"/>
                  </a:solidFill>
                </a:uFill>
                <a:latin typeface="Arial"/>
              </a:rPr>
              <a:t>Fixed-wing</a:t>
            </a:r>
            <a:endParaRPr b="0" lang="en-US" sz="1800" spc="-1" strike="noStrike">
              <a:solidFill>
                <a:srgbClr val="000000"/>
              </a:solidFill>
              <a:uFill>
                <a:solidFill>
                  <a:srgbClr val="ffffff"/>
                </a:solidFill>
              </a:uFill>
              <a:latin typeface="Arial"/>
            </a:endParaRPr>
          </a:p>
        </p:txBody>
      </p:sp>
      <p:pic>
        <p:nvPicPr>
          <p:cNvPr id="91" name="" descr=""/>
          <p:cNvPicPr/>
          <p:nvPr/>
        </p:nvPicPr>
        <p:blipFill>
          <a:blip r:embed="rId3"/>
          <a:stretch/>
        </p:blipFill>
        <p:spPr>
          <a:xfrm>
            <a:off x="4826160" y="6410160"/>
            <a:ext cx="933480" cy="933480"/>
          </a:xfrm>
          <a:prstGeom prst="rect">
            <a:avLst/>
          </a:prstGeom>
          <a:ln w="3600">
            <a:noFill/>
          </a:ln>
        </p:spPr>
      </p:pic>
      <p:pic>
        <p:nvPicPr>
          <p:cNvPr id="92" name="" descr=""/>
          <p:cNvPicPr/>
          <p:nvPr/>
        </p:nvPicPr>
        <p:blipFill>
          <a:blip r:embed="rId4"/>
          <a:stretch/>
        </p:blipFill>
        <p:spPr>
          <a:xfrm>
            <a:off x="6840000" y="5389200"/>
            <a:ext cx="1702440" cy="1630440"/>
          </a:xfrm>
          <a:prstGeom prst="rect">
            <a:avLst/>
          </a:prstGeom>
          <a:ln w="3600">
            <a:noFill/>
          </a:ln>
        </p:spPr>
      </p:pic>
      <p:sp>
        <p:nvSpPr>
          <p:cNvPr id="93" name="CustomShape 6"/>
          <p:cNvSpPr/>
          <p:nvPr/>
        </p:nvSpPr>
        <p:spPr>
          <a:xfrm>
            <a:off x="4824000" y="5883480"/>
            <a:ext cx="935640" cy="452160"/>
          </a:xfrm>
          <a:custGeom>
            <a:avLst/>
            <a:gdLst/>
            <a:ahLst/>
            <a:rect l="l" t="t" r="r" b="b"/>
            <a:pathLst>
              <a:path w="144" h="122">
                <a:moveTo>
                  <a:pt x="85" y="69"/>
                </a:moveTo>
                <a:cubicBezTo>
                  <a:pt x="85" y="55"/>
                  <a:pt x="97" y="44"/>
                  <a:pt x="111" y="44"/>
                </a:cubicBezTo>
                <a:cubicBezTo>
                  <a:pt x="111" y="61"/>
                  <a:pt x="111" y="61"/>
                  <a:pt x="111" y="61"/>
                </a:cubicBezTo>
                <a:cubicBezTo>
                  <a:pt x="144" y="30"/>
                  <a:pt x="144" y="30"/>
                  <a:pt x="144" y="30"/>
                </a:cubicBezTo>
                <a:cubicBezTo>
                  <a:pt x="111" y="0"/>
                  <a:pt x="111" y="0"/>
                  <a:pt x="111" y="0"/>
                </a:cubicBezTo>
                <a:cubicBezTo>
                  <a:pt x="111" y="17"/>
                  <a:pt x="111" y="17"/>
                  <a:pt x="111" y="17"/>
                </a:cubicBezTo>
                <a:cubicBezTo>
                  <a:pt x="95" y="17"/>
                  <a:pt x="81" y="24"/>
                  <a:pt x="71" y="35"/>
                </a:cubicBezTo>
                <a:cubicBezTo>
                  <a:pt x="62" y="25"/>
                  <a:pt x="48" y="18"/>
                  <a:pt x="32" y="18"/>
                </a:cubicBezTo>
                <a:cubicBezTo>
                  <a:pt x="32" y="0"/>
                  <a:pt x="32" y="0"/>
                  <a:pt x="32" y="0"/>
                </a:cubicBezTo>
                <a:cubicBezTo>
                  <a:pt x="0" y="31"/>
                  <a:pt x="0" y="31"/>
                  <a:pt x="0" y="31"/>
                </a:cubicBezTo>
                <a:cubicBezTo>
                  <a:pt x="32" y="61"/>
                  <a:pt x="32" y="61"/>
                  <a:pt x="32" y="61"/>
                </a:cubicBezTo>
                <a:cubicBezTo>
                  <a:pt x="32" y="44"/>
                  <a:pt x="32" y="44"/>
                  <a:pt x="32" y="44"/>
                </a:cubicBezTo>
                <a:cubicBezTo>
                  <a:pt x="46" y="44"/>
                  <a:pt x="58" y="55"/>
                  <a:pt x="58" y="69"/>
                </a:cubicBezTo>
                <a:cubicBezTo>
                  <a:pt x="58" y="122"/>
                  <a:pt x="58" y="122"/>
                  <a:pt x="58" y="122"/>
                </a:cubicBezTo>
                <a:cubicBezTo>
                  <a:pt x="58" y="122"/>
                  <a:pt x="58" y="122"/>
                  <a:pt x="58" y="122"/>
                </a:cubicBezTo>
                <a:cubicBezTo>
                  <a:pt x="85" y="122"/>
                  <a:pt x="85" y="122"/>
                  <a:pt x="85" y="122"/>
                </a:cubicBezTo>
                <a:cubicBezTo>
                  <a:pt x="85" y="122"/>
                  <a:pt x="85" y="122"/>
                  <a:pt x="85" y="122"/>
                </a:cubicBezTo>
                <a:lnTo>
                  <a:pt x="85" y="69"/>
                </a:lnTo>
                <a:close/>
              </a:path>
            </a:pathLst>
          </a:custGeom>
          <a:solidFill>
            <a:srgbClr val="ffffff"/>
          </a:solidFill>
          <a:ln w="3600">
            <a:solidFill>
              <a:srgbClr val="000000"/>
            </a:solidFill>
            <a:round/>
          </a:ln>
        </p:spPr>
        <p:style>
          <a:lnRef idx="0"/>
          <a:fillRef idx="0"/>
          <a:effectRef idx="0"/>
          <a:fontRef idx="minor"/>
        </p:style>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333333"/>
                </a:solidFill>
                <a:uFill>
                  <a:solidFill>
                    <a:srgbClr val="ffffff"/>
                  </a:solidFill>
                </a:uFill>
                <a:latin typeface="Arial"/>
              </a:rPr>
              <a:t>Applications</a:t>
            </a:r>
            <a:endParaRPr b="0" lang="en-US" sz="1800" spc="-1" strike="noStrike">
              <a:solidFill>
                <a:srgbClr val="000000"/>
              </a:solidFill>
              <a:uFill>
                <a:solidFill>
                  <a:srgbClr val="ffffff"/>
                </a:solidFill>
              </a:uFill>
              <a:latin typeface="Arial"/>
            </a:endParaRPr>
          </a:p>
        </p:txBody>
      </p:sp>
      <p:sp>
        <p:nvSpPr>
          <p:cNvPr id="95" name="CustomShape 2"/>
          <p:cNvSpPr/>
          <p:nvPr/>
        </p:nvSpPr>
        <p:spPr>
          <a:xfrm>
            <a:off x="1368000" y="1440000"/>
            <a:ext cx="7923960" cy="1789920"/>
          </a:xfrm>
          <a:prstGeom prst="rect">
            <a:avLst/>
          </a:prstGeom>
          <a:noFill/>
          <a:ln w="3600">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Wildlife Monitoring and Management</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Infrastructure and risk assessment</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Monitoring and mapping of terrestrial and aquatic ecosystems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Surveillance and support for compliance with laws in protected areas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Ecotourism</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Environmental management and decision support</a:t>
            </a:r>
            <a:endParaRPr b="0" lang="en-US" sz="1800" spc="-1" strike="noStrike">
              <a:solidFill>
                <a:srgbClr val="000000"/>
              </a:solidFill>
              <a:uFill>
                <a:solidFill>
                  <a:srgbClr val="ffffff"/>
                </a:solidFill>
              </a:uFill>
              <a:latin typeface="Arial"/>
            </a:endParaRPr>
          </a:p>
        </p:txBody>
      </p:sp>
      <p:sp>
        <p:nvSpPr>
          <p:cNvPr id="96" name="CustomShape 3"/>
          <p:cNvSpPr/>
          <p:nvPr/>
        </p:nvSpPr>
        <p:spPr>
          <a:xfrm>
            <a:off x="3296160" y="4390200"/>
            <a:ext cx="3795480" cy="12499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333333"/>
                </a:solidFill>
                <a:uFill>
                  <a:solidFill>
                    <a:srgbClr val="ffffff"/>
                  </a:solidFill>
                </a:uFill>
                <a:latin typeface="Arial"/>
              </a:rPr>
              <a:t>Considerations</a:t>
            </a:r>
            <a:endParaRPr b="0" lang="en-US" sz="1800" spc="-1" strike="noStrike">
              <a:solidFill>
                <a:srgbClr val="000000"/>
              </a:solidFill>
              <a:uFill>
                <a:solidFill>
                  <a:srgbClr val="ffffff"/>
                </a:solidFill>
              </a:uFill>
              <a:latin typeface="Arial"/>
            </a:endParaRPr>
          </a:p>
        </p:txBody>
      </p:sp>
      <p:sp>
        <p:nvSpPr>
          <p:cNvPr id="97" name="CustomShape 4"/>
          <p:cNvSpPr/>
          <p:nvPr/>
        </p:nvSpPr>
        <p:spPr>
          <a:xfrm>
            <a:off x="1338840" y="5557320"/>
            <a:ext cx="5284800" cy="939960"/>
          </a:xfrm>
          <a:prstGeom prst="rect">
            <a:avLst/>
          </a:prstGeom>
          <a:noFill/>
          <a:ln w="3600">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rPr>
              <a:t>Impact of RPAS on wildlife and ecosystems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Legal barriers</a:t>
            </a: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3600" spc="-1" strike="noStrike">
                <a:solidFill>
                  <a:srgbClr val="333333"/>
                </a:solidFill>
                <a:uFill>
                  <a:solidFill>
                    <a:srgbClr val="ffffff"/>
                  </a:solidFill>
                </a:uFill>
                <a:latin typeface="Arial"/>
              </a:rPr>
              <a:t>Applications: Wildlife Monitoring and Management</a:t>
            </a:r>
            <a:endParaRPr b="0" lang="en-US" sz="1800" spc="-1" strike="noStrike">
              <a:solidFill>
                <a:srgbClr val="000000"/>
              </a:solidFill>
              <a:uFill>
                <a:solidFill>
                  <a:srgbClr val="ffffff"/>
                </a:solidFill>
              </a:uFill>
              <a:latin typeface="Arial"/>
            </a:endParaRPr>
          </a:p>
        </p:txBody>
      </p:sp>
      <p:sp>
        <p:nvSpPr>
          <p:cNvPr id="99" name="CustomShape 2"/>
          <p:cNvSpPr/>
          <p:nvPr/>
        </p:nvSpPr>
        <p:spPr>
          <a:xfrm>
            <a:off x="432000" y="3060000"/>
            <a:ext cx="9287640" cy="2087640"/>
          </a:xfrm>
          <a:prstGeom prst="rect">
            <a:avLst/>
          </a:prstGeom>
          <a:noFill/>
          <a:ln>
            <a:noFill/>
          </a:ln>
        </p:spPr>
        <p:style>
          <a:lnRef idx="0"/>
          <a:fillRef idx="0"/>
          <a:effectRef idx="0"/>
          <a:fontRef idx="minor"/>
        </p:style>
        <p:txBody>
          <a:bodyPr lIns="0" rIns="0" tIns="0" bIns="0"/>
          <a:p>
            <a:endParaRPr b="0" lang="en-US" sz="1800" spc="-1" strike="noStrike">
              <a:solidFill>
                <a:srgbClr val="000000"/>
              </a:solidFill>
              <a:uFill>
                <a:solidFill>
                  <a:srgbClr val="ffffff"/>
                </a:solidFill>
              </a:uFill>
              <a:latin typeface="Arial"/>
            </a:endParaRPr>
          </a:p>
          <a:p>
            <a:r>
              <a:rPr b="1" lang="en-US" sz="1800" spc="-1" strike="noStrike">
                <a:solidFill>
                  <a:srgbClr val="000000"/>
                </a:solidFill>
                <a:uFill>
                  <a:solidFill>
                    <a:srgbClr val="ffffff"/>
                  </a:solidFill>
                </a:uFill>
                <a:latin typeface="Arial"/>
              </a:rPr>
              <a:t>Research</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Comparative studies: RPAS vs tracking devices (Mulero-Pázmány et al. 2015)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Novel methods: VHF tracking (Bayram et al. 2016) , biooacustic monitoring (Wilson, Barr, and Zagorski 2017), nesting status inspection, etc.</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Software development: automatic detection and counts, statistical models </a:t>
            </a:r>
            <a:r>
              <a:rPr b="1"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(Lhoest et al. 2015; Abd-Elrahman, Pearlstine, and Percival 2005; Gemertet al. 2015, Chabot and Francis 2016, Christiansen et al. 2014)</a:t>
            </a:r>
            <a:r>
              <a:rPr b="1" lang="en-US" sz="1800" spc="-1" strike="noStrike">
                <a:solidFill>
                  <a:srgbClr val="000000"/>
                </a:solidFill>
                <a:uFill>
                  <a:solidFill>
                    <a:srgbClr val="ffffff"/>
                  </a:solidFill>
                </a:uFill>
                <a:latin typeface="Arial"/>
              </a:rPr>
              <a:t>.</a:t>
            </a:r>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00" name="CustomShape 3"/>
          <p:cNvSpPr/>
          <p:nvPr/>
        </p:nvSpPr>
        <p:spPr>
          <a:xfrm>
            <a:off x="504360" y="4788000"/>
            <a:ext cx="9071280" cy="1475640"/>
          </a:xfrm>
          <a:prstGeom prst="rect">
            <a:avLst/>
          </a:prstGeom>
          <a:noFill/>
          <a:ln>
            <a:noFill/>
          </a:ln>
        </p:spPr>
        <p:style>
          <a:lnRef idx="0"/>
          <a:fillRef idx="0"/>
          <a:effectRef idx="0"/>
          <a:fontRef idx="minor"/>
        </p:style>
      </p:sp>
      <p:sp>
        <p:nvSpPr>
          <p:cNvPr id="101" name="CustomShape 4"/>
          <p:cNvSpPr/>
          <p:nvPr/>
        </p:nvSpPr>
        <p:spPr>
          <a:xfrm>
            <a:off x="5472000" y="1692000"/>
            <a:ext cx="4895640" cy="1369800"/>
          </a:xfrm>
          <a:prstGeom prst="rect">
            <a:avLst/>
          </a:prstGeom>
          <a:noFill/>
          <a:ln w="3600">
            <a:noFill/>
          </a:ln>
        </p:spPr>
        <p:style>
          <a:lnRef idx="0"/>
          <a:fillRef idx="0"/>
          <a:effectRef idx="0"/>
          <a:fontRef idx="minor"/>
        </p:style>
        <p:txBody>
          <a:bodyPr lIns="90000" rIns="90000" tIns="45000" bIns="45000"/>
          <a:p>
            <a:r>
              <a:rPr b="1" lang="en-US" sz="1800" spc="-1" strike="noStrike">
                <a:solidFill>
                  <a:srgbClr val="000000"/>
                </a:solidFill>
                <a:uFill>
                  <a:solidFill>
                    <a:srgbClr val="ffffff"/>
                  </a:solidFill>
                </a:uFill>
                <a:latin typeface="Arial"/>
              </a:rPr>
              <a:t>Target species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Terrestrial and aquatic mammals</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Birds</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Nesting sites</a:t>
            </a:r>
            <a:endParaRPr b="0" lang="en-US" sz="1800" spc="-1" strike="noStrike">
              <a:solidFill>
                <a:srgbClr val="000000"/>
              </a:solidFill>
              <a:uFill>
                <a:solidFill>
                  <a:srgbClr val="ffffff"/>
                </a:solidFill>
              </a:uFill>
              <a:latin typeface="Arial"/>
            </a:endParaRPr>
          </a:p>
        </p:txBody>
      </p:sp>
      <p:sp>
        <p:nvSpPr>
          <p:cNvPr id="102" name="CustomShape 5"/>
          <p:cNvSpPr/>
          <p:nvPr/>
        </p:nvSpPr>
        <p:spPr>
          <a:xfrm>
            <a:off x="396000" y="1707480"/>
            <a:ext cx="4679640" cy="1789920"/>
          </a:xfrm>
          <a:prstGeom prst="rect">
            <a:avLst/>
          </a:prstGeom>
          <a:noFill/>
          <a:ln w="3600">
            <a:noFill/>
          </a:ln>
        </p:spPr>
        <p:style>
          <a:lnRef idx="0"/>
          <a:fillRef idx="0"/>
          <a:effectRef idx="0"/>
          <a:fontRef idx="minor"/>
        </p:style>
        <p:txBody>
          <a:bodyPr lIns="90000" rIns="90000" tIns="45000" bIns="45000"/>
          <a:p>
            <a:r>
              <a:rPr b="1" lang="en-US" sz="1800" spc="-1" strike="noStrike">
                <a:solidFill>
                  <a:srgbClr val="000000"/>
                </a:solidFill>
                <a:uFill>
                  <a:solidFill>
                    <a:srgbClr val="ffffff"/>
                  </a:solidFill>
                </a:uFill>
                <a:latin typeface="Arial"/>
              </a:rPr>
              <a:t>Wildlife Monitoring and Management</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Population dynamics</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Species Distribution</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Density and abundance estimation</a:t>
            </a:r>
            <a:endParaRPr b="0" lang="en-US" sz="1800" spc="-1" strike="noStrike">
              <a:solidFill>
                <a:srgbClr val="000000"/>
              </a:solidFill>
              <a:uFill>
                <a:solidFill>
                  <a:srgbClr val="ffffff"/>
                </a:solidFill>
              </a:uFill>
              <a:latin typeface="Arial"/>
            </a:endParaRPr>
          </a:p>
        </p:txBody>
      </p:sp>
      <p:sp>
        <p:nvSpPr>
          <p:cNvPr id="103" name="CustomShape 6"/>
          <p:cNvSpPr/>
          <p:nvPr/>
        </p:nvSpPr>
        <p:spPr>
          <a:xfrm>
            <a:off x="324000" y="5589720"/>
            <a:ext cx="9107640" cy="1789920"/>
          </a:xfrm>
          <a:prstGeom prst="rect">
            <a:avLst/>
          </a:prstGeom>
          <a:noFill/>
          <a:ln w="3600">
            <a:noFill/>
          </a:ln>
        </p:spPr>
        <p:style>
          <a:lnRef idx="0"/>
          <a:fillRef idx="0"/>
          <a:effectRef idx="0"/>
          <a:fontRef idx="minor"/>
        </p:style>
        <p:txBody>
          <a:bodyPr lIns="90000" rIns="90000" tIns="45000" bIns="45000"/>
          <a:p>
            <a:r>
              <a:rPr b="1" lang="en-US" sz="1800" spc="-1" strike="noStrike">
                <a:solidFill>
                  <a:srgbClr val="000000"/>
                </a:solidFill>
                <a:uFill>
                  <a:solidFill>
                    <a:srgbClr val="ffffff"/>
                  </a:solidFill>
                </a:uFill>
                <a:latin typeface="Arial"/>
              </a:rPr>
              <a:t>Considerations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Cost-effective wildlife census campaigns.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Non-invasive and reliable monitoring technique ? Disturbance :(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Animal movement and remote sensing (follow-me, tagged species, mapping) :)</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4" name="" descr=""/>
          <p:cNvPicPr/>
          <p:nvPr/>
        </p:nvPicPr>
        <p:blipFill>
          <a:blip r:embed="rId1"/>
          <a:stretch/>
        </p:blipFill>
        <p:spPr>
          <a:xfrm>
            <a:off x="504000" y="771480"/>
            <a:ext cx="9003960" cy="5420520"/>
          </a:xfrm>
          <a:prstGeom prst="rect">
            <a:avLst/>
          </a:prstGeom>
          <a:ln>
            <a:noFill/>
          </a:ln>
        </p:spPr>
      </p:pic>
      <p:pic>
        <p:nvPicPr>
          <p:cNvPr id="105" name="" descr=""/>
          <p:cNvPicPr/>
          <p:nvPr/>
        </p:nvPicPr>
        <p:blipFill>
          <a:blip r:embed="rId2"/>
          <a:stretch/>
        </p:blipFill>
        <p:spPr>
          <a:xfrm>
            <a:off x="60120" y="781560"/>
            <a:ext cx="9960840" cy="599652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3600" spc="-1" strike="noStrike">
                <a:solidFill>
                  <a:srgbClr val="333333"/>
                </a:solidFill>
                <a:uFill>
                  <a:solidFill>
                    <a:srgbClr val="ffffff"/>
                  </a:solidFill>
                </a:uFill>
                <a:latin typeface="Arial"/>
              </a:rPr>
              <a:t>Applications: Monitoring and mapping of terrestrial and aquatic ecosystems</a:t>
            </a:r>
            <a:endParaRPr b="0" lang="en-US" sz="1800" spc="-1" strike="noStrike">
              <a:solidFill>
                <a:srgbClr val="000000"/>
              </a:solidFill>
              <a:uFill>
                <a:solidFill>
                  <a:srgbClr val="ffffff"/>
                </a:solidFill>
              </a:uFill>
              <a:latin typeface="Arial"/>
            </a:endParaRPr>
          </a:p>
        </p:txBody>
      </p:sp>
      <p:sp>
        <p:nvSpPr>
          <p:cNvPr id="107" name="CustomShape 2"/>
          <p:cNvSpPr/>
          <p:nvPr/>
        </p:nvSpPr>
        <p:spPr>
          <a:xfrm>
            <a:off x="432000" y="2952000"/>
            <a:ext cx="9287640" cy="2087640"/>
          </a:xfrm>
          <a:prstGeom prst="rect">
            <a:avLst/>
          </a:prstGeom>
          <a:noFill/>
          <a:ln>
            <a:noFill/>
          </a:ln>
        </p:spPr>
        <p:style>
          <a:lnRef idx="0"/>
          <a:fillRef idx="0"/>
          <a:effectRef idx="0"/>
          <a:fontRef idx="minor"/>
        </p:style>
        <p:txBody>
          <a:bodyPr lIns="0" rIns="0" tIns="0" bIns="0"/>
          <a:p>
            <a:endParaRPr b="0" lang="en-US" sz="1800" spc="-1" strike="noStrike">
              <a:solidFill>
                <a:srgbClr val="000000"/>
              </a:solidFill>
              <a:uFill>
                <a:solidFill>
                  <a:srgbClr val="ffffff"/>
                </a:solidFill>
              </a:uFill>
              <a:latin typeface="Arial"/>
            </a:endParaRPr>
          </a:p>
          <a:p>
            <a:r>
              <a:rPr b="1" lang="en-US" sz="1800" spc="-1" strike="noStrike">
                <a:solidFill>
                  <a:srgbClr val="000000"/>
                </a:solidFill>
                <a:uFill>
                  <a:solidFill>
                    <a:srgbClr val="ffffff"/>
                  </a:solidFill>
                </a:uFill>
                <a:latin typeface="Arial"/>
              </a:rPr>
              <a:t>Research</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Novel methods: vegetation cover </a:t>
            </a:r>
            <a:r>
              <a:rPr b="0" lang="en-US" sz="1200" spc="-1" strike="noStrike">
                <a:solidFill>
                  <a:srgbClr val="000000"/>
                </a:solidFill>
                <a:uFill>
                  <a:solidFill>
                    <a:srgbClr val="ffffff"/>
                  </a:solidFill>
                </a:uFill>
                <a:latin typeface="Arial"/>
              </a:rPr>
              <a:t>(USGS, 2014)</a:t>
            </a:r>
            <a:r>
              <a:rPr b="0" lang="en-US" sz="1800" spc="-1" strike="noStrike">
                <a:solidFill>
                  <a:srgbClr val="000000"/>
                </a:solidFill>
                <a:uFill>
                  <a:solidFill>
                    <a:srgbClr val="ffffff"/>
                  </a:solidFill>
                </a:uFill>
                <a:latin typeface="Arial"/>
              </a:rPr>
              <a:t>, erosion dynamics (Casella et al. 2016, ), restoration </a:t>
            </a:r>
            <a:r>
              <a:rPr b="0" lang="en-US" sz="1200" spc="-1" strike="noStrike">
                <a:solidFill>
                  <a:srgbClr val="000000"/>
                </a:solidFill>
                <a:uFill>
                  <a:solidFill>
                    <a:srgbClr val="ffffff"/>
                  </a:solidFill>
                </a:uFill>
                <a:latin typeface="Arial"/>
              </a:rPr>
              <a:t>(Zahawi et al. 2015)</a:t>
            </a:r>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Invasive species: spread</a:t>
            </a:r>
            <a:r>
              <a:rPr b="0" lang="en-US" sz="1200" spc="-1" strike="noStrike">
                <a:solidFill>
                  <a:srgbClr val="000000"/>
                </a:solidFill>
                <a:uFill>
                  <a:solidFill>
                    <a:srgbClr val="ffffff"/>
                  </a:solidFill>
                </a:uFill>
                <a:latin typeface="Arial"/>
              </a:rPr>
              <a:t> (Zaman, Jensen, and McKee 2011)</a:t>
            </a:r>
            <a:r>
              <a:rPr b="0" lang="en-US" sz="1800" spc="-1" strike="noStrike">
                <a:solidFill>
                  <a:srgbClr val="000000"/>
                </a:solidFill>
                <a:uFill>
                  <a:solidFill>
                    <a:srgbClr val="ffffff"/>
                  </a:solidFill>
                </a:uFill>
                <a:latin typeface="Arial"/>
              </a:rPr>
              <a:t>, satellite, unmaned / manned aerial vehicles comparative studies</a:t>
            </a:r>
            <a:r>
              <a:rPr b="0" lang="en-US" sz="1200" spc="-1" strike="noStrike">
                <a:solidFill>
                  <a:srgbClr val="000000"/>
                </a:solidFill>
                <a:uFill>
                  <a:solidFill>
                    <a:srgbClr val="ffffff"/>
                  </a:solidFill>
                </a:uFill>
                <a:latin typeface="Arial"/>
              </a:rPr>
              <a:t> (Müllerová et al. 2016)</a:t>
            </a:r>
            <a:r>
              <a:rPr b="0" lang="en-US" sz="1800" spc="-1" strike="noStrike">
                <a:solidFill>
                  <a:srgbClr val="000000"/>
                </a:solidFill>
                <a:uFill>
                  <a:solidFill>
                    <a:srgbClr val="ffffff"/>
                  </a:solidFill>
                </a:uFill>
                <a:latin typeface="Arial"/>
              </a:rPr>
              <a:t>, detection rate under different conditions </a:t>
            </a:r>
            <a:r>
              <a:rPr b="0" lang="en-US" sz="1200" spc="-1" strike="noStrike">
                <a:solidFill>
                  <a:srgbClr val="000000"/>
                </a:solidFill>
                <a:uFill>
                  <a:solidFill>
                    <a:srgbClr val="ffffff"/>
                  </a:solidFill>
                </a:uFill>
                <a:latin typeface="Arial"/>
              </a:rPr>
              <a:t>(Per-roy, Sullivan, and Stephenson 2017) </a:t>
            </a:r>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1"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08" name="CustomShape 3"/>
          <p:cNvSpPr/>
          <p:nvPr/>
        </p:nvSpPr>
        <p:spPr>
          <a:xfrm>
            <a:off x="504360" y="4788000"/>
            <a:ext cx="9071280" cy="1475640"/>
          </a:xfrm>
          <a:prstGeom prst="rect">
            <a:avLst/>
          </a:prstGeom>
          <a:noFill/>
          <a:ln>
            <a:noFill/>
          </a:ln>
        </p:spPr>
        <p:style>
          <a:lnRef idx="0"/>
          <a:fillRef idx="0"/>
          <a:effectRef idx="0"/>
          <a:fontRef idx="minor"/>
        </p:style>
      </p:sp>
      <p:sp>
        <p:nvSpPr>
          <p:cNvPr id="109" name="CustomShape 4"/>
          <p:cNvSpPr/>
          <p:nvPr/>
        </p:nvSpPr>
        <p:spPr>
          <a:xfrm>
            <a:off x="5472000" y="1692000"/>
            <a:ext cx="4895640" cy="1369800"/>
          </a:xfrm>
          <a:prstGeom prst="rect">
            <a:avLst/>
          </a:prstGeom>
          <a:noFill/>
          <a:ln w="3600">
            <a:noFill/>
          </a:ln>
        </p:spPr>
        <p:style>
          <a:lnRef idx="0"/>
          <a:fillRef idx="0"/>
          <a:effectRef idx="0"/>
          <a:fontRef idx="minor"/>
        </p:style>
        <p:txBody>
          <a:bodyPr lIns="90000" rIns="90000" tIns="45000" bIns="45000"/>
          <a:p>
            <a:r>
              <a:rPr b="1" lang="en-US" sz="1800" spc="-1" strike="noStrike">
                <a:solidFill>
                  <a:srgbClr val="000000"/>
                </a:solidFill>
                <a:uFill>
                  <a:solidFill>
                    <a:srgbClr val="ffffff"/>
                  </a:solidFill>
                </a:uFill>
                <a:latin typeface="Arial"/>
              </a:rPr>
              <a:t>Target ecosystems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Forests</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Aquatic ecosystems</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Wetlands</a:t>
            </a:r>
            <a:endParaRPr b="0" lang="en-US" sz="1800" spc="-1" strike="noStrike">
              <a:solidFill>
                <a:srgbClr val="000000"/>
              </a:solidFill>
              <a:uFill>
                <a:solidFill>
                  <a:srgbClr val="ffffff"/>
                </a:solidFill>
              </a:uFill>
              <a:latin typeface="Arial"/>
            </a:endParaRPr>
          </a:p>
        </p:txBody>
      </p:sp>
      <p:sp>
        <p:nvSpPr>
          <p:cNvPr id="110" name="CustomShape 5"/>
          <p:cNvSpPr/>
          <p:nvPr/>
        </p:nvSpPr>
        <p:spPr>
          <a:xfrm>
            <a:off x="396000" y="1707480"/>
            <a:ext cx="4679640" cy="1789920"/>
          </a:xfrm>
          <a:prstGeom prst="rect">
            <a:avLst/>
          </a:prstGeom>
          <a:noFill/>
          <a:ln w="3600">
            <a:noFill/>
          </a:ln>
        </p:spPr>
        <p:style>
          <a:lnRef idx="0"/>
          <a:fillRef idx="0"/>
          <a:effectRef idx="0"/>
          <a:fontRef idx="minor"/>
        </p:style>
        <p:txBody>
          <a:bodyPr lIns="90000" rIns="90000" tIns="45000" bIns="45000"/>
          <a:p>
            <a:r>
              <a:rPr b="1" lang="en-US" sz="1800" spc="-1" strike="noStrike">
                <a:solidFill>
                  <a:srgbClr val="000000"/>
                </a:solidFill>
                <a:uFill>
                  <a:solidFill>
                    <a:srgbClr val="ffffff"/>
                  </a:solidFill>
                </a:uFill>
                <a:latin typeface="Arial"/>
              </a:rPr>
              <a:t>Wildlife Monitoring and Management</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Mapping and habitat monitoring</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Discrimination, classification, inventory</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Ecosystem dynamics</a:t>
            </a:r>
            <a:endParaRPr b="0" lang="en-US" sz="1800" spc="-1" strike="noStrike">
              <a:solidFill>
                <a:srgbClr val="000000"/>
              </a:solidFill>
              <a:uFill>
                <a:solidFill>
                  <a:srgbClr val="ffffff"/>
                </a:solidFill>
              </a:uFill>
              <a:latin typeface="Arial"/>
            </a:endParaRPr>
          </a:p>
        </p:txBody>
      </p:sp>
      <p:sp>
        <p:nvSpPr>
          <p:cNvPr id="111" name="CustomShape 6"/>
          <p:cNvSpPr/>
          <p:nvPr/>
        </p:nvSpPr>
        <p:spPr>
          <a:xfrm>
            <a:off x="324000" y="5481720"/>
            <a:ext cx="9107640" cy="1430280"/>
          </a:xfrm>
          <a:prstGeom prst="rect">
            <a:avLst/>
          </a:prstGeom>
          <a:noFill/>
          <a:ln w="3600">
            <a:noFill/>
          </a:ln>
        </p:spPr>
        <p:style>
          <a:lnRef idx="0"/>
          <a:fillRef idx="0"/>
          <a:effectRef idx="0"/>
          <a:fontRef idx="minor"/>
        </p:style>
        <p:txBody>
          <a:bodyPr lIns="90000" rIns="90000" tIns="45000" bIns="45000"/>
          <a:p>
            <a:r>
              <a:rPr b="1" lang="en-US" sz="1800" spc="-1" strike="noStrike">
                <a:solidFill>
                  <a:srgbClr val="000000"/>
                </a:solidFill>
                <a:uFill>
                  <a:solidFill>
                    <a:srgbClr val="ffffff"/>
                  </a:solidFill>
                </a:uFill>
                <a:latin typeface="Arial"/>
              </a:rPr>
              <a:t>Considerations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High spatial and temporal resolution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Relative small areas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Mini multispectral sensors :|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rPr>
              <a:t>Computer demanding, complex :(</a:t>
            </a:r>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830</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2017-07-11T22:41:31Z</dcterms:created>
  <dc:creator/>
  <dc:description/>
  <dc:language>es-ES</dc:language>
  <cp:lastModifiedBy/>
  <dcterms:modified xsi:type="dcterms:W3CDTF">2017-07-12T19:47:02Z</dcterms:modified>
  <cp:revision>19</cp:revision>
  <dc:subject/>
  <dc:title/>
</cp:coreProperties>
</file>