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6" r:id="rId6"/>
    <p:sldId id="277" r:id="rId7"/>
    <p:sldId id="267" r:id="rId8"/>
    <p:sldId id="276" r:id="rId9"/>
    <p:sldId id="270" r:id="rId10"/>
    <p:sldId id="271" r:id="rId11"/>
    <p:sldId id="273" r:id="rId12"/>
    <p:sldId id="274" r:id="rId13"/>
    <p:sldId id="275" r:id="rId14"/>
    <p:sldId id="279" r:id="rId15"/>
    <p:sldId id="281" r:id="rId16"/>
    <p:sldId id="282" r:id="rId17"/>
    <p:sldId id="283" r:id="rId18"/>
    <p:sldId id="268" r:id="rId19"/>
    <p:sldId id="286" r:id="rId20"/>
    <p:sldId id="284" r:id="rId21"/>
    <p:sldId id="258" r:id="rId22"/>
    <p:sldId id="285" r:id="rId23"/>
    <p:sldId id="287" r:id="rId24"/>
    <p:sldId id="293" r:id="rId25"/>
    <p:sldId id="289" r:id="rId26"/>
    <p:sldId id="263" r:id="rId27"/>
    <p:sldId id="291" r:id="rId28"/>
    <p:sldId id="264" r:id="rId29"/>
    <p:sldId id="259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>
        <p:scale>
          <a:sx n="71" d="100"/>
          <a:sy n="71" d="100"/>
        </p:scale>
        <p:origin x="-57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8D56-FD4F-43D8-9B14-9F413C7C06BD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5AA45-231F-4ECB-B27C-617166E445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Odersky</a:t>
            </a:r>
            <a:r>
              <a:rPr lang="es-ES" dirty="0" smtClean="0"/>
              <a:t>, ¿quién</a:t>
            </a:r>
            <a:r>
              <a:rPr lang="es-ES" baseline="0" dirty="0" smtClean="0"/>
              <a:t> es genéricos? ¿año de creación?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5AA45-231F-4ECB-B27C-617166E445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Hablar del </a:t>
            </a:r>
            <a:r>
              <a:rPr lang="es-ES" dirty="0" err="1" smtClean="0"/>
              <a:t>plugin</a:t>
            </a:r>
            <a:r>
              <a:rPr lang="es-ES" dirty="0" smtClean="0"/>
              <a:t> de Eclipse 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IntelliJ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5AA45-231F-4ECB-B27C-617166E445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Concurrencia, </a:t>
            </a:r>
            <a:r>
              <a:rPr lang="es-ES" dirty="0" err="1" smtClean="0"/>
              <a:t>immutabilidad</a:t>
            </a:r>
            <a:r>
              <a:rPr lang="es-ES" dirty="0" smtClean="0"/>
              <a:t> (</a:t>
            </a:r>
            <a:r>
              <a:rPr lang="es-ES" dirty="0" err="1" smtClean="0"/>
              <a:t>cores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5AA45-231F-4ECB-B27C-617166E445A4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BA6-5B89-4914-AD88-7B4917EBFF53}" type="datetimeFigureOut">
              <a:rPr lang="es-ES" smtClean="0"/>
              <a:pPr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FF3F-2BC5-4810-9A93-B2316AA1CD8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suslopez-gonzalez/intro-scala" TargetMode="External"/><Relationship Id="rId4" Type="http://schemas.openxmlformats.org/officeDocument/2006/relationships/hyperlink" Target="http://www.scala-sbt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700808"/>
            <a:ext cx="5720680" cy="1470025"/>
          </a:xfrm>
        </p:spPr>
        <p:txBody>
          <a:bodyPr>
            <a:normAutofit/>
          </a:bodyPr>
          <a:lstStyle/>
          <a:p>
            <a:r>
              <a:rPr lang="es-ES" sz="3000" dirty="0" smtClean="0">
                <a:solidFill>
                  <a:srgbClr val="C00000"/>
                </a:solidFill>
                <a:latin typeface="Impact" pitchFamily="34" charset="0"/>
              </a:rPr>
              <a:t>Introducción a</a:t>
            </a:r>
            <a:endParaRPr lang="es-ES" sz="3000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2204864"/>
            <a:ext cx="6400800" cy="1752600"/>
          </a:xfrm>
        </p:spPr>
        <p:txBody>
          <a:bodyPr>
            <a:noAutofit/>
          </a:bodyPr>
          <a:lstStyle/>
          <a:p>
            <a:r>
              <a:rPr lang="es-ES" sz="15000" b="1" dirty="0" err="1" smtClean="0">
                <a:solidFill>
                  <a:schemeClr val="tx1"/>
                </a:solidFill>
              </a:rPr>
              <a:t>Scala</a:t>
            </a:r>
            <a:endParaRPr lang="es-ES" sz="15000" b="1" dirty="0">
              <a:solidFill>
                <a:schemeClr val="tx1"/>
              </a:solidFill>
            </a:endParaRPr>
          </a:p>
        </p:txBody>
      </p:sp>
      <p:pic>
        <p:nvPicPr>
          <p:cNvPr id="4" name="3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780928"/>
            <a:ext cx="768495" cy="125093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79912" y="6169465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Jesús López González </a:t>
            </a:r>
            <a:r>
              <a:rPr lang="es-ES" b="1" dirty="0" smtClean="0"/>
              <a:t>@</a:t>
            </a:r>
            <a:r>
              <a:rPr lang="es-ES" b="1" dirty="0" err="1" smtClean="0"/>
              <a:t>JesLG</a:t>
            </a:r>
            <a:endParaRPr lang="es-ES" b="1" dirty="0" smtClean="0"/>
          </a:p>
          <a:p>
            <a:pPr algn="r"/>
            <a:r>
              <a:rPr lang="es-ES" i="1" dirty="0" smtClean="0"/>
              <a:t>http://github.com/jesuslopez-gonzalez/intro-scala/</a:t>
            </a:r>
            <a:endParaRPr lang="es-ES" i="1" dirty="0"/>
          </a:p>
        </p:txBody>
      </p:sp>
      <p:pic>
        <p:nvPicPr>
          <p:cNvPr id="6" name="5 Imagen" descr="highres_25007332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716" y="5721474"/>
            <a:ext cx="1060326" cy="1060326"/>
          </a:xfrm>
          <a:prstGeom prst="rect">
            <a:avLst/>
          </a:prstGeom>
        </p:spPr>
      </p:pic>
      <p:pic>
        <p:nvPicPr>
          <p:cNvPr id="9" name="8 Imagen" descr="859edc86268cbcf21a2dce25a7bb69d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642992"/>
            <a:ext cx="1215008" cy="121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Módulos &amp; 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Companion</a:t>
            </a: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Objects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44008" y="2654928"/>
            <a:ext cx="4032448" cy="246221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Singleton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Singleton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new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Singleton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Singleton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Singleton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getIns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6 Imagen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3824" y="2403376"/>
            <a:ext cx="504056" cy="50405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2212006"/>
            <a:ext cx="3937956" cy="215444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Singleton</a:t>
            </a:r>
            <a:endParaRPr lang="es-ES" sz="1400" b="1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8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984276"/>
            <a:ext cx="265422" cy="432048"/>
          </a:xfrm>
          <a:prstGeom prst="rect">
            <a:avLst/>
          </a:prstGeom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7544" y="3101340"/>
            <a:ext cx="3960440" cy="2585323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new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jordi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"Jordi Hurtado"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11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839864"/>
            <a:ext cx="265422" cy="432048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332036" y="24163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Impact" pitchFamily="34" charset="0"/>
              </a:rPr>
              <a:t>Singleton</a:t>
            </a:r>
            <a:endParaRPr lang="es-ES" sz="1400" dirty="0">
              <a:latin typeface="Impact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32036" y="56250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Impact" pitchFamily="34" charset="0"/>
              </a:rPr>
              <a:t>Companion</a:t>
            </a:r>
            <a:r>
              <a:rPr lang="es-ES" dirty="0" smtClean="0">
                <a:latin typeface="Impact" pitchFamily="34" charset="0"/>
              </a:rPr>
              <a:t> </a:t>
            </a:r>
            <a:r>
              <a:rPr lang="es-ES" sz="1400" dirty="0" err="1" smtClean="0">
                <a:latin typeface="Impact" pitchFamily="34" charset="0"/>
              </a:rPr>
              <a:t>Object</a:t>
            </a:r>
            <a:endParaRPr lang="es-ES" sz="1400" dirty="0">
              <a:latin typeface="Impact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Herencia Múltiple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Módulos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Varianza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allAtOnce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Case 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Classes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2578728"/>
            <a:ext cx="3960440" cy="310854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JPerson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Código de Clases, 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...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ob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...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hashCode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...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5 Imagen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8424" y="2365276"/>
            <a:ext cx="504056" cy="50405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3584063"/>
            <a:ext cx="3937956" cy="646331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u="sng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7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355876"/>
            <a:ext cx="265422" cy="432048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Herencia Múltiple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Módulos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Case </a:t>
            </a:r>
            <a:r>
              <a:rPr lang="es-ES" sz="1400" dirty="0" err="1" smtClean="0">
                <a:solidFill>
                  <a:srgbClr val="C00000"/>
                </a:solidFill>
              </a:rPr>
              <a:t>Classes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Varianza</a:t>
            </a:r>
            <a:endParaRPr lang="es-ES" sz="1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Varianza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35968" y="1946300"/>
            <a:ext cx="4506416" cy="138499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](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l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</a:b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g1: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"Richard </a:t>
            </a:r>
            <a:r>
              <a:rPr lang="es-ES" sz="14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Stallman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)))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</a:br>
            <a:r>
              <a:rPr lang="es-E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g2</a:t>
            </a:r>
            <a:r>
              <a:rPr lang="es-E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s-E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g1</a:t>
            </a:r>
          </a:p>
        </p:txBody>
      </p:sp>
      <p:pic>
        <p:nvPicPr>
          <p:cNvPr id="7" name="6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1316" y="1730276"/>
            <a:ext cx="265422" cy="43204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387152" y="3877940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87152" y="5504532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479352" y="50119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3398788" y="3877940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3398788" y="5504532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275088" y="501193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+A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6291808" y="3877940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u="sng" dirty="0" err="1" smtClean="0"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291808" y="5504532"/>
            <a:ext cx="2520280" cy="100811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ES" u="sng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]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168108" y="501193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-A</a:t>
            </a:r>
            <a:endParaRPr lang="es-ES" dirty="0"/>
          </a:p>
        </p:txBody>
      </p:sp>
      <p:cxnSp>
        <p:nvCxnSpPr>
          <p:cNvPr id="27" name="26 Conector recto de flecha"/>
          <p:cNvCxnSpPr>
            <a:stCxn id="21" idx="0"/>
            <a:endCxn id="20" idx="2"/>
          </p:cNvCxnSpPr>
          <p:nvPr/>
        </p:nvCxnSpPr>
        <p:spPr>
          <a:xfrm flipV="1">
            <a:off x="4658928" y="4886052"/>
            <a:ext cx="0" cy="61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0"/>
            <a:endCxn id="23" idx="2"/>
          </p:cNvCxnSpPr>
          <p:nvPr/>
        </p:nvCxnSpPr>
        <p:spPr>
          <a:xfrm flipV="1">
            <a:off x="7551948" y="4886052"/>
            <a:ext cx="0" cy="618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6474172" y="1950120"/>
            <a:ext cx="1440160" cy="57606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Person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6474172" y="2775992"/>
            <a:ext cx="1440160" cy="57606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Programmer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35 Conector recto de flecha"/>
          <p:cNvCxnSpPr>
            <a:stCxn id="32" idx="0"/>
            <a:endCxn id="31" idx="2"/>
          </p:cNvCxnSpPr>
          <p:nvPr/>
        </p:nvCxnSpPr>
        <p:spPr>
          <a:xfrm flipV="1">
            <a:off x="7194252" y="2526184"/>
            <a:ext cx="0" cy="24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85552" y="35814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Impact" pitchFamily="34" charset="0"/>
              </a:rPr>
              <a:t>Invarianza</a:t>
            </a:r>
            <a:endParaRPr lang="es-ES" sz="1400" dirty="0">
              <a:latin typeface="Impact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3297188" y="35899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Impact" pitchFamily="34" charset="0"/>
              </a:rPr>
              <a:t>Covarianza</a:t>
            </a:r>
            <a:endParaRPr lang="es-ES" sz="1400" dirty="0">
              <a:latin typeface="Impact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177508" y="358990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Impact" pitchFamily="34" charset="0"/>
              </a:rPr>
              <a:t>Contravarianza</a:t>
            </a:r>
            <a:endParaRPr lang="es-ES" sz="1400" dirty="0">
              <a:latin typeface="Impact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Herencia Múltiple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Módulos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Varianza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31" grpId="0" animBg="1"/>
      <p:bldP spid="32" grpId="0" animBg="1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Implícitos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92456" y="2377252"/>
            <a:ext cx="6087856" cy="138499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implicit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fromIntToString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)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a</a:t>
            </a:r>
            <a:b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</a:b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"3"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id(“3”) - 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 “3”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id(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fromIntToString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(3)) - 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 “3”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10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2464" y="2141284"/>
            <a:ext cx="265422" cy="43204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190952" y="37210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Impact" pitchFamily="34" charset="0"/>
              </a:rPr>
              <a:t>Defs</a:t>
            </a:r>
            <a:endParaRPr lang="es-ES" dirty="0">
              <a:latin typeface="Impact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62148" y="4517136"/>
            <a:ext cx="5234908" cy="101874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implicit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IntHelper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weirdId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.weirdId 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new 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IntHelper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(4).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weirdId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s-ES" sz="1400" i="1" dirty="0" err="1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s-ES" sz="14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 4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14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0456" y="4306568"/>
            <a:ext cx="265422" cy="432048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3045896" y="55069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Impact" pitchFamily="34" charset="0"/>
              </a:rPr>
              <a:t>Classes</a:t>
            </a:r>
            <a:endParaRPr lang="es-ES" dirty="0">
              <a:latin typeface="Impact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Herencia Múltiple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Módulos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Varianza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139952" y="2459112"/>
            <a:ext cx="1242648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50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λ</a:t>
            </a:r>
            <a:endParaRPr lang="es-ES" sz="150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Función Pura 1 /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4400" dirty="0" smtClean="0"/>
              <a:t>Función sin Efectos de Lado</a:t>
            </a:r>
          </a:p>
          <a:p>
            <a:pPr algn="ctr">
              <a:buNone/>
            </a:pPr>
            <a:r>
              <a:rPr lang="es-ES" sz="4400" dirty="0" smtClean="0"/>
              <a:t>A =&gt; B</a:t>
            </a:r>
            <a:endParaRPr lang="es-ES" sz="4400" dirty="0"/>
          </a:p>
        </p:txBody>
      </p:sp>
      <p:sp>
        <p:nvSpPr>
          <p:cNvPr id="5" name="4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Función Pura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Inferencia de tipos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Función Pura 2 / 2</a:t>
            </a:r>
            <a:endParaRPr lang="es-E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3044" y="2751779"/>
            <a:ext cx="3937956" cy="215444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5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9468" y="2517676"/>
            <a:ext cx="265422" cy="432048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03624" y="4206902"/>
            <a:ext cx="3937956" cy="926407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u="sng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killKitten</a:t>
            </a:r>
            <a:r>
              <a:rPr lang="es-ES" sz="1400" b="1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u="sng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u="sng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400" u="sng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7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0048" y="4010779"/>
            <a:ext cx="265422" cy="432048"/>
          </a:xfrm>
          <a:prstGeom prst="rect">
            <a:avLst/>
          </a:prstGeom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59351"/>
            <a:ext cx="64120" cy="138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Función Pura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Inferencia de tipos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Inferencia de Tipos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3124828"/>
            <a:ext cx="4104456" cy="1169551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Arial" pitchFamily="34" charset="0"/>
              </a:rPr>
              <a:t>i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Arial" pitchFamily="34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a: </a:t>
            </a:r>
            <a:r>
              <a:rPr lang="es-ES" sz="1400" dirty="0" err="1" smtClean="0">
                <a:solidFill>
                  <a:srgbClr val="333333"/>
                </a:solidFill>
                <a:latin typeface="Arial" pitchFamily="34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b: </a:t>
            </a:r>
            <a:r>
              <a:rPr lang="es-ES" sz="1400" dirty="0" err="1" smtClean="0">
                <a:solidFill>
                  <a:srgbClr val="333333"/>
                </a:solidFill>
                <a:latin typeface="Arial" pitchFamily="34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)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{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Arial" pitchFamily="34" charset="0"/>
              </a:rPr>
              <a:t>a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+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Arial" pitchFamily="34" charset="0"/>
              </a:rPr>
              <a:t>b</a:t>
            </a: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Arial" pitchFamily="34" charset="0"/>
              </a:rPr>
              <a:t>}</a:t>
            </a:r>
            <a:endParaRPr lang="es-E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0024" y="2885976"/>
            <a:ext cx="504056" cy="50405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3132897"/>
            <a:ext cx="3937956" cy="926407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s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"$</a:t>
            </a:r>
            <a:r>
              <a:rPr lang="es-ES" sz="14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a$b</a:t>
            </a:r>
            <a:r>
              <a:rPr lang="es-ES" sz="14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7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885976"/>
            <a:ext cx="265422" cy="432048"/>
          </a:xfrm>
          <a:prstGeom prst="rect">
            <a:avLst/>
          </a:prstGeom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Inferencia de tipos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Pattern</a:t>
            </a: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 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Matching</a:t>
            </a:r>
            <a:endParaRPr lang="es-ES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59351"/>
            <a:ext cx="64120" cy="138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7544" y="1997100"/>
            <a:ext cx="8280920" cy="4085734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skills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martin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"Martin"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Odersky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"Java"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richard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"Richard"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Stallman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Lisp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", "C"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jordi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"Jordi"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"Hurtado"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isScalaCandidate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p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skills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skills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Programmer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"Richard"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Stallman</a:t>
            </a:r>
            <a:r>
              <a:rPr lang="es-ES" sz="15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isScalaCandidate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martin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5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true, primer ‘case’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isScalaCandidate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richard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true, segundo ‘case’</a:t>
            </a:r>
            <a:endParaRPr lang="es-ES" sz="15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isScalaCandidate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jordi</a:t>
            </a:r>
            <a:r>
              <a:rPr lang="es-ES" sz="15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5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i="1" dirty="0" smtClean="0">
                <a:solidFill>
                  <a:srgbClr val="999988"/>
                </a:solidFill>
                <a:latin typeface="Consolas" pitchFamily="49" charset="0"/>
                <a:cs typeface="Consolas" pitchFamily="49" charset="0"/>
              </a:rPr>
              <a:t>// false, ‘case’ por defecto</a:t>
            </a:r>
            <a:endParaRPr lang="es-ES" sz="15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12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4448" y="1768376"/>
            <a:ext cx="265422" cy="43204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Inferencia de tipos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Pattern</a:t>
            </a:r>
            <a:r>
              <a:rPr lang="es-ES" sz="1400" dirty="0" smtClean="0">
                <a:solidFill>
                  <a:srgbClr val="C00000"/>
                </a:solidFill>
              </a:rPr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Matching</a:t>
            </a:r>
            <a:endParaRPr lang="es-ES" sz="1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2492896"/>
            <a:ext cx="8064896" cy="1446550"/>
          </a:xfrm>
          <a:prstGeom prst="rect">
            <a:avLst/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4400" b="1" dirty="0" err="1" smtClean="0"/>
              <a:t>Scala</a:t>
            </a:r>
            <a:endParaRPr lang="es-ES" sz="4400" b="1" dirty="0" smtClean="0"/>
          </a:p>
          <a:p>
            <a:r>
              <a:rPr lang="es-ES" sz="4400" dirty="0" err="1" smtClean="0"/>
              <a:t>Object-Oriented</a:t>
            </a:r>
            <a:r>
              <a:rPr lang="es-ES" sz="4400" dirty="0" smtClean="0"/>
              <a:t> </a:t>
            </a:r>
            <a:r>
              <a:rPr lang="es-ES" sz="4400" dirty="0" err="1" smtClean="0"/>
              <a:t>Meets</a:t>
            </a:r>
            <a:r>
              <a:rPr lang="es-ES" sz="4400" dirty="0" smtClean="0"/>
              <a:t> </a:t>
            </a:r>
            <a:r>
              <a:rPr lang="es-ES" sz="4400" dirty="0" err="1" smtClean="0"/>
              <a:t>Functional</a:t>
            </a:r>
            <a:endParaRPr lang="es-ES" sz="44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9632" y="2534240"/>
            <a:ext cx="6696744" cy="36933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Scala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Functional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Oriented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  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Meets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f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Functional.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   </a:t>
            </a:r>
            <a:r>
              <a:rPr lang="es-ES" sz="20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¡Bienvenidos a 'Introducción a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Scala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cs typeface="Consolas" pitchFamily="49" charset="0"/>
              </a:rPr>
              <a:t>'!”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Object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def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-(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o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Oriented.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Oriented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5893E-6 L 0 -0.29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Immutabilidad</a:t>
            </a: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 1/2</a:t>
            </a:r>
            <a:endParaRPr lang="es-E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1744" y="2644295"/>
            <a:ext cx="3937956" cy="185281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 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s-E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&lt;-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s-ES" sz="28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5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168" y="2428776"/>
            <a:ext cx="265422" cy="432048"/>
          </a:xfrm>
          <a:prstGeom prst="rect">
            <a:avLst/>
          </a:prstGeom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59351"/>
            <a:ext cx="64120" cy="138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38424" y="2615456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es-ES" sz="2800" dirty="0"/>
          </a:p>
        </p:txBody>
      </p:sp>
      <p:sp>
        <p:nvSpPr>
          <p:cNvPr id="10" name="9 Rectángulo"/>
          <p:cNvSpPr/>
          <p:nvPr/>
        </p:nvSpPr>
        <p:spPr>
          <a:xfrm>
            <a:off x="1429328" y="2615456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es-ES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448920" y="3009652"/>
            <a:ext cx="3168352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</a:t>
            </a:r>
            <a:r>
              <a:rPr lang="es-ES" dirty="0" smtClean="0">
                <a:solidFill>
                  <a:srgbClr val="FF0000"/>
                </a:solidFill>
              </a:rPr>
              <a:t>error</a:t>
            </a:r>
            <a:r>
              <a:rPr lang="es-ES" dirty="0" smtClean="0"/>
              <a:t>] </a:t>
            </a:r>
            <a:r>
              <a:rPr lang="es-ES" dirty="0" err="1" smtClean="0"/>
              <a:t>reassignment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val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err="1" smtClean="0"/>
              <a:t>acc</a:t>
            </a:r>
            <a:r>
              <a:rPr lang="es-ES" dirty="0" smtClean="0"/>
              <a:t> = </a:t>
            </a:r>
            <a:r>
              <a:rPr lang="es-ES" dirty="0" err="1" smtClean="0"/>
              <a:t>acc</a:t>
            </a:r>
            <a:r>
              <a:rPr lang="es-ES" dirty="0" smtClean="0"/>
              <a:t> + i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Inferencia de tipos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Immutabilidad</a:t>
            </a:r>
            <a:endParaRPr lang="es-ES" sz="1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Imutabilidad</a:t>
            </a: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 2/2</a:t>
            </a:r>
            <a:endParaRPr lang="es-E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560" y="3570910"/>
            <a:ext cx="7920880" cy="1218795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res </a:t>
            </a: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i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=&gt;</a:t>
            </a:r>
            <a:endParaRPr lang="es-ES" sz="2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5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8424" y="3343920"/>
            <a:ext cx="265422" cy="432048"/>
          </a:xfrm>
          <a:prstGeom prst="rect">
            <a:avLst/>
          </a:prstGeom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59351"/>
            <a:ext cx="64120" cy="138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59350"/>
            <a:ext cx="2487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187624" y="5439792"/>
            <a:ext cx="1008112" cy="72008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rgbClr val="92D050"/>
                  </a:solidFill>
                </a:ln>
              </a:rPr>
              <a:t>0 + 1 </a:t>
            </a:r>
            <a:endParaRPr lang="es-ES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699792" y="5439792"/>
            <a:ext cx="1008112" cy="72008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rgbClr val="92D050"/>
                  </a:solidFill>
                </a:ln>
              </a:rPr>
              <a:t>1 + 2 </a:t>
            </a:r>
            <a:endParaRPr lang="es-ES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139952" y="5439792"/>
            <a:ext cx="1008112" cy="72008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rgbClr val="92D050"/>
                  </a:solidFill>
                </a:ln>
              </a:rPr>
              <a:t>3 + 3 </a:t>
            </a:r>
            <a:endParaRPr lang="es-ES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580112" y="5439792"/>
            <a:ext cx="1008112" cy="72008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rgbClr val="92D050"/>
                  </a:solidFill>
                </a:ln>
              </a:rPr>
              <a:t>… </a:t>
            </a:r>
            <a:endParaRPr lang="es-ES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092280" y="5439792"/>
            <a:ext cx="1008112" cy="720080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n>
                  <a:solidFill>
                    <a:srgbClr val="92D050"/>
                  </a:solidFill>
                </a:ln>
              </a:rPr>
              <a:t>45 + 10 </a:t>
            </a:r>
            <a:endParaRPr lang="es-ES" dirty="0">
              <a:ln>
                <a:solidFill>
                  <a:srgbClr val="92D050"/>
                </a:solidFill>
              </a:ln>
            </a:endParaRPr>
          </a:p>
        </p:txBody>
      </p:sp>
      <p:cxnSp>
        <p:nvCxnSpPr>
          <p:cNvPr id="18" name="17 Conector recto de flecha"/>
          <p:cNvCxnSpPr>
            <a:stCxn id="12" idx="3"/>
            <a:endCxn id="13" idx="1"/>
          </p:cNvCxnSpPr>
          <p:nvPr/>
        </p:nvCxnSpPr>
        <p:spPr>
          <a:xfrm>
            <a:off x="2195736" y="57998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3"/>
            <a:endCxn id="14" idx="1"/>
          </p:cNvCxnSpPr>
          <p:nvPr/>
        </p:nvCxnSpPr>
        <p:spPr>
          <a:xfrm>
            <a:off x="3707904" y="5799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4" idx="3"/>
            <a:endCxn id="15" idx="1"/>
          </p:cNvCxnSpPr>
          <p:nvPr/>
        </p:nvCxnSpPr>
        <p:spPr>
          <a:xfrm>
            <a:off x="5148064" y="57998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5" idx="3"/>
            <a:endCxn id="16" idx="1"/>
          </p:cNvCxnSpPr>
          <p:nvPr/>
        </p:nvCxnSpPr>
        <p:spPr>
          <a:xfrm>
            <a:off x="6588224" y="57998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683568" y="57998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12428" y="56219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s-ES" dirty="0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971600" y="601585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55328" y="5837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2484016" y="60413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267744" y="58633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dirty="0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3924176" y="60498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707904" y="5871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s-ES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6876504" y="60498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6524724" y="58591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s-ES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5364336" y="60625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135364" y="59226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es-ES" dirty="0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577652" y="1912433"/>
            <a:ext cx="7992888" cy="110799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s-ES" sz="2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&lt;-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s-ES" sz="2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i</a:t>
            </a:r>
            <a:endParaRPr lang="es-ES" sz="2400" b="1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5" name="44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4232" y="1730524"/>
            <a:ext cx="265422" cy="432048"/>
          </a:xfrm>
          <a:prstGeom prst="rect">
            <a:avLst/>
          </a:prstGeom>
        </p:spPr>
      </p:pic>
      <p:cxnSp>
        <p:nvCxnSpPr>
          <p:cNvPr id="46" name="45 Conector recto de flecha"/>
          <p:cNvCxnSpPr/>
          <p:nvPr/>
        </p:nvCxnSpPr>
        <p:spPr>
          <a:xfrm>
            <a:off x="8100392" y="58052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8447732" y="56019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55</a:t>
            </a:r>
            <a:endParaRPr lang="es-ES" dirty="0"/>
          </a:p>
        </p:txBody>
      </p:sp>
      <p:sp>
        <p:nvSpPr>
          <p:cNvPr id="41" name="40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Inferencia de tipos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Immutabilidad</a:t>
            </a:r>
            <a:endParaRPr lang="es-ES" sz="1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1" grpId="0"/>
      <p:bldP spid="34" grpId="0"/>
      <p:bldP spid="36" grpId="0"/>
      <p:bldP spid="38" grpId="0"/>
      <p:bldP spid="40" grpId="0"/>
      <p:bldP spid="43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Función de Orden Superior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Aquella que cumple:</a:t>
            </a:r>
          </a:p>
          <a:p>
            <a:pPr>
              <a:buNone/>
            </a:pPr>
            <a:endParaRPr lang="es-ES" dirty="0" smtClean="0"/>
          </a:p>
          <a:p>
            <a:r>
              <a:rPr lang="es-ES" b="1" dirty="0" smtClean="0"/>
              <a:t>Toma al menos una función como entrada</a:t>
            </a:r>
          </a:p>
          <a:p>
            <a:pPr algn="ctr">
              <a:buNone/>
            </a:pPr>
            <a:r>
              <a:rPr lang="es-ES" i="1" dirty="0" smtClean="0"/>
              <a:t>o/y</a:t>
            </a:r>
          </a:p>
          <a:p>
            <a:r>
              <a:rPr lang="es-ES" b="1" dirty="0" smtClean="0"/>
              <a:t>Devuelve una función como salida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Inferencia de tipos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Funciones de Orden Superior 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 API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Paradigma Funcional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List</a:t>
            </a: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 API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2000" dirty="0" smtClean="0"/>
              <a:t>Sugerencia </a:t>
            </a:r>
            <a:r>
              <a:rPr lang="es-ES" sz="2000" u="sng" dirty="0" smtClean="0"/>
              <a:t>real</a:t>
            </a:r>
            <a:r>
              <a:rPr lang="es-ES" sz="2000" dirty="0" smtClean="0"/>
              <a:t> propuesta para el </a:t>
            </a:r>
            <a:r>
              <a:rPr lang="es-ES" sz="2000" i="1" dirty="0" err="1" smtClean="0"/>
              <a:t>Scala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Programming</a:t>
            </a:r>
            <a:r>
              <a:rPr lang="es-ES" sz="2000" i="1" dirty="0" smtClean="0"/>
              <a:t> @ Madrid</a:t>
            </a:r>
            <a:r>
              <a:rPr lang="es-ES" sz="2000" dirty="0" smtClean="0"/>
              <a:t>:</a:t>
            </a:r>
            <a:endParaRPr lang="es-ES" sz="2000" i="1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>
              <a:buNone/>
            </a:pPr>
            <a:r>
              <a:rPr lang="es-ES" sz="2850" b="1" dirty="0" smtClean="0"/>
              <a:t>“Como </a:t>
            </a:r>
            <a:r>
              <a:rPr lang="es-ES" sz="2850" b="1" dirty="0" smtClean="0"/>
              <a:t>leer la documentación de </a:t>
            </a:r>
            <a:r>
              <a:rPr lang="es-ES" sz="2850" b="1" dirty="0" err="1" smtClean="0"/>
              <a:t>Scala</a:t>
            </a:r>
            <a:r>
              <a:rPr lang="es-ES" sz="2850" b="1" dirty="0" smtClean="0"/>
              <a:t> sin sudor </a:t>
            </a:r>
            <a:r>
              <a:rPr lang="es-ES" sz="2850" b="1" dirty="0" smtClean="0"/>
              <a:t>frío”</a:t>
            </a:r>
            <a:endParaRPr lang="es-ES" sz="2850" b="1" dirty="0"/>
          </a:p>
        </p:txBody>
      </p:sp>
      <p:sp>
        <p:nvSpPr>
          <p:cNvPr id="5" name="4 Rectángulo"/>
          <p:cNvSpPr/>
          <p:nvPr/>
        </p:nvSpPr>
        <p:spPr>
          <a:xfrm>
            <a:off x="6660232" y="0"/>
            <a:ext cx="2483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Función Pura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Inferencia de tipos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Pattern</a:t>
            </a:r>
            <a:r>
              <a:rPr lang="es-ES" sz="1400" dirty="0" smtClean="0"/>
              <a:t> </a:t>
            </a:r>
            <a:r>
              <a:rPr lang="es-ES" sz="1400" dirty="0" err="1" smtClean="0"/>
              <a:t>Matching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Immutabilidad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Funciones de Orden Superior 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List</a:t>
            </a:r>
            <a:r>
              <a:rPr lang="es-ES" sz="1400" dirty="0" smtClean="0">
                <a:solidFill>
                  <a:srgbClr val="C00000"/>
                </a:solidFill>
              </a:rPr>
              <a:t> API</a:t>
            </a:r>
            <a:endParaRPr lang="es-E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Ejemplo – Traductor de Idiomas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Imprime palabras traducidas a otro idioma de forma razonablemente transparente.</a:t>
            </a:r>
          </a:p>
          <a:p>
            <a:endParaRPr lang="es-ES" dirty="0" smtClean="0"/>
          </a:p>
          <a:p>
            <a:r>
              <a:rPr lang="es-ES" dirty="0" smtClean="0"/>
              <a:t>En caso de no saber cómo se traduce una palabra, se devolverá la palabra tal cual.</a:t>
            </a:r>
          </a:p>
          <a:p>
            <a:endParaRPr lang="es-ES" dirty="0" smtClean="0"/>
          </a:p>
          <a:p>
            <a:r>
              <a:rPr lang="es-ES" dirty="0" smtClean="0"/>
              <a:t>Usaremos módulos, implícitos, parámetros por defecto, opciones…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Conclusiones</a:t>
            </a:r>
            <a:endParaRPr lang="es-ES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alibri" pitchFamily="34" charset="0"/>
              <a:buChar char="⁺"/>
            </a:pPr>
            <a:r>
              <a:rPr lang="es-ES" dirty="0" smtClean="0"/>
              <a:t>Funcional + OO </a:t>
            </a:r>
          </a:p>
          <a:p>
            <a:pPr>
              <a:buFont typeface="Calibri" pitchFamily="34" charset="0"/>
              <a:buChar char="⁺"/>
            </a:pPr>
            <a:r>
              <a:rPr lang="es-ES" smtClean="0"/>
              <a:t>Lenguaje expresivo, </a:t>
            </a:r>
            <a:r>
              <a:rPr lang="es-ES" dirty="0" smtClean="0"/>
              <a:t>flexible y seguro</a:t>
            </a:r>
          </a:p>
          <a:p>
            <a:pPr>
              <a:buFont typeface="Calibri" pitchFamily="34" charset="0"/>
              <a:buChar char="⁺"/>
            </a:pPr>
            <a:r>
              <a:rPr lang="es-ES" dirty="0" smtClean="0"/>
              <a:t>Riqueza de </a:t>
            </a:r>
            <a:r>
              <a:rPr lang="es-ES" dirty="0" err="1" smtClean="0"/>
              <a:t>APIs</a:t>
            </a:r>
            <a:r>
              <a:rPr lang="es-ES" dirty="0" smtClean="0"/>
              <a:t> - Reutilización</a:t>
            </a:r>
          </a:p>
          <a:p>
            <a:pPr>
              <a:buFont typeface="Calibri" pitchFamily="34" charset="0"/>
              <a:buChar char="⁺"/>
            </a:pPr>
            <a:r>
              <a:rPr lang="es-ES" dirty="0" smtClean="0"/>
              <a:t>Amplio rango de </a:t>
            </a:r>
            <a:r>
              <a:rPr lang="es-ES" i="1" dirty="0" err="1" smtClean="0"/>
              <a:t>features</a:t>
            </a:r>
            <a:r>
              <a:rPr lang="es-ES" i="1" dirty="0" smtClean="0"/>
              <a:t> </a:t>
            </a:r>
            <a:r>
              <a:rPr lang="es-ES" dirty="0" smtClean="0"/>
              <a:t>(+ funcional)</a:t>
            </a:r>
          </a:p>
          <a:p>
            <a:pPr>
              <a:buFont typeface="Calibri" pitchFamily="34" charset="0"/>
              <a:buChar char="⁺"/>
            </a:pPr>
            <a:r>
              <a:rPr lang="es-ES" dirty="0" err="1" smtClean="0"/>
              <a:t>SIPs</a:t>
            </a:r>
            <a:endParaRPr lang="es-ES" dirty="0" smtClean="0"/>
          </a:p>
          <a:p>
            <a:pPr>
              <a:buFont typeface="Calibri" pitchFamily="34" charset="0"/>
              <a:buChar char="⁺"/>
            </a:pPr>
            <a:r>
              <a:rPr lang="es-ES" dirty="0" smtClean="0"/>
              <a:t>Mejora las habilidades del programador</a:t>
            </a:r>
          </a:p>
          <a:p>
            <a:pPr>
              <a:buFont typeface="Calibri" pitchFamily="34" charset="0"/>
              <a:buChar char="⁺"/>
            </a:pPr>
            <a:r>
              <a:rPr lang="es-ES" dirty="0" smtClean="0"/>
              <a:t>JVM</a:t>
            </a:r>
          </a:p>
          <a:p>
            <a:pPr>
              <a:buFont typeface="Calibri" pitchFamily="34" charset="0"/>
              <a:buChar char="⁺"/>
            </a:pPr>
            <a:r>
              <a:rPr lang="es-ES" dirty="0" smtClean="0"/>
              <a:t>Migración progresiva desde Java</a:t>
            </a:r>
          </a:p>
          <a:p>
            <a:pPr lvl="1">
              <a:buFont typeface="Calibri" pitchFamily="34" charset="0"/>
              <a:buChar char="⁺"/>
            </a:pPr>
            <a:r>
              <a:rPr lang="es-ES" dirty="0" err="1" smtClean="0"/>
              <a:t>sbt</a:t>
            </a:r>
            <a:r>
              <a:rPr lang="es-ES" dirty="0" smtClean="0"/>
              <a:t>, </a:t>
            </a:r>
            <a:r>
              <a:rPr lang="es-ES" dirty="0" err="1" smtClean="0"/>
              <a:t>scala</a:t>
            </a:r>
            <a:r>
              <a:rPr lang="es-ES" dirty="0" smtClean="0"/>
              <a:t>-test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Conclusiones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¿Un camino de rosas?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s-ES" dirty="0" smtClean="0"/>
          </a:p>
          <a:p>
            <a:pPr marL="514350" indent="-514350">
              <a:buFont typeface="Calibri" pitchFamily="34" charset="0"/>
              <a:buChar char="⁻"/>
            </a:pPr>
            <a:r>
              <a:rPr lang="es-ES" dirty="0" smtClean="0"/>
              <a:t>Amplio rango de </a:t>
            </a:r>
            <a:r>
              <a:rPr lang="es-ES" i="1" dirty="0" err="1" smtClean="0"/>
              <a:t>features</a:t>
            </a:r>
            <a:r>
              <a:rPr lang="es-ES" i="1" dirty="0" smtClean="0"/>
              <a:t> </a:t>
            </a:r>
            <a:r>
              <a:rPr lang="es-ES" dirty="0" smtClean="0"/>
              <a:t>(+ funcional)</a:t>
            </a:r>
          </a:p>
          <a:p>
            <a:pPr marL="514350" indent="-514350">
              <a:buFont typeface="Calibri" pitchFamily="34" charset="0"/>
              <a:buChar char="⁻"/>
            </a:pPr>
            <a:r>
              <a:rPr lang="es-ES" dirty="0" err="1" smtClean="0"/>
              <a:t>SIPs</a:t>
            </a:r>
            <a:endParaRPr lang="es-ES" dirty="0" smtClean="0"/>
          </a:p>
          <a:p>
            <a:pPr marL="514350" indent="-514350">
              <a:buFont typeface="Calibri" pitchFamily="34" charset="0"/>
              <a:buChar char="⁻"/>
            </a:pPr>
            <a:r>
              <a:rPr lang="es-ES" dirty="0" smtClean="0"/>
              <a:t>Uso de librerías </a:t>
            </a:r>
            <a:r>
              <a:rPr lang="es-ES" dirty="0" err="1" smtClean="0"/>
              <a:t>Scala</a:t>
            </a:r>
            <a:r>
              <a:rPr lang="es-ES" dirty="0" smtClean="0"/>
              <a:t> desde Java</a:t>
            </a:r>
          </a:p>
          <a:p>
            <a:pPr marL="514350" indent="-514350">
              <a:buFont typeface="Calibri" pitchFamily="34" charset="0"/>
              <a:buChar char="⁻"/>
            </a:pPr>
            <a:r>
              <a:rPr lang="es-ES" dirty="0" smtClean="0"/>
              <a:t>Inferencia de tipos</a:t>
            </a:r>
          </a:p>
          <a:p>
            <a:pPr marL="514350" indent="-514350">
              <a:buFont typeface="Calibri" pitchFamily="34" charset="0"/>
              <a:buChar char="⁻"/>
            </a:pPr>
            <a:r>
              <a:rPr lang="es-ES" dirty="0" smtClean="0"/>
              <a:t>El proceso de compilación es lento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Futuro de </a:t>
            </a:r>
            <a:r>
              <a:rPr lang="es-ES" dirty="0" err="1" smtClean="0">
                <a:solidFill>
                  <a:srgbClr val="C00000"/>
                </a:solidFill>
                <a:latin typeface="Impact" pitchFamily="34" charset="0"/>
              </a:rPr>
              <a:t>Scala</a:t>
            </a:r>
            <a:endParaRPr lang="es-ES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04248" y="18864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Twitter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LinkedIn</a:t>
            </a:r>
            <a:r>
              <a:rPr lang="es-ES" dirty="0" smtClean="0">
                <a:solidFill>
                  <a:schemeClr val="bg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Paralelización</a:t>
            </a:r>
            <a:endParaRPr lang="es-E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JVM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Escenario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11128" y="1056072"/>
            <a:ext cx="3024336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¿PREGUNTAS?</a:t>
            </a:r>
            <a:endParaRPr lang="es-ES" sz="32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1128" y="320256"/>
            <a:ext cx="3024336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¡GRACIAS!</a:t>
            </a:r>
            <a:endParaRPr lang="es-ES" sz="32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1128" y="1791888"/>
            <a:ext cx="3024336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CAÑAS</a:t>
            </a:r>
            <a:endParaRPr lang="es-ES" sz="32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0828" y="2552204"/>
            <a:ext cx="3024336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@</a:t>
            </a:r>
            <a:r>
              <a:rPr lang="es-ES" sz="3200" b="1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jeslg</a:t>
            </a:r>
            <a:endParaRPr lang="es-ES" sz="32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  <a:latin typeface="Impact" pitchFamily="34" charset="0"/>
              </a:rPr>
              <a:t>Índice</a:t>
            </a:r>
            <a:endParaRPr lang="es-ES" b="1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Herramientas Básicas</a:t>
            </a:r>
          </a:p>
          <a:p>
            <a:r>
              <a:rPr lang="es-ES" i="1" dirty="0" err="1" smtClean="0"/>
              <a:t>Features</a:t>
            </a:r>
            <a:r>
              <a:rPr lang="es-ES" dirty="0" smtClean="0"/>
              <a:t> de </a:t>
            </a:r>
            <a:r>
              <a:rPr lang="es-ES" dirty="0" err="1" smtClean="0"/>
              <a:t>Scala</a:t>
            </a:r>
            <a:endParaRPr lang="es-ES" dirty="0" smtClean="0"/>
          </a:p>
          <a:p>
            <a:pPr lvl="1"/>
            <a:r>
              <a:rPr lang="es-ES" dirty="0" smtClean="0"/>
              <a:t>Orientación a Objetos</a:t>
            </a:r>
          </a:p>
          <a:p>
            <a:pPr lvl="1"/>
            <a:r>
              <a:rPr lang="es-ES" dirty="0" smtClean="0"/>
              <a:t>Funcional</a:t>
            </a:r>
          </a:p>
          <a:p>
            <a:r>
              <a:rPr lang="es-ES" dirty="0" smtClean="0"/>
              <a:t>Ejemplo: Traductor de Palabras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Futuro de </a:t>
            </a:r>
            <a:r>
              <a:rPr lang="es-ES" dirty="0" err="1" smtClean="0"/>
              <a:t>Scala</a:t>
            </a:r>
            <a:endParaRPr lang="es-ES" dirty="0" smtClean="0"/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pic>
        <p:nvPicPr>
          <p:cNvPr id="4" name="3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8124" y="2780928"/>
            <a:ext cx="768495" cy="12509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C00000"/>
                </a:solidFill>
                <a:latin typeface="Impact" pitchFamily="34" charset="0"/>
              </a:rPr>
              <a:t>Herramientas Básicas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Scala</a:t>
            </a:r>
            <a:r>
              <a:rPr lang="es-ES" dirty="0" smtClean="0"/>
              <a:t> (</a:t>
            </a:r>
            <a:r>
              <a:rPr lang="es-ES" i="1" dirty="0" err="1" smtClean="0"/>
              <a:t>scalac</a:t>
            </a:r>
            <a:r>
              <a:rPr lang="es-ES" dirty="0" smtClean="0"/>
              <a:t>, </a:t>
            </a:r>
            <a:r>
              <a:rPr lang="es-ES" i="1" dirty="0" smtClean="0"/>
              <a:t>REPL</a:t>
            </a:r>
            <a:r>
              <a:rPr lang="es-ES" dirty="0" smtClean="0"/>
              <a:t>…) (</a:t>
            </a:r>
            <a:r>
              <a:rPr lang="es-ES" sz="2400" i="1" dirty="0" smtClean="0">
                <a:hlinkClick r:id="rId3"/>
              </a:rPr>
              <a:t>http://www.scala-lang.org/</a:t>
            </a:r>
            <a:r>
              <a:rPr lang="es-ES" dirty="0" smtClean="0"/>
              <a:t>)</a:t>
            </a:r>
          </a:p>
          <a:p>
            <a:endParaRPr lang="es-ES" u="sng" dirty="0" smtClean="0"/>
          </a:p>
          <a:p>
            <a:r>
              <a:rPr lang="es-ES" dirty="0" smtClean="0"/>
              <a:t>Editor de Textos (</a:t>
            </a:r>
            <a:r>
              <a:rPr lang="es-ES" dirty="0" err="1" smtClean="0"/>
              <a:t>Emacs</a:t>
            </a:r>
            <a:r>
              <a:rPr lang="es-ES" dirty="0" smtClean="0"/>
              <a:t>, Sublime </a:t>
            </a:r>
            <a:r>
              <a:rPr lang="es-ES" dirty="0" err="1" smtClean="0"/>
              <a:t>Text</a:t>
            </a:r>
            <a:r>
              <a:rPr lang="es-ES" smtClean="0"/>
              <a:t>…)</a:t>
            </a:r>
            <a:endParaRPr lang="es-ES" u="sng" smtClean="0"/>
          </a:p>
          <a:p>
            <a:endParaRPr lang="es-ES" u="sng" dirty="0" smtClean="0"/>
          </a:p>
          <a:p>
            <a:r>
              <a:rPr lang="es-ES" u="sng" dirty="0" smtClean="0"/>
              <a:t>S</a:t>
            </a:r>
            <a:r>
              <a:rPr lang="es-ES" dirty="0" smtClean="0"/>
              <a:t>imple </a:t>
            </a:r>
            <a:r>
              <a:rPr lang="es-ES" u="sng" dirty="0" err="1" smtClean="0"/>
              <a:t>B</a:t>
            </a:r>
            <a:r>
              <a:rPr lang="es-ES" dirty="0" err="1" smtClean="0"/>
              <a:t>uild</a:t>
            </a:r>
            <a:r>
              <a:rPr lang="es-ES" dirty="0" smtClean="0"/>
              <a:t> </a:t>
            </a:r>
            <a:r>
              <a:rPr lang="es-ES" u="sng" dirty="0" err="1" smtClean="0"/>
              <a:t>T</a:t>
            </a:r>
            <a:r>
              <a:rPr lang="es-ES" dirty="0" err="1" smtClean="0"/>
              <a:t>ool</a:t>
            </a:r>
            <a:r>
              <a:rPr lang="es-ES" dirty="0" smtClean="0"/>
              <a:t> (</a:t>
            </a:r>
            <a:r>
              <a:rPr lang="es-ES" sz="2400" i="1" dirty="0" smtClean="0">
                <a:hlinkClick r:id="rId4"/>
              </a:rPr>
              <a:t>http://www.scala-sbt.org/</a:t>
            </a:r>
            <a:r>
              <a:rPr lang="es-ES" i="1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Ejemplos utilizados hoy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sz="2400" i="1" dirty="0" smtClean="0">
                <a:hlinkClick r:id="rId5"/>
              </a:rPr>
              <a:t>https://github.com/jesuslopez-gonzalez/intro-scala/</a:t>
            </a:r>
            <a:r>
              <a:rPr lang="es-ES" dirty="0" smtClean="0"/>
              <a:t>)</a:t>
            </a:r>
            <a:endParaRPr lang="es-ES" sz="2400" dirty="0" smtClean="0"/>
          </a:p>
          <a:p>
            <a:pPr>
              <a:buNone/>
            </a:pPr>
            <a:endParaRPr lang="es-E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  <a:latin typeface="Impact" pitchFamily="34" charset="0"/>
              </a:rPr>
              <a:t>Features</a:t>
            </a:r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 de </a:t>
            </a:r>
            <a:r>
              <a:rPr lang="es-ES" dirty="0" err="1" smtClean="0">
                <a:solidFill>
                  <a:srgbClr val="C00000"/>
                </a:solidFill>
                <a:latin typeface="Impact" pitchFamily="34" charset="0"/>
              </a:rPr>
              <a:t>Scala</a:t>
            </a:r>
            <a:endParaRPr lang="es-ES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 smtClean="0">
                <a:latin typeface="Impact" pitchFamily="34" charset="0"/>
              </a:rPr>
              <a:t>Orientación a Objetos</a:t>
            </a:r>
            <a:endParaRPr lang="es-ES" b="0" dirty="0">
              <a:latin typeface="Impact" pitchFamily="34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Clases</a:t>
            </a:r>
          </a:p>
          <a:p>
            <a:r>
              <a:rPr lang="es-ES" sz="2200" dirty="0" err="1" smtClean="0"/>
              <a:t>Traits</a:t>
            </a:r>
            <a:endParaRPr lang="es-ES" sz="2200" dirty="0" smtClean="0"/>
          </a:p>
          <a:p>
            <a:r>
              <a:rPr lang="es-ES" sz="2200" dirty="0" smtClean="0"/>
              <a:t>Herencia Múltiple</a:t>
            </a:r>
          </a:p>
          <a:p>
            <a:r>
              <a:rPr lang="es-ES" sz="2200" dirty="0" smtClean="0"/>
              <a:t>Módulos</a:t>
            </a:r>
          </a:p>
          <a:p>
            <a:r>
              <a:rPr lang="es-ES" sz="2200" dirty="0" smtClean="0"/>
              <a:t>Case </a:t>
            </a:r>
            <a:r>
              <a:rPr lang="es-ES" sz="2200" dirty="0" err="1" smtClean="0"/>
              <a:t>Classes</a:t>
            </a:r>
            <a:endParaRPr lang="es-ES" sz="2200" dirty="0" smtClean="0"/>
          </a:p>
          <a:p>
            <a:r>
              <a:rPr lang="es-ES" sz="2200" dirty="0" smtClean="0"/>
              <a:t>Varianza</a:t>
            </a:r>
          </a:p>
          <a:p>
            <a:r>
              <a:rPr lang="es-ES" sz="2200" dirty="0" smtClean="0"/>
              <a:t>Implícitos</a:t>
            </a:r>
          </a:p>
          <a:p>
            <a:r>
              <a:rPr lang="es-ES" sz="1900" i="1" dirty="0" smtClean="0"/>
              <a:t>Paquetes / </a:t>
            </a:r>
            <a:r>
              <a:rPr lang="es-ES" sz="1900" i="1" dirty="0" err="1" smtClean="0"/>
              <a:t>Imports</a:t>
            </a:r>
            <a:endParaRPr lang="es-ES" sz="1900" i="1" dirty="0" smtClean="0"/>
          </a:p>
          <a:p>
            <a:r>
              <a:rPr lang="es-ES" sz="1900" i="1" dirty="0" err="1" smtClean="0"/>
              <a:t>Annotations</a:t>
            </a:r>
            <a:endParaRPr lang="es-ES" sz="1900" i="1" dirty="0" smtClean="0"/>
          </a:p>
          <a:p>
            <a:r>
              <a:rPr lang="es-ES" sz="1900" i="1" dirty="0" err="1" smtClean="0"/>
              <a:t>Collections</a:t>
            </a:r>
            <a:endParaRPr lang="es-ES" sz="1900" i="1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0" dirty="0" smtClean="0">
                <a:latin typeface="Impact" pitchFamily="34" charset="0"/>
              </a:rPr>
              <a:t>Funcional</a:t>
            </a:r>
            <a:endParaRPr lang="es-ES" b="0" dirty="0">
              <a:latin typeface="Impact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22477"/>
          </a:xfrm>
        </p:spPr>
        <p:txBody>
          <a:bodyPr>
            <a:normAutofit/>
          </a:bodyPr>
          <a:lstStyle/>
          <a:p>
            <a:r>
              <a:rPr lang="es-ES" sz="2200" dirty="0" smtClean="0"/>
              <a:t>Función Pura</a:t>
            </a:r>
          </a:p>
          <a:p>
            <a:r>
              <a:rPr lang="es-ES" sz="2200" dirty="0" smtClean="0"/>
              <a:t>Inferencia de tipos</a:t>
            </a:r>
          </a:p>
          <a:p>
            <a:r>
              <a:rPr lang="es-ES" sz="2200" dirty="0" err="1" smtClean="0"/>
              <a:t>Pattern</a:t>
            </a:r>
            <a:r>
              <a:rPr lang="es-ES" sz="2200" dirty="0" smtClean="0"/>
              <a:t> </a:t>
            </a:r>
            <a:r>
              <a:rPr lang="es-ES" sz="2200" dirty="0" err="1" smtClean="0"/>
              <a:t>Matching</a:t>
            </a:r>
            <a:endParaRPr lang="es-ES" sz="2200" dirty="0" smtClean="0"/>
          </a:p>
          <a:p>
            <a:r>
              <a:rPr lang="es-ES" sz="2200" dirty="0" err="1" smtClean="0"/>
              <a:t>Immutabilidad</a:t>
            </a:r>
            <a:endParaRPr lang="es-ES" sz="2200" dirty="0" smtClean="0"/>
          </a:p>
          <a:p>
            <a:r>
              <a:rPr lang="es-ES" sz="2200" dirty="0" smtClean="0"/>
              <a:t>Funciones de Orden Superior </a:t>
            </a:r>
          </a:p>
          <a:p>
            <a:r>
              <a:rPr lang="es-ES" sz="2200" dirty="0" err="1" smtClean="0"/>
              <a:t>List</a:t>
            </a:r>
            <a:r>
              <a:rPr lang="es-ES" sz="2200" dirty="0" smtClean="0"/>
              <a:t> API</a:t>
            </a:r>
          </a:p>
          <a:p>
            <a:r>
              <a:rPr lang="es-ES" sz="1900" i="1" dirty="0" err="1" smtClean="0"/>
              <a:t>Type</a:t>
            </a:r>
            <a:r>
              <a:rPr lang="es-ES" sz="1900" i="1" dirty="0" smtClean="0"/>
              <a:t> </a:t>
            </a:r>
            <a:r>
              <a:rPr lang="es-ES" sz="1900" i="1" dirty="0" err="1" smtClean="0"/>
              <a:t>Classes</a:t>
            </a:r>
            <a:endParaRPr lang="es-ES" sz="1900" i="1" dirty="0" smtClean="0"/>
          </a:p>
          <a:p>
            <a:r>
              <a:rPr lang="es-ES" sz="1900" i="1" dirty="0" err="1" smtClean="0"/>
              <a:t>Laziness</a:t>
            </a:r>
            <a:endParaRPr lang="es-ES" sz="1900" i="1" dirty="0" smtClean="0"/>
          </a:p>
          <a:p>
            <a:r>
              <a:rPr lang="es-ES" sz="1900" i="1" dirty="0" smtClean="0"/>
              <a:t>Composición de funciones</a:t>
            </a:r>
          </a:p>
          <a:p>
            <a:r>
              <a:rPr lang="es-ES" sz="1900" i="1" dirty="0" err="1" smtClean="0"/>
              <a:t>For</a:t>
            </a:r>
            <a:r>
              <a:rPr lang="es-ES" sz="1900" i="1" dirty="0" smtClean="0"/>
              <a:t>- </a:t>
            </a:r>
            <a:r>
              <a:rPr lang="es-ES" sz="1900" i="1" dirty="0" err="1" smtClean="0"/>
              <a:t>comprehension</a:t>
            </a:r>
            <a:endParaRPr lang="es-ES" sz="1900" i="1" dirty="0" smtClean="0"/>
          </a:p>
          <a:p>
            <a:endParaRPr lang="es-ES" sz="2000" i="1" dirty="0" smtClean="0"/>
          </a:p>
          <a:p>
            <a:endParaRPr lang="es-ES" dirty="0"/>
          </a:p>
        </p:txBody>
      </p:sp>
      <p:pic>
        <p:nvPicPr>
          <p:cNvPr id="7" name="6 Imagen" descr="large gea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564904"/>
            <a:ext cx="210660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9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3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7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076600" y="1853332"/>
            <a:ext cx="1224136" cy="136815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076600" y="4301604"/>
            <a:ext cx="1224136" cy="136815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020816" y="4301604"/>
            <a:ext cx="1224136" cy="136815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2" name="11 Conector recto de flecha"/>
          <p:cNvCxnSpPr>
            <a:stCxn id="9" idx="0"/>
            <a:endCxn id="8" idx="2"/>
          </p:cNvCxnSpPr>
          <p:nvPr/>
        </p:nvCxnSpPr>
        <p:spPr>
          <a:xfrm flipV="1">
            <a:off x="3688668" y="3221484"/>
            <a:ext cx="0" cy="1080120"/>
          </a:xfrm>
          <a:prstGeom prst="straightConnector1">
            <a:avLst/>
          </a:prstGeom>
          <a:ln>
            <a:tailEnd type="arrow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10" idx="0"/>
            <a:endCxn id="8" idx="2"/>
          </p:cNvCxnSpPr>
          <p:nvPr/>
        </p:nvCxnSpPr>
        <p:spPr>
          <a:xfrm rot="16200000" flipV="1">
            <a:off x="4120716" y="2789436"/>
            <a:ext cx="1080120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8" idx="1"/>
            <a:endCxn id="8" idx="3"/>
          </p:cNvCxnSpPr>
          <p:nvPr/>
        </p:nvCxnSpPr>
        <p:spPr>
          <a:xfrm>
            <a:off x="3076600" y="2537408"/>
            <a:ext cx="122413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0" idx="1"/>
            <a:endCxn id="10" idx="3"/>
          </p:cNvCxnSpPr>
          <p:nvPr/>
        </p:nvCxnSpPr>
        <p:spPr>
          <a:xfrm>
            <a:off x="5020816" y="4985680"/>
            <a:ext cx="122413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Clases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644008" y="1626228"/>
            <a:ext cx="3960440" cy="4616648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JPerson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JPerson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getAge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setAge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this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s-ES" sz="14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13 Imagen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8424" y="1412776"/>
            <a:ext cx="504056" cy="504056"/>
          </a:xfrm>
          <a:prstGeom prst="rect">
            <a:avLst/>
          </a:prstGeom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7544" y="3393563"/>
            <a:ext cx="3937956" cy="646331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s-ES" sz="14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14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190776"/>
            <a:ext cx="265422" cy="432048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Clases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Herencia Múltiple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Módulos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Varianza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Traits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4008" y="2832728"/>
            <a:ext cx="4104456" cy="138499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JCalculator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addx2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4 Imagen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0024" y="2619276"/>
            <a:ext cx="504056" cy="50405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2842050"/>
            <a:ext cx="3937956" cy="1508105"/>
          </a:xfrm>
          <a:prstGeom prst="rect">
            <a:avLst/>
          </a:prstGeom>
          <a:ln>
            <a:noFill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trait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s-E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addx2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    2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E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6 Imagen" descr="scala-logo-crop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619276"/>
            <a:ext cx="265422" cy="432048"/>
          </a:xfrm>
          <a:prstGeom prst="rect">
            <a:avLst/>
          </a:prstGeom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>
                <a:solidFill>
                  <a:srgbClr val="C00000"/>
                </a:solidFill>
              </a:rPr>
              <a:t>Traits</a:t>
            </a:r>
            <a:endParaRPr lang="es-ES" sz="1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Herencia Múltiple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Módulos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Varianza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rgbClr val="C00000"/>
                </a:solidFill>
                <a:latin typeface="Impact" pitchFamily="34" charset="0"/>
              </a:rPr>
              <a:t>Orientación a Objetos</a:t>
            </a:r>
            <a:br>
              <a:rPr lang="es-ES" dirty="0" smtClean="0">
                <a:solidFill>
                  <a:srgbClr val="C00000"/>
                </a:solidFill>
                <a:latin typeface="Impact" pitchFamily="34" charset="0"/>
              </a:rPr>
            </a:b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Impact" pitchFamily="34" charset="0"/>
              </a:rPr>
              <a:t>Herencia Múltiple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Impac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1628800"/>
            <a:ext cx="4392488" cy="4930581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trait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f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Unit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12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Executing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'f'"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Feature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trait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Logger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f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Unit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"INFO: </a:t>
            </a:r>
            <a:r>
              <a:rPr lang="es-ES" sz="1200" dirty="0" err="1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invoking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 f"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</a:b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trait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BDAccessor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Feature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f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: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Unit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200" dirty="0" smtClean="0">
                <a:solidFill>
                  <a:srgbClr val="DD1144"/>
                </a:solidFill>
                <a:latin typeface="Consolas" pitchFamily="49" charset="0"/>
                <a:cs typeface="Consolas" pitchFamily="49" charset="0"/>
              </a:rPr>
              <a:t>“BD Access"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s-E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</a:b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StackableApp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sys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Logger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BDAccessor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sys</a:t>
            </a:r>
            <a:r>
              <a:rPr lang="es-ES" sz="12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12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es-ES" sz="12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6 Imagen" descr="scala-logo-crop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265422" cy="43204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372200" y="1556792"/>
            <a:ext cx="1080120" cy="720080"/>
          </a:xfrm>
          <a:prstGeom prst="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Feature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04048" y="3573016"/>
            <a:ext cx="1080120" cy="720080"/>
          </a:xfrm>
          <a:prstGeom prst="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System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668344" y="5301208"/>
            <a:ext cx="1287760" cy="720080"/>
          </a:xfrm>
          <a:prstGeom prst="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BDAccessor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6242932" y="4437112"/>
            <a:ext cx="1287760" cy="720080"/>
          </a:xfrm>
          <a:prstGeom prst="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atin typeface="Consolas" pitchFamily="49" charset="0"/>
                <a:cs typeface="Consolas" pitchFamily="49" charset="0"/>
              </a:rPr>
              <a:t>Logger</a:t>
            </a: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37 Conector recto de flecha"/>
          <p:cNvCxnSpPr>
            <a:stCxn id="11" idx="0"/>
            <a:endCxn id="8" idx="2"/>
          </p:cNvCxnSpPr>
          <p:nvPr/>
        </p:nvCxnSpPr>
        <p:spPr>
          <a:xfrm flipV="1">
            <a:off x="6886812" y="2276872"/>
            <a:ext cx="2544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0" idx="0"/>
            <a:endCxn id="8" idx="2"/>
          </p:cNvCxnSpPr>
          <p:nvPr/>
        </p:nvCxnSpPr>
        <p:spPr>
          <a:xfrm flipH="1" flipV="1">
            <a:off x="6912260" y="2276872"/>
            <a:ext cx="139996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9" idx="0"/>
            <a:endCxn id="8" idx="2"/>
          </p:cNvCxnSpPr>
          <p:nvPr/>
        </p:nvCxnSpPr>
        <p:spPr>
          <a:xfrm flipV="1">
            <a:off x="5544108" y="2276872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Forma"/>
          <p:cNvCxnSpPr>
            <a:stCxn id="10" idx="1"/>
            <a:endCxn id="11" idx="2"/>
          </p:cNvCxnSpPr>
          <p:nvPr/>
        </p:nvCxnSpPr>
        <p:spPr>
          <a:xfrm rot="10800000">
            <a:off x="6886812" y="5157192"/>
            <a:ext cx="781532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Forma"/>
          <p:cNvCxnSpPr>
            <a:stCxn id="11" idx="1"/>
            <a:endCxn id="9" idx="2"/>
          </p:cNvCxnSpPr>
          <p:nvPr/>
        </p:nvCxnSpPr>
        <p:spPr>
          <a:xfrm rot="10800000">
            <a:off x="5544108" y="4293096"/>
            <a:ext cx="698824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Forma"/>
          <p:cNvCxnSpPr>
            <a:stCxn id="9" idx="0"/>
            <a:endCxn id="8" idx="1"/>
          </p:cNvCxnSpPr>
          <p:nvPr/>
        </p:nvCxnSpPr>
        <p:spPr>
          <a:xfrm rot="5400000" flipH="1" flipV="1">
            <a:off x="5130062" y="2330878"/>
            <a:ext cx="1656184" cy="828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6435700" y="5661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super.f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139556" y="47971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super.f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148064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super.f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8028384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sys.f</a:t>
            </a:r>
            <a:endParaRPr lang="es-ES" dirty="0"/>
          </a:p>
        </p:txBody>
      </p:sp>
      <p:cxnSp>
        <p:nvCxnSpPr>
          <p:cNvPr id="58" name="57 Conector recto de flecha"/>
          <p:cNvCxnSpPr>
            <a:endCxn id="10" idx="2"/>
          </p:cNvCxnSpPr>
          <p:nvPr/>
        </p:nvCxnSpPr>
        <p:spPr>
          <a:xfrm flipH="1" flipV="1">
            <a:off x="8312224" y="6021288"/>
            <a:ext cx="4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7469560" y="0"/>
            <a:ext cx="1674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1400" dirty="0" smtClean="0"/>
              <a:t> Clases</a:t>
            </a:r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err="1" smtClean="0"/>
              <a:t>Traits</a:t>
            </a:r>
            <a:endParaRPr lang="es-ES" sz="1400" dirty="0" smtClean="0"/>
          </a:p>
          <a:p>
            <a:pPr>
              <a:buFont typeface="Wingdings" pitchFamily="2" charset="2"/>
              <a:buChar char="ü"/>
            </a:pPr>
            <a:r>
              <a:rPr lang="es-ES" sz="1400" dirty="0" smtClean="0"/>
              <a:t> </a:t>
            </a:r>
            <a:r>
              <a:rPr lang="es-ES" sz="1400" dirty="0" smtClean="0">
                <a:solidFill>
                  <a:srgbClr val="C00000"/>
                </a:solidFill>
              </a:rPr>
              <a:t>Herencia Múltiple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Módulos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Case </a:t>
            </a:r>
            <a:r>
              <a:rPr lang="es-ES" sz="1400" dirty="0" err="1" smtClean="0"/>
              <a:t>Classes</a:t>
            </a: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Varianza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Implícitos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1059</Words>
  <Application>Microsoft Office PowerPoint</Application>
  <PresentationFormat>Presentación en pantalla (4:3)</PresentationFormat>
  <Paragraphs>430</Paragraphs>
  <Slides>29</Slides>
  <Notes>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Introducción a</vt:lpstr>
      <vt:lpstr>Diapositiva 2</vt:lpstr>
      <vt:lpstr>Índice</vt:lpstr>
      <vt:lpstr>Herramientas Básicas</vt:lpstr>
      <vt:lpstr>Features de Scala</vt:lpstr>
      <vt:lpstr>Orientación a Objetos</vt:lpstr>
      <vt:lpstr>Orientación a Objetos Clases</vt:lpstr>
      <vt:lpstr>Orientación a Objetos Traits</vt:lpstr>
      <vt:lpstr>Orientación a Objetos Herencia Múltiple</vt:lpstr>
      <vt:lpstr>Orientación a Objetos Módulos &amp; Companion Objects</vt:lpstr>
      <vt:lpstr>Orientación a Objetos Case Classes</vt:lpstr>
      <vt:lpstr>Orientación a Objetos Varianza</vt:lpstr>
      <vt:lpstr>Orientación a Objetos Implícitos</vt:lpstr>
      <vt:lpstr>Paradigma Funcional</vt:lpstr>
      <vt:lpstr>Paradigma Funcional Función Pura 1 / 2</vt:lpstr>
      <vt:lpstr>Paradigma Funcional Función Pura 2 / 2</vt:lpstr>
      <vt:lpstr>Diapositiva 17</vt:lpstr>
      <vt:lpstr>Paradigma Funcional Inferencia de Tipos</vt:lpstr>
      <vt:lpstr>Paradigma Funcional Pattern Matching</vt:lpstr>
      <vt:lpstr>Paradigma Funcional Immutabilidad 1/2</vt:lpstr>
      <vt:lpstr>Diapositiva 21</vt:lpstr>
      <vt:lpstr>Paradigma Funcional Imutabilidad 2/2</vt:lpstr>
      <vt:lpstr>Paradigma Funcional Función de Orden Superior</vt:lpstr>
      <vt:lpstr>Paradigma Funcional List API</vt:lpstr>
      <vt:lpstr>Ejemplo – Traductor de Idiomas</vt:lpstr>
      <vt:lpstr>Conclusiones</vt:lpstr>
      <vt:lpstr>Conclusiones ¿Un camino de rosas?</vt:lpstr>
      <vt:lpstr>Futuro de Scala</vt:lpstr>
      <vt:lpstr>Diapositiva 29</vt:lpstr>
    </vt:vector>
  </TitlesOfParts>
  <Company>Universidad Rey Juan Carlos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</dc:title>
  <dc:creator>jlg</dc:creator>
  <cp:lastModifiedBy>jlg</cp:lastModifiedBy>
  <cp:revision>169</cp:revision>
  <dcterms:created xsi:type="dcterms:W3CDTF">2013-10-05T08:01:38Z</dcterms:created>
  <dcterms:modified xsi:type="dcterms:W3CDTF">2013-10-09T15:00:35Z</dcterms:modified>
</cp:coreProperties>
</file>