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9" r:id="rId6"/>
    <p:sldId id="258" r:id="rId7"/>
    <p:sldId id="268" r:id="rId8"/>
    <p:sldId id="266" r:id="rId9"/>
    <p:sldId id="262" r:id="rId10"/>
    <p:sldId id="26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Documento_de_Microsoft_Word_97-20031.doc"/></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Documento_de_Microsoft_Word_97-20032.doc"/><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0C8EBBA8-5FFE-4ED9-B415-4CAB782C4560}" type="datetimeFigureOut">
              <a:rPr lang="es-ES" smtClean="0"/>
              <a:t>30/08/2023</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6746FBC-FA01-4157-82A6-C7063FD3FD97}" type="slidenum">
              <a:rPr lang="es-ES" smtClean="0"/>
              <a:t>‹Nº›</a:t>
            </a:fld>
            <a:endParaRPr lang="es-ES"/>
          </a:p>
        </p:txBody>
      </p:sp>
      <p:graphicFrame>
        <p:nvGraphicFramePr>
          <p:cNvPr id="25601" name="Object 1"/>
          <p:cNvGraphicFramePr>
            <a:graphicFrameLocks noChangeAspect="1"/>
          </p:cNvGraphicFramePr>
          <p:nvPr/>
        </p:nvGraphicFramePr>
        <p:xfrm>
          <a:off x="0" y="150813"/>
          <a:ext cx="3143250" cy="1063625"/>
        </p:xfrm>
        <a:graphic>
          <a:graphicData uri="http://schemas.openxmlformats.org/presentationml/2006/ole">
            <mc:AlternateContent xmlns:mc="http://schemas.openxmlformats.org/markup-compatibility/2006">
              <mc:Choice xmlns:v="urn:schemas-microsoft-com:vml" Requires="v">
                <p:oleObj spid="_x0000_s25604" name="Documento" r:id="rId4" imgW="3260979" imgH="868394" progId="Word.Document.8">
                  <p:embed/>
                </p:oleObj>
              </mc:Choice>
              <mc:Fallback>
                <p:oleObj name="Documento" r:id="rId4" imgW="3260979" imgH="868394" progId="Word.Document.8">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0813"/>
                        <a:ext cx="314325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 name="Imagen 1"/>
          <p:cNvPicPr>
            <a:picLocks noChangeAspect="1" noChangeArrowheads="1"/>
          </p:cNvPicPr>
          <p:nvPr userDrawn="1"/>
        </p:nvPicPr>
        <p:blipFill>
          <a:blip r:embed="rId6"/>
          <a:srcRect/>
          <a:stretch>
            <a:fillRect/>
          </a:stretch>
        </p:blipFill>
        <p:spPr bwMode="auto">
          <a:xfrm>
            <a:off x="3143240" y="214290"/>
            <a:ext cx="3214710" cy="1030267"/>
          </a:xfrm>
          <a:prstGeom prst="rect">
            <a:avLst/>
          </a:prstGeom>
          <a:noFill/>
          <a:ln w="9525">
            <a:noFill/>
            <a:miter lim="800000"/>
            <a:headEnd/>
            <a:tailEnd/>
          </a:ln>
        </p:spPr>
      </p:pic>
      <p:pic>
        <p:nvPicPr>
          <p:cNvPr id="15" name="Picture 3" descr="C:\Users\USUARIO\AppData\Local\Microsoft\Windows\Temporary Internet Files\Content.Outlook\WOUCH4WA\DIALANCA (2).jpg"/>
          <p:cNvPicPr>
            <a:picLocks noChangeAspect="1" noChangeArrowheads="1"/>
          </p:cNvPicPr>
          <p:nvPr userDrawn="1"/>
        </p:nvPicPr>
        <p:blipFill>
          <a:blip r:embed="rId7"/>
          <a:srcRect/>
          <a:stretch>
            <a:fillRect/>
          </a:stretch>
        </p:blipFill>
        <p:spPr bwMode="auto">
          <a:xfrm>
            <a:off x="6215074" y="214290"/>
            <a:ext cx="2714644" cy="112928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2285992"/>
            <a:ext cx="8229600" cy="4240211"/>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4" name="3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
        <p:nvSpPr>
          <p:cNvPr id="7" name="6 Título"/>
          <p:cNvSpPr>
            <a:spLocks noGrp="1"/>
          </p:cNvSpPr>
          <p:nvPr>
            <p:ph type="title"/>
          </p:nvPr>
        </p:nvSpPr>
        <p:spPr>
          <a:xfrm>
            <a:off x="428596" y="1285860"/>
            <a:ext cx="8229600" cy="928686"/>
          </a:xfrm>
        </p:spPr>
        <p:txBody>
          <a:bodyPr rtlCol="0"/>
          <a:lstStyle>
            <a:extLst/>
          </a:lstStyle>
          <a:p>
            <a:r>
              <a:rPr kumimoji="0" lang="es-ES" dirty="0" smtClean="0"/>
              <a:t>Haga clic para modificar el estilo de título del patrón</a:t>
            </a:r>
            <a:endParaRPr kumimoji="0" lang="en-US" dirty="0"/>
          </a:p>
        </p:txBody>
      </p:sp>
      <p:graphicFrame>
        <p:nvGraphicFramePr>
          <p:cNvPr id="24577" name="Object 1"/>
          <p:cNvGraphicFramePr>
            <a:graphicFrameLocks noChangeAspect="1"/>
          </p:cNvGraphicFramePr>
          <p:nvPr/>
        </p:nvGraphicFramePr>
        <p:xfrm>
          <a:off x="285720" y="214290"/>
          <a:ext cx="2928958" cy="928694"/>
        </p:xfrm>
        <a:graphic>
          <a:graphicData uri="http://schemas.openxmlformats.org/presentationml/2006/ole">
            <mc:AlternateContent xmlns:mc="http://schemas.openxmlformats.org/markup-compatibility/2006">
              <mc:Choice xmlns:v="urn:schemas-microsoft-com:vml" Requires="v">
                <p:oleObj spid="_x0000_s24580" name="Documento" r:id="rId3" imgW="3260979" imgH="868394" progId="Word.Document.8">
                  <p:embed/>
                </p:oleObj>
              </mc:Choice>
              <mc:Fallback>
                <p:oleObj name="Documento" r:id="rId3" imgW="3260979" imgH="868394" progId="Word.Document.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214290"/>
                        <a:ext cx="2928958" cy="92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Imagen 1"/>
          <p:cNvPicPr>
            <a:picLocks noChangeAspect="1" noChangeArrowheads="1"/>
          </p:cNvPicPr>
          <p:nvPr userDrawn="1"/>
        </p:nvPicPr>
        <p:blipFill>
          <a:blip r:embed="rId5"/>
          <a:srcRect/>
          <a:stretch>
            <a:fillRect/>
          </a:stretch>
        </p:blipFill>
        <p:spPr bwMode="auto">
          <a:xfrm>
            <a:off x="3500430" y="285728"/>
            <a:ext cx="2928958" cy="815977"/>
          </a:xfrm>
          <a:prstGeom prst="rect">
            <a:avLst/>
          </a:prstGeom>
          <a:noFill/>
          <a:ln w="9525">
            <a:noFill/>
            <a:miter lim="800000"/>
            <a:headEnd/>
            <a:tailEnd/>
          </a:ln>
        </p:spPr>
      </p:pic>
      <p:pic>
        <p:nvPicPr>
          <p:cNvPr id="9" name="Picture 3" descr="C:\Users\USUARIO\AppData\Local\Microsoft\Windows\Temporary Internet Files\Content.Outlook\WOUCH4WA\DIALANCA (2).jpg"/>
          <p:cNvPicPr>
            <a:picLocks noChangeAspect="1" noChangeArrowheads="1"/>
          </p:cNvPicPr>
          <p:nvPr userDrawn="1"/>
        </p:nvPicPr>
        <p:blipFill>
          <a:blip r:embed="rId6" cstate="print"/>
          <a:srcRect/>
          <a:stretch>
            <a:fillRect/>
          </a:stretch>
        </p:blipFill>
        <p:spPr bwMode="auto">
          <a:xfrm>
            <a:off x="6429388" y="214290"/>
            <a:ext cx="2357454" cy="100013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0C8EBBA8-5FFE-4ED9-B415-4CAB782C4560}" type="datetimeFigureOut">
              <a:rPr lang="es-ES" smtClean="0"/>
              <a:t>30/08/2023</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0C8EBBA8-5FFE-4ED9-B415-4CAB782C4560}" type="datetimeFigureOut">
              <a:rPr lang="es-ES" smtClean="0"/>
              <a:t>30/08/2023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6746FBC-FA01-4157-82A6-C7063FD3FD97}"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0C8EBBA8-5FFE-4ED9-B415-4CAB782C4560}" type="datetimeFigureOut">
              <a:rPr lang="es-ES" smtClean="0"/>
              <a:t>30/08/2023</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06746FBC-FA01-4157-82A6-C7063FD3FD97}" type="slidenum">
              <a:rPr lang="es-ES" smtClean="0"/>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8EBBA8-5FFE-4ED9-B415-4CAB782C4560}" type="datetimeFigureOut">
              <a:rPr lang="es-ES" smtClean="0"/>
              <a:t>30/08/2023</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6746FBC-FA01-4157-82A6-C7063FD3FD97}"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Resultado de imagen para aluminio"/>
          <p:cNvPicPr>
            <a:picLocks noChangeAspect="1" noChangeArrowheads="1"/>
          </p:cNvPicPr>
          <p:nvPr/>
        </p:nvPicPr>
        <p:blipFill>
          <a:blip r:embed="rId2"/>
          <a:srcRect/>
          <a:stretch>
            <a:fillRect/>
          </a:stretch>
        </p:blipFill>
        <p:spPr bwMode="auto">
          <a:xfrm>
            <a:off x="0" y="2000240"/>
            <a:ext cx="3643338" cy="2786082"/>
          </a:xfrm>
          <a:prstGeom prst="rect">
            <a:avLst/>
          </a:prstGeom>
          <a:noFill/>
        </p:spPr>
      </p:pic>
      <p:sp>
        <p:nvSpPr>
          <p:cNvPr id="2" name="1 Título"/>
          <p:cNvSpPr>
            <a:spLocks noGrp="1"/>
          </p:cNvSpPr>
          <p:nvPr>
            <p:ph type="ctrTitle"/>
          </p:nvPr>
        </p:nvSpPr>
        <p:spPr/>
        <p:txBody>
          <a:bodyPr/>
          <a:lstStyle/>
          <a:p>
            <a:r>
              <a:rPr lang="es-ES" dirty="0" smtClean="0"/>
              <a:t>Bienvenidos</a:t>
            </a:r>
            <a:endParaRPr lang="es-ES" dirty="0"/>
          </a:p>
        </p:txBody>
      </p:sp>
      <p:sp>
        <p:nvSpPr>
          <p:cNvPr id="3" name="2 Subtítulo"/>
          <p:cNvSpPr>
            <a:spLocks noGrp="1"/>
          </p:cNvSpPr>
          <p:nvPr>
            <p:ph type="subTitle" idx="1"/>
          </p:nvPr>
        </p:nvSpPr>
        <p:spPr/>
        <p:txBody>
          <a:bodyPr/>
          <a:lstStyle/>
          <a:p>
            <a:r>
              <a:rPr lang="es-ES" dirty="0" smtClean="0"/>
              <a:t>Grupo Anodal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Ventas al Mayor y Detal </a:t>
            </a:r>
            <a:endParaRPr lang="es-ES" dirty="0"/>
          </a:p>
        </p:txBody>
      </p:sp>
      <p:sp>
        <p:nvSpPr>
          <p:cNvPr id="6" name="5 CuadroTexto"/>
          <p:cNvSpPr txBox="1"/>
          <p:nvPr/>
        </p:nvSpPr>
        <p:spPr>
          <a:xfrm>
            <a:off x="428596" y="2428868"/>
            <a:ext cx="8358246" cy="923330"/>
          </a:xfrm>
          <a:prstGeom prst="rect">
            <a:avLst/>
          </a:prstGeom>
          <a:noFill/>
        </p:spPr>
        <p:txBody>
          <a:bodyPr wrap="square" rtlCol="0">
            <a:spAutoFit/>
          </a:bodyPr>
          <a:lstStyle/>
          <a:p>
            <a:r>
              <a:rPr lang="es-ES" dirty="0" smtClean="0">
                <a:latin typeface="Arial" pitchFamily="34" charset="0"/>
                <a:cs typeface="Arial" pitchFamily="34" charset="0"/>
              </a:rPr>
              <a:t>	Para poder cumplir con los requerimientos de nuestros clientes tenemos un departamento de ventas el cual se encarga de suministrar el material ya procesado de nuestras plantas. </a:t>
            </a:r>
            <a:endParaRPr lang="es-E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Grp="1" noChangeArrowheads="1"/>
          </p:cNvSpPr>
          <p:nvPr>
            <p:ph idx="1"/>
          </p:nvPr>
        </p:nvSpPr>
        <p:spPr bwMode="auto">
          <a:xfrm>
            <a:off x="428596" y="2357430"/>
            <a:ext cx="8229600" cy="1892826"/>
          </a:xfrm>
          <a:prstGeom prst="rect">
            <a:avLst/>
          </a:prstGeom>
          <a:noFill/>
          <a:ln w="9525">
            <a:noFill/>
            <a:miter lim="800000"/>
            <a:headEnd/>
            <a:tailEnd/>
          </a:ln>
          <a:effectLst/>
        </p:spPr>
        <p:txBody>
          <a:bodyPr wrap="square">
            <a:spAutoFit/>
          </a:bodyPr>
          <a:lstStyle/>
          <a:p>
            <a:pPr algn="just">
              <a:spcBef>
                <a:spcPct val="50000"/>
              </a:spcBef>
              <a:buNone/>
            </a:pPr>
            <a:r>
              <a:rPr lang="es-VE" sz="1200" dirty="0" smtClean="0">
                <a:solidFill>
                  <a:srgbClr val="353B35"/>
                </a:solidFill>
                <a:latin typeface="Arial" pitchFamily="34" charset="0"/>
                <a:cs typeface="Arial" pitchFamily="34" charset="0"/>
              </a:rPr>
              <a:t>		</a:t>
            </a:r>
            <a:r>
              <a:rPr lang="es-VE" sz="1800" dirty="0" smtClean="0">
                <a:solidFill>
                  <a:srgbClr val="353B35"/>
                </a:solidFill>
                <a:latin typeface="Arial" pitchFamily="34" charset="0"/>
                <a:cs typeface="Arial" pitchFamily="34" charset="0"/>
              </a:rPr>
              <a:t>La empresa Anodal C.A fue  fundada en 1971 con  tecnología italiana y suiza por el SR. Robert Meyer y el  Sr Alonso Rivas.</a:t>
            </a:r>
          </a:p>
          <a:p>
            <a:pPr algn="just">
              <a:spcBef>
                <a:spcPct val="50000"/>
              </a:spcBef>
              <a:buNone/>
            </a:pPr>
            <a:r>
              <a:rPr lang="es-VE" sz="1800" dirty="0" smtClean="0">
                <a:solidFill>
                  <a:srgbClr val="353B35"/>
                </a:solidFill>
                <a:latin typeface="Arial" pitchFamily="34" charset="0"/>
                <a:cs typeface="Arial" pitchFamily="34" charset="0"/>
              </a:rPr>
              <a:t> Al  transcursos de los años  por la necesidad de crecimiento y aumento de clientes , fundaron las distribuidora de Aluminio Anodizado C.A  </a:t>
            </a:r>
            <a:r>
              <a:rPr lang="es-VE" sz="1800" b="1" dirty="0" smtClean="0">
                <a:solidFill>
                  <a:srgbClr val="00B050"/>
                </a:solidFill>
                <a:latin typeface="Arial" pitchFamily="34" charset="0"/>
                <a:cs typeface="Arial" pitchFamily="34" charset="0"/>
              </a:rPr>
              <a:t>Dialanca  </a:t>
            </a:r>
            <a:r>
              <a:rPr lang="es-VE" sz="1800" dirty="0" smtClean="0">
                <a:solidFill>
                  <a:srgbClr val="353B35"/>
                </a:solidFill>
                <a:latin typeface="Arial" pitchFamily="34" charset="0"/>
                <a:cs typeface="Arial" pitchFamily="34" charset="0"/>
              </a:rPr>
              <a:t>y luego en los  años 1998 para  aumentar la línea de producción en los acabados  de aluminio fue   creada la línea de pintura electroestática.</a:t>
            </a:r>
            <a:endParaRPr lang="es-ES" sz="1800" dirty="0">
              <a:solidFill>
                <a:srgbClr val="353B35"/>
              </a:solidFill>
              <a:latin typeface="Arial" pitchFamily="34" charset="0"/>
              <a:cs typeface="Arial" pitchFamily="34" charset="0"/>
            </a:endParaRPr>
          </a:p>
        </p:txBody>
      </p:sp>
      <p:sp>
        <p:nvSpPr>
          <p:cNvPr id="2" name="1 Título"/>
          <p:cNvSpPr>
            <a:spLocks noGrp="1"/>
          </p:cNvSpPr>
          <p:nvPr>
            <p:ph type="title"/>
          </p:nvPr>
        </p:nvSpPr>
        <p:spPr>
          <a:xfrm>
            <a:off x="428596" y="1214422"/>
            <a:ext cx="8229600" cy="1143000"/>
          </a:xfrm>
        </p:spPr>
        <p:txBody>
          <a:bodyPr>
            <a:normAutofit/>
          </a:bodyPr>
          <a:lstStyle/>
          <a:p>
            <a:r>
              <a:rPr lang="es-ES" dirty="0" smtClean="0"/>
              <a:t>Reseña Histórica</a:t>
            </a:r>
            <a:endParaRPr lang="es-ES" dirty="0"/>
          </a:p>
        </p:txBody>
      </p:sp>
      <p:pic>
        <p:nvPicPr>
          <p:cNvPr id="11266" name="Picture 2" descr="Imagen relacionada"/>
          <p:cNvPicPr>
            <a:picLocks noChangeAspect="1" noChangeArrowheads="1"/>
          </p:cNvPicPr>
          <p:nvPr/>
        </p:nvPicPr>
        <p:blipFill>
          <a:blip r:embed="rId2"/>
          <a:srcRect/>
          <a:stretch>
            <a:fillRect/>
          </a:stretch>
        </p:blipFill>
        <p:spPr bwMode="auto">
          <a:xfrm>
            <a:off x="5601878" y="4572008"/>
            <a:ext cx="3236803" cy="2285992"/>
          </a:xfrm>
          <a:prstGeom prst="rect">
            <a:avLst/>
          </a:prstGeom>
          <a:ln>
            <a:noFill/>
          </a:ln>
          <a:effectLst>
            <a:softEdge rad="112500"/>
          </a:effectLst>
        </p:spPr>
      </p:pic>
      <p:pic>
        <p:nvPicPr>
          <p:cNvPr id="11267" name="Picture 3" descr="C:\Users\USUARIO\AppData\Local\Microsoft\Windows\Temporary Internet Files\Content.Outlook\WOUCH4WA\20181120_090108 (2).jpg"/>
          <p:cNvPicPr>
            <a:picLocks noChangeAspect="1" noChangeArrowheads="1"/>
          </p:cNvPicPr>
          <p:nvPr/>
        </p:nvPicPr>
        <p:blipFill>
          <a:blip r:embed="rId3" cstate="print"/>
          <a:srcRect r="6250" b="16666"/>
          <a:stretch>
            <a:fillRect/>
          </a:stretch>
        </p:blipFill>
        <p:spPr bwMode="auto">
          <a:xfrm>
            <a:off x="214282" y="4286256"/>
            <a:ext cx="4429156" cy="221457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2285992"/>
            <a:ext cx="8229600" cy="1571636"/>
          </a:xfrm>
        </p:spPr>
        <p:txBody>
          <a:bodyPr>
            <a:normAutofit/>
          </a:bodyPr>
          <a:lstStyle/>
          <a:p>
            <a:pPr>
              <a:buNone/>
            </a:pPr>
            <a:r>
              <a:rPr lang="es-VE" sz="1200" dirty="0" smtClean="0">
                <a:solidFill>
                  <a:srgbClr val="333333"/>
                </a:solidFill>
                <a:latin typeface="Arial Narrow" pitchFamily="34" charset="0"/>
              </a:rPr>
              <a:t>		</a:t>
            </a:r>
            <a:r>
              <a:rPr lang="es-VE" sz="1800" dirty="0" smtClean="0">
                <a:solidFill>
                  <a:srgbClr val="333333"/>
                </a:solidFill>
                <a:latin typeface="Arial" pitchFamily="34" charset="0"/>
                <a:cs typeface="Arial" pitchFamily="34" charset="0"/>
              </a:rPr>
              <a:t>Ofrecer la excelencia en servicios  en el acabado final del aluminio, bien sea anodizado y pintura electroestática en polvo, garantizando la uniformidad en el color y la durabilidad en el tiempo. Nuestros esfuerzos están dirigidos al crecimiento de la organización y la satisfacción de nuestros clientes</a:t>
            </a:r>
            <a:r>
              <a:rPr lang="es-VE" sz="1900" dirty="0" smtClean="0">
                <a:solidFill>
                  <a:srgbClr val="333333"/>
                </a:solidFill>
                <a:latin typeface="Arial" pitchFamily="34" charset="0"/>
                <a:cs typeface="Arial" pitchFamily="34" charset="0"/>
              </a:rPr>
              <a:t>.</a:t>
            </a:r>
            <a:endParaRPr lang="es-ES" sz="1900" dirty="0" smtClean="0">
              <a:solidFill>
                <a:srgbClr val="333333"/>
              </a:solidFill>
              <a:latin typeface="Arial" pitchFamily="34" charset="0"/>
              <a:cs typeface="Arial" pitchFamily="34" charset="0"/>
            </a:endParaRPr>
          </a:p>
          <a:p>
            <a:endParaRPr lang="es-ES" dirty="0"/>
          </a:p>
        </p:txBody>
      </p:sp>
      <p:sp>
        <p:nvSpPr>
          <p:cNvPr id="3" name="2 Título"/>
          <p:cNvSpPr>
            <a:spLocks noGrp="1"/>
          </p:cNvSpPr>
          <p:nvPr>
            <p:ph type="title"/>
          </p:nvPr>
        </p:nvSpPr>
        <p:spPr/>
        <p:txBody>
          <a:bodyPr/>
          <a:lstStyle/>
          <a:p>
            <a:r>
              <a:rPr lang="es-ES" dirty="0" smtClean="0"/>
              <a:t>Misión</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Resultado de imagen para aluminio pintado"/>
          <p:cNvPicPr>
            <a:picLocks noChangeAspect="1" noChangeArrowheads="1"/>
          </p:cNvPicPr>
          <p:nvPr/>
        </p:nvPicPr>
        <p:blipFill>
          <a:blip r:embed="rId2"/>
          <a:srcRect t="15000" b="12499"/>
          <a:stretch>
            <a:fillRect/>
          </a:stretch>
        </p:blipFill>
        <p:spPr bwMode="auto">
          <a:xfrm rot="1950908">
            <a:off x="5883662" y="4520794"/>
            <a:ext cx="2584141" cy="1873515"/>
          </a:xfrm>
          <a:prstGeom prst="rect">
            <a:avLst/>
          </a:prstGeom>
          <a:ln>
            <a:noFill/>
          </a:ln>
          <a:effectLst>
            <a:softEdge rad="112500"/>
          </a:effectLst>
        </p:spPr>
      </p:pic>
      <p:sp>
        <p:nvSpPr>
          <p:cNvPr id="2" name="1 Marcador de contenido"/>
          <p:cNvSpPr>
            <a:spLocks noGrp="1"/>
          </p:cNvSpPr>
          <p:nvPr>
            <p:ph idx="1"/>
          </p:nvPr>
        </p:nvSpPr>
        <p:spPr>
          <a:xfrm>
            <a:off x="428596" y="2285992"/>
            <a:ext cx="8229600" cy="4240211"/>
          </a:xfrm>
        </p:spPr>
        <p:txBody>
          <a:bodyPr>
            <a:normAutofit/>
          </a:bodyPr>
          <a:lstStyle/>
          <a:p>
            <a:pPr algn="just">
              <a:lnSpc>
                <a:spcPct val="135000"/>
              </a:lnSpc>
              <a:buNone/>
            </a:pPr>
            <a:r>
              <a:rPr lang="es-ES" sz="1200" dirty="0" smtClean="0">
                <a:solidFill>
                  <a:srgbClr val="333333"/>
                </a:solidFill>
                <a:latin typeface="Arial Narrow" pitchFamily="34" charset="0"/>
              </a:rPr>
              <a:t>		</a:t>
            </a:r>
            <a:r>
              <a:rPr lang="es-ES" sz="1800" dirty="0" smtClean="0">
                <a:solidFill>
                  <a:srgbClr val="333333"/>
                </a:solidFill>
                <a:latin typeface="Arial" pitchFamily="34" charset="0"/>
                <a:cs typeface="Arial" pitchFamily="34" charset="0"/>
              </a:rPr>
              <a:t>Lograr el liderazgo a nivel nacional en la comercialización de aluminio para así satisfacer plenamente las necesidades del cliente garantizándole un pretratamiento de su material que garantiza durabilidad por mas de 20 años.</a:t>
            </a:r>
          </a:p>
          <a:p>
            <a:pPr algn="just">
              <a:lnSpc>
                <a:spcPct val="135000"/>
              </a:lnSpc>
              <a:buNone/>
            </a:pPr>
            <a:r>
              <a:rPr lang="es-VE" sz="1800" dirty="0" smtClean="0">
                <a:solidFill>
                  <a:srgbClr val="333333"/>
                </a:solidFill>
                <a:latin typeface="Arial" pitchFamily="34" charset="0"/>
                <a:cs typeface="Arial" pitchFamily="34" charset="0"/>
              </a:rPr>
              <a:t>Desarrollando actividades  mediante la ejecución de programas, evaluados, y control de excelente calidad</a:t>
            </a:r>
            <a:endParaRPr lang="es-ES" sz="1800" dirty="0">
              <a:latin typeface="Arial" pitchFamily="34" charset="0"/>
              <a:cs typeface="Arial" pitchFamily="34" charset="0"/>
            </a:endParaRPr>
          </a:p>
        </p:txBody>
      </p:sp>
      <p:sp>
        <p:nvSpPr>
          <p:cNvPr id="3" name="2 Título"/>
          <p:cNvSpPr>
            <a:spLocks noGrp="1"/>
          </p:cNvSpPr>
          <p:nvPr>
            <p:ph type="title"/>
          </p:nvPr>
        </p:nvSpPr>
        <p:spPr/>
        <p:txBody>
          <a:bodyPr/>
          <a:lstStyle/>
          <a:p>
            <a:r>
              <a:rPr lang="es-ES" dirty="0" smtClean="0"/>
              <a:t>Visión </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ES" dirty="0" smtClean="0"/>
              <a:t>		</a:t>
            </a:r>
            <a:r>
              <a:rPr lang="es-ES" sz="1800" dirty="0" smtClean="0">
                <a:latin typeface="Arial" pitchFamily="34" charset="0"/>
                <a:cs typeface="Arial" pitchFamily="34" charset="0"/>
              </a:rPr>
              <a:t>Mantener  la calidad del acabado final según normas de </a:t>
            </a:r>
            <a:r>
              <a:rPr lang="es-ES" sz="1800" smtClean="0">
                <a:latin typeface="Arial" pitchFamily="34" charset="0"/>
                <a:cs typeface="Arial" pitchFamily="34" charset="0"/>
              </a:rPr>
              <a:t>calidad internacionales</a:t>
            </a:r>
            <a:r>
              <a:rPr lang="es-ES" sz="1800" dirty="0" smtClean="0">
                <a:latin typeface="Arial" pitchFamily="34" charset="0"/>
                <a:cs typeface="Arial" pitchFamily="34" charset="0"/>
              </a:rPr>
              <a:t>, por ello se encuentra como una de las mejores en el mercado.</a:t>
            </a:r>
          </a:p>
          <a:p>
            <a:pPr>
              <a:buNone/>
            </a:pPr>
            <a:r>
              <a:rPr lang="es-ES" sz="1800" dirty="0" smtClean="0">
                <a:latin typeface="Arial" pitchFamily="34" charset="0"/>
                <a:cs typeface="Arial" pitchFamily="34" charset="0"/>
              </a:rPr>
              <a:t>Los materiales que ofrece el grupo anodal es  perfileria  de aluminio, para los distintos tipos de ventanas, puertas, vidrieras, barandas, cielo raso y revestimiento, los cuales son destinados a la construcción de viviendas, centro comerciales, aeropuertos, y cualquier obra civil  </a:t>
            </a:r>
            <a:endParaRPr lang="es-ES" sz="1800" dirty="0">
              <a:latin typeface="Arial" pitchFamily="34" charset="0"/>
              <a:cs typeface="Arial" pitchFamily="34" charset="0"/>
            </a:endParaRPr>
          </a:p>
        </p:txBody>
      </p:sp>
      <p:sp>
        <p:nvSpPr>
          <p:cNvPr id="3" name="2 Título"/>
          <p:cNvSpPr>
            <a:spLocks noGrp="1"/>
          </p:cNvSpPr>
          <p:nvPr>
            <p:ph type="title"/>
          </p:nvPr>
        </p:nvSpPr>
        <p:spPr/>
        <p:txBody>
          <a:bodyPr/>
          <a:lstStyle/>
          <a:p>
            <a:r>
              <a:rPr lang="es-ES" dirty="0" smtClean="0"/>
              <a:t>Política </a:t>
            </a:r>
            <a:endParaRPr lang="es-ES" dirty="0"/>
          </a:p>
        </p:txBody>
      </p:sp>
      <p:pic>
        <p:nvPicPr>
          <p:cNvPr id="4" name="Picture 2" descr="Resultado de imagen para fachadas de aluminio"/>
          <p:cNvPicPr>
            <a:picLocks noChangeAspect="1" noChangeArrowheads="1"/>
          </p:cNvPicPr>
          <p:nvPr/>
        </p:nvPicPr>
        <p:blipFill>
          <a:blip r:embed="rId2"/>
          <a:srcRect l="13636" r="16477"/>
          <a:stretch>
            <a:fillRect/>
          </a:stretch>
        </p:blipFill>
        <p:spPr bwMode="auto">
          <a:xfrm rot="20914772">
            <a:off x="110827" y="4756719"/>
            <a:ext cx="2726471" cy="1392043"/>
          </a:xfrm>
          <a:prstGeom prst="rect">
            <a:avLst/>
          </a:prstGeom>
          <a:ln>
            <a:noFill/>
          </a:ln>
          <a:effectLst>
            <a:softEdge rad="112500"/>
          </a:effectLst>
        </p:spPr>
      </p:pic>
      <p:pic>
        <p:nvPicPr>
          <p:cNvPr id="5" name="Picture 2" descr="Resultado de imagen para ventanas de aluminio pintadas"/>
          <p:cNvPicPr>
            <a:picLocks noChangeAspect="1" noChangeArrowheads="1"/>
          </p:cNvPicPr>
          <p:nvPr/>
        </p:nvPicPr>
        <p:blipFill>
          <a:blip r:embed="rId3"/>
          <a:srcRect l="8475" t="9952" r="8475" b="15410"/>
          <a:stretch>
            <a:fillRect/>
          </a:stretch>
        </p:blipFill>
        <p:spPr bwMode="auto">
          <a:xfrm>
            <a:off x="3071802" y="4714884"/>
            <a:ext cx="2800370" cy="17145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38914" name="Picture 2" descr="Resultado de imagen para fachadas de edificios"/>
          <p:cNvPicPr>
            <a:picLocks noChangeAspect="1" noChangeArrowheads="1"/>
          </p:cNvPicPr>
          <p:nvPr/>
        </p:nvPicPr>
        <p:blipFill>
          <a:blip r:embed="rId4"/>
          <a:srcRect/>
          <a:stretch>
            <a:fillRect/>
          </a:stretch>
        </p:blipFill>
        <p:spPr bwMode="auto">
          <a:xfrm>
            <a:off x="6429388" y="4488664"/>
            <a:ext cx="2428892" cy="20240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agen relacionada"/>
          <p:cNvPicPr>
            <a:picLocks noChangeAspect="1" noChangeArrowheads="1"/>
          </p:cNvPicPr>
          <p:nvPr/>
        </p:nvPicPr>
        <p:blipFill>
          <a:blip r:embed="rId2" cstate="print"/>
          <a:srcRect/>
          <a:stretch>
            <a:fillRect/>
          </a:stretch>
        </p:blipFill>
        <p:spPr bwMode="auto">
          <a:xfrm rot="11444215" flipV="1">
            <a:off x="5813198" y="5010482"/>
            <a:ext cx="2744648" cy="1605911"/>
          </a:xfrm>
          <a:prstGeom prst="rect">
            <a:avLst/>
          </a:prstGeom>
          <a:ln>
            <a:noFill/>
          </a:ln>
          <a:effectLst>
            <a:softEdge rad="112500"/>
          </a:effectLst>
        </p:spPr>
      </p:pic>
      <p:sp>
        <p:nvSpPr>
          <p:cNvPr id="3" name="2 Título"/>
          <p:cNvSpPr>
            <a:spLocks noGrp="1"/>
          </p:cNvSpPr>
          <p:nvPr>
            <p:ph type="title"/>
          </p:nvPr>
        </p:nvSpPr>
        <p:spPr/>
        <p:txBody>
          <a:bodyPr/>
          <a:lstStyle/>
          <a:p>
            <a:r>
              <a:rPr lang="es-ES" dirty="0" smtClean="0"/>
              <a:t>Objetivo </a:t>
            </a:r>
            <a:endParaRPr lang="es-ES" dirty="0"/>
          </a:p>
        </p:txBody>
      </p:sp>
      <p:sp>
        <p:nvSpPr>
          <p:cNvPr id="4" name="Text Box 9"/>
          <p:cNvSpPr txBox="1">
            <a:spLocks noGrp="1" noChangeArrowheads="1"/>
          </p:cNvSpPr>
          <p:nvPr>
            <p:ph idx="1"/>
          </p:nvPr>
        </p:nvSpPr>
        <p:spPr bwMode="auto">
          <a:xfrm>
            <a:off x="642910" y="2143116"/>
            <a:ext cx="8229600" cy="3016210"/>
          </a:xfrm>
          <a:prstGeom prst="rect">
            <a:avLst/>
          </a:prstGeom>
          <a:noFill/>
          <a:ln w="9525">
            <a:noFill/>
            <a:miter lim="800000"/>
            <a:headEnd/>
            <a:tailEnd/>
          </a:ln>
          <a:effectLst/>
        </p:spPr>
        <p:txBody>
          <a:bodyPr wrap="square">
            <a:spAutoFit/>
          </a:bodyPr>
          <a:lstStyle/>
          <a:p>
            <a:pPr algn="just"/>
            <a:r>
              <a:rPr lang="es-VE" sz="1800" dirty="0" smtClean="0">
                <a:solidFill>
                  <a:srgbClr val="333333"/>
                </a:solidFill>
                <a:latin typeface="Arial" pitchFamily="34" charset="0"/>
                <a:cs typeface="Arial" pitchFamily="34" charset="0"/>
              </a:rPr>
              <a:t>Basamos nuestros estándares de calidad en la experiencia comprobada a través de los años  como pionera en el mercado y en la utilización de materiales de excelente calidad para el procesamiento de los perfiles y piezas de aluminio, todas estas acciones nos han otorgado reconocimiento y aceptación a nivel nacional e internacional en el tratamiento sobre la  superficie del aluminio mediante  dos métodos.</a:t>
            </a:r>
          </a:p>
          <a:p>
            <a:pPr algn="just"/>
            <a:r>
              <a:rPr lang="es-VE" sz="1800" dirty="0" smtClean="0">
                <a:solidFill>
                  <a:srgbClr val="333333"/>
                </a:solidFill>
                <a:latin typeface="Arial" pitchFamily="34" charset="0"/>
                <a:cs typeface="Arial" pitchFamily="34" charset="0"/>
              </a:rPr>
              <a:t>1.- Anodizado </a:t>
            </a:r>
          </a:p>
          <a:p>
            <a:pPr algn="just"/>
            <a:r>
              <a:rPr lang="es-VE" sz="1800" dirty="0" smtClean="0">
                <a:solidFill>
                  <a:srgbClr val="333333"/>
                </a:solidFill>
                <a:latin typeface="Arial" pitchFamily="34" charset="0"/>
                <a:cs typeface="Arial" pitchFamily="34" charset="0"/>
              </a:rPr>
              <a:t>2.- Pintura Electroestática</a:t>
            </a:r>
          </a:p>
          <a:p>
            <a:pPr algn="just">
              <a:buNone/>
            </a:pPr>
            <a:r>
              <a:rPr lang="es-VE" sz="1800" dirty="0" smtClean="0">
                <a:solidFill>
                  <a:srgbClr val="333333"/>
                </a:solidFill>
                <a:latin typeface="Arial" pitchFamily="34" charset="0"/>
                <a:cs typeface="Arial" pitchFamily="34" charset="0"/>
              </a:rPr>
              <a:t>Y así satisfacer las necesidades del cliente en cuanto  a la variedad y el  acabado.</a:t>
            </a:r>
            <a:endParaRPr lang="es-ES" sz="1800" dirty="0">
              <a:solidFill>
                <a:srgbClr val="333333"/>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Proceso"/>
          <p:cNvSpPr/>
          <p:nvPr/>
        </p:nvSpPr>
        <p:spPr>
          <a:xfrm>
            <a:off x="3643306" y="1196752"/>
            <a:ext cx="1714512" cy="6126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b="1" dirty="0" smtClean="0">
                <a:solidFill>
                  <a:schemeClr val="tx1"/>
                </a:solidFill>
              </a:rPr>
              <a:t>GERENTE GRAL</a:t>
            </a:r>
            <a:r>
              <a:rPr lang="es-ES" sz="1200" b="1" dirty="0" smtClean="0">
                <a:solidFill>
                  <a:schemeClr val="tx1"/>
                </a:solidFill>
              </a:rPr>
              <a:t>. </a:t>
            </a:r>
          </a:p>
          <a:p>
            <a:pPr algn="ctr"/>
            <a:r>
              <a:rPr lang="es-ES" sz="1200" dirty="0" smtClean="0"/>
              <a:t>Lic. Luis Rivas</a:t>
            </a:r>
            <a:endParaRPr lang="es-ES" sz="1200" dirty="0"/>
          </a:p>
        </p:txBody>
      </p:sp>
      <p:sp>
        <p:nvSpPr>
          <p:cNvPr id="5" name="4 Proceso"/>
          <p:cNvSpPr/>
          <p:nvPr/>
        </p:nvSpPr>
        <p:spPr>
          <a:xfrm>
            <a:off x="1357290" y="6000768"/>
            <a:ext cx="1728192"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JEFE DE MANTENIMIENTO</a:t>
            </a:r>
          </a:p>
          <a:p>
            <a:pPr algn="ctr"/>
            <a:r>
              <a:rPr lang="es-ES" sz="1200" dirty="0" err="1" smtClean="0">
                <a:solidFill>
                  <a:schemeClr val="tx1"/>
                </a:solidFill>
                <a:latin typeface="Arial" pitchFamily="34" charset="0"/>
                <a:cs typeface="Arial" pitchFamily="34" charset="0"/>
              </a:rPr>
              <a:t>Douglass</a:t>
            </a:r>
            <a:r>
              <a:rPr lang="es-ES" sz="1200" dirty="0" smtClean="0">
                <a:solidFill>
                  <a:schemeClr val="tx1"/>
                </a:solidFill>
                <a:latin typeface="Arial" pitchFamily="34" charset="0"/>
                <a:cs typeface="Arial" pitchFamily="34" charset="0"/>
              </a:rPr>
              <a:t> Olmos</a:t>
            </a:r>
            <a:endParaRPr lang="es-ES" sz="1200" dirty="0">
              <a:solidFill>
                <a:schemeClr val="tx1"/>
              </a:solidFill>
              <a:latin typeface="Arial" pitchFamily="34" charset="0"/>
              <a:cs typeface="Arial" pitchFamily="34" charset="0"/>
            </a:endParaRPr>
          </a:p>
        </p:txBody>
      </p:sp>
      <p:sp>
        <p:nvSpPr>
          <p:cNvPr id="7" name="6 Proceso"/>
          <p:cNvSpPr/>
          <p:nvPr/>
        </p:nvSpPr>
        <p:spPr>
          <a:xfrm>
            <a:off x="214282" y="2203704"/>
            <a:ext cx="180020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Ejecutivo de ventas </a:t>
            </a:r>
            <a:endParaRPr lang="es-ES" sz="1200" dirty="0" smtClean="0">
              <a:solidFill>
                <a:schemeClr val="tx1"/>
              </a:solidFill>
              <a:latin typeface="Arial" pitchFamily="34" charset="0"/>
              <a:cs typeface="Arial" pitchFamily="34" charset="0"/>
            </a:endParaRPr>
          </a:p>
          <a:p>
            <a:pPr algn="ctr"/>
            <a:r>
              <a:rPr lang="es-ES" sz="1200" dirty="0" smtClean="0">
                <a:solidFill>
                  <a:schemeClr val="tx1"/>
                </a:solidFill>
                <a:latin typeface="Arial" pitchFamily="34" charset="0"/>
                <a:cs typeface="Arial" pitchFamily="34" charset="0"/>
              </a:rPr>
              <a:t>Rodolfo </a:t>
            </a:r>
            <a:r>
              <a:rPr lang="es-ES" sz="1200" dirty="0" err="1" smtClean="0">
                <a:solidFill>
                  <a:schemeClr val="tx1"/>
                </a:solidFill>
                <a:latin typeface="Arial" pitchFamily="34" charset="0"/>
                <a:cs typeface="Arial" pitchFamily="34" charset="0"/>
              </a:rPr>
              <a:t>Alvarez</a:t>
            </a:r>
            <a:endParaRPr lang="es-ES" sz="1200" dirty="0">
              <a:solidFill>
                <a:schemeClr val="tx1"/>
              </a:solidFill>
              <a:latin typeface="Arial" pitchFamily="34" charset="0"/>
              <a:cs typeface="Arial" pitchFamily="34" charset="0"/>
            </a:endParaRPr>
          </a:p>
        </p:txBody>
      </p:sp>
      <p:sp>
        <p:nvSpPr>
          <p:cNvPr id="8" name="7 Proceso"/>
          <p:cNvSpPr/>
          <p:nvPr/>
        </p:nvSpPr>
        <p:spPr>
          <a:xfrm>
            <a:off x="4643438" y="3571876"/>
            <a:ext cx="180020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GERENTE  DE GESTION COBRANZA</a:t>
            </a:r>
          </a:p>
          <a:p>
            <a:pPr algn="ctr"/>
            <a:r>
              <a:rPr lang="es-ES" sz="1200" dirty="0">
                <a:solidFill>
                  <a:schemeClr val="tx1"/>
                </a:solidFill>
                <a:latin typeface="Arial" pitchFamily="34" charset="0"/>
                <a:cs typeface="Arial" pitchFamily="34" charset="0"/>
              </a:rPr>
              <a:t>Lic. Deisy Sepúlveda </a:t>
            </a:r>
          </a:p>
          <a:p>
            <a:pPr algn="ctr"/>
            <a:endParaRPr lang="es-ES" sz="1200" dirty="0">
              <a:solidFill>
                <a:schemeClr val="tx1"/>
              </a:solidFill>
              <a:latin typeface="Arial" pitchFamily="34" charset="0"/>
              <a:cs typeface="Arial" pitchFamily="34" charset="0"/>
            </a:endParaRPr>
          </a:p>
        </p:txBody>
      </p:sp>
      <p:sp>
        <p:nvSpPr>
          <p:cNvPr id="9" name="8 Proceso"/>
          <p:cNvSpPr/>
          <p:nvPr/>
        </p:nvSpPr>
        <p:spPr>
          <a:xfrm>
            <a:off x="2428860" y="3571876"/>
            <a:ext cx="180020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GERENTE PLANTA PINTURA</a:t>
            </a:r>
          </a:p>
          <a:p>
            <a:pPr algn="ctr"/>
            <a:r>
              <a:rPr lang="es-ES" sz="1200" dirty="0" smtClean="0">
                <a:solidFill>
                  <a:schemeClr val="tx1"/>
                </a:solidFill>
                <a:latin typeface="Arial" pitchFamily="34" charset="0"/>
                <a:cs typeface="Arial" pitchFamily="34" charset="0"/>
              </a:rPr>
              <a:t>Lic. Carly </a:t>
            </a:r>
            <a:r>
              <a:rPr lang="es-ES" sz="1200" dirty="0">
                <a:solidFill>
                  <a:schemeClr val="tx1"/>
                </a:solidFill>
                <a:latin typeface="Arial" pitchFamily="34" charset="0"/>
                <a:cs typeface="Arial" pitchFamily="34" charset="0"/>
              </a:rPr>
              <a:t>A</a:t>
            </a:r>
            <a:r>
              <a:rPr lang="es-ES" sz="1200" dirty="0" smtClean="0">
                <a:solidFill>
                  <a:schemeClr val="tx1"/>
                </a:solidFill>
                <a:latin typeface="Arial" pitchFamily="34" charset="0"/>
                <a:cs typeface="Arial" pitchFamily="34" charset="0"/>
              </a:rPr>
              <a:t>gelvis</a:t>
            </a:r>
            <a:endParaRPr lang="es-ES" sz="1200" dirty="0">
              <a:solidFill>
                <a:schemeClr val="tx1"/>
              </a:solidFill>
              <a:latin typeface="Arial" pitchFamily="34" charset="0"/>
              <a:cs typeface="Arial" pitchFamily="34" charset="0"/>
            </a:endParaRPr>
          </a:p>
        </p:txBody>
      </p:sp>
      <p:sp>
        <p:nvSpPr>
          <p:cNvPr id="11" name="10 Proceso"/>
          <p:cNvSpPr/>
          <p:nvPr/>
        </p:nvSpPr>
        <p:spPr>
          <a:xfrm>
            <a:off x="214282" y="3571876"/>
            <a:ext cx="1728192"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GERENTE PLANTA ANODIZADO</a:t>
            </a:r>
          </a:p>
          <a:p>
            <a:pPr algn="ctr"/>
            <a:r>
              <a:rPr lang="es-ES" sz="1100" dirty="0" smtClean="0">
                <a:solidFill>
                  <a:schemeClr val="tx1"/>
                </a:solidFill>
                <a:latin typeface="Arial" pitchFamily="34" charset="0"/>
                <a:cs typeface="Arial" pitchFamily="34" charset="0"/>
              </a:rPr>
              <a:t>Lic. Deisy Sepúlveda </a:t>
            </a:r>
            <a:endParaRPr lang="es-ES" sz="1100" dirty="0">
              <a:solidFill>
                <a:schemeClr val="tx1"/>
              </a:solidFill>
              <a:latin typeface="Arial" pitchFamily="34" charset="0"/>
              <a:cs typeface="Arial" pitchFamily="34" charset="0"/>
            </a:endParaRPr>
          </a:p>
        </p:txBody>
      </p:sp>
      <p:sp>
        <p:nvSpPr>
          <p:cNvPr id="12" name="11 Proceso"/>
          <p:cNvSpPr/>
          <p:nvPr/>
        </p:nvSpPr>
        <p:spPr>
          <a:xfrm>
            <a:off x="7068910" y="3571876"/>
            <a:ext cx="178937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GERENTE DE VENTAS</a:t>
            </a:r>
          </a:p>
          <a:p>
            <a:pPr algn="ctr"/>
            <a:r>
              <a:rPr lang="es-ES" sz="1200" dirty="0" smtClean="0">
                <a:solidFill>
                  <a:schemeClr val="tx1"/>
                </a:solidFill>
                <a:latin typeface="Arial" pitchFamily="34" charset="0"/>
                <a:cs typeface="Arial" pitchFamily="34" charset="0"/>
              </a:rPr>
              <a:t>Eidy Sepulveda</a:t>
            </a:r>
            <a:endParaRPr lang="es-ES" sz="1200" dirty="0">
              <a:solidFill>
                <a:schemeClr val="tx1"/>
              </a:solidFill>
              <a:latin typeface="Arial" pitchFamily="34" charset="0"/>
              <a:cs typeface="Arial" pitchFamily="34" charset="0"/>
            </a:endParaRPr>
          </a:p>
        </p:txBody>
      </p:sp>
      <p:sp>
        <p:nvSpPr>
          <p:cNvPr id="14" name="13 Proceso"/>
          <p:cNvSpPr/>
          <p:nvPr/>
        </p:nvSpPr>
        <p:spPr>
          <a:xfrm>
            <a:off x="214282" y="4786322"/>
            <a:ext cx="1728192"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SUPERVISOR DE PLANTA</a:t>
            </a:r>
          </a:p>
          <a:p>
            <a:pPr algn="ctr"/>
            <a:r>
              <a:rPr lang="es-ES" sz="1200" dirty="0" smtClean="0">
                <a:solidFill>
                  <a:schemeClr val="tx1"/>
                </a:solidFill>
                <a:latin typeface="Arial" pitchFamily="34" charset="0"/>
                <a:cs typeface="Arial" pitchFamily="34" charset="0"/>
              </a:rPr>
              <a:t>Edgar molero</a:t>
            </a:r>
            <a:endParaRPr lang="es-ES" sz="1200" dirty="0">
              <a:solidFill>
                <a:schemeClr val="tx1"/>
              </a:solidFill>
              <a:latin typeface="Arial" pitchFamily="34" charset="0"/>
              <a:cs typeface="Arial" pitchFamily="34" charset="0"/>
            </a:endParaRPr>
          </a:p>
        </p:txBody>
      </p:sp>
      <p:sp>
        <p:nvSpPr>
          <p:cNvPr id="15" name="14 Proceso"/>
          <p:cNvSpPr/>
          <p:nvPr/>
        </p:nvSpPr>
        <p:spPr>
          <a:xfrm>
            <a:off x="2428860" y="4786322"/>
            <a:ext cx="180020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JEFE  DE PLANTA</a:t>
            </a:r>
          </a:p>
          <a:p>
            <a:pPr algn="ctr"/>
            <a:r>
              <a:rPr lang="es-ES" sz="1200" dirty="0" smtClean="0">
                <a:solidFill>
                  <a:schemeClr val="tx1"/>
                </a:solidFill>
                <a:latin typeface="Arial" pitchFamily="34" charset="0"/>
                <a:cs typeface="Arial" pitchFamily="34" charset="0"/>
              </a:rPr>
              <a:t> Freddy Ramos</a:t>
            </a:r>
            <a:endParaRPr lang="es-ES" sz="1200" dirty="0">
              <a:solidFill>
                <a:schemeClr val="tx1"/>
              </a:solidFill>
              <a:latin typeface="Arial" pitchFamily="34" charset="0"/>
              <a:cs typeface="Arial" pitchFamily="34" charset="0"/>
            </a:endParaRPr>
          </a:p>
        </p:txBody>
      </p:sp>
      <p:sp>
        <p:nvSpPr>
          <p:cNvPr id="16" name="15 Proceso"/>
          <p:cNvSpPr/>
          <p:nvPr/>
        </p:nvSpPr>
        <p:spPr>
          <a:xfrm>
            <a:off x="6072198" y="2714620"/>
            <a:ext cx="180020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ASISTENTE ADMINISTRATIVO</a:t>
            </a:r>
          </a:p>
          <a:p>
            <a:pPr algn="ctr"/>
            <a:r>
              <a:rPr lang="es-ES" sz="1200" dirty="0" err="1" smtClean="0">
                <a:solidFill>
                  <a:schemeClr val="tx1"/>
                </a:solidFill>
                <a:latin typeface="Arial" pitchFamily="34" charset="0"/>
                <a:cs typeface="Arial" pitchFamily="34" charset="0"/>
              </a:rPr>
              <a:t>Elizabeht</a:t>
            </a:r>
            <a:r>
              <a:rPr lang="es-ES" sz="12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Sulbaran</a:t>
            </a:r>
            <a:r>
              <a:rPr lang="es-ES" sz="1100" dirty="0" smtClean="0">
                <a:solidFill>
                  <a:schemeClr val="tx1"/>
                </a:solidFill>
                <a:latin typeface="Arial" pitchFamily="34" charset="0"/>
                <a:cs typeface="Arial" pitchFamily="34" charset="0"/>
              </a:rPr>
              <a:t> </a:t>
            </a:r>
            <a:endParaRPr lang="es-ES" sz="1100" dirty="0">
              <a:solidFill>
                <a:schemeClr val="tx1"/>
              </a:solidFill>
              <a:latin typeface="Arial" pitchFamily="34" charset="0"/>
              <a:cs typeface="Arial" pitchFamily="34" charset="0"/>
            </a:endParaRPr>
          </a:p>
        </p:txBody>
      </p:sp>
      <p:sp>
        <p:nvSpPr>
          <p:cNvPr id="17" name="16 Proceso"/>
          <p:cNvSpPr/>
          <p:nvPr/>
        </p:nvSpPr>
        <p:spPr>
          <a:xfrm>
            <a:off x="6072198" y="1500174"/>
            <a:ext cx="180020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ASISTENTE ADMINISTRATIVO</a:t>
            </a:r>
          </a:p>
          <a:p>
            <a:pPr algn="ctr"/>
            <a:r>
              <a:rPr lang="es-ES" sz="1100" dirty="0" err="1" smtClean="0">
                <a:solidFill>
                  <a:schemeClr val="tx1"/>
                </a:solidFill>
                <a:latin typeface="Arial" pitchFamily="34" charset="0"/>
                <a:cs typeface="Arial" pitchFamily="34" charset="0"/>
              </a:rPr>
              <a:t>Mildrex</a:t>
            </a:r>
            <a:r>
              <a:rPr lang="es-ES" sz="11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Samiento</a:t>
            </a:r>
            <a:r>
              <a:rPr lang="es-ES" sz="1100" dirty="0" smtClean="0">
                <a:solidFill>
                  <a:schemeClr val="tx1"/>
                </a:solidFill>
                <a:latin typeface="Arial" pitchFamily="34" charset="0"/>
                <a:cs typeface="Arial" pitchFamily="34" charset="0"/>
              </a:rPr>
              <a:t> </a:t>
            </a:r>
            <a:endParaRPr lang="es-ES" sz="1100" dirty="0">
              <a:solidFill>
                <a:schemeClr val="tx1"/>
              </a:solidFill>
              <a:latin typeface="Arial" pitchFamily="34" charset="0"/>
              <a:cs typeface="Arial" pitchFamily="34" charset="0"/>
            </a:endParaRPr>
          </a:p>
        </p:txBody>
      </p:sp>
      <p:cxnSp>
        <p:nvCxnSpPr>
          <p:cNvPr id="31" name="30 Forma"/>
          <p:cNvCxnSpPr>
            <a:stCxn id="11" idx="0"/>
          </p:cNvCxnSpPr>
          <p:nvPr/>
        </p:nvCxnSpPr>
        <p:spPr>
          <a:xfrm rot="5400000" flipH="1" flipV="1">
            <a:off x="2896627" y="1610751"/>
            <a:ext cx="142876" cy="377937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32 Forma"/>
          <p:cNvCxnSpPr>
            <a:endCxn id="12" idx="0"/>
          </p:cNvCxnSpPr>
          <p:nvPr/>
        </p:nvCxnSpPr>
        <p:spPr>
          <a:xfrm>
            <a:off x="4714876" y="3429000"/>
            <a:ext cx="3248719" cy="1428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40 Conector recto"/>
          <p:cNvCxnSpPr>
            <a:stCxn id="4" idx="2"/>
          </p:cNvCxnSpPr>
          <p:nvPr/>
        </p:nvCxnSpPr>
        <p:spPr>
          <a:xfrm rot="5400000">
            <a:off x="3690761" y="2619201"/>
            <a:ext cx="1619602"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5 Proceso"/>
          <p:cNvSpPr/>
          <p:nvPr/>
        </p:nvSpPr>
        <p:spPr>
          <a:xfrm>
            <a:off x="3629626" y="1988840"/>
            <a:ext cx="179963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GERENTE ADMINISTRATIVO</a:t>
            </a:r>
          </a:p>
          <a:p>
            <a:pPr algn="ctr"/>
            <a:r>
              <a:rPr lang="es-ES" sz="1200" dirty="0" smtClean="0">
                <a:solidFill>
                  <a:schemeClr val="tx1"/>
                </a:solidFill>
                <a:latin typeface="Arial" pitchFamily="34" charset="0"/>
                <a:cs typeface="Arial" pitchFamily="34" charset="0"/>
              </a:rPr>
              <a:t>Lic. Luz F. </a:t>
            </a:r>
            <a:r>
              <a:rPr lang="es-ES" sz="1200" dirty="0" err="1" smtClean="0">
                <a:solidFill>
                  <a:schemeClr val="tx1"/>
                </a:solidFill>
                <a:latin typeface="Arial" pitchFamily="34" charset="0"/>
                <a:cs typeface="Arial" pitchFamily="34" charset="0"/>
              </a:rPr>
              <a:t>Perez</a:t>
            </a:r>
            <a:endParaRPr lang="es-ES" dirty="0"/>
          </a:p>
        </p:txBody>
      </p:sp>
      <p:sp>
        <p:nvSpPr>
          <p:cNvPr id="18" name="17 Proceso"/>
          <p:cNvSpPr/>
          <p:nvPr/>
        </p:nvSpPr>
        <p:spPr>
          <a:xfrm>
            <a:off x="3643306" y="2708920"/>
            <a:ext cx="1785950" cy="612648"/>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latin typeface="Arial" pitchFamily="34" charset="0"/>
                <a:cs typeface="Arial" pitchFamily="34" charset="0"/>
              </a:rPr>
              <a:t>RECURSOS HUMANOS </a:t>
            </a:r>
          </a:p>
          <a:p>
            <a:pPr algn="ctr"/>
            <a:r>
              <a:rPr lang="es-ES" sz="1200" dirty="0" smtClean="0">
                <a:solidFill>
                  <a:schemeClr val="tx1"/>
                </a:solidFill>
                <a:latin typeface="Arial" pitchFamily="34" charset="0"/>
                <a:cs typeface="Arial" pitchFamily="34" charset="0"/>
              </a:rPr>
              <a:t>Nohelia Figuera</a:t>
            </a:r>
            <a:endParaRPr lang="es-ES" sz="1200" dirty="0">
              <a:solidFill>
                <a:schemeClr val="tx1"/>
              </a:solidFill>
              <a:latin typeface="Arial" pitchFamily="34" charset="0"/>
              <a:cs typeface="Arial" pitchFamily="34" charset="0"/>
            </a:endParaRPr>
          </a:p>
        </p:txBody>
      </p:sp>
      <p:cxnSp>
        <p:nvCxnSpPr>
          <p:cNvPr id="44" name="43 Conector angular"/>
          <p:cNvCxnSpPr>
            <a:stCxn id="6" idx="3"/>
          </p:cNvCxnSpPr>
          <p:nvPr/>
        </p:nvCxnSpPr>
        <p:spPr>
          <a:xfrm>
            <a:off x="5429256" y="2295164"/>
            <a:ext cx="642942" cy="55316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6" idx="3"/>
            <a:endCxn id="17" idx="1"/>
          </p:cNvCxnSpPr>
          <p:nvPr/>
        </p:nvCxnSpPr>
        <p:spPr>
          <a:xfrm flipV="1">
            <a:off x="5429256" y="1806498"/>
            <a:ext cx="642942" cy="48866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7" name="56 Conector recto"/>
          <p:cNvCxnSpPr>
            <a:stCxn id="11" idx="2"/>
            <a:endCxn id="14" idx="0"/>
          </p:cNvCxnSpPr>
          <p:nvPr/>
        </p:nvCxnSpPr>
        <p:spPr>
          <a:xfrm rot="5400000">
            <a:off x="777479" y="4485423"/>
            <a:ext cx="6017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rot="5400000">
            <a:off x="3055861" y="4485423"/>
            <a:ext cx="6017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66 Conector angular"/>
          <p:cNvCxnSpPr>
            <a:stCxn id="15" idx="2"/>
            <a:endCxn id="5" idx="0"/>
          </p:cNvCxnSpPr>
          <p:nvPr/>
        </p:nvCxnSpPr>
        <p:spPr>
          <a:xfrm rot="5400000">
            <a:off x="2474274" y="5146082"/>
            <a:ext cx="601798" cy="11075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9" name="68 Forma"/>
          <p:cNvCxnSpPr>
            <a:stCxn id="14" idx="2"/>
          </p:cNvCxnSpPr>
          <p:nvPr/>
        </p:nvCxnSpPr>
        <p:spPr>
          <a:xfrm rot="16200000" flipH="1">
            <a:off x="1559877" y="4917471"/>
            <a:ext cx="316046" cy="12790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7" idx="3"/>
          </p:cNvCxnSpPr>
          <p:nvPr/>
        </p:nvCxnSpPr>
        <p:spPr>
          <a:xfrm>
            <a:off x="2014482" y="2510028"/>
            <a:ext cx="2529718" cy="918178"/>
          </a:xfrm>
          <a:prstGeom prst="bentConnector3">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3" name="Picture 5" descr="Resultado de imagen para aluminio"/>
          <p:cNvPicPr>
            <a:picLocks noChangeAspect="1" noChangeArrowheads="1"/>
          </p:cNvPicPr>
          <p:nvPr/>
        </p:nvPicPr>
        <p:blipFill>
          <a:blip r:embed="rId2"/>
          <a:srcRect/>
          <a:stretch>
            <a:fillRect/>
          </a:stretch>
        </p:blipFill>
        <p:spPr bwMode="auto">
          <a:xfrm rot="1209919">
            <a:off x="7310009" y="1245220"/>
            <a:ext cx="1217594" cy="1180975"/>
          </a:xfrm>
          <a:prstGeom prst="rect">
            <a:avLst/>
          </a:prstGeom>
          <a:noFill/>
        </p:spPr>
      </p:pic>
      <p:sp>
        <p:nvSpPr>
          <p:cNvPr id="2" name="1 Marcador de contenido"/>
          <p:cNvSpPr>
            <a:spLocks noGrp="1"/>
          </p:cNvSpPr>
          <p:nvPr>
            <p:ph idx="1"/>
          </p:nvPr>
        </p:nvSpPr>
        <p:spPr/>
        <p:txBody>
          <a:bodyPr>
            <a:normAutofit/>
          </a:bodyPr>
          <a:lstStyle/>
          <a:p>
            <a:pPr>
              <a:buNone/>
            </a:pPr>
            <a:r>
              <a:rPr lang="es-VE" dirty="0" smtClean="0">
                <a:latin typeface="Arial Narrow" pitchFamily="34" charset="0"/>
              </a:rPr>
              <a:t>		 </a:t>
            </a:r>
            <a:r>
              <a:rPr lang="es-VE" sz="1800" dirty="0" smtClean="0">
                <a:latin typeface="Arial" pitchFamily="34" charset="0"/>
                <a:cs typeface="Arial" pitchFamily="34" charset="0"/>
              </a:rPr>
              <a:t>Consta de un proceso de electrolítico de transformación oxidación de la superficie del aluminio que se crea una capa integral de oxido, la cual proporciona una apariencia atractiva, con gran resistencia a la abrasión  y estabilidad del aspecto del aluminio. </a:t>
            </a:r>
          </a:p>
          <a:p>
            <a:pPr>
              <a:buNone/>
            </a:pPr>
            <a:r>
              <a:rPr lang="es-VE" sz="1800" dirty="0" smtClean="0">
                <a:latin typeface="Arial" pitchFamily="34" charset="0"/>
                <a:cs typeface="Arial" pitchFamily="34" charset="0"/>
              </a:rPr>
              <a:t>		El proceso  puede mantener el color natural del aluminio u obtener colores como el bronce, champagne y titanium según el método y químicos utilizados.</a:t>
            </a:r>
            <a:endParaRPr lang="es-ES" sz="1800" dirty="0">
              <a:latin typeface="Arial" pitchFamily="34" charset="0"/>
              <a:cs typeface="Arial" pitchFamily="34" charset="0"/>
            </a:endParaRPr>
          </a:p>
        </p:txBody>
      </p:sp>
      <p:sp>
        <p:nvSpPr>
          <p:cNvPr id="3" name="2 Título"/>
          <p:cNvSpPr>
            <a:spLocks noGrp="1"/>
          </p:cNvSpPr>
          <p:nvPr>
            <p:ph type="title"/>
          </p:nvPr>
        </p:nvSpPr>
        <p:spPr/>
        <p:txBody>
          <a:bodyPr/>
          <a:lstStyle/>
          <a:p>
            <a:r>
              <a:rPr lang="es-ES" dirty="0" smtClean="0"/>
              <a:t>Planta de Anodizado </a:t>
            </a:r>
            <a:endParaRPr lang="es-ES" dirty="0"/>
          </a:p>
        </p:txBody>
      </p:sp>
      <p:pic>
        <p:nvPicPr>
          <p:cNvPr id="32770" name="Picture 2" descr="Resultado de imagen para aluminio"/>
          <p:cNvPicPr>
            <a:picLocks noChangeAspect="1" noChangeArrowheads="1"/>
          </p:cNvPicPr>
          <p:nvPr/>
        </p:nvPicPr>
        <p:blipFill>
          <a:blip r:embed="rId3" cstate="print"/>
          <a:srcRect l="10625" t="23520" r="7500"/>
          <a:stretch>
            <a:fillRect/>
          </a:stretch>
        </p:blipFill>
        <p:spPr bwMode="auto">
          <a:xfrm>
            <a:off x="5143504" y="4357694"/>
            <a:ext cx="3643338" cy="1724319"/>
          </a:xfrm>
          <a:prstGeom prst="rect">
            <a:avLst/>
          </a:prstGeom>
          <a:ln>
            <a:noFill/>
          </a:ln>
          <a:effectLst>
            <a:softEdge rad="112500"/>
          </a:effectLst>
        </p:spPr>
      </p:pic>
      <p:pic>
        <p:nvPicPr>
          <p:cNvPr id="32771" name="Picture 3" descr="C:\Users\USUARIO\AppData\Local\Microsoft\Windows\Temporary Internet Files\Content.Outlook\WOUCH4WA\IMG-20181120-WA0010 (2).jpg"/>
          <p:cNvPicPr>
            <a:picLocks noChangeAspect="1" noChangeArrowheads="1"/>
          </p:cNvPicPr>
          <p:nvPr/>
        </p:nvPicPr>
        <p:blipFill>
          <a:blip r:embed="rId4"/>
          <a:srcRect t="28125" r="3665" b="16666"/>
          <a:stretch>
            <a:fillRect/>
          </a:stretch>
        </p:blipFill>
        <p:spPr bwMode="auto">
          <a:xfrm>
            <a:off x="928662" y="4357694"/>
            <a:ext cx="2643206" cy="2258139"/>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descr="C:\Users\USUARIO\AppData\Local\Microsoft\Windows\Temporary Internet Files\Content.Outlook\WOUCH4WA\20181120_085843 (2).jpg"/>
          <p:cNvPicPr>
            <a:picLocks noChangeAspect="1" noChangeArrowheads="1"/>
          </p:cNvPicPr>
          <p:nvPr/>
        </p:nvPicPr>
        <p:blipFill>
          <a:blip r:embed="rId2" cstate="print"/>
          <a:srcRect l="10384" t="-206" r="11791"/>
          <a:stretch>
            <a:fillRect/>
          </a:stretch>
        </p:blipFill>
        <p:spPr bwMode="auto">
          <a:xfrm rot="4403763">
            <a:off x="133630" y="4399039"/>
            <a:ext cx="2602739" cy="1885050"/>
          </a:xfrm>
          <a:prstGeom prst="rect">
            <a:avLst/>
          </a:prstGeom>
          <a:ln>
            <a:noFill/>
          </a:ln>
          <a:effectLst>
            <a:softEdge rad="112500"/>
          </a:effectLst>
        </p:spPr>
      </p:pic>
      <p:sp>
        <p:nvSpPr>
          <p:cNvPr id="2" name="1 Marcador de contenido"/>
          <p:cNvSpPr>
            <a:spLocks noGrp="1"/>
          </p:cNvSpPr>
          <p:nvPr>
            <p:ph idx="1"/>
          </p:nvPr>
        </p:nvSpPr>
        <p:spPr/>
        <p:txBody>
          <a:bodyPr/>
          <a:lstStyle/>
          <a:p>
            <a:pPr>
              <a:buNone/>
            </a:pPr>
            <a:r>
              <a:rPr lang="es-VE" dirty="0" smtClean="0">
                <a:solidFill>
                  <a:srgbClr val="333333"/>
                </a:solidFill>
                <a:latin typeface="Arial Narrow" pitchFamily="34" charset="0"/>
              </a:rPr>
              <a:t>		</a:t>
            </a:r>
            <a:r>
              <a:rPr lang="es-VE" sz="1800" dirty="0" smtClean="0">
                <a:solidFill>
                  <a:srgbClr val="333333"/>
                </a:solidFill>
                <a:latin typeface="Arial" pitchFamily="34" charset="0"/>
                <a:cs typeface="Arial" pitchFamily="34" charset="0"/>
              </a:rPr>
              <a:t>Se encarga de  aplicar una  capa de polímeros  en polvo  sobre la superficie del aluminio, haciendo posible la obtención de cualquier color con total garantía de adherencia y  resistencia . Otorgándole  un acabado al aluminio con garantía de perdida de  brillo del 5% por cada 20 años de exposición a la intemperie</a:t>
            </a:r>
            <a:endParaRPr lang="es-ES" sz="1800" dirty="0" smtClean="0">
              <a:solidFill>
                <a:srgbClr val="333333"/>
              </a:solidFill>
              <a:latin typeface="Arial" pitchFamily="34" charset="0"/>
              <a:cs typeface="Arial" pitchFamily="34" charset="0"/>
            </a:endParaRPr>
          </a:p>
          <a:p>
            <a:endParaRPr lang="es-ES" dirty="0"/>
          </a:p>
        </p:txBody>
      </p:sp>
      <p:sp>
        <p:nvSpPr>
          <p:cNvPr id="3" name="2 Título"/>
          <p:cNvSpPr>
            <a:spLocks noGrp="1"/>
          </p:cNvSpPr>
          <p:nvPr>
            <p:ph type="title"/>
          </p:nvPr>
        </p:nvSpPr>
        <p:spPr/>
        <p:txBody>
          <a:bodyPr/>
          <a:lstStyle/>
          <a:p>
            <a:r>
              <a:rPr lang="es-ES" dirty="0" smtClean="0"/>
              <a:t>Planta de Pintura </a:t>
            </a:r>
            <a:endParaRPr lang="es-ES" dirty="0"/>
          </a:p>
        </p:txBody>
      </p:sp>
      <p:pic>
        <p:nvPicPr>
          <p:cNvPr id="35842" name="Picture 2" descr="C:\Users\USUARIO\AppData\Local\Microsoft\Windows\Temporary Internet Files\Content.Outlook\WOUCH4WA\20181120_085937 (2).jpg"/>
          <p:cNvPicPr>
            <a:picLocks noChangeAspect="1" noChangeArrowheads="1"/>
          </p:cNvPicPr>
          <p:nvPr/>
        </p:nvPicPr>
        <p:blipFill>
          <a:blip r:embed="rId3" cstate="print"/>
          <a:srcRect/>
          <a:stretch>
            <a:fillRect/>
          </a:stretch>
        </p:blipFill>
        <p:spPr bwMode="auto">
          <a:xfrm>
            <a:off x="2928926" y="4071942"/>
            <a:ext cx="3635400" cy="2044913"/>
          </a:xfrm>
          <a:prstGeom prst="ellipse">
            <a:avLst/>
          </a:prstGeom>
          <a:ln>
            <a:noFill/>
          </a:ln>
          <a:effectLst>
            <a:softEdge rad="112500"/>
          </a:effectLst>
        </p:spPr>
      </p:pic>
      <p:pic>
        <p:nvPicPr>
          <p:cNvPr id="35843" name="Picture 3" descr="C:\Users\USUARIO\AppData\Local\Microsoft\Windows\Temporary Internet Files\Content.Outlook\WOUCH4WA\20181120_085800 (2).jpg"/>
          <p:cNvPicPr>
            <a:picLocks noChangeAspect="1" noChangeArrowheads="1"/>
          </p:cNvPicPr>
          <p:nvPr/>
        </p:nvPicPr>
        <p:blipFill>
          <a:blip r:embed="rId4" cstate="print"/>
          <a:srcRect/>
          <a:stretch>
            <a:fillRect/>
          </a:stretch>
        </p:blipFill>
        <p:spPr bwMode="auto">
          <a:xfrm rot="5076751">
            <a:off x="6380653" y="4334647"/>
            <a:ext cx="2788668" cy="15686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529</TotalTime>
  <Words>183</Words>
  <Application>Microsoft Office PowerPoint</Application>
  <PresentationFormat>Presentación en pantalla (4:3)</PresentationFormat>
  <Paragraphs>51</Paragraphs>
  <Slides>10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8" baseType="lpstr">
      <vt:lpstr>Arial</vt:lpstr>
      <vt:lpstr>Arial Narrow</vt:lpstr>
      <vt:lpstr>Lucida Sans Unicode</vt:lpstr>
      <vt:lpstr>Verdana</vt:lpstr>
      <vt:lpstr>Wingdings 2</vt:lpstr>
      <vt:lpstr>Wingdings 3</vt:lpstr>
      <vt:lpstr>Concurrencia</vt:lpstr>
      <vt:lpstr>Documento</vt:lpstr>
      <vt:lpstr>Bienvenidos</vt:lpstr>
      <vt:lpstr>Reseña Histórica</vt:lpstr>
      <vt:lpstr>Misión</vt:lpstr>
      <vt:lpstr>Visión </vt:lpstr>
      <vt:lpstr>Política </vt:lpstr>
      <vt:lpstr>Objetivo </vt:lpstr>
      <vt:lpstr>Presentación de PowerPoint</vt:lpstr>
      <vt:lpstr>Planta de Anodizado </vt:lpstr>
      <vt:lpstr>Planta de Pintura </vt:lpstr>
      <vt:lpstr>Ventas al Mayor y Detal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Bienvenidos</dc:title>
  <dc:creator>USUARIO</dc:creator>
  <cp:lastModifiedBy>USUARIO</cp:lastModifiedBy>
  <cp:revision>44</cp:revision>
  <dcterms:created xsi:type="dcterms:W3CDTF">2018-11-20T10:43:46Z</dcterms:created>
  <dcterms:modified xsi:type="dcterms:W3CDTF">2023-08-30T11:33:25Z</dcterms:modified>
</cp:coreProperties>
</file>