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80" r:id="rId10"/>
    <p:sldId id="273" r:id="rId11"/>
    <p:sldId id="274" r:id="rId12"/>
    <p:sldId id="279" r:id="rId13"/>
    <p:sldId id="276" r:id="rId14"/>
    <p:sldId id="275" r:id="rId15"/>
    <p:sldId id="281" r:id="rId16"/>
    <p:sldId id="277" r:id="rId17"/>
    <p:sldId id="282" r:id="rId18"/>
    <p:sldId id="278" r:id="rId19"/>
    <p:sldId id="264" r:id="rId20"/>
    <p:sldId id="265" r:id="rId21"/>
    <p:sldId id="266" r:id="rId22"/>
    <p:sldId id="267" r:id="rId23"/>
    <p:sldId id="268" r:id="rId24"/>
    <p:sldId id="283" r:id="rId25"/>
    <p:sldId id="269" r:id="rId26"/>
    <p:sldId id="270" r:id="rId27"/>
    <p:sldId id="272" r:id="rId28"/>
    <p:sldId id="286" r:id="rId29"/>
    <p:sldId id="284" r:id="rId30"/>
    <p:sldId id="287" r:id="rId31"/>
    <p:sldId id="289" r:id="rId32"/>
    <p:sldId id="288" r:id="rId33"/>
    <p:sldId id="290" r:id="rId34"/>
    <p:sldId id="285" r:id="rId3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7" name="6 Marcador de fecha"/>
          <p:cNvSpPr>
            <a:spLocks noGrp="1"/>
          </p:cNvSpPr>
          <p:nvPr>
            <p:ph type="dt" sz="half" idx="10"/>
          </p:nvPr>
        </p:nvSpPr>
        <p:spPr/>
        <p:txBody>
          <a:bodyPr/>
          <a:lstStyle/>
          <a:p>
            <a:fld id="{11E0BAD5-8E13-4B3B-815D-4EE4E136D8B2}" type="datetimeFigureOut">
              <a:rPr lang="es-CO" smtClean="0"/>
              <a:t>25/09/2021</a:t>
            </a:fld>
            <a:endParaRPr lang="es-CO"/>
          </a:p>
        </p:txBody>
      </p:sp>
      <p:sp>
        <p:nvSpPr>
          <p:cNvPr id="20" name="19 Marcador de pie de página"/>
          <p:cNvSpPr>
            <a:spLocks noGrp="1"/>
          </p:cNvSpPr>
          <p:nvPr>
            <p:ph type="ftr" sz="quarter" idx="11"/>
          </p:nvPr>
        </p:nvSpPr>
        <p:spPr/>
        <p:txBody>
          <a:bodyPr/>
          <a:lstStyle/>
          <a:p>
            <a:endParaRPr lang="es-CO"/>
          </a:p>
        </p:txBody>
      </p:sp>
      <p:sp>
        <p:nvSpPr>
          <p:cNvPr id="10" name="9 Marcador de número de diapositiva"/>
          <p:cNvSpPr>
            <a:spLocks noGrp="1"/>
          </p:cNvSpPr>
          <p:nvPr>
            <p:ph type="sldNum" sz="quarter" idx="12"/>
          </p:nvPr>
        </p:nvSpPr>
        <p:spPr/>
        <p:txBody>
          <a:bodyPr/>
          <a:lstStyle/>
          <a:p>
            <a:fld id="{574DBEB5-5CC3-40EA-B90F-3AC4B1F21053}" type="slidenum">
              <a:rPr lang="es-CO" smtClean="0"/>
              <a:t>‹Nº›</a:t>
            </a:fld>
            <a:endParaRPr lang="es-CO"/>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1E0BAD5-8E13-4B3B-815D-4EE4E136D8B2}" type="datetimeFigureOut">
              <a:rPr lang="es-CO" smtClean="0"/>
              <a:t>25/09/2021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74DBEB5-5CC3-40EA-B90F-3AC4B1F21053}" type="slidenum">
              <a:rPr lang="es-CO" smtClean="0"/>
              <a:t>‹Nº›</a:t>
            </a:fld>
            <a:endParaRPr lang="es-CO"/>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1E0BAD5-8E13-4B3B-815D-4EE4E136D8B2}" type="datetimeFigureOut">
              <a:rPr lang="es-CO" smtClean="0"/>
              <a:t>25/09/2021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74DBEB5-5CC3-40EA-B90F-3AC4B1F21053}" type="slidenum">
              <a:rPr lang="es-CO" smtClean="0"/>
              <a:t>‹Nº›</a:t>
            </a:fld>
            <a:endParaRPr lang="es-CO"/>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1E0BAD5-8E13-4B3B-815D-4EE4E136D8B2}" type="datetimeFigureOut">
              <a:rPr lang="es-CO" smtClean="0"/>
              <a:t>25/09/2021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74DBEB5-5CC3-40EA-B90F-3AC4B1F21053}" type="slidenum">
              <a:rPr lang="es-CO" smtClean="0"/>
              <a:t>‹Nº›</a:t>
            </a:fld>
            <a:endParaRPr lang="es-CO"/>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11E0BAD5-8E13-4B3B-815D-4EE4E136D8B2}" type="datetimeFigureOut">
              <a:rPr lang="es-CO" smtClean="0"/>
              <a:t>25/09/2021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74DBEB5-5CC3-40EA-B90F-3AC4B1F21053}" type="slidenum">
              <a:rPr lang="es-CO" smtClean="0"/>
              <a:t>‹Nº›</a:t>
            </a:fld>
            <a:endParaRPr lang="es-CO"/>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11E0BAD5-8E13-4B3B-815D-4EE4E136D8B2}" type="datetimeFigureOut">
              <a:rPr lang="es-CO" smtClean="0"/>
              <a:t>25/09/2021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574DBEB5-5CC3-40EA-B90F-3AC4B1F21053}" type="slidenum">
              <a:rPr lang="es-CO" smtClean="0"/>
              <a:t>‹Nº›</a:t>
            </a:fld>
            <a:endParaRPr lang="es-CO"/>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11E0BAD5-8E13-4B3B-815D-4EE4E136D8B2}" type="datetimeFigureOut">
              <a:rPr lang="es-CO" smtClean="0"/>
              <a:t>25/09/2021</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574DBEB5-5CC3-40EA-B90F-3AC4B1F21053}" type="slidenum">
              <a:rPr lang="es-CO" smtClean="0"/>
              <a:t>‹Nº›</a:t>
            </a:fld>
            <a:endParaRPr lang="es-CO"/>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11E0BAD5-8E13-4B3B-815D-4EE4E136D8B2}" type="datetimeFigureOut">
              <a:rPr lang="es-CO" smtClean="0"/>
              <a:t>25/09/2021</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574DBEB5-5CC3-40EA-B90F-3AC4B1F21053}" type="slidenum">
              <a:rPr lang="es-CO" smtClean="0"/>
              <a:t>‹Nº›</a:t>
            </a:fld>
            <a:endParaRPr lang="es-CO"/>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Marcador de fecha"/>
          <p:cNvSpPr>
            <a:spLocks noGrp="1"/>
          </p:cNvSpPr>
          <p:nvPr>
            <p:ph type="dt" sz="half" idx="10"/>
          </p:nvPr>
        </p:nvSpPr>
        <p:spPr/>
        <p:txBody>
          <a:bodyPr/>
          <a:lstStyle/>
          <a:p>
            <a:fld id="{11E0BAD5-8E13-4B3B-815D-4EE4E136D8B2}" type="datetimeFigureOut">
              <a:rPr lang="es-CO" smtClean="0"/>
              <a:t>25/09/2021</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574DBEB5-5CC3-40EA-B90F-3AC4B1F21053}" type="slidenum">
              <a:rPr lang="es-CO" smtClean="0"/>
              <a:t>‹Nº›</a:t>
            </a:fld>
            <a:endParaRPr lang="es-CO"/>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11E0BAD5-8E13-4B3B-815D-4EE4E136D8B2}" type="datetimeFigureOut">
              <a:rPr lang="es-CO" smtClean="0"/>
              <a:t>25/09/2021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574DBEB5-5CC3-40EA-B90F-3AC4B1F21053}" type="slidenum">
              <a:rPr lang="es-CO" smtClean="0"/>
              <a:t>‹Nº›</a:t>
            </a:fld>
            <a:endParaRPr lang="es-CO"/>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11E0BAD5-8E13-4B3B-815D-4EE4E136D8B2}" type="datetimeFigureOut">
              <a:rPr lang="es-CO" smtClean="0"/>
              <a:t>25/09/2021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574DBEB5-5CC3-40EA-B90F-3AC4B1F21053}" type="slidenum">
              <a:rPr lang="es-CO" smtClean="0"/>
              <a:t>‹Nº›</a:t>
            </a:fld>
            <a:endParaRPr lang="es-CO"/>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p>
            <a:r>
              <a:rPr kumimoji="0" lang="es-ES"/>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1E0BAD5-8E13-4B3B-815D-4EE4E136D8B2}" type="datetimeFigureOut">
              <a:rPr lang="es-CO" smtClean="0"/>
              <a:t>25/09/2021</a:t>
            </a:fld>
            <a:endParaRPr lang="es-CO"/>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CO"/>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74DBEB5-5CC3-40EA-B90F-3AC4B1F21053}" type="slidenum">
              <a:rPr lang="es-CO" smtClean="0"/>
              <a:t>‹Nº›</a:t>
            </a:fld>
            <a:endParaRPr lang="es-CO"/>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59632" y="980728"/>
            <a:ext cx="7772400" cy="1470025"/>
          </a:xfrm>
        </p:spPr>
        <p:txBody>
          <a:bodyPr/>
          <a:lstStyle/>
          <a:p>
            <a:pPr algn="ctr"/>
            <a:r>
              <a:rPr lang="es-CO" dirty="0"/>
              <a:t>Diploma de Grado</a:t>
            </a:r>
            <a:br>
              <a:rPr lang="es-CO" dirty="0"/>
            </a:br>
            <a:r>
              <a:rPr lang="es-CO" dirty="0"/>
              <a:t>Modulo de Base de Datos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372463"/>
            <a:ext cx="5976664" cy="447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Resultado de imagen para Universidad de cartagena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690" y="77788"/>
            <a:ext cx="1993404" cy="132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414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Modelo Entidad Relación</a:t>
            </a:r>
          </a:p>
        </p:txBody>
      </p:sp>
      <p:sp>
        <p:nvSpPr>
          <p:cNvPr id="3" name="2 Marcador de contenido"/>
          <p:cNvSpPr>
            <a:spLocks noGrp="1"/>
          </p:cNvSpPr>
          <p:nvPr>
            <p:ph idx="1"/>
          </p:nvPr>
        </p:nvSpPr>
        <p:spPr>
          <a:xfrm>
            <a:off x="1115616" y="1412776"/>
            <a:ext cx="7571184" cy="4925144"/>
          </a:xfrm>
        </p:spPr>
        <p:txBody>
          <a:bodyPr>
            <a:normAutofit fontScale="25000" lnSpcReduction="20000"/>
          </a:bodyPr>
          <a:lstStyle/>
          <a:p>
            <a:pPr algn="just"/>
            <a:r>
              <a:rPr lang="es-CO" sz="10800" dirty="0"/>
              <a:t>Un modelo de datos es una colección de herramientas conceptuales para la descripción de datos, relaciones entre datos, semántica de los datos y restricciones de consistencia. </a:t>
            </a:r>
          </a:p>
          <a:p>
            <a:pPr algn="just"/>
            <a:endParaRPr lang="es-CO" sz="10800" dirty="0"/>
          </a:p>
          <a:p>
            <a:pPr algn="just"/>
            <a:r>
              <a:rPr lang="es-CO" sz="10800" dirty="0"/>
              <a:t>El modelo entidad-relación (E/R), también llamado modelo conceptual de datos, fue propuesto por Peter </a:t>
            </a:r>
            <a:r>
              <a:rPr lang="es-CO" sz="10800" dirty="0" err="1"/>
              <a:t>Chen</a:t>
            </a:r>
            <a:r>
              <a:rPr lang="es-CO" sz="10800" dirty="0"/>
              <a:t> en 1976 y consiste en una técnica especial de representación gráfica que incorpora información  relativa a los datos y la relación existente entre ellos, para suministrar una visión del mundo real, pudiendo ser usado “como una base para una vista unificada de los datos adoptando el enfoque más natural del mundo real que consiste en entidades e interrelaciones.</a:t>
            </a:r>
          </a:p>
          <a:p>
            <a:pPr marL="0" indent="0">
              <a:buNone/>
            </a:pPr>
            <a:endParaRPr lang="es-CO" sz="6800" dirty="0"/>
          </a:p>
          <a:p>
            <a:endParaRPr lang="es-CO" dirty="0"/>
          </a:p>
        </p:txBody>
      </p:sp>
    </p:spTree>
    <p:extLst>
      <p:ext uri="{BB962C8B-B14F-4D97-AF65-F5344CB8AC3E}">
        <p14:creationId xmlns:p14="http://schemas.microsoft.com/office/powerpoint/2010/main" val="24711863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CO" sz="3200" dirty="0"/>
              <a:t>Elementos del Modelo Entidad Relación</a:t>
            </a:r>
          </a:p>
        </p:txBody>
      </p:sp>
      <p:sp>
        <p:nvSpPr>
          <p:cNvPr id="3" name="2 Marcador de contenido"/>
          <p:cNvSpPr>
            <a:spLocks noGrp="1"/>
          </p:cNvSpPr>
          <p:nvPr>
            <p:ph idx="1"/>
          </p:nvPr>
        </p:nvSpPr>
        <p:spPr>
          <a:xfrm>
            <a:off x="1403648" y="1772816"/>
            <a:ext cx="7498080" cy="4800600"/>
          </a:xfrm>
        </p:spPr>
        <p:txBody>
          <a:bodyPr/>
          <a:lstStyle/>
          <a:p>
            <a:r>
              <a:rPr lang="es-CO" sz="2700" dirty="0"/>
              <a:t>El modelo debe estar compuesto por:</a:t>
            </a:r>
          </a:p>
          <a:p>
            <a:r>
              <a:rPr lang="es-CO" sz="2700" dirty="0"/>
              <a:t>Entidades</a:t>
            </a:r>
          </a:p>
          <a:p>
            <a:r>
              <a:rPr lang="es-CO" sz="2700" dirty="0"/>
              <a:t>Relaciones</a:t>
            </a:r>
          </a:p>
          <a:p>
            <a:r>
              <a:rPr lang="es-CO" sz="2700" dirty="0"/>
              <a:t>Atributos</a:t>
            </a:r>
          </a:p>
          <a:p>
            <a:r>
              <a:rPr lang="es-CO" sz="2700" dirty="0"/>
              <a:t>Cardinalidad</a:t>
            </a:r>
          </a:p>
          <a:p>
            <a:r>
              <a:rPr lang="es-CO" sz="2700" dirty="0"/>
              <a:t>Llaves</a:t>
            </a:r>
          </a:p>
          <a:p>
            <a:pPr marL="0" indent="0">
              <a:buNone/>
            </a:pPr>
            <a:endParaRPr lang="es-CO" dirty="0"/>
          </a:p>
        </p:txBody>
      </p:sp>
    </p:spTree>
    <p:extLst>
      <p:ext uri="{BB962C8B-B14F-4D97-AF65-F5344CB8AC3E}">
        <p14:creationId xmlns:p14="http://schemas.microsoft.com/office/powerpoint/2010/main" val="4362677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Conectores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754" y="3505352"/>
            <a:ext cx="20002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197" y="1458689"/>
            <a:ext cx="12573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741" y="2442811"/>
            <a:ext cx="16192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5754" y="4725144"/>
            <a:ext cx="20002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9179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Relaciones</a:t>
            </a:r>
          </a:p>
        </p:txBody>
      </p:sp>
      <p:sp>
        <p:nvSpPr>
          <p:cNvPr id="3" name="2 Marcador de contenido"/>
          <p:cNvSpPr>
            <a:spLocks noGrp="1"/>
          </p:cNvSpPr>
          <p:nvPr>
            <p:ph idx="1"/>
          </p:nvPr>
        </p:nvSpPr>
        <p:spPr/>
        <p:txBody>
          <a:bodyPr>
            <a:normAutofit/>
          </a:bodyPr>
          <a:lstStyle/>
          <a:p>
            <a:pPr algn="just"/>
            <a:r>
              <a:rPr lang="es-CO" sz="2700" dirty="0"/>
              <a:t>Las relaciones son las asociaciones que se establecen entre los campos de dos tablas, básicamente para compartir información.</a:t>
            </a:r>
          </a:p>
          <a:p>
            <a:pPr marL="0" indent="0" algn="just">
              <a:buNone/>
            </a:pPr>
            <a:endParaRPr lang="es-CO" sz="2700" dirty="0"/>
          </a:p>
          <a:p>
            <a:pPr algn="just"/>
            <a:r>
              <a:rPr lang="es-CO" sz="2700" dirty="0"/>
              <a:t>Es una asociación o correspondencia existente entre entidades, sin existencia propia, de varias entidades. Se representa mediante un rombo.</a:t>
            </a:r>
          </a:p>
          <a:p>
            <a:pPr marL="0" indent="0" algn="just">
              <a:buNone/>
            </a:pPr>
            <a:endParaRPr lang="es-CO" sz="2700" dirty="0"/>
          </a:p>
          <a:p>
            <a:pPr algn="just"/>
            <a:r>
              <a:rPr lang="es-CO" sz="2700" dirty="0"/>
              <a:t>Por ejemplo, podemos definir una relación que asocia al cliente Juan López con la cuenta 12345.</a:t>
            </a:r>
          </a:p>
          <a:p>
            <a:endParaRPr lang="es-CO" dirty="0"/>
          </a:p>
        </p:txBody>
      </p:sp>
    </p:spTree>
    <p:extLst>
      <p:ext uri="{BB962C8B-B14F-4D97-AF65-F5344CB8AC3E}">
        <p14:creationId xmlns:p14="http://schemas.microsoft.com/office/powerpoint/2010/main" val="20041688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Entidad</a:t>
            </a:r>
          </a:p>
        </p:txBody>
      </p:sp>
      <p:sp>
        <p:nvSpPr>
          <p:cNvPr id="3" name="2 Marcador de contenido"/>
          <p:cNvSpPr>
            <a:spLocks noGrp="1"/>
          </p:cNvSpPr>
          <p:nvPr>
            <p:ph idx="1"/>
          </p:nvPr>
        </p:nvSpPr>
        <p:spPr/>
        <p:txBody>
          <a:bodyPr>
            <a:normAutofit/>
          </a:bodyPr>
          <a:lstStyle/>
          <a:p>
            <a:pPr algn="just"/>
            <a:r>
              <a:rPr lang="es-CO" sz="2700" dirty="0"/>
              <a:t>Las Entidades un objeto que existe y es distinguible de otros objetos por su sola existencia, por medio de un conjunto de atributos.</a:t>
            </a:r>
          </a:p>
          <a:p>
            <a:pPr marL="82296" indent="0" algn="just">
              <a:buNone/>
            </a:pPr>
            <a:endParaRPr lang="es-CO" sz="2700" dirty="0"/>
          </a:p>
          <a:p>
            <a:pPr algn="just"/>
            <a:r>
              <a:rPr lang="es-CO" sz="2700" dirty="0"/>
              <a:t>Tipo de objeto sobre el que se recoge información: cosa, persona, concepto abstracto o suceso (coches, casas, empleados, clientes, empresas, oficios, diseños de productos, conciertos, excursiones, etc.).</a:t>
            </a:r>
          </a:p>
          <a:p>
            <a:endParaRPr lang="es-CO" dirty="0"/>
          </a:p>
        </p:txBody>
      </p:sp>
    </p:spTree>
    <p:extLst>
      <p:ext uri="{BB962C8B-B14F-4D97-AF65-F5344CB8AC3E}">
        <p14:creationId xmlns:p14="http://schemas.microsoft.com/office/powerpoint/2010/main" val="22021088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Entidad</a:t>
            </a:r>
          </a:p>
        </p:txBody>
      </p:sp>
      <p:sp>
        <p:nvSpPr>
          <p:cNvPr id="3" name="2 Marcador de contenido"/>
          <p:cNvSpPr>
            <a:spLocks noGrp="1"/>
          </p:cNvSpPr>
          <p:nvPr>
            <p:ph idx="1"/>
          </p:nvPr>
        </p:nvSpPr>
        <p:spPr/>
        <p:txBody>
          <a:bodyPr>
            <a:normAutofit/>
          </a:bodyPr>
          <a:lstStyle/>
          <a:p>
            <a:pPr algn="just"/>
            <a:r>
              <a:rPr lang="es-CO" sz="2700" dirty="0"/>
              <a:t>Las entidades se representan gráficamente mediante rectángulos y su nombre aparece en el interior de él. Un nombre de entidad sólo puede aparecer  una vez en el esquema.</a:t>
            </a:r>
          </a:p>
          <a:p>
            <a:pPr algn="just"/>
            <a:endParaRPr lang="es-CO" sz="2700" dirty="0"/>
          </a:p>
          <a:p>
            <a:pPr algn="just"/>
            <a:r>
              <a:rPr lang="es-CO" sz="2700" dirty="0"/>
              <a:t>Ejemplos de entidades: Materias, Estudiantes, Profesores, Empleados, clientes,  etc. cada una con características que describen y diferencian cada elemento.</a:t>
            </a:r>
          </a:p>
          <a:p>
            <a:endParaRPr lang="es-CO" dirty="0"/>
          </a:p>
        </p:txBody>
      </p:sp>
    </p:spTree>
    <p:extLst>
      <p:ext uri="{BB962C8B-B14F-4D97-AF65-F5344CB8AC3E}">
        <p14:creationId xmlns:p14="http://schemas.microsoft.com/office/powerpoint/2010/main" val="29022973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Atributos</a:t>
            </a:r>
          </a:p>
        </p:txBody>
      </p:sp>
      <p:sp>
        <p:nvSpPr>
          <p:cNvPr id="3" name="2 Marcador de contenido"/>
          <p:cNvSpPr>
            <a:spLocks noGrp="1"/>
          </p:cNvSpPr>
          <p:nvPr>
            <p:ph idx="1"/>
          </p:nvPr>
        </p:nvSpPr>
        <p:spPr/>
        <p:txBody>
          <a:bodyPr>
            <a:normAutofit/>
          </a:bodyPr>
          <a:lstStyle/>
          <a:p>
            <a:pPr algn="just"/>
            <a:r>
              <a:rPr lang="es-CO" sz="2700" dirty="0"/>
              <a:t>Una entidad está representada por un conjunto de atributos. Los atributos son datos que describen una entidad dada.</a:t>
            </a:r>
          </a:p>
          <a:p>
            <a:pPr marL="0" indent="0" algn="just">
              <a:buNone/>
            </a:pPr>
            <a:endParaRPr lang="es-CO" sz="2700" dirty="0"/>
          </a:p>
          <a:p>
            <a:pPr algn="just"/>
            <a:r>
              <a:rPr lang="es-CO" sz="2700" dirty="0"/>
              <a:t>Es la unidad básica e indivisible de información acerca de una Entidad o una Relación, que sirve para identificarla o para describirla. Es pues cada una de las propiedades o características que tiene una Entidad o una Relación. Se representa mediante una elipse o un círculo con su nombre.</a:t>
            </a:r>
          </a:p>
          <a:p>
            <a:endParaRPr lang="es-CO" dirty="0"/>
          </a:p>
        </p:txBody>
      </p:sp>
    </p:spTree>
    <p:extLst>
      <p:ext uri="{BB962C8B-B14F-4D97-AF65-F5344CB8AC3E}">
        <p14:creationId xmlns:p14="http://schemas.microsoft.com/office/powerpoint/2010/main" val="9736982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Atributos</a:t>
            </a:r>
          </a:p>
        </p:txBody>
      </p:sp>
      <p:sp>
        <p:nvSpPr>
          <p:cNvPr id="3" name="2 Marcador de contenido"/>
          <p:cNvSpPr>
            <a:spLocks noGrp="1"/>
          </p:cNvSpPr>
          <p:nvPr>
            <p:ph idx="1"/>
          </p:nvPr>
        </p:nvSpPr>
        <p:spPr/>
        <p:txBody>
          <a:bodyPr>
            <a:normAutofit/>
          </a:bodyPr>
          <a:lstStyle/>
          <a:p>
            <a:pPr algn="just"/>
            <a:r>
              <a:rPr lang="es-CO" sz="2700" dirty="0"/>
              <a:t>Por ejemplo, de la Entidad Vehículo se pueden establecer atributos como marca, modelo, color, chasis, placa, etc. </a:t>
            </a:r>
          </a:p>
          <a:p>
            <a:pPr algn="just"/>
            <a:endParaRPr lang="es-CO" sz="2700" dirty="0"/>
          </a:p>
          <a:p>
            <a:pPr algn="just"/>
            <a:r>
              <a:rPr lang="es-CO" sz="2700" dirty="0"/>
              <a:t>Estas son características propias del vehículo, es decir, hablan de un vehículo en particular y lo diferencian de otros, el dueño del vehículo no puede ser un atributo del vehículo ya que no define al vehículo y este además tiene atributos propios que lo definen, como nombre, DUI, dirección, teléfono, edad, sexo, etc.</a:t>
            </a:r>
          </a:p>
          <a:p>
            <a:endParaRPr lang="es-CO" dirty="0"/>
          </a:p>
        </p:txBody>
      </p:sp>
    </p:spTree>
    <p:extLst>
      <p:ext uri="{BB962C8B-B14F-4D97-AF65-F5344CB8AC3E}">
        <p14:creationId xmlns:p14="http://schemas.microsoft.com/office/powerpoint/2010/main" val="16301562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Cardinalidad</a:t>
            </a:r>
          </a:p>
        </p:txBody>
      </p:sp>
      <p:sp>
        <p:nvSpPr>
          <p:cNvPr id="3" name="2 Marcador de contenido"/>
          <p:cNvSpPr>
            <a:spLocks noGrp="1"/>
          </p:cNvSpPr>
          <p:nvPr>
            <p:ph idx="1"/>
          </p:nvPr>
        </p:nvSpPr>
        <p:spPr/>
        <p:txBody>
          <a:bodyPr>
            <a:normAutofit fontScale="85000" lnSpcReduction="20000"/>
          </a:bodyPr>
          <a:lstStyle/>
          <a:p>
            <a:r>
              <a:rPr lang="es-CO" dirty="0"/>
              <a:t> La Cardinalidad expresa cuántas del conjunto de entidades de un extremo de la relación están relacionadas con cuántas entidades del conjunto del otro extremo. Pueden ser “uno a uno”', “uno a varios”' o “varios a varios”'.</a:t>
            </a:r>
          </a:p>
          <a:p>
            <a:endParaRPr lang="es-CO" dirty="0"/>
          </a:p>
          <a:p>
            <a:r>
              <a:rPr lang="es-CO" dirty="0"/>
              <a:t>Por ejemplo, un artículo puede ser escrito por un solo autor o por varios, pero nunca por ninguno; un autor puede pertenecer a exactamente una institución (no para cero o varias); un artículo puede tener cero, uno o varios experimentos. Finalmente, un autor puede escribir muchos artículos, o ninguno.</a:t>
            </a:r>
          </a:p>
          <a:p>
            <a:endParaRPr lang="es-CO" dirty="0"/>
          </a:p>
        </p:txBody>
      </p:sp>
    </p:spTree>
    <p:extLst>
      <p:ext uri="{BB962C8B-B14F-4D97-AF65-F5344CB8AC3E}">
        <p14:creationId xmlns:p14="http://schemas.microsoft.com/office/powerpoint/2010/main" val="35310898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Claves (Llaves)</a:t>
            </a:r>
          </a:p>
        </p:txBody>
      </p:sp>
      <p:sp>
        <p:nvSpPr>
          <p:cNvPr id="3" name="2 Marcador de contenido"/>
          <p:cNvSpPr>
            <a:spLocks noGrp="1"/>
          </p:cNvSpPr>
          <p:nvPr>
            <p:ph idx="1"/>
          </p:nvPr>
        </p:nvSpPr>
        <p:spPr/>
        <p:txBody>
          <a:bodyPr/>
          <a:lstStyle/>
          <a:p>
            <a:r>
              <a:rPr lang="es-CO" sz="2700" dirty="0"/>
              <a:t>El  modelo entidad - relación exige que cada entidad tenga un identificador, se trata de un atributo o conjunto de atributos que identifican de forma única a cada uno de los ejemplares de la entidad. </a:t>
            </a:r>
          </a:p>
          <a:p>
            <a:pPr marL="82296" indent="0">
              <a:buNone/>
            </a:pPr>
            <a:endParaRPr lang="es-CO" sz="2700" dirty="0"/>
          </a:p>
          <a:p>
            <a:r>
              <a:rPr lang="es-CO" sz="2700" dirty="0"/>
              <a:t>De tal forma que ningún registro o </a:t>
            </a:r>
            <a:r>
              <a:rPr lang="es-CO" sz="2700" dirty="0" err="1"/>
              <a:t>tupla</a:t>
            </a:r>
            <a:r>
              <a:rPr lang="es-CO" sz="2700" dirty="0"/>
              <a:t> de la entidad puedan tener el mismo valor en ese identificador.</a:t>
            </a:r>
          </a:p>
          <a:p>
            <a:endParaRPr lang="es-CO" dirty="0"/>
          </a:p>
        </p:txBody>
      </p:sp>
    </p:spTree>
    <p:extLst>
      <p:ext uri="{BB962C8B-B14F-4D97-AF65-F5344CB8AC3E}">
        <p14:creationId xmlns:p14="http://schemas.microsoft.com/office/powerpoint/2010/main" val="29343371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a:t>Base de Datos</a:t>
            </a:r>
          </a:p>
        </p:txBody>
      </p:sp>
      <p:sp>
        <p:nvSpPr>
          <p:cNvPr id="3" name="2 Marcador de contenido"/>
          <p:cNvSpPr>
            <a:spLocks noGrp="1"/>
          </p:cNvSpPr>
          <p:nvPr>
            <p:ph idx="1"/>
          </p:nvPr>
        </p:nvSpPr>
        <p:spPr>
          <a:xfrm>
            <a:off x="971600" y="1340768"/>
            <a:ext cx="7715200" cy="4785395"/>
          </a:xfrm>
        </p:spPr>
        <p:txBody>
          <a:bodyPr>
            <a:normAutofit fontScale="85000" lnSpcReduction="10000"/>
          </a:bodyPr>
          <a:lstStyle/>
          <a:p>
            <a:pPr algn="just"/>
            <a:r>
              <a:rPr lang="es-CO" dirty="0"/>
              <a:t>Las bases de datos también conocidas como banco de datos, es un conjunto de datos pertenecientes a un mismo contexto y almacenados sistemáticamente para su uso posterior. </a:t>
            </a:r>
          </a:p>
          <a:p>
            <a:pPr algn="just"/>
            <a:endParaRPr lang="es-CO" dirty="0"/>
          </a:p>
          <a:p>
            <a:pPr algn="just"/>
            <a:r>
              <a:rPr lang="es-CO" dirty="0"/>
              <a:t>SGBD (o </a:t>
            </a:r>
            <a:r>
              <a:rPr lang="es-CO" dirty="0" err="1"/>
              <a:t>database</a:t>
            </a:r>
            <a:r>
              <a:rPr lang="es-CO" dirty="0"/>
              <a:t> </a:t>
            </a:r>
            <a:r>
              <a:rPr lang="es-CO" dirty="0" err="1"/>
              <a:t>mananger</a:t>
            </a:r>
            <a:r>
              <a:rPr lang="es-CO" dirty="0"/>
              <a:t> </a:t>
            </a:r>
            <a:r>
              <a:rPr lang="es-CO" dirty="0" err="1"/>
              <a:t>system</a:t>
            </a:r>
            <a:r>
              <a:rPr lang="es-CO" dirty="0"/>
              <a:t> DBMS en ingles), que permiten almacenar y posteriormente acceder a los datos de forma rápida y estructurada. Las propiedades de estos SGBD así como su utilización y administración son estudiadas ampliamente dentro de la informática</a:t>
            </a:r>
          </a:p>
        </p:txBody>
      </p:sp>
    </p:spTree>
    <p:extLst>
      <p:ext uri="{BB962C8B-B14F-4D97-AF65-F5344CB8AC3E}">
        <p14:creationId xmlns:p14="http://schemas.microsoft.com/office/powerpoint/2010/main" val="11455162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Clave o Llave Primaria  </a:t>
            </a:r>
          </a:p>
        </p:txBody>
      </p:sp>
      <p:sp>
        <p:nvSpPr>
          <p:cNvPr id="3" name="2 Marcador de contenido"/>
          <p:cNvSpPr>
            <a:spLocks noGrp="1"/>
          </p:cNvSpPr>
          <p:nvPr>
            <p:ph idx="1"/>
          </p:nvPr>
        </p:nvSpPr>
        <p:spPr>
          <a:xfrm>
            <a:off x="1435608" y="1447800"/>
            <a:ext cx="7498080" cy="5221560"/>
          </a:xfrm>
        </p:spPr>
        <p:txBody>
          <a:bodyPr>
            <a:normAutofit fontScale="40000" lnSpcReduction="20000"/>
          </a:bodyPr>
          <a:lstStyle/>
          <a:p>
            <a:pPr marL="0" indent="0" algn="just">
              <a:buNone/>
            </a:pPr>
            <a:r>
              <a:rPr lang="es-CO" sz="7000" dirty="0"/>
              <a:t>Una clave primaria es una columna o combinación de columnas que identifican de forma única un registro en la tabla, además, este tipo de claves no permite nulos y debe ser un atributo único en cualquier dominio. </a:t>
            </a:r>
          </a:p>
          <a:p>
            <a:pPr marL="0" indent="0" algn="just">
              <a:buNone/>
            </a:pPr>
            <a:endParaRPr lang="es-CO" sz="7000" dirty="0"/>
          </a:p>
          <a:p>
            <a:pPr marL="0" indent="0" algn="just">
              <a:buNone/>
            </a:pPr>
            <a:r>
              <a:rPr lang="es-CO" sz="7000" dirty="0"/>
              <a:t>Sólo una clave candidata puede ser clave primaria. La selección de una clave primaria se debe realizar con cuidado, una mala elección puede afectar negativamente el diseño, la normalización y desempeño de la bases de datos. Recuerde, raramente se cambia la claves primarias.</a:t>
            </a:r>
          </a:p>
          <a:p>
            <a:pPr marL="0" indent="0" algn="just">
              <a:buNone/>
            </a:pPr>
            <a:endParaRPr lang="es-CO" dirty="0"/>
          </a:p>
          <a:p>
            <a:pPr marL="0" indent="0" algn="just">
              <a:buNone/>
            </a:pPr>
            <a:r>
              <a:rPr lang="es-CO" dirty="0"/>
              <a:t> </a:t>
            </a:r>
            <a:br>
              <a:rPr lang="es-CO" dirty="0"/>
            </a:br>
            <a:br>
              <a:rPr lang="es-CO" b="1" dirty="0"/>
            </a:br>
            <a:endParaRPr lang="es-CO" dirty="0"/>
          </a:p>
        </p:txBody>
      </p:sp>
    </p:spTree>
    <p:extLst>
      <p:ext uri="{BB962C8B-B14F-4D97-AF65-F5344CB8AC3E}">
        <p14:creationId xmlns:p14="http://schemas.microsoft.com/office/powerpoint/2010/main" val="21610017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Reglas para la selección de una clava Primaria </a:t>
            </a:r>
          </a:p>
        </p:txBody>
      </p:sp>
      <p:sp>
        <p:nvSpPr>
          <p:cNvPr id="3" name="2 Marcador de contenido"/>
          <p:cNvSpPr>
            <a:spLocks noGrp="1"/>
          </p:cNvSpPr>
          <p:nvPr>
            <p:ph idx="1"/>
          </p:nvPr>
        </p:nvSpPr>
        <p:spPr/>
        <p:txBody>
          <a:bodyPr/>
          <a:lstStyle/>
          <a:p>
            <a:pPr lvl="0" algn="just"/>
            <a:endParaRPr lang="es-CO" sz="2800" dirty="0"/>
          </a:p>
          <a:p>
            <a:pPr lvl="0" algn="just"/>
            <a:r>
              <a:rPr lang="es-CO" sz="2800" dirty="0"/>
              <a:t>Seleccione un clave que no contenga valores desconocidos (NULL). Técnicamente las claves candidatas pueden contener valores desconocidos (NULL). En el caso, que una clave candidata pueda contener este tipo de valores, esta clave se descartar como clave primaria. </a:t>
            </a:r>
          </a:p>
          <a:p>
            <a:endParaRPr lang="es-CO" dirty="0"/>
          </a:p>
        </p:txBody>
      </p:sp>
    </p:spTree>
    <p:extLst>
      <p:ext uri="{BB962C8B-B14F-4D97-AF65-F5344CB8AC3E}">
        <p14:creationId xmlns:p14="http://schemas.microsoft.com/office/powerpoint/2010/main" val="37254223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Reglas para la selección de una clava Primaria </a:t>
            </a:r>
          </a:p>
        </p:txBody>
      </p:sp>
      <p:sp>
        <p:nvSpPr>
          <p:cNvPr id="3" name="2 Marcador de contenido"/>
          <p:cNvSpPr>
            <a:spLocks noGrp="1"/>
          </p:cNvSpPr>
          <p:nvPr>
            <p:ph idx="1"/>
          </p:nvPr>
        </p:nvSpPr>
        <p:spPr/>
        <p:txBody>
          <a:bodyPr/>
          <a:lstStyle/>
          <a:p>
            <a:pPr lvl="0" algn="just"/>
            <a:endParaRPr lang="es-CO" sz="2800" dirty="0"/>
          </a:p>
          <a:p>
            <a:pPr lvl="0" algn="just"/>
            <a:r>
              <a:rPr lang="es-CO" sz="2800" dirty="0"/>
              <a:t>Seleccione un clave que sea única y que no se repita en el tiempo. Es posible que las claves candidatas que son únicas en este momento puede contener valor duplicados en otro instante de tiempo. Este tipo de claves candidatas no reúnen los requisitos para ser clave principal.</a:t>
            </a:r>
          </a:p>
          <a:p>
            <a:endParaRPr lang="es-CO" dirty="0"/>
          </a:p>
        </p:txBody>
      </p:sp>
    </p:spTree>
    <p:extLst>
      <p:ext uri="{BB962C8B-B14F-4D97-AF65-F5344CB8AC3E}">
        <p14:creationId xmlns:p14="http://schemas.microsoft.com/office/powerpoint/2010/main" val="42662718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Reglas para la selección de una clava Primaria </a:t>
            </a:r>
          </a:p>
        </p:txBody>
      </p:sp>
      <p:sp>
        <p:nvSpPr>
          <p:cNvPr id="3" name="2 Marcador de contenido"/>
          <p:cNvSpPr>
            <a:spLocks noGrp="1"/>
          </p:cNvSpPr>
          <p:nvPr>
            <p:ph idx="1"/>
          </p:nvPr>
        </p:nvSpPr>
        <p:spPr>
          <a:xfrm>
            <a:off x="1435608" y="1447800"/>
            <a:ext cx="7498080" cy="5293568"/>
          </a:xfrm>
        </p:spPr>
        <p:txBody>
          <a:bodyPr>
            <a:noAutofit/>
          </a:bodyPr>
          <a:lstStyle/>
          <a:p>
            <a:pPr lvl="0"/>
            <a:endParaRPr lang="es-CO" sz="2800" dirty="0"/>
          </a:p>
          <a:p>
            <a:pPr lvl="0"/>
            <a:r>
              <a:rPr lang="es-CO" sz="2800" dirty="0"/>
              <a:t>Las claves primarias no cambian en el tiempo.</a:t>
            </a:r>
          </a:p>
          <a:p>
            <a:pPr lvl="0"/>
            <a:endParaRPr lang="es-CO" sz="2800" dirty="0"/>
          </a:p>
          <a:p>
            <a:pPr lvl="0"/>
            <a:r>
              <a:rPr lang="es-CO" sz="2800" dirty="0"/>
              <a:t>Los valores de clave primaria no deben seguir cambiando en el tiempo. </a:t>
            </a:r>
          </a:p>
          <a:p>
            <a:pPr lvl="0"/>
            <a:endParaRPr lang="es-CO" sz="2800" dirty="0"/>
          </a:p>
        </p:txBody>
      </p:sp>
    </p:spTree>
    <p:extLst>
      <p:ext uri="{BB962C8B-B14F-4D97-AF65-F5344CB8AC3E}">
        <p14:creationId xmlns:p14="http://schemas.microsoft.com/office/powerpoint/2010/main" val="38067773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Reglas para la selección de una clava Primaria </a:t>
            </a:r>
          </a:p>
        </p:txBody>
      </p:sp>
      <p:sp>
        <p:nvSpPr>
          <p:cNvPr id="3" name="2 Marcador de contenido"/>
          <p:cNvSpPr>
            <a:spLocks noGrp="1"/>
          </p:cNvSpPr>
          <p:nvPr>
            <p:ph idx="1"/>
          </p:nvPr>
        </p:nvSpPr>
        <p:spPr>
          <a:xfrm>
            <a:off x="1435608" y="1447800"/>
            <a:ext cx="7498080" cy="5293568"/>
          </a:xfrm>
        </p:spPr>
        <p:txBody>
          <a:bodyPr>
            <a:noAutofit/>
          </a:bodyPr>
          <a:lstStyle/>
          <a:p>
            <a:pPr lvl="0"/>
            <a:endParaRPr lang="es-CO" sz="2800" dirty="0"/>
          </a:p>
          <a:p>
            <a:pPr lvl="0"/>
            <a:r>
              <a:rPr lang="es-CO" sz="2800" dirty="0"/>
              <a:t>Es conveniente para una base de datos que los valores almacenados en la columna de la clave primaria sean estáticos. </a:t>
            </a:r>
          </a:p>
          <a:p>
            <a:pPr lvl="0"/>
            <a:endParaRPr lang="es-CO" sz="2800" dirty="0"/>
          </a:p>
          <a:p>
            <a:pPr lvl="0"/>
            <a:r>
              <a:rPr lang="es-CO" sz="2800" dirty="0"/>
              <a:t>Recuerde, un cambio en los valores afecta negativamente la integridad de la base de datos, los índices primarios y secundarios, ya que las claves primarias hacen referencia a numerosos lugares en la base de datos.</a:t>
            </a:r>
          </a:p>
          <a:p>
            <a:endParaRPr lang="es-CO" sz="2800" dirty="0"/>
          </a:p>
        </p:txBody>
      </p:sp>
    </p:spTree>
    <p:extLst>
      <p:ext uri="{BB962C8B-B14F-4D97-AF65-F5344CB8AC3E}">
        <p14:creationId xmlns:p14="http://schemas.microsoft.com/office/powerpoint/2010/main" val="11164420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Selección de una clava Primaria </a:t>
            </a:r>
          </a:p>
        </p:txBody>
      </p:sp>
      <p:sp>
        <p:nvSpPr>
          <p:cNvPr id="3" name="2 Marcador de contenido"/>
          <p:cNvSpPr>
            <a:spLocks noGrp="1"/>
          </p:cNvSpPr>
          <p:nvPr>
            <p:ph idx="1"/>
          </p:nvPr>
        </p:nvSpPr>
        <p:spPr/>
        <p:txBody>
          <a:bodyPr>
            <a:normAutofit fontScale="85000" lnSpcReduction="10000"/>
          </a:bodyPr>
          <a:lstStyle/>
          <a:p>
            <a:r>
              <a:rPr lang="es-CO" dirty="0"/>
              <a:t>El escoger una Buena clave primaria depende del diseñador de bases de datos, generalmente aplicando las reglas anteriores, permiten obtener claves primarias estables que permitirán un mejor rendimiento del motor tanto en consultas como en estabilidad e integridad de los datos.</a:t>
            </a:r>
          </a:p>
          <a:p>
            <a:pPr marL="0" indent="0">
              <a:buNone/>
            </a:pPr>
            <a:endParaRPr lang="es-CO" dirty="0"/>
          </a:p>
          <a:p>
            <a:r>
              <a:rPr lang="es-CO" dirty="0"/>
              <a:t>Recuerde, es un hecho conocido que cuando hay una operación JOIN entre la clave primaria, donde esta clave primaria será utilizada como clave foránea en otras tablas, genera, un mejor rendimiento de esta operación. </a:t>
            </a:r>
          </a:p>
          <a:p>
            <a:endParaRPr lang="es-CO" dirty="0"/>
          </a:p>
        </p:txBody>
      </p:sp>
    </p:spTree>
    <p:extLst>
      <p:ext uri="{BB962C8B-B14F-4D97-AF65-F5344CB8AC3E}">
        <p14:creationId xmlns:p14="http://schemas.microsoft.com/office/powerpoint/2010/main" val="18681152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Clave Candidata</a:t>
            </a:r>
          </a:p>
        </p:txBody>
      </p:sp>
      <p:sp>
        <p:nvSpPr>
          <p:cNvPr id="3" name="2 Marcador de contenido"/>
          <p:cNvSpPr>
            <a:spLocks noGrp="1"/>
          </p:cNvSpPr>
          <p:nvPr>
            <p:ph idx="1"/>
          </p:nvPr>
        </p:nvSpPr>
        <p:spPr/>
        <p:txBody>
          <a:bodyPr>
            <a:normAutofit/>
          </a:bodyPr>
          <a:lstStyle/>
          <a:p>
            <a:pPr algn="just"/>
            <a:r>
              <a:rPr lang="es-CO" sz="2700" dirty="0"/>
              <a:t>Una clave candidata puede ser cualquier columna o combinación de columnas que pueden identificarse de manera inequívoca en la tabla de la base de datos. Puede haber varias claves candidatas en una tabla. </a:t>
            </a:r>
          </a:p>
          <a:p>
            <a:pPr algn="just"/>
            <a:endParaRPr lang="es-CO" sz="2700" dirty="0"/>
          </a:p>
        </p:txBody>
      </p:sp>
    </p:spTree>
    <p:extLst>
      <p:ext uri="{BB962C8B-B14F-4D97-AF65-F5344CB8AC3E}">
        <p14:creationId xmlns:p14="http://schemas.microsoft.com/office/powerpoint/2010/main" val="32618791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err="1"/>
              <a:t>Foreign</a:t>
            </a:r>
            <a:r>
              <a:rPr lang="es-CO" dirty="0"/>
              <a:t> Key (Clave </a:t>
            </a:r>
            <a:r>
              <a:rPr lang="es-CO" dirty="0" err="1"/>
              <a:t>Forranea</a:t>
            </a:r>
            <a:r>
              <a:rPr lang="es-CO" dirty="0"/>
              <a:t>)</a:t>
            </a:r>
          </a:p>
        </p:txBody>
      </p:sp>
      <p:sp>
        <p:nvSpPr>
          <p:cNvPr id="3" name="2 Marcador de contenido"/>
          <p:cNvSpPr>
            <a:spLocks noGrp="1"/>
          </p:cNvSpPr>
          <p:nvPr>
            <p:ph idx="1"/>
          </p:nvPr>
        </p:nvSpPr>
        <p:spPr/>
        <p:txBody>
          <a:bodyPr/>
          <a:lstStyle/>
          <a:p>
            <a:pPr algn="just"/>
            <a:r>
              <a:rPr lang="es-CO" sz="2700" dirty="0"/>
              <a:t>El párrafo anterior evoca otra pregunta - ¿qué es una clave foránea? Una clave foránea (FK,) en una tabla es la clave de otra tabla que hace referencia generalmente a la clave primaria de la tabla que se utiliza. </a:t>
            </a:r>
          </a:p>
          <a:p>
            <a:pPr algn="just"/>
            <a:endParaRPr lang="es-CO" sz="2700" dirty="0"/>
          </a:p>
          <a:p>
            <a:pPr algn="just"/>
            <a:r>
              <a:rPr lang="es-CO" sz="2700" dirty="0"/>
              <a:t>Una clave primaria puede ser referenciada por varias claves foráneas de otras tablas. </a:t>
            </a:r>
          </a:p>
          <a:p>
            <a:endParaRPr lang="es-CO" dirty="0"/>
          </a:p>
        </p:txBody>
      </p:sp>
    </p:spTree>
    <p:extLst>
      <p:ext uri="{BB962C8B-B14F-4D97-AF65-F5344CB8AC3E}">
        <p14:creationId xmlns:p14="http://schemas.microsoft.com/office/powerpoint/2010/main" val="31016332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Relaciones</a:t>
            </a:r>
          </a:p>
        </p:txBody>
      </p:sp>
      <p:sp>
        <p:nvSpPr>
          <p:cNvPr id="3" name="2 Marcador de contenido"/>
          <p:cNvSpPr>
            <a:spLocks noGrp="1"/>
          </p:cNvSpPr>
          <p:nvPr>
            <p:ph idx="1"/>
          </p:nvPr>
        </p:nvSpPr>
        <p:spPr/>
        <p:txBody>
          <a:bodyPr>
            <a:normAutofit fontScale="92500" lnSpcReduction="20000"/>
          </a:bodyPr>
          <a:lstStyle/>
          <a:p>
            <a:r>
              <a:rPr lang="es-CO" dirty="0"/>
              <a:t>Uno a Uno</a:t>
            </a:r>
          </a:p>
          <a:p>
            <a:pPr marL="82296" indent="0" algn="just">
              <a:buNone/>
            </a:pPr>
            <a:r>
              <a:rPr lang="es-CO" sz="2900" dirty="0"/>
              <a:t>Las relaciones uno a uno no son demasiado frecuentes pero existen así que debemos conocerlas. Buscando alguna coincidencia en nuestro entorno que nos pueda servir como ejemplo encontramos el vínculo entre un tutor y su grupo. </a:t>
            </a:r>
          </a:p>
          <a:p>
            <a:pPr marL="82296" indent="0" algn="just">
              <a:buNone/>
            </a:pPr>
            <a:endParaRPr lang="es-CO" sz="2900" dirty="0"/>
          </a:p>
          <a:p>
            <a:pPr marL="82296" indent="0" algn="just">
              <a:buNone/>
            </a:pPr>
            <a:r>
              <a:rPr lang="es-CO" sz="2900" dirty="0"/>
              <a:t>Como sabemos, un profesor puede ser tutor de un sólo grupo (UNO) y del mismo modo, cada grupo sólo puede tener un tutor. Esta sería una relación UNO a UNO.</a:t>
            </a:r>
          </a:p>
        </p:txBody>
      </p:sp>
    </p:spTree>
    <p:extLst>
      <p:ext uri="{BB962C8B-B14F-4D97-AF65-F5344CB8AC3E}">
        <p14:creationId xmlns:p14="http://schemas.microsoft.com/office/powerpoint/2010/main" val="29932584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Relaciones</a:t>
            </a:r>
          </a:p>
        </p:txBody>
      </p:sp>
      <p:sp>
        <p:nvSpPr>
          <p:cNvPr id="3" name="2 Marcador de contenido"/>
          <p:cNvSpPr>
            <a:spLocks noGrp="1"/>
          </p:cNvSpPr>
          <p:nvPr>
            <p:ph idx="1"/>
          </p:nvPr>
        </p:nvSpPr>
        <p:spPr>
          <a:xfrm>
            <a:off x="1435608" y="1268760"/>
            <a:ext cx="7498080" cy="4979640"/>
          </a:xfrm>
        </p:spPr>
        <p:txBody>
          <a:bodyPr>
            <a:normAutofit/>
          </a:bodyPr>
          <a:lstStyle/>
          <a:p>
            <a:r>
              <a:rPr lang="es-CO" dirty="0"/>
              <a:t>Uno a Uno</a:t>
            </a:r>
          </a:p>
          <a:p>
            <a:endParaRPr lang="es-CO" sz="2000" dirty="0"/>
          </a:p>
          <a:p>
            <a:endParaRPr lang="es-CO" sz="2000" dirty="0"/>
          </a:p>
          <a:p>
            <a:endParaRPr lang="es-CO" sz="2000" dirty="0"/>
          </a:p>
          <a:p>
            <a:endParaRPr lang="es-CO" sz="2000" dirty="0"/>
          </a:p>
          <a:p>
            <a:endParaRPr lang="es-CO" sz="2000" dirty="0"/>
          </a:p>
          <a:p>
            <a:endParaRPr lang="es-CO" sz="2000" dirty="0"/>
          </a:p>
          <a:p>
            <a:endParaRPr lang="es-CO" sz="2000" dirty="0"/>
          </a:p>
          <a:p>
            <a:endParaRPr lang="es-CO" sz="2000" dirty="0"/>
          </a:p>
          <a:p>
            <a:r>
              <a:rPr lang="es-CO" sz="2000" dirty="0"/>
              <a:t>Cada registro de la tabla A se relaciona con un único registro de la tabla B y cada registro de la tabla B sólo se relaciona con un elemento de la tabla A. Como hemos comentado, este tipo de relaciones son poco comunes</a:t>
            </a:r>
          </a:p>
          <a:p>
            <a:pPr marL="82296" indent="0">
              <a:buNone/>
            </a:pPr>
            <a:endParaRPr lang="es-CO" sz="2000" dirty="0"/>
          </a:p>
        </p:txBody>
      </p:sp>
      <p:pic>
        <p:nvPicPr>
          <p:cNvPr id="4" name="3 Imagen" descr="http://www.ite.educacion.es/formacion/materiales/93/cd/m2_3/Relaciones12_peque.JPG"/>
          <p:cNvPicPr/>
          <p:nvPr/>
        </p:nvPicPr>
        <p:blipFill>
          <a:blip r:embed="rId2">
            <a:extLst>
              <a:ext uri="{28A0092B-C50C-407E-A947-70E740481C1C}">
                <a14:useLocalDpi xmlns:a14="http://schemas.microsoft.com/office/drawing/2010/main" val="0"/>
              </a:ext>
            </a:extLst>
          </a:blip>
          <a:srcRect/>
          <a:stretch>
            <a:fillRect/>
          </a:stretch>
        </p:blipFill>
        <p:spPr bwMode="auto">
          <a:xfrm>
            <a:off x="2359077" y="1844824"/>
            <a:ext cx="5616624" cy="2847950"/>
          </a:xfrm>
          <a:prstGeom prst="rect">
            <a:avLst/>
          </a:prstGeom>
          <a:noFill/>
          <a:ln>
            <a:noFill/>
          </a:ln>
        </p:spPr>
      </p:pic>
    </p:spTree>
    <p:extLst>
      <p:ext uri="{BB962C8B-B14F-4D97-AF65-F5344CB8AC3E}">
        <p14:creationId xmlns:p14="http://schemas.microsoft.com/office/powerpoint/2010/main" val="42335312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Base de Datos Relacionales</a:t>
            </a:r>
          </a:p>
        </p:txBody>
      </p:sp>
      <p:sp>
        <p:nvSpPr>
          <p:cNvPr id="3" name="2 Marcador de contenido"/>
          <p:cNvSpPr>
            <a:spLocks noGrp="1"/>
          </p:cNvSpPr>
          <p:nvPr>
            <p:ph idx="1"/>
          </p:nvPr>
        </p:nvSpPr>
        <p:spPr/>
        <p:txBody>
          <a:bodyPr>
            <a:normAutofit fontScale="92500" lnSpcReduction="10000"/>
          </a:bodyPr>
          <a:lstStyle/>
          <a:p>
            <a:pPr algn="just"/>
            <a:r>
              <a:rPr lang="es-CO" sz="2900" dirty="0"/>
              <a:t>Este modelo de base de datos es el más usado actualmente, y que se utiliza para modelar problemas reales y administrar datos dinámicamente. Los fundamentos fueron formulados por el año 1970 por Edgar Frank </a:t>
            </a:r>
            <a:r>
              <a:rPr lang="es-CO" sz="2900" dirty="0" err="1"/>
              <a:t>Cood</a:t>
            </a:r>
            <a:r>
              <a:rPr lang="es-CO" sz="2900" dirty="0"/>
              <a:t>, de los laboratorios IBM de san José (California). </a:t>
            </a:r>
          </a:p>
          <a:p>
            <a:pPr algn="just"/>
            <a:endParaRPr lang="es-CO" sz="2900" dirty="0"/>
          </a:p>
          <a:p>
            <a:pPr algn="just"/>
            <a:r>
              <a:rPr lang="es-CO" sz="2900" dirty="0"/>
              <a:t>Este modelo de datos se consolido rápidamente como el nuevo paradigma en los modelos de bases de datos. La idea principal es el uso de “Relaciones”. </a:t>
            </a:r>
          </a:p>
          <a:p>
            <a:endParaRPr lang="es-CO" dirty="0"/>
          </a:p>
        </p:txBody>
      </p:sp>
    </p:spTree>
    <p:extLst>
      <p:ext uri="{BB962C8B-B14F-4D97-AF65-F5344CB8AC3E}">
        <p14:creationId xmlns:p14="http://schemas.microsoft.com/office/powerpoint/2010/main" val="18733686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Relaciones</a:t>
            </a:r>
          </a:p>
        </p:txBody>
      </p:sp>
      <p:sp>
        <p:nvSpPr>
          <p:cNvPr id="3" name="2 Marcador de contenido"/>
          <p:cNvSpPr>
            <a:spLocks noGrp="1"/>
          </p:cNvSpPr>
          <p:nvPr>
            <p:ph idx="1"/>
          </p:nvPr>
        </p:nvSpPr>
        <p:spPr/>
        <p:txBody>
          <a:bodyPr>
            <a:normAutofit/>
          </a:bodyPr>
          <a:lstStyle/>
          <a:p>
            <a:r>
              <a:rPr lang="es-CO" dirty="0"/>
              <a:t>Uno a Muchos</a:t>
            </a:r>
          </a:p>
          <a:p>
            <a:pPr marL="82296" indent="0">
              <a:buNone/>
            </a:pPr>
            <a:endParaRPr lang="es-CO" dirty="0"/>
          </a:p>
          <a:p>
            <a:r>
              <a:rPr lang="es-CO" dirty="0"/>
              <a:t>En una relación de uno a muchos, un registro de una tabla se puede asociar a uno o varios registros de otra tabla</a:t>
            </a:r>
          </a:p>
          <a:p>
            <a:endParaRPr lang="es-CO" dirty="0"/>
          </a:p>
        </p:txBody>
      </p:sp>
    </p:spTree>
    <p:extLst>
      <p:ext uri="{BB962C8B-B14F-4D97-AF65-F5344CB8AC3E}">
        <p14:creationId xmlns:p14="http://schemas.microsoft.com/office/powerpoint/2010/main" val="25934264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Relaciones</a:t>
            </a:r>
          </a:p>
        </p:txBody>
      </p:sp>
      <p:sp>
        <p:nvSpPr>
          <p:cNvPr id="3" name="2 Marcador de contenido"/>
          <p:cNvSpPr>
            <a:spLocks noGrp="1"/>
          </p:cNvSpPr>
          <p:nvPr>
            <p:ph idx="1"/>
          </p:nvPr>
        </p:nvSpPr>
        <p:spPr>
          <a:xfrm>
            <a:off x="1435608" y="1268760"/>
            <a:ext cx="7498080" cy="4979640"/>
          </a:xfrm>
        </p:spPr>
        <p:txBody>
          <a:bodyPr>
            <a:normAutofit/>
          </a:bodyPr>
          <a:lstStyle/>
          <a:p>
            <a:r>
              <a:rPr lang="es-CO" dirty="0"/>
              <a:t>Uno a Muchos</a:t>
            </a:r>
          </a:p>
          <a:p>
            <a:endParaRPr lang="es-CO" sz="2000" dirty="0"/>
          </a:p>
          <a:p>
            <a:endParaRPr lang="es-CO" sz="2000" dirty="0"/>
          </a:p>
          <a:p>
            <a:endParaRPr lang="es-CO" sz="2000" dirty="0"/>
          </a:p>
          <a:p>
            <a:endParaRPr lang="es-CO" sz="2000" dirty="0"/>
          </a:p>
          <a:p>
            <a:endParaRPr lang="es-CO" sz="2000" dirty="0"/>
          </a:p>
          <a:p>
            <a:endParaRPr lang="es-CO" sz="2000" dirty="0"/>
          </a:p>
          <a:p>
            <a:endParaRPr lang="es-CO" sz="2000" dirty="0"/>
          </a:p>
          <a:p>
            <a:pPr marL="82296" indent="0">
              <a:buNone/>
            </a:pPr>
            <a:endParaRPr lang="es-CO" sz="2000" dirty="0"/>
          </a:p>
        </p:txBody>
      </p:sp>
      <p:pic>
        <p:nvPicPr>
          <p:cNvPr id="5" name="4 Imagen" descr="http://www.ite.educacion.es/formacion/materiales/93/cd/m2_3/Relaciones10_peque.JPG"/>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88840"/>
            <a:ext cx="3810000" cy="3384376"/>
          </a:xfrm>
          <a:prstGeom prst="rect">
            <a:avLst/>
          </a:prstGeom>
          <a:noFill/>
          <a:ln>
            <a:noFill/>
          </a:ln>
        </p:spPr>
      </p:pic>
      <p:pic>
        <p:nvPicPr>
          <p:cNvPr id="6" name="5 Imagen" descr="http://www.ite.educacion.es/formacion/materiales/93/cd/m2_3/Relaciones09_peque.JPG"/>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988840"/>
            <a:ext cx="3810000" cy="3384376"/>
          </a:xfrm>
          <a:prstGeom prst="rect">
            <a:avLst/>
          </a:prstGeom>
          <a:noFill/>
          <a:ln>
            <a:noFill/>
          </a:ln>
        </p:spPr>
      </p:pic>
    </p:spTree>
    <p:extLst>
      <p:ext uri="{BB962C8B-B14F-4D97-AF65-F5344CB8AC3E}">
        <p14:creationId xmlns:p14="http://schemas.microsoft.com/office/powerpoint/2010/main" val="1007414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Relaciones</a:t>
            </a:r>
          </a:p>
        </p:txBody>
      </p:sp>
      <p:sp>
        <p:nvSpPr>
          <p:cNvPr id="3" name="2 Marcador de contenido"/>
          <p:cNvSpPr>
            <a:spLocks noGrp="1"/>
          </p:cNvSpPr>
          <p:nvPr>
            <p:ph idx="1"/>
          </p:nvPr>
        </p:nvSpPr>
        <p:spPr/>
        <p:txBody>
          <a:bodyPr>
            <a:normAutofit fontScale="92500" lnSpcReduction="10000"/>
          </a:bodyPr>
          <a:lstStyle/>
          <a:p>
            <a:r>
              <a:rPr lang="es-CO" dirty="0"/>
              <a:t>Muchos a Muchos</a:t>
            </a:r>
          </a:p>
          <a:p>
            <a:pPr marL="82296" indent="0">
              <a:buNone/>
            </a:pPr>
            <a:endParaRPr lang="es-CO" dirty="0"/>
          </a:p>
          <a:p>
            <a:r>
              <a:rPr lang="es-CO" sz="2900" dirty="0"/>
              <a:t>Una relación de muchos a muchos se produce cuando varios registros de una tabla se asocian a varios registros de otra tabla. </a:t>
            </a:r>
          </a:p>
          <a:p>
            <a:endParaRPr lang="es-CO" sz="2900" dirty="0"/>
          </a:p>
          <a:p>
            <a:r>
              <a:rPr lang="es-CO" sz="2900" dirty="0"/>
              <a:t>Por ejemplo, existe una relación de muchos a muchos entre los clientes y los productos: los clientes pueden comprar varios productos y los productos pueden ser comprados por muchos cliente.</a:t>
            </a:r>
          </a:p>
        </p:txBody>
      </p:sp>
    </p:spTree>
    <p:extLst>
      <p:ext uri="{BB962C8B-B14F-4D97-AF65-F5344CB8AC3E}">
        <p14:creationId xmlns:p14="http://schemas.microsoft.com/office/powerpoint/2010/main" val="231354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Relaciones</a:t>
            </a:r>
          </a:p>
        </p:txBody>
      </p:sp>
      <p:sp>
        <p:nvSpPr>
          <p:cNvPr id="3" name="2 Marcador de contenido"/>
          <p:cNvSpPr>
            <a:spLocks noGrp="1"/>
          </p:cNvSpPr>
          <p:nvPr>
            <p:ph idx="1"/>
          </p:nvPr>
        </p:nvSpPr>
        <p:spPr/>
        <p:txBody>
          <a:bodyPr>
            <a:normAutofit fontScale="92500" lnSpcReduction="10000"/>
          </a:bodyPr>
          <a:lstStyle/>
          <a:p>
            <a:r>
              <a:rPr lang="es-CO" dirty="0"/>
              <a:t>Muchos a Muchos</a:t>
            </a:r>
          </a:p>
          <a:p>
            <a:pPr marL="82296" indent="0">
              <a:buNone/>
            </a:pPr>
            <a:endParaRPr lang="es-CO" dirty="0"/>
          </a:p>
          <a:p>
            <a:r>
              <a:rPr lang="es-CO" sz="2900" dirty="0"/>
              <a:t>Una relación de muchos a muchos se produce cuando varios registros de una tabla se asocian a varios registros de otra tabla. </a:t>
            </a:r>
          </a:p>
          <a:p>
            <a:endParaRPr lang="es-CO" sz="2900" dirty="0"/>
          </a:p>
          <a:p>
            <a:r>
              <a:rPr lang="es-CO" sz="2900" dirty="0"/>
              <a:t>Por ejemplo, existe una relación de muchos a muchos entre los clientes y los productos: los clientes pueden comprar varios productos y los productos pueden ser comprados por muchos cliente.</a:t>
            </a:r>
          </a:p>
        </p:txBody>
      </p:sp>
    </p:spTree>
    <p:extLst>
      <p:ext uri="{BB962C8B-B14F-4D97-AF65-F5344CB8AC3E}">
        <p14:creationId xmlns:p14="http://schemas.microsoft.com/office/powerpoint/2010/main" val="27792084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Relaciones</a:t>
            </a:r>
          </a:p>
        </p:txBody>
      </p:sp>
      <p:sp>
        <p:nvSpPr>
          <p:cNvPr id="3" name="2 Marcador de contenido"/>
          <p:cNvSpPr>
            <a:spLocks noGrp="1"/>
          </p:cNvSpPr>
          <p:nvPr>
            <p:ph idx="1"/>
          </p:nvPr>
        </p:nvSpPr>
        <p:spPr/>
        <p:txBody>
          <a:bodyPr/>
          <a:lstStyle/>
          <a:p>
            <a:r>
              <a:rPr lang="es-CO" dirty="0"/>
              <a:t>Muchos a Muchos</a:t>
            </a:r>
          </a:p>
          <a:p>
            <a:endParaRPr lang="es-CO" dirty="0"/>
          </a:p>
          <a:p>
            <a:pPr marL="82296" indent="0">
              <a:buNone/>
            </a:pPr>
            <a:endParaRPr lang="es-CO" dirty="0"/>
          </a:p>
        </p:txBody>
      </p:sp>
      <p:pic>
        <p:nvPicPr>
          <p:cNvPr id="4" name="3 Imagen" descr="http://www.ite.educacion.es/formacion/materiales/93/cd/m2_3/Relaciones13_PEQUE.JPG"/>
          <p:cNvPicPr/>
          <p:nvPr/>
        </p:nvPicPr>
        <p:blipFill>
          <a:blip r:embed="rId2">
            <a:extLst>
              <a:ext uri="{28A0092B-C50C-407E-A947-70E740481C1C}">
                <a14:useLocalDpi xmlns:a14="http://schemas.microsoft.com/office/drawing/2010/main" val="0"/>
              </a:ext>
            </a:extLst>
          </a:blip>
          <a:srcRect/>
          <a:stretch>
            <a:fillRect/>
          </a:stretch>
        </p:blipFill>
        <p:spPr bwMode="auto">
          <a:xfrm>
            <a:off x="2190750" y="2195512"/>
            <a:ext cx="5333578" cy="3321720"/>
          </a:xfrm>
          <a:prstGeom prst="rect">
            <a:avLst/>
          </a:prstGeom>
          <a:noFill/>
          <a:ln>
            <a:noFill/>
          </a:ln>
        </p:spPr>
      </p:pic>
    </p:spTree>
    <p:extLst>
      <p:ext uri="{BB962C8B-B14F-4D97-AF65-F5344CB8AC3E}">
        <p14:creationId xmlns:p14="http://schemas.microsoft.com/office/powerpoint/2010/main" val="3236996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Base de Datos Relacionales</a:t>
            </a:r>
          </a:p>
        </p:txBody>
      </p:sp>
      <p:sp>
        <p:nvSpPr>
          <p:cNvPr id="3" name="2 Marcador de contenido"/>
          <p:cNvSpPr>
            <a:spLocks noGrp="1"/>
          </p:cNvSpPr>
          <p:nvPr>
            <p:ph idx="1"/>
          </p:nvPr>
        </p:nvSpPr>
        <p:spPr>
          <a:xfrm>
            <a:off x="1403648" y="1628800"/>
            <a:ext cx="7498080" cy="4069432"/>
          </a:xfrm>
        </p:spPr>
        <p:txBody>
          <a:bodyPr>
            <a:normAutofit/>
          </a:bodyPr>
          <a:lstStyle/>
          <a:p>
            <a:r>
              <a:rPr lang="es-CO" sz="2700" dirty="0"/>
              <a:t>Estas relaciones podrían considerarse en forma lógica como conjunto de datos llamados </a:t>
            </a:r>
            <a:r>
              <a:rPr lang="es-CO" sz="2700" b="1" dirty="0" err="1"/>
              <a:t>tuplas</a:t>
            </a:r>
            <a:r>
              <a:rPr lang="es-CO" sz="2700" dirty="0"/>
              <a:t> o registro de datos.</a:t>
            </a:r>
          </a:p>
          <a:p>
            <a:endParaRPr lang="es-CO" sz="2700" dirty="0"/>
          </a:p>
          <a:p>
            <a:r>
              <a:rPr lang="es-CO" sz="2700" dirty="0"/>
              <a:t> Esto es pensando en cada relación como si fuese una tabla que esta compuesta por registros (las filas de una tabla), que representarían las </a:t>
            </a:r>
            <a:r>
              <a:rPr lang="es-CO" sz="2700" dirty="0" err="1"/>
              <a:t>tuplas</a:t>
            </a:r>
            <a:r>
              <a:rPr lang="es-CO" sz="2700" dirty="0"/>
              <a:t>, y campos ( las columnas de las tablas).</a:t>
            </a:r>
          </a:p>
          <a:p>
            <a:endParaRPr lang="es-CO" dirty="0"/>
          </a:p>
        </p:txBody>
      </p:sp>
    </p:spTree>
    <p:extLst>
      <p:ext uri="{BB962C8B-B14F-4D97-AF65-F5344CB8AC3E}">
        <p14:creationId xmlns:p14="http://schemas.microsoft.com/office/powerpoint/2010/main" val="15491431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Base de Datos Relacionales</a:t>
            </a:r>
          </a:p>
        </p:txBody>
      </p:sp>
      <p:sp>
        <p:nvSpPr>
          <p:cNvPr id="3" name="2 Marcador de contenido"/>
          <p:cNvSpPr>
            <a:spLocks noGrp="1"/>
          </p:cNvSpPr>
          <p:nvPr>
            <p:ph idx="1"/>
          </p:nvPr>
        </p:nvSpPr>
        <p:spPr/>
        <p:txBody>
          <a:bodyPr>
            <a:normAutofit/>
          </a:bodyPr>
          <a:lstStyle/>
          <a:p>
            <a:pPr algn="just"/>
            <a:r>
              <a:rPr lang="es-CO" sz="2700" dirty="0"/>
              <a:t>La ventaja de que es más fácil de entender y de utilizar para un usuario esporádico de la base datos. </a:t>
            </a:r>
          </a:p>
          <a:p>
            <a:pPr algn="just"/>
            <a:endParaRPr lang="es-CO" sz="2700" dirty="0"/>
          </a:p>
          <a:p>
            <a:pPr algn="just"/>
            <a:r>
              <a:rPr lang="es-CO" sz="2700" dirty="0"/>
              <a:t>La información puede ser recuperada o almacenada mediante “consultas” o “</a:t>
            </a:r>
            <a:r>
              <a:rPr lang="es-CO" sz="2700" dirty="0" err="1"/>
              <a:t>quieries</a:t>
            </a:r>
            <a:r>
              <a:rPr lang="es-CO" sz="2700" dirty="0"/>
              <a:t>” que ofrecen una amplia flexibilidad y o  poder para administrar la información.</a:t>
            </a:r>
          </a:p>
          <a:p>
            <a:endParaRPr lang="es-CO" dirty="0"/>
          </a:p>
        </p:txBody>
      </p:sp>
    </p:spTree>
    <p:extLst>
      <p:ext uri="{BB962C8B-B14F-4D97-AF65-F5344CB8AC3E}">
        <p14:creationId xmlns:p14="http://schemas.microsoft.com/office/powerpoint/2010/main" val="2392537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Base de Datos Relacionales</a:t>
            </a:r>
          </a:p>
        </p:txBody>
      </p:sp>
      <p:sp>
        <p:nvSpPr>
          <p:cNvPr id="3" name="2 Marcador de contenido"/>
          <p:cNvSpPr>
            <a:spLocks noGrp="1"/>
          </p:cNvSpPr>
          <p:nvPr>
            <p:ph idx="1"/>
          </p:nvPr>
        </p:nvSpPr>
        <p:spPr/>
        <p:txBody>
          <a:bodyPr>
            <a:normAutofit/>
          </a:bodyPr>
          <a:lstStyle/>
          <a:p>
            <a:r>
              <a:rPr lang="es-CO" sz="2700" dirty="0"/>
              <a:t>Relacionales es usando el lenguaje SQL (</a:t>
            </a:r>
            <a:r>
              <a:rPr lang="es-CO" sz="2700" dirty="0" err="1"/>
              <a:t>Structured</a:t>
            </a:r>
            <a:r>
              <a:rPr lang="es-CO" sz="2700" dirty="0"/>
              <a:t> </a:t>
            </a:r>
            <a:r>
              <a:rPr lang="es-CO" sz="2700" dirty="0" err="1"/>
              <a:t>Query</a:t>
            </a:r>
            <a:r>
              <a:rPr lang="es-CO" sz="2700" dirty="0"/>
              <a:t> </a:t>
            </a:r>
            <a:r>
              <a:rPr lang="es-CO" sz="2700" dirty="0" err="1"/>
              <a:t>Language</a:t>
            </a:r>
            <a:r>
              <a:rPr lang="es-CO" sz="2700" dirty="0"/>
              <a:t> o Lenguaje Estructurado de Consultas). </a:t>
            </a:r>
          </a:p>
          <a:p>
            <a:endParaRPr lang="es-CO" sz="2700" dirty="0"/>
          </a:p>
          <a:p>
            <a:r>
              <a:rPr lang="es-CO" sz="2700" dirty="0"/>
              <a:t>Este es un estándar implementado  por los principios motores o sistemas de gestión de bases de datos relacionales (SGBD o DBMS).</a:t>
            </a:r>
          </a:p>
        </p:txBody>
      </p:sp>
    </p:spTree>
    <p:extLst>
      <p:ext uri="{BB962C8B-B14F-4D97-AF65-F5344CB8AC3E}">
        <p14:creationId xmlns:p14="http://schemas.microsoft.com/office/powerpoint/2010/main" val="974210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Sistema de Gestión de BD</a:t>
            </a:r>
          </a:p>
        </p:txBody>
      </p:sp>
      <p:sp>
        <p:nvSpPr>
          <p:cNvPr id="3" name="2 Marcador de contenido"/>
          <p:cNvSpPr>
            <a:spLocks noGrp="1"/>
          </p:cNvSpPr>
          <p:nvPr>
            <p:ph idx="1"/>
          </p:nvPr>
        </p:nvSpPr>
        <p:spPr/>
        <p:txBody>
          <a:bodyPr>
            <a:normAutofit/>
          </a:bodyPr>
          <a:lstStyle/>
          <a:p>
            <a:r>
              <a:rPr lang="en-US" dirty="0"/>
              <a:t>SGBD LIBRE (OPEN SOURCE)</a:t>
            </a:r>
            <a:endParaRPr lang="es-CO" dirty="0"/>
          </a:p>
          <a:p>
            <a:pPr lvl="1"/>
            <a:r>
              <a:rPr lang="en-US" dirty="0" err="1"/>
              <a:t>Mysql</a:t>
            </a:r>
            <a:r>
              <a:rPr lang="en-US" dirty="0"/>
              <a:t>, </a:t>
            </a:r>
            <a:r>
              <a:rPr lang="en-US" dirty="0" err="1"/>
              <a:t>Sql</a:t>
            </a:r>
            <a:r>
              <a:rPr lang="en-US" dirty="0"/>
              <a:t> Server Express, Oracle Express, </a:t>
            </a:r>
            <a:r>
              <a:rPr lang="en-US" dirty="0" err="1"/>
              <a:t>PostgreSql</a:t>
            </a:r>
            <a:r>
              <a:rPr lang="en-US" dirty="0"/>
              <a:t>, </a:t>
            </a:r>
            <a:r>
              <a:rPr lang="en-US" dirty="0" err="1"/>
              <a:t>Sqlite</a:t>
            </a:r>
            <a:r>
              <a:rPr lang="en-US" dirty="0"/>
              <a:t>, Apache Derby, Maria DB</a:t>
            </a:r>
          </a:p>
          <a:p>
            <a:pPr lvl="1"/>
            <a:endParaRPr lang="en-US" dirty="0"/>
          </a:p>
          <a:p>
            <a:r>
              <a:rPr lang="en-US" dirty="0"/>
              <a:t>SGBD  (LICENCIA PRIVADAS)</a:t>
            </a:r>
            <a:endParaRPr lang="es-CO" dirty="0"/>
          </a:p>
          <a:p>
            <a:pPr lvl="1"/>
            <a:r>
              <a:rPr lang="en-US" dirty="0"/>
              <a:t>Access, Microsoft SQL server Fox Pro, Oracle</a:t>
            </a:r>
            <a:endParaRPr lang="es-CO" dirty="0"/>
          </a:p>
          <a:p>
            <a:pPr marL="0" indent="0">
              <a:buNone/>
            </a:pPr>
            <a:endParaRPr lang="es-CO" dirty="0"/>
          </a:p>
          <a:p>
            <a:endParaRPr lang="es-CO" dirty="0"/>
          </a:p>
        </p:txBody>
      </p:sp>
    </p:spTree>
    <p:extLst>
      <p:ext uri="{BB962C8B-B14F-4D97-AF65-F5344CB8AC3E}">
        <p14:creationId xmlns:p14="http://schemas.microsoft.com/office/powerpoint/2010/main" val="8641512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Sistema de Gestión de BD</a:t>
            </a:r>
          </a:p>
        </p:txBody>
      </p:sp>
      <p:pic>
        <p:nvPicPr>
          <p:cNvPr id="1026" name="Picture 2" descr="Resultado de imagen para mysq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590741"/>
            <a:ext cx="1750315" cy="13550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sql 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4090" y="1315844"/>
            <a:ext cx="2016224" cy="16299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ora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0374" y="1345350"/>
            <a:ext cx="2016224" cy="1690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apache derb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4610847"/>
            <a:ext cx="2616308" cy="14549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ara sqli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6801" y="3168295"/>
            <a:ext cx="2088232" cy="180022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2" descr="Resultado de imagen para maria d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38" name="Picture 14" descr="Resultado de imagen para maria d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192" y="3205030"/>
            <a:ext cx="2166600" cy="16207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ultado de imagen para postgresq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8710" y="3035850"/>
            <a:ext cx="2714181" cy="135709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8" descr="Resultado de imagen para acces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44" name="Picture 20" descr="Resultado de imagen para acces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3042" y="4968520"/>
            <a:ext cx="2915750" cy="17494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sultado de imagen para foxpr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4248" y="4990001"/>
            <a:ext cx="2166600" cy="1727969"/>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sultado de imagen para mongo d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64289" y="1345350"/>
            <a:ext cx="1979712" cy="167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7273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Modelo Entidad Relación</a:t>
            </a:r>
          </a:p>
        </p:txBody>
      </p:sp>
      <p:sp>
        <p:nvSpPr>
          <p:cNvPr id="3" name="2 Marcador de contenido"/>
          <p:cNvSpPr>
            <a:spLocks noGrp="1"/>
          </p:cNvSpPr>
          <p:nvPr>
            <p:ph idx="1"/>
          </p:nvPr>
        </p:nvSpPr>
        <p:spPr>
          <a:xfrm>
            <a:off x="1115616" y="1600200"/>
            <a:ext cx="7571184" cy="4925144"/>
          </a:xfrm>
        </p:spPr>
        <p:txBody>
          <a:bodyPr>
            <a:normAutofit/>
          </a:bodyPr>
          <a:lstStyle/>
          <a:p>
            <a:pPr algn="just"/>
            <a:r>
              <a:rPr lang="es-CO" sz="3500" dirty="0"/>
              <a:t> El modelo entidad-relación es un paso previo al futuro diseño de una base de datos y, por tanto, independiente del modelo de datos que utilice.</a:t>
            </a:r>
          </a:p>
          <a:p>
            <a:endParaRPr lang="es-CO" dirty="0"/>
          </a:p>
        </p:txBody>
      </p:sp>
    </p:spTree>
    <p:extLst>
      <p:ext uri="{BB962C8B-B14F-4D97-AF65-F5344CB8AC3E}">
        <p14:creationId xmlns:p14="http://schemas.microsoft.com/office/powerpoint/2010/main" val="28142300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347</TotalTime>
  <Words>1826</Words>
  <Application>Microsoft Office PowerPoint</Application>
  <PresentationFormat>Presentación en pantalla (4:3)</PresentationFormat>
  <Paragraphs>146</Paragraphs>
  <Slides>34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34</vt:i4>
      </vt:variant>
    </vt:vector>
  </HeadingPairs>
  <TitlesOfParts>
    <vt:vector size="38" baseType="lpstr">
      <vt:lpstr>Gill Sans MT</vt:lpstr>
      <vt:lpstr>Verdana</vt:lpstr>
      <vt:lpstr>Wingdings 2</vt:lpstr>
      <vt:lpstr>Solsticio</vt:lpstr>
      <vt:lpstr>Diploma de Grado Modulo de Base de Datos</vt:lpstr>
      <vt:lpstr>Base de Datos</vt:lpstr>
      <vt:lpstr>Base de Datos Relacionales</vt:lpstr>
      <vt:lpstr>Base de Datos Relacionales</vt:lpstr>
      <vt:lpstr>Base de Datos Relacionales</vt:lpstr>
      <vt:lpstr>Base de Datos Relacionales</vt:lpstr>
      <vt:lpstr>Sistema de Gestión de BD</vt:lpstr>
      <vt:lpstr>Sistema de Gestión de BD</vt:lpstr>
      <vt:lpstr>Modelo Entidad Relación</vt:lpstr>
      <vt:lpstr>Modelo Entidad Relación</vt:lpstr>
      <vt:lpstr>Elementos del Modelo Entidad Relación</vt:lpstr>
      <vt:lpstr>Conectores</vt:lpstr>
      <vt:lpstr>Relaciones</vt:lpstr>
      <vt:lpstr>Entidad</vt:lpstr>
      <vt:lpstr>Entidad</vt:lpstr>
      <vt:lpstr>Atributos</vt:lpstr>
      <vt:lpstr>Atributos</vt:lpstr>
      <vt:lpstr>Cardinalidad</vt:lpstr>
      <vt:lpstr>Claves (Llaves)</vt:lpstr>
      <vt:lpstr>Clave o Llave Primaria  </vt:lpstr>
      <vt:lpstr>Reglas para la selección de una clava Primaria </vt:lpstr>
      <vt:lpstr>Reglas para la selección de una clava Primaria </vt:lpstr>
      <vt:lpstr>Reglas para la selección de una clava Primaria </vt:lpstr>
      <vt:lpstr>Reglas para la selección de una clava Primaria </vt:lpstr>
      <vt:lpstr>Selección de una clava Primaria </vt:lpstr>
      <vt:lpstr>Clave Candidata</vt:lpstr>
      <vt:lpstr>Foreign Key (Clave Forranea)</vt:lpstr>
      <vt:lpstr>Relaciones</vt:lpstr>
      <vt:lpstr>Relaciones</vt:lpstr>
      <vt:lpstr>Relaciones</vt:lpstr>
      <vt:lpstr>Relaciones</vt:lpstr>
      <vt:lpstr>Relaciones</vt:lpstr>
      <vt:lpstr>Relaciones</vt:lpstr>
      <vt:lpstr>Relaciones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MODULO BASE DE DATOS</dc:title>
  <dc:creator>Ing Carlos Caceres Ochoa</dc:creator>
  <cp:lastModifiedBy>DELL</cp:lastModifiedBy>
  <cp:revision>24</cp:revision>
  <dcterms:created xsi:type="dcterms:W3CDTF">2020-03-03T14:50:11Z</dcterms:created>
  <dcterms:modified xsi:type="dcterms:W3CDTF">2021-09-25T19:22:17Z</dcterms:modified>
</cp:coreProperties>
</file>