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1" r:id="rId3"/>
    <p:sldId id="260" r:id="rId4"/>
    <p:sldId id="257" r:id="rId5"/>
    <p:sldId id="258" r:id="rId6"/>
    <p:sldId id="265" r:id="rId7"/>
    <p:sldId id="259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us Reyes Tuz Acosta" initials="JRTA" lastIdx="1" clrIdx="0">
    <p:extLst>
      <p:ext uri="{19B8F6BF-5375-455C-9EA6-DF929625EA0E}">
        <p15:presenceInfo xmlns:p15="http://schemas.microsoft.com/office/powerpoint/2012/main" userId="1a4d69f5d9c256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A4B39-994E-4E4C-A425-97FEE07140DA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B6F2-8FFF-4406-B177-CDF47B41E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19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644-C2EA-4885-A1B5-CA3B247188C3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5719-C624-4A24-9DD7-7D37B7BC9872}" type="datetime1">
              <a:rPr lang="es-MX" smtClean="0"/>
              <a:t>18/10/2021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36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717-DFB5-4D20-8C0E-8F6F1DBEF941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5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A5F5-8FF6-4E34-817A-CE856FF9A18E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31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1F9-857D-4DE7-A0F2-6FA069C23120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74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65FC-8BC0-415B-BAC8-3EBB9F554DB5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6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FDB0-F7BF-4F3A-9D86-36DEAEDD4B07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241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7BD4-6046-4C3A-81AE-FE9783407C12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09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36B-6236-4938-892A-D86859E4BC91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98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BB7-E8D6-407A-88A0-6B971D461224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30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508E-5944-4707-B813-B45A5075B77E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0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7AA6-8D0A-4C45-871D-87CA9BD1A20B}" type="datetime1">
              <a:rPr lang="es-MX" smtClean="0"/>
              <a:t>18/10/2021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97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295-A9B1-4E73-A163-86C32167B874}" type="datetime1">
              <a:rPr lang="es-MX" smtClean="0"/>
              <a:t>18/10/2021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C99-664A-40E4-9C40-E6A00F561B33}" type="datetime1">
              <a:rPr lang="es-MX" smtClean="0"/>
              <a:t>18/10/2021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9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DFA-5BE7-4616-91A9-B68780E98BCE}" type="datetime1">
              <a:rPr lang="es-MX" smtClean="0"/>
              <a:t>18/10/2021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8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A5CD-39FE-40AE-8742-46B9E3632B88}" type="datetime1">
              <a:rPr lang="es-MX" smtClean="0"/>
              <a:t>18/10/2021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9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71C-E99D-4333-A854-2A876B0B2C7D}" type="datetime1">
              <a:rPr lang="es-MX" smtClean="0"/>
              <a:t>18/10/2021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9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900AA4-0F98-47A0-8EF5-10E189E44478}" type="datetime1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FD8938-C0E1-4987-B417-A2F5CCC7D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065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2032-CBC3-4B9F-B42A-32E5D7AB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9144000" cy="2387600"/>
          </a:xfrm>
        </p:spPr>
        <p:txBody>
          <a:bodyPr/>
          <a:lstStyle/>
          <a:p>
            <a:r>
              <a:rPr lang="es-ES" dirty="0"/>
              <a:t>Iniciativa de Gestión Económica presenta 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884ED-8FBB-481B-BB9A-6861BA4CF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979057"/>
            <a:ext cx="9144000" cy="1655762"/>
          </a:xfrm>
        </p:spPr>
        <p:txBody>
          <a:bodyPr>
            <a:normAutofit/>
          </a:bodyPr>
          <a:lstStyle/>
          <a:p>
            <a:r>
              <a:rPr lang="es-MX" sz="8000" dirty="0" err="1"/>
              <a:t>Kaane'ex</a:t>
            </a:r>
            <a:endParaRPr lang="es-MX" sz="8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C74765-89F1-4A4F-BBE3-2C20ED3E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0" t="19676" r="34869" b="17073"/>
          <a:stretch/>
        </p:blipFill>
        <p:spPr bwMode="auto">
          <a:xfrm>
            <a:off x="585557" y="929096"/>
            <a:ext cx="2255520" cy="43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0AC68A-602B-4C04-9A38-870ADE6C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8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4AE69-D154-4C53-B514-26526897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BIBLIOGRÁFICAS: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F51A1-7829-4AFB-AB9C-F8500C0C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INEGI. (10 de 01 de 2018). Instituto Nacional de Estadística y Geografía. Obtenido de Espacio y Datos de México: http://www.beta.inegi.org.mx/app/mapa/espacioydatos/default.aspx?ag=311020263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UNESCO. Las TIC en la Educación. http://www.unesco.org/new/es/unesco/themes/icts/. Accedido el 15 de abril de 2011 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Santos Tejero, J. A., &amp;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Ucán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Pech, J. P. (2016). Una propuesta para administrar las TIC en el COBAY Valladolid. Tecnología Educativa. Volumen III, 48,49. 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Inc. PMI-Capítulo México. http://www.pmimexico.org/wb/pmi/pmi_que_es_pmi (2011). Accedido el 19 de abril del 2011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Toro, R. (2021, 18 febrero). ISO 27001 ¿Cuáles son los requisitos de seguridad? PMG SSI - ISO 27001. https://www.pmg-ssi.com/2017/03/iso-27001-requisitos-de-seguridad/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92B3C4-A25A-433A-9180-DB2E3DAC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2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AD086-42C7-4CF8-8345-F05FDA24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GRACIAS POR PRESTAR ATENCIÓN.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5E24CF-EC56-438F-AD0F-58403A6C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7;p2">
            <a:extLst>
              <a:ext uri="{FF2B5EF4-FFF2-40B4-BE49-F238E27FC236}">
                <a16:creationId xmlns:a16="http://schemas.microsoft.com/office/drawing/2014/main" id="{777363F9-CE5A-484C-83D4-7992EAA6752A}"/>
              </a:ext>
            </a:extLst>
          </p:cNvPr>
          <p:cNvSpPr txBox="1">
            <a:spLocks/>
          </p:cNvSpPr>
          <p:nvPr/>
        </p:nvSpPr>
        <p:spPr>
          <a:xfrm>
            <a:off x="3115700" y="58161"/>
            <a:ext cx="4099200" cy="8756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3636"/>
              </a:lnSpc>
              <a:spcBef>
                <a:spcPts val="0"/>
              </a:spcBef>
              <a:buClr>
                <a:schemeClr val="lt1"/>
              </a:buClr>
              <a:buSzPts val="4400"/>
              <a:buFont typeface="Corbel"/>
              <a:buNone/>
            </a:pPr>
            <a:r>
              <a:rPr lang="es-MX" dirty="0"/>
              <a:t>Autores </a:t>
            </a:r>
          </a:p>
        </p:txBody>
      </p:sp>
      <p:pic>
        <p:nvPicPr>
          <p:cNvPr id="7" name="Google Shape;358;p2">
            <a:extLst>
              <a:ext uri="{FF2B5EF4-FFF2-40B4-BE49-F238E27FC236}">
                <a16:creationId xmlns:a16="http://schemas.microsoft.com/office/drawing/2014/main" id="{B1510D86-B33B-4A99-BA60-DCF5A52E46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949313">
            <a:off x="1052041" y="4154827"/>
            <a:ext cx="2011500" cy="209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Google Shape;359;p2">
            <a:extLst>
              <a:ext uri="{FF2B5EF4-FFF2-40B4-BE49-F238E27FC236}">
                <a16:creationId xmlns:a16="http://schemas.microsoft.com/office/drawing/2014/main" id="{D1765EE9-56B5-4063-82F4-33F3807FDCDF}"/>
              </a:ext>
            </a:extLst>
          </p:cNvPr>
          <p:cNvSpPr txBox="1"/>
          <p:nvPr/>
        </p:nvSpPr>
        <p:spPr>
          <a:xfrm>
            <a:off x="3327651" y="4877527"/>
            <a:ext cx="241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M.T.I. Jesús Antonio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Santos Tejero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0;p2">
            <a:extLst>
              <a:ext uri="{FF2B5EF4-FFF2-40B4-BE49-F238E27FC236}">
                <a16:creationId xmlns:a16="http://schemas.microsoft.com/office/drawing/2014/main" id="{5C5D889F-734A-4FEA-B431-760B3A7760DB}"/>
              </a:ext>
            </a:extLst>
          </p:cNvPr>
          <p:cNvSpPr txBox="1"/>
          <p:nvPr/>
        </p:nvSpPr>
        <p:spPr>
          <a:xfrm>
            <a:off x="2057791" y="1734930"/>
            <a:ext cx="172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José Isaac Che Teh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61;p2">
            <a:extLst>
              <a:ext uri="{FF2B5EF4-FFF2-40B4-BE49-F238E27FC236}">
                <a16:creationId xmlns:a16="http://schemas.microsoft.com/office/drawing/2014/main" id="{E6A8C01B-2F8F-48D0-ADDC-83BD6AFE19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631" y="1008113"/>
            <a:ext cx="1817099" cy="205994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Google Shape;362;p2">
            <a:extLst>
              <a:ext uri="{FF2B5EF4-FFF2-40B4-BE49-F238E27FC236}">
                <a16:creationId xmlns:a16="http://schemas.microsoft.com/office/drawing/2014/main" id="{5ABAE11D-BFFB-4E43-B876-3E8EB386F2DB}"/>
              </a:ext>
            </a:extLst>
          </p:cNvPr>
          <p:cNvSpPr txBox="1"/>
          <p:nvPr/>
        </p:nvSpPr>
        <p:spPr>
          <a:xfrm>
            <a:off x="9449730" y="1657223"/>
            <a:ext cx="210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Jesus Reyes Tuz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Acosta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63;p2">
            <a:extLst>
              <a:ext uri="{FF2B5EF4-FFF2-40B4-BE49-F238E27FC236}">
                <a16:creationId xmlns:a16="http://schemas.microsoft.com/office/drawing/2014/main" id="{0FDA437D-7996-46BD-A0A1-DFEAE3292947}"/>
              </a:ext>
            </a:extLst>
          </p:cNvPr>
          <p:cNvSpPr txBox="1"/>
          <p:nvPr/>
        </p:nvSpPr>
        <p:spPr>
          <a:xfrm>
            <a:off x="5342015" y="1657223"/>
            <a:ext cx="259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Felipe López 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Méndez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364;p2">
            <a:extLst>
              <a:ext uri="{FF2B5EF4-FFF2-40B4-BE49-F238E27FC236}">
                <a16:creationId xmlns:a16="http://schemas.microsoft.com/office/drawing/2014/main" id="{A7FA72FF-D126-4A18-8DCA-9E3316958D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8750" t="29128" r="18637" b="44433"/>
          <a:stretch/>
        </p:blipFill>
        <p:spPr>
          <a:xfrm>
            <a:off x="5824715" y="4153777"/>
            <a:ext cx="2108700" cy="209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365;p2">
            <a:extLst>
              <a:ext uri="{FF2B5EF4-FFF2-40B4-BE49-F238E27FC236}">
                <a16:creationId xmlns:a16="http://schemas.microsoft.com/office/drawing/2014/main" id="{82DF4F7B-8C33-452E-B202-D3C8A4875F29}"/>
              </a:ext>
            </a:extLst>
          </p:cNvPr>
          <p:cNvSpPr txBox="1"/>
          <p:nvPr/>
        </p:nvSpPr>
        <p:spPr>
          <a:xfrm>
            <a:off x="8016979" y="4845291"/>
            <a:ext cx="1685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MGTI Erick Alberto </a:t>
            </a:r>
            <a:r>
              <a:rPr lang="es-MX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Cupul</a:t>
            </a:r>
            <a:r>
              <a:rPr lang="es-MX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Burgos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366;p2">
            <a:extLst>
              <a:ext uri="{FF2B5EF4-FFF2-40B4-BE49-F238E27FC236}">
                <a16:creationId xmlns:a16="http://schemas.microsoft.com/office/drawing/2014/main" id="{0530364F-DAA7-4B42-990B-61BA82F824A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0521" y="1121366"/>
            <a:ext cx="1817100" cy="184607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Google Shape;367;p2">
            <a:extLst>
              <a:ext uri="{FF2B5EF4-FFF2-40B4-BE49-F238E27FC236}">
                <a16:creationId xmlns:a16="http://schemas.microsoft.com/office/drawing/2014/main" id="{FA78AEDC-F8A0-47B9-B615-C8314A871FD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-1593" b="-1"/>
          <a:stretch/>
        </p:blipFill>
        <p:spPr>
          <a:xfrm>
            <a:off x="208402" y="1135145"/>
            <a:ext cx="1817109" cy="184607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4AD199B-80E0-4E27-9322-AFFF06EF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C6C02-3579-446B-ABCB-B65DD96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s-MX" dirty="0"/>
              <a:t>INTRODUCCIÓN.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BE5F0-BD22-4F7B-835A-1EBF8F32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3615267"/>
          </a:xfrm>
        </p:spPr>
        <p:txBody>
          <a:bodyPr/>
          <a:lstStyle/>
          <a:p>
            <a:r>
              <a:rPr lang="es-MX" dirty="0"/>
              <a:t>De acuerdo con los resultados de la medición de la pobreza 2018, el 40.8% de la población de la entidad vivía en situación de pobreza, es decir, 900,500 personas, aproximadamente.</a:t>
            </a:r>
          </a:p>
          <a:p>
            <a:r>
              <a:rPr lang="es-MX" dirty="0"/>
              <a:t>Es por ello que se creó la aplicación móvil </a:t>
            </a:r>
            <a:r>
              <a:rPr lang="es-MX" dirty="0" err="1"/>
              <a:t>Kaane’ex</a:t>
            </a:r>
            <a:r>
              <a:rPr lang="es-MX" dirty="0"/>
              <a:t> del proyecto IGE con el objetivo de crear autoempleos desde casa enseñando a través de tutoriales a aprender oficios.</a:t>
            </a:r>
          </a:p>
        </p:txBody>
      </p:sp>
      <p:pic>
        <p:nvPicPr>
          <p:cNvPr id="4" name="Google Shape;507;p10">
            <a:extLst>
              <a:ext uri="{FF2B5EF4-FFF2-40B4-BE49-F238E27FC236}">
                <a16:creationId xmlns:a16="http://schemas.microsoft.com/office/drawing/2014/main" id="{A01BB97B-B8E0-451A-A630-141B39511A4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2519" r="12511"/>
          <a:stretch/>
        </p:blipFill>
        <p:spPr>
          <a:xfrm>
            <a:off x="9218612" y="863601"/>
            <a:ext cx="2669753" cy="177568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656F9F-779A-4448-A615-9FAAD2B9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8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6520A-05FB-4870-B518-96CD4920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la actualidad el uso de aplicaciones móviles es casi cotidiano, ya que estas nos brindan una extensa amplitud de categorías como juegos, redes sociales, multimedia, entre otros. </a:t>
            </a:r>
          </a:p>
          <a:p>
            <a:r>
              <a:rPr lang="es-MX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Proyecto IGE (Iniciativa de Gestión Económica), </a:t>
            </a: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una aplicación móvil que permite el fomento a la economía mediante video tutoriales enseñando distintas habilidades artesanales que permiten el fomento de la economía personal con la venta de los mismos.</a:t>
            </a:r>
            <a:endParaRPr lang="es-MX" dirty="0"/>
          </a:p>
        </p:txBody>
      </p:sp>
      <p:sp>
        <p:nvSpPr>
          <p:cNvPr id="4" name="Google Shape;376;p3">
            <a:extLst>
              <a:ext uri="{FF2B5EF4-FFF2-40B4-BE49-F238E27FC236}">
                <a16:creationId xmlns:a16="http://schemas.microsoft.com/office/drawing/2014/main" id="{1B18C838-8FB9-4622-9FCA-D9C2B1ADC0F2}"/>
              </a:ext>
            </a:extLst>
          </p:cNvPr>
          <p:cNvSpPr/>
          <p:nvPr/>
        </p:nvSpPr>
        <p:spPr>
          <a:xfrm>
            <a:off x="2251493" y="4114325"/>
            <a:ext cx="1905300" cy="18162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l="-12993" r="-12995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82;p3">
            <a:extLst>
              <a:ext uri="{FF2B5EF4-FFF2-40B4-BE49-F238E27FC236}">
                <a16:creationId xmlns:a16="http://schemas.microsoft.com/office/drawing/2014/main" id="{E1F8530F-FC2E-4C67-B823-E562BEAAFBFE}"/>
              </a:ext>
            </a:extLst>
          </p:cNvPr>
          <p:cNvSpPr/>
          <p:nvPr/>
        </p:nvSpPr>
        <p:spPr>
          <a:xfrm>
            <a:off x="9552688" y="1214552"/>
            <a:ext cx="1955100" cy="19551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l="-34993" r="-34993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99;p4">
            <a:extLst>
              <a:ext uri="{FF2B5EF4-FFF2-40B4-BE49-F238E27FC236}">
                <a16:creationId xmlns:a16="http://schemas.microsoft.com/office/drawing/2014/main" id="{3D62C1D0-2C53-4CB8-9BDA-D41DA7352F9A}"/>
              </a:ext>
            </a:extLst>
          </p:cNvPr>
          <p:cNvSpPr/>
          <p:nvPr/>
        </p:nvSpPr>
        <p:spPr>
          <a:xfrm>
            <a:off x="6907424" y="4114325"/>
            <a:ext cx="1955100" cy="19551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83368A0-1F86-4A5F-8913-744EE2D2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6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03B1-0048-4312-A14C-00609D6C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98" y="2586"/>
            <a:ext cx="8534400" cy="1507067"/>
          </a:xfrm>
        </p:spPr>
        <p:txBody>
          <a:bodyPr/>
          <a:lstStyle/>
          <a:p>
            <a:r>
              <a:rPr lang="es-MX" dirty="0"/>
              <a:t>PALABRAS CLAVE: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4ECC43-A916-408F-8EC9-EDB5BF88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Economía.</a:t>
            </a:r>
          </a:p>
          <a:p>
            <a:r>
              <a:rPr lang="es-MX" dirty="0"/>
              <a:t>Comunidades.</a:t>
            </a:r>
          </a:p>
          <a:p>
            <a:r>
              <a:rPr lang="es-MX" dirty="0"/>
              <a:t>Tutoriales.</a:t>
            </a:r>
          </a:p>
          <a:p>
            <a:r>
              <a:rPr lang="es-MX" dirty="0"/>
              <a:t>App.</a:t>
            </a:r>
          </a:p>
        </p:txBody>
      </p:sp>
      <p:pic>
        <p:nvPicPr>
          <p:cNvPr id="2052" name="Picture 4" descr="In-App Messaging | Firebase">
            <a:extLst>
              <a:ext uri="{FF2B5EF4-FFF2-40B4-BE49-F238E27FC236}">
                <a16:creationId xmlns:a16="http://schemas.microsoft.com/office/drawing/2014/main" id="{876C354E-0738-469B-AC00-43F1AE692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 bwMode="auto">
          <a:xfrm>
            <a:off x="-83044" y="4472522"/>
            <a:ext cx="3538176" cy="242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uerte súbita de la economía española">
            <a:extLst>
              <a:ext uri="{FF2B5EF4-FFF2-40B4-BE49-F238E27FC236}">
                <a16:creationId xmlns:a16="http://schemas.microsoft.com/office/drawing/2014/main" id="{06C9CE04-41B8-4E80-91A1-57F4E05C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96" y="4472522"/>
            <a:ext cx="3961074" cy="2482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erú: Consejos ante fallecimientos por Covid-19 en comunidades indígenas de  la Amazonía | Comité Internacional de la Cruz Roja">
            <a:extLst>
              <a:ext uri="{FF2B5EF4-FFF2-40B4-BE49-F238E27FC236}">
                <a16:creationId xmlns:a16="http://schemas.microsoft.com/office/drawing/2014/main" id="{1EC8BEEC-A075-4912-9E71-606A4D76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48" y="1004456"/>
            <a:ext cx="4311982" cy="2424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utoría y Desarrollo Integral del Estudiante – Prepa en linea SEP">
            <a:extLst>
              <a:ext uri="{FF2B5EF4-FFF2-40B4-BE49-F238E27FC236}">
                <a16:creationId xmlns:a16="http://schemas.microsoft.com/office/drawing/2014/main" id="{13B1C030-166D-454C-9AB5-D43B465E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20" y="3998041"/>
            <a:ext cx="38290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2062BE-714E-4970-A0D1-86EEE770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91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ECFAA-C14E-477A-ADD8-4E0395CA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79982" cy="795150"/>
          </a:xfrm>
        </p:spPr>
        <p:txBody>
          <a:bodyPr/>
          <a:lstStyle/>
          <a:p>
            <a:r>
              <a:rPr lang="es-MX" dirty="0"/>
              <a:t>BENEFICIOS</a:t>
            </a:r>
          </a:p>
        </p:txBody>
      </p:sp>
      <p:grpSp>
        <p:nvGrpSpPr>
          <p:cNvPr id="4" name="Google Shape;461;p8">
            <a:extLst>
              <a:ext uri="{FF2B5EF4-FFF2-40B4-BE49-F238E27FC236}">
                <a16:creationId xmlns:a16="http://schemas.microsoft.com/office/drawing/2014/main" id="{58E37DA1-5225-40DE-B2FF-218D7044C67A}"/>
              </a:ext>
            </a:extLst>
          </p:cNvPr>
          <p:cNvGrpSpPr/>
          <p:nvPr/>
        </p:nvGrpSpPr>
        <p:grpSpPr>
          <a:xfrm>
            <a:off x="1416340" y="79940"/>
            <a:ext cx="8748345" cy="3915085"/>
            <a:chOff x="-133" y="702605"/>
            <a:chExt cx="8748345" cy="3915085"/>
          </a:xfrm>
        </p:grpSpPr>
        <p:sp>
          <p:nvSpPr>
            <p:cNvPr id="5" name="Google Shape;462;p8">
              <a:extLst>
                <a:ext uri="{FF2B5EF4-FFF2-40B4-BE49-F238E27FC236}">
                  <a16:creationId xmlns:a16="http://schemas.microsoft.com/office/drawing/2014/main" id="{4820EF06-5D04-4B49-9410-D7FB5BD587E7}"/>
                </a:ext>
              </a:extLst>
            </p:cNvPr>
            <p:cNvSpPr/>
            <p:nvPr/>
          </p:nvSpPr>
          <p:spPr>
            <a:xfrm rot="5400000">
              <a:off x="543317" y="1648703"/>
              <a:ext cx="1636500" cy="27234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63;p8">
              <a:extLst>
                <a:ext uri="{FF2B5EF4-FFF2-40B4-BE49-F238E27FC236}">
                  <a16:creationId xmlns:a16="http://schemas.microsoft.com/office/drawing/2014/main" id="{ABE99A61-FB2D-47D4-82BF-023C5ADBBC29}"/>
                </a:ext>
              </a:extLst>
            </p:cNvPr>
            <p:cNvSpPr/>
            <p:nvPr/>
          </p:nvSpPr>
          <p:spPr>
            <a:xfrm>
              <a:off x="270144" y="2462490"/>
              <a:ext cx="2458500" cy="21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64;p8">
              <a:extLst>
                <a:ext uri="{FF2B5EF4-FFF2-40B4-BE49-F238E27FC236}">
                  <a16:creationId xmlns:a16="http://schemas.microsoft.com/office/drawing/2014/main" id="{F8E5446D-5F19-4D46-B54F-C6C6E72F78B2}"/>
                </a:ext>
              </a:extLst>
            </p:cNvPr>
            <p:cNvSpPr txBox="1"/>
            <p:nvPr/>
          </p:nvSpPr>
          <p:spPr>
            <a:xfrm>
              <a:off x="270144" y="2462490"/>
              <a:ext cx="2458500" cy="21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s-MX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Fomento a la economía local.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65;p8">
              <a:extLst>
                <a:ext uri="{FF2B5EF4-FFF2-40B4-BE49-F238E27FC236}">
                  <a16:creationId xmlns:a16="http://schemas.microsoft.com/office/drawing/2014/main" id="{3199D1AF-DD22-408B-9C5D-A684469C8D80}"/>
                </a:ext>
              </a:extLst>
            </p:cNvPr>
            <p:cNvSpPr/>
            <p:nvPr/>
          </p:nvSpPr>
          <p:spPr>
            <a:xfrm>
              <a:off x="2264842" y="1448329"/>
              <a:ext cx="463800" cy="4638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6;p8">
              <a:extLst>
                <a:ext uri="{FF2B5EF4-FFF2-40B4-BE49-F238E27FC236}">
                  <a16:creationId xmlns:a16="http://schemas.microsoft.com/office/drawing/2014/main" id="{B775DDBA-3BEB-44F5-9FC1-4646E8208DF3}"/>
                </a:ext>
              </a:extLst>
            </p:cNvPr>
            <p:cNvSpPr/>
            <p:nvPr/>
          </p:nvSpPr>
          <p:spPr>
            <a:xfrm rot="5400000">
              <a:off x="3553103" y="903929"/>
              <a:ext cx="1636500" cy="27234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67;p8">
              <a:extLst>
                <a:ext uri="{FF2B5EF4-FFF2-40B4-BE49-F238E27FC236}">
                  <a16:creationId xmlns:a16="http://schemas.microsoft.com/office/drawing/2014/main" id="{30D5E952-F25F-4C47-962D-86C65D9982DD}"/>
                </a:ext>
              </a:extLst>
            </p:cNvPr>
            <p:cNvSpPr/>
            <p:nvPr/>
          </p:nvSpPr>
          <p:spPr>
            <a:xfrm>
              <a:off x="3279928" y="1717716"/>
              <a:ext cx="2458500" cy="21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68;p8">
              <a:extLst>
                <a:ext uri="{FF2B5EF4-FFF2-40B4-BE49-F238E27FC236}">
                  <a16:creationId xmlns:a16="http://schemas.microsoft.com/office/drawing/2014/main" id="{CFFAA3E7-0834-4550-BD6E-C48E15CE6AF6}"/>
                </a:ext>
              </a:extLst>
            </p:cNvPr>
            <p:cNvSpPr txBox="1"/>
            <p:nvPr/>
          </p:nvSpPr>
          <p:spPr>
            <a:xfrm>
              <a:off x="3279928" y="1717716"/>
              <a:ext cx="2458500" cy="21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s-MX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Fomento a las actividades seguras, de bajo riesgo o aceptadas en las casas por la pandemia.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69;p8">
              <a:extLst>
                <a:ext uri="{FF2B5EF4-FFF2-40B4-BE49-F238E27FC236}">
                  <a16:creationId xmlns:a16="http://schemas.microsoft.com/office/drawing/2014/main" id="{BFEDCB78-A935-4588-90C1-3CC74BACA181}"/>
                </a:ext>
              </a:extLst>
            </p:cNvPr>
            <p:cNvSpPr/>
            <p:nvPr/>
          </p:nvSpPr>
          <p:spPr>
            <a:xfrm>
              <a:off x="5274626" y="703555"/>
              <a:ext cx="463800" cy="4638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70;p8">
              <a:extLst>
                <a:ext uri="{FF2B5EF4-FFF2-40B4-BE49-F238E27FC236}">
                  <a16:creationId xmlns:a16="http://schemas.microsoft.com/office/drawing/2014/main" id="{B1249E88-CA79-46A5-8AE5-BAAB01FA77B5}"/>
                </a:ext>
              </a:extLst>
            </p:cNvPr>
            <p:cNvSpPr/>
            <p:nvPr/>
          </p:nvSpPr>
          <p:spPr>
            <a:xfrm rot="5400000">
              <a:off x="6562887" y="159155"/>
              <a:ext cx="1636500" cy="27234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71;p8">
              <a:extLst>
                <a:ext uri="{FF2B5EF4-FFF2-40B4-BE49-F238E27FC236}">
                  <a16:creationId xmlns:a16="http://schemas.microsoft.com/office/drawing/2014/main" id="{D2050E90-4107-48EE-AE64-F0090FF7D03B}"/>
                </a:ext>
              </a:extLst>
            </p:cNvPr>
            <p:cNvSpPr/>
            <p:nvPr/>
          </p:nvSpPr>
          <p:spPr>
            <a:xfrm>
              <a:off x="6289712" y="972942"/>
              <a:ext cx="2458500" cy="21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72;p8">
              <a:extLst>
                <a:ext uri="{FF2B5EF4-FFF2-40B4-BE49-F238E27FC236}">
                  <a16:creationId xmlns:a16="http://schemas.microsoft.com/office/drawing/2014/main" id="{365AB5CA-6780-420E-8822-6AE25C48A212}"/>
                </a:ext>
              </a:extLst>
            </p:cNvPr>
            <p:cNvSpPr txBox="1"/>
            <p:nvPr/>
          </p:nvSpPr>
          <p:spPr>
            <a:xfrm>
              <a:off x="6289712" y="972942"/>
              <a:ext cx="2458500" cy="21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s-MX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Fomento al autoempleo (Carpintería básica, agricultura, bordado y costura básica, creación de hamacas).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473;p8">
            <a:extLst>
              <a:ext uri="{FF2B5EF4-FFF2-40B4-BE49-F238E27FC236}">
                <a16:creationId xmlns:a16="http://schemas.microsoft.com/office/drawing/2014/main" id="{EC71D9A0-97A0-4640-B1D1-E79298B9E579}"/>
              </a:ext>
            </a:extLst>
          </p:cNvPr>
          <p:cNvGrpSpPr/>
          <p:nvPr/>
        </p:nvGrpSpPr>
        <p:grpSpPr>
          <a:xfrm>
            <a:off x="131403" y="3240117"/>
            <a:ext cx="8216464" cy="3676963"/>
            <a:chOff x="2503" y="477630"/>
            <a:chExt cx="8216464" cy="3676963"/>
          </a:xfrm>
        </p:grpSpPr>
        <p:sp>
          <p:nvSpPr>
            <p:cNvPr id="17" name="Google Shape;474;p8">
              <a:extLst>
                <a:ext uri="{FF2B5EF4-FFF2-40B4-BE49-F238E27FC236}">
                  <a16:creationId xmlns:a16="http://schemas.microsoft.com/office/drawing/2014/main" id="{38BC4C6E-D792-4289-8516-BB780238B296}"/>
                </a:ext>
              </a:extLst>
            </p:cNvPr>
            <p:cNvSpPr/>
            <p:nvPr/>
          </p:nvSpPr>
          <p:spPr>
            <a:xfrm rot="5400000">
              <a:off x="512803" y="1366295"/>
              <a:ext cx="1537200" cy="25578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75;p8">
              <a:extLst>
                <a:ext uri="{FF2B5EF4-FFF2-40B4-BE49-F238E27FC236}">
                  <a16:creationId xmlns:a16="http://schemas.microsoft.com/office/drawing/2014/main" id="{B11A283C-33F6-4B8A-A25D-03D812C3C34B}"/>
                </a:ext>
              </a:extLst>
            </p:cNvPr>
            <p:cNvSpPr/>
            <p:nvPr/>
          </p:nvSpPr>
          <p:spPr>
            <a:xfrm>
              <a:off x="256358" y="2130493"/>
              <a:ext cx="2309100" cy="20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6;p8">
              <a:extLst>
                <a:ext uri="{FF2B5EF4-FFF2-40B4-BE49-F238E27FC236}">
                  <a16:creationId xmlns:a16="http://schemas.microsoft.com/office/drawing/2014/main" id="{1894BFDE-6AA0-4D7C-A3DC-E47CE2390270}"/>
                </a:ext>
              </a:extLst>
            </p:cNvPr>
            <p:cNvSpPr txBox="1"/>
            <p:nvPr/>
          </p:nvSpPr>
          <p:spPr>
            <a:xfrm>
              <a:off x="256358" y="2130493"/>
              <a:ext cx="2309100" cy="20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s-MX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 aprovechamiento más óptimo entorno a la situación actual.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77;p8">
              <a:extLst>
                <a:ext uri="{FF2B5EF4-FFF2-40B4-BE49-F238E27FC236}">
                  <a16:creationId xmlns:a16="http://schemas.microsoft.com/office/drawing/2014/main" id="{2B105C26-F7CF-4964-A2D6-F10C4CF5DF3F}"/>
                </a:ext>
              </a:extLst>
            </p:cNvPr>
            <p:cNvSpPr/>
            <p:nvPr/>
          </p:nvSpPr>
          <p:spPr>
            <a:xfrm>
              <a:off x="2129755" y="1178005"/>
              <a:ext cx="435600" cy="4356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78;p8">
              <a:extLst>
                <a:ext uri="{FF2B5EF4-FFF2-40B4-BE49-F238E27FC236}">
                  <a16:creationId xmlns:a16="http://schemas.microsoft.com/office/drawing/2014/main" id="{E6258CCD-0DF7-4006-B20B-EC91D76D3FF3}"/>
                </a:ext>
              </a:extLst>
            </p:cNvPr>
            <p:cNvSpPr/>
            <p:nvPr/>
          </p:nvSpPr>
          <p:spPr>
            <a:xfrm rot="5400000">
              <a:off x="3339558" y="666812"/>
              <a:ext cx="1537200" cy="25578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79;p8">
              <a:extLst>
                <a:ext uri="{FF2B5EF4-FFF2-40B4-BE49-F238E27FC236}">
                  <a16:creationId xmlns:a16="http://schemas.microsoft.com/office/drawing/2014/main" id="{07996354-C027-4725-89B3-FE1961F2A15F}"/>
                </a:ext>
              </a:extLst>
            </p:cNvPr>
            <p:cNvSpPr/>
            <p:nvPr/>
          </p:nvSpPr>
          <p:spPr>
            <a:xfrm>
              <a:off x="3083112" y="1431010"/>
              <a:ext cx="2309100" cy="20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80;p8">
              <a:extLst>
                <a:ext uri="{FF2B5EF4-FFF2-40B4-BE49-F238E27FC236}">
                  <a16:creationId xmlns:a16="http://schemas.microsoft.com/office/drawing/2014/main" id="{6CCD1622-91CE-4D50-90A0-265F46E8C4CA}"/>
                </a:ext>
              </a:extLst>
            </p:cNvPr>
            <p:cNvSpPr txBox="1"/>
            <p:nvPr/>
          </p:nvSpPr>
          <p:spPr>
            <a:xfrm>
              <a:off x="3083112" y="1431010"/>
              <a:ext cx="2309100" cy="20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s-MX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uso de las </a:t>
              </a:r>
              <a:r>
                <a:rPr lang="es-MX" sz="20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TICs</a:t>
              </a:r>
              <a:r>
                <a:rPr lang="es-MX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para difundir productos artesanales.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81;p8">
              <a:extLst>
                <a:ext uri="{FF2B5EF4-FFF2-40B4-BE49-F238E27FC236}">
                  <a16:creationId xmlns:a16="http://schemas.microsoft.com/office/drawing/2014/main" id="{501F29CC-DB69-4287-B568-046CD7EE1697}"/>
                </a:ext>
              </a:extLst>
            </p:cNvPr>
            <p:cNvSpPr/>
            <p:nvPr/>
          </p:nvSpPr>
          <p:spPr>
            <a:xfrm>
              <a:off x="4956510" y="478522"/>
              <a:ext cx="435600" cy="4356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82;p8">
              <a:extLst>
                <a:ext uri="{FF2B5EF4-FFF2-40B4-BE49-F238E27FC236}">
                  <a16:creationId xmlns:a16="http://schemas.microsoft.com/office/drawing/2014/main" id="{34226F65-5E55-4B24-AAC7-60F136D41394}"/>
                </a:ext>
              </a:extLst>
            </p:cNvPr>
            <p:cNvSpPr/>
            <p:nvPr/>
          </p:nvSpPr>
          <p:spPr>
            <a:xfrm rot="5400000">
              <a:off x="6166312" y="-32670"/>
              <a:ext cx="1537200" cy="25578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483;p8">
              <a:extLst>
                <a:ext uri="{FF2B5EF4-FFF2-40B4-BE49-F238E27FC236}">
                  <a16:creationId xmlns:a16="http://schemas.microsoft.com/office/drawing/2014/main" id="{E9731EFE-CDFD-4391-AE61-048C2E449FB5}"/>
                </a:ext>
              </a:extLst>
            </p:cNvPr>
            <p:cNvSpPr/>
            <p:nvPr/>
          </p:nvSpPr>
          <p:spPr>
            <a:xfrm>
              <a:off x="5909867" y="731526"/>
              <a:ext cx="2309100" cy="20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484;p8">
              <a:extLst>
                <a:ext uri="{FF2B5EF4-FFF2-40B4-BE49-F238E27FC236}">
                  <a16:creationId xmlns:a16="http://schemas.microsoft.com/office/drawing/2014/main" id="{648FF089-02DE-4C42-A0B4-7C60C23F8BC4}"/>
                </a:ext>
              </a:extLst>
            </p:cNvPr>
            <p:cNvSpPr txBox="1"/>
            <p:nvPr/>
          </p:nvSpPr>
          <p:spPr>
            <a:xfrm>
              <a:off x="5909867" y="731526"/>
              <a:ext cx="2309100" cy="20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s-MX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Aprendizaje gratuito y accesible, al alcance de las personas.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485;p8">
            <a:extLst>
              <a:ext uri="{FF2B5EF4-FFF2-40B4-BE49-F238E27FC236}">
                <a16:creationId xmlns:a16="http://schemas.microsoft.com/office/drawing/2014/main" id="{98A1ED61-0A48-4107-A32A-D559809C0CFA}"/>
              </a:ext>
            </a:extLst>
          </p:cNvPr>
          <p:cNvSpPr/>
          <p:nvPr/>
        </p:nvSpPr>
        <p:spPr>
          <a:xfrm rot="5400000">
            <a:off x="8978985" y="1880606"/>
            <a:ext cx="1519200" cy="2528100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86;p8">
            <a:extLst>
              <a:ext uri="{FF2B5EF4-FFF2-40B4-BE49-F238E27FC236}">
                <a16:creationId xmlns:a16="http://schemas.microsoft.com/office/drawing/2014/main" id="{25DFFFDF-5CF1-4724-8973-3E96ECBBF103}"/>
              </a:ext>
            </a:extLst>
          </p:cNvPr>
          <p:cNvSpPr/>
          <p:nvPr/>
        </p:nvSpPr>
        <p:spPr>
          <a:xfrm>
            <a:off x="7874866" y="2584451"/>
            <a:ext cx="463800" cy="4638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87;p8">
            <a:extLst>
              <a:ext uri="{FF2B5EF4-FFF2-40B4-BE49-F238E27FC236}">
                <a16:creationId xmlns:a16="http://schemas.microsoft.com/office/drawing/2014/main" id="{AC1D6B72-0C42-43AE-8DC1-9345B72AB8A3}"/>
              </a:ext>
            </a:extLst>
          </p:cNvPr>
          <p:cNvSpPr txBox="1"/>
          <p:nvPr/>
        </p:nvSpPr>
        <p:spPr>
          <a:xfrm>
            <a:off x="8935435" y="2775814"/>
            <a:ext cx="27087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Canales de distribución directa reduciendo intermediarios entre artesanos y clientes.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E455D05-674E-468A-966F-4B01C24E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1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78D5-C585-4F87-837A-4CC8BA4E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28" y="43543"/>
            <a:ext cx="8534400" cy="1507067"/>
          </a:xfrm>
        </p:spPr>
        <p:txBody>
          <a:bodyPr>
            <a:normAutofit/>
          </a:bodyPr>
          <a:lstStyle/>
          <a:p>
            <a:r>
              <a:rPr lang="es-MX" dirty="0"/>
              <a:t>METODOLOGÍA Project </a:t>
            </a:r>
            <a:r>
              <a:rPr lang="es-MX" dirty="0" err="1"/>
              <a:t>Managment</a:t>
            </a:r>
            <a:r>
              <a:rPr lang="es-MX" dirty="0"/>
              <a:t> </a:t>
            </a:r>
            <a:r>
              <a:rPr lang="es-MX" dirty="0" err="1"/>
              <a:t>Institute</a:t>
            </a:r>
            <a:r>
              <a:rPr lang="es-MX" dirty="0"/>
              <a:t> (PMI).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E30D5-69F4-40EC-AB5A-019B9E94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84" y="1309915"/>
            <a:ext cx="8534400" cy="5119914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Planeación.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Reuniones virtuales.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Documentación.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Ejecución.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Desarrollo del software (Aplicación móvil).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Desarrollo de videos.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Prototipo oficio carpintería.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Prototipo oficio hortaliza.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Prototipo oficio hamaca.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Prototipo oficio de costura.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Seguimiento.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Integración de videos y app.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Presentación (cierre).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- Presentación de los prototipos.</a:t>
            </a:r>
            <a:endParaRPr lang="es-MX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endParaRPr lang="es-MX" dirty="0"/>
          </a:p>
        </p:txBody>
      </p:sp>
      <p:pic>
        <p:nvPicPr>
          <p:cNvPr id="4" name="Google Shape;441;p6">
            <a:extLst>
              <a:ext uri="{FF2B5EF4-FFF2-40B4-BE49-F238E27FC236}">
                <a16:creationId xmlns:a16="http://schemas.microsoft.com/office/drawing/2014/main" id="{447C07EE-E021-4CE6-9FED-1D2A8F7CDE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648" t="19555" r="35073" b="13484"/>
          <a:stretch/>
        </p:blipFill>
        <p:spPr>
          <a:xfrm>
            <a:off x="6631214" y="1550610"/>
            <a:ext cx="244021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E7427D-82BA-49E6-A8B2-4FC3CF08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0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1A841-C4AB-4D11-87A5-0912B3DE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58" y="205548"/>
            <a:ext cx="8534400" cy="1507067"/>
          </a:xfrm>
        </p:spPr>
        <p:txBody>
          <a:bodyPr/>
          <a:lstStyle/>
          <a:p>
            <a:r>
              <a:rPr lang="es-MX" dirty="0"/>
              <a:t>RESULTADOS O AVANCES: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967A6-0A11-4175-BF97-E0696A6D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Como resultado del proyecto, se obtuvo la versión inicial de una aplicación móvil que permitirá presentar diversos elementos multimedia de capacitación en lenguaje maya y español.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1F487C-6C22-40C9-A3D6-68B868BE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4" t="15547" r="32960" b="21797"/>
          <a:stretch/>
        </p:blipFill>
        <p:spPr bwMode="auto">
          <a:xfrm>
            <a:off x="1013855" y="2844699"/>
            <a:ext cx="1836957" cy="3579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0EA38F-C357-4098-8EAB-242044D85A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0" t="15247" r="33379" b="22249"/>
          <a:stretch/>
        </p:blipFill>
        <p:spPr bwMode="auto">
          <a:xfrm>
            <a:off x="3233968" y="2844699"/>
            <a:ext cx="1836957" cy="36399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EEFE04-D2FA-496A-B5B1-ECE54EA1B1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0" t="15092" r="33045" b="22703"/>
          <a:stretch/>
        </p:blipFill>
        <p:spPr bwMode="auto">
          <a:xfrm>
            <a:off x="5454081" y="2835608"/>
            <a:ext cx="1836957" cy="3554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8EF698-765D-44AA-9794-6EB317CF61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15397" r="32957" b="21664"/>
          <a:stretch/>
        </p:blipFill>
        <p:spPr bwMode="auto">
          <a:xfrm>
            <a:off x="7674194" y="2835608"/>
            <a:ext cx="1836957" cy="3563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2BE6188-BCBA-4A22-B1D8-269ADC24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EEA4A-62A0-40B2-B589-5CB41D85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34" y="167123"/>
            <a:ext cx="8534400" cy="1507067"/>
          </a:xfrm>
        </p:spPr>
        <p:txBody>
          <a:bodyPr/>
          <a:lstStyle/>
          <a:p>
            <a:r>
              <a:rPr lang="es-MX" dirty="0"/>
              <a:t>DISCUSIÓN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49CB1-DA3C-4AED-AEEB-9443BD11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34" y="1674190"/>
            <a:ext cx="8534400" cy="3615267"/>
          </a:xfrm>
        </p:spPr>
        <p:txBody>
          <a:bodyPr/>
          <a:lstStyle/>
          <a:p>
            <a:r>
              <a:rPr lang="es-MX" dirty="0"/>
              <a:t>F</a:t>
            </a:r>
            <a:r>
              <a:rPr lang="es-MX"/>
              <a:t>omentar </a:t>
            </a:r>
            <a:r>
              <a:rPr lang="es-MX" dirty="0"/>
              <a:t>el empleo y el emprendimiento mediante video tutoriales.</a:t>
            </a:r>
          </a:p>
          <a:p>
            <a:r>
              <a:rPr lang="es-MX" dirty="0"/>
              <a:t>Emplear las tecnologías móviles como herramienta para el aprendizaje.</a:t>
            </a:r>
          </a:p>
          <a:p>
            <a:r>
              <a:rPr lang="es-MX" dirty="0"/>
              <a:t>Difusión de oficios locales.</a:t>
            </a:r>
          </a:p>
          <a:p>
            <a:r>
              <a:rPr lang="es-MX" dirty="0"/>
              <a:t>Fomentar la autogestión comunitaria de este tipo de proyectos.</a:t>
            </a:r>
          </a:p>
          <a:p>
            <a:r>
              <a:rPr lang="es-MX" dirty="0"/>
              <a:t>El proyecto propuesto tiene como fin que la gente puede trabajar desde casa, sin necesidad de arriesgarse a salir en tiempos de pandemia.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BD724-A626-471A-9570-4FFDA1E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8938-C0E1-4987-B417-A2F5CCC7D521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2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657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Corbel</vt:lpstr>
      <vt:lpstr>Wingdings 3</vt:lpstr>
      <vt:lpstr>Sector</vt:lpstr>
      <vt:lpstr>Iniciativa de Gestión Económica presenta </vt:lpstr>
      <vt:lpstr>Presentación de PowerPoint</vt:lpstr>
      <vt:lpstr>INTRODUCCIÓN.</vt:lpstr>
      <vt:lpstr>Presentación de PowerPoint</vt:lpstr>
      <vt:lpstr>PALABRAS CLAVE:</vt:lpstr>
      <vt:lpstr>BENEFICIOS</vt:lpstr>
      <vt:lpstr>METODOLOGÍA Project Managment Institute (PMI).</vt:lpstr>
      <vt:lpstr>RESULTADOS O AVANCES: </vt:lpstr>
      <vt:lpstr>DISCUSIÓN Y CONCLUSIONES</vt:lpstr>
      <vt:lpstr>REFERENCIAS BIBLIOGRÁFICAS: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Iniciativa de Gestión Económica presenta </dc:title>
  <dc:creator>Jesus Reyes Tuz Acosta</dc:creator>
  <cp:lastModifiedBy>Jesus Reyes Tuz Acosta</cp:lastModifiedBy>
  <cp:revision>5</cp:revision>
  <dcterms:created xsi:type="dcterms:W3CDTF">2021-10-19T02:02:19Z</dcterms:created>
  <dcterms:modified xsi:type="dcterms:W3CDTF">2021-10-19T03:34:54Z</dcterms:modified>
</cp:coreProperties>
</file>