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9"/>
  </p:notesMasterIdLst>
  <p:sldIdLst>
    <p:sldId id="355" r:id="rId2"/>
    <p:sldId id="364" r:id="rId3"/>
    <p:sldId id="366" r:id="rId4"/>
    <p:sldId id="365" r:id="rId5"/>
    <p:sldId id="361" r:id="rId6"/>
    <p:sldId id="290" r:id="rId7"/>
    <p:sldId id="291" r:id="rId8"/>
    <p:sldId id="292" r:id="rId9"/>
    <p:sldId id="343" r:id="rId10"/>
    <p:sldId id="339" r:id="rId11"/>
    <p:sldId id="342" r:id="rId12"/>
    <p:sldId id="340" r:id="rId13"/>
    <p:sldId id="341" r:id="rId14"/>
    <p:sldId id="293" r:id="rId15"/>
    <p:sldId id="356" r:id="rId16"/>
    <p:sldId id="367" r:id="rId17"/>
    <p:sldId id="369" r:id="rId18"/>
    <p:sldId id="287" r:id="rId19"/>
    <p:sldId id="288" r:id="rId20"/>
    <p:sldId id="314" r:id="rId21"/>
    <p:sldId id="357" r:id="rId22"/>
    <p:sldId id="289" r:id="rId23"/>
    <p:sldId id="315" r:id="rId24"/>
    <p:sldId id="294" r:id="rId25"/>
    <p:sldId id="295" r:id="rId26"/>
    <p:sldId id="332" r:id="rId27"/>
    <p:sldId id="333" r:id="rId28"/>
    <p:sldId id="334" r:id="rId29"/>
    <p:sldId id="335" r:id="rId30"/>
    <p:sldId id="362" r:id="rId31"/>
    <p:sldId id="363" r:id="rId32"/>
    <p:sldId id="336" r:id="rId33"/>
    <p:sldId id="337" r:id="rId34"/>
    <p:sldId id="296" r:id="rId35"/>
    <p:sldId id="317" r:id="rId36"/>
    <p:sldId id="318" r:id="rId37"/>
    <p:sldId id="319" r:id="rId38"/>
    <p:sldId id="316" r:id="rId39"/>
    <p:sldId id="322" r:id="rId40"/>
    <p:sldId id="329" r:id="rId41"/>
    <p:sldId id="331" r:id="rId42"/>
    <p:sldId id="358" r:id="rId43"/>
    <p:sldId id="330" r:id="rId44"/>
    <p:sldId id="302" r:id="rId45"/>
    <p:sldId id="306" r:id="rId46"/>
    <p:sldId id="307" r:id="rId47"/>
    <p:sldId id="308" r:id="rId48"/>
    <p:sldId id="309" r:id="rId49"/>
    <p:sldId id="310" r:id="rId50"/>
    <p:sldId id="346" r:id="rId51"/>
    <p:sldId id="370" r:id="rId52"/>
    <p:sldId id="347" r:id="rId53"/>
    <p:sldId id="350" r:id="rId54"/>
    <p:sldId id="348" r:id="rId55"/>
    <p:sldId id="354" r:id="rId56"/>
    <p:sldId id="376" r:id="rId57"/>
    <p:sldId id="371" r:id="rId58"/>
    <p:sldId id="372" r:id="rId59"/>
    <p:sldId id="373" r:id="rId60"/>
    <p:sldId id="374" r:id="rId61"/>
    <p:sldId id="349" r:id="rId62"/>
    <p:sldId id="375" r:id="rId63"/>
    <p:sldId id="359" r:id="rId64"/>
    <p:sldId id="360" r:id="rId65"/>
    <p:sldId id="351" r:id="rId66"/>
    <p:sldId id="352" r:id="rId67"/>
    <p:sldId id="353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5B56003-E3F1-4624-84C7-FADCDA0D9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26D5-76A4-4BB1-B44A-AD43A4B1671D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CEF4C-3B78-4FE9-ACCD-1CF8E6605ED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BCD47-B4E5-4F28-ABE8-1F20D6BF4CF7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0409-7C55-4D5B-AFF3-C20665309341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9CD52-14BB-4F92-9C47-C0F9A70DA36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DFA8E-E5EC-4B03-8701-0046F21E68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9D8C-F180-4020-A2A8-6AE795AF796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832BA-941E-4C76-945B-8CE70282C546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ECFAD-71B8-4DD0-864A-5D2D2A36C633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E0F9A-F080-4722-B234-57CB5916E50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0ADF-251D-47AB-A154-646D795BC2F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1007-9677-4AC3-A5A6-ED8A79752A04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15EAF-9D35-49AF-9592-101D7EA32CCE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F798B-58DE-4C23-9426-B8C2B3C8E0D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Maybe students have seen this before in Math class. Geometry or Alg I.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9A856-5812-4522-A42F-A2BFA092842C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75A1C-6A2C-42DC-AD6C-E3D6F19C9D83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previous slide vector is substituted into this derivative formula. For Math majors only.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A1365-30D9-493E-9C5D-F49AA10AD88D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ED3A-667D-4DCC-8A62-DCDED10F3DD2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47D68-2791-4E35-A52B-CEC1C777CAE3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0B47D-3238-490A-84DE-D829A26AEB19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6B7EE-5B13-4BAF-AAA2-C86B610468C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61DF6-732F-4D49-B3E4-FB9516A58801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6C66-A3AA-4F08-B1E8-AB3B9A5CEB13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6ABA7-EFBB-47F3-B0B8-2D1EC7727EE3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5DAD0-494D-4175-A854-C0B64ED5D01B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885BD-3827-41D2-AE85-7376A8B2C171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Make another slide that shows first half of Sobel.c code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C10E3-0A4F-4DF2-A4E1-EE2F93FC345D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3852E-2C8F-4E4F-95E2-CEEBE9ACB47F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D1CD-8FE0-46D3-A57F-F3A33CC28017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1EBE1-D6A0-4143-BA42-6D8C5545560C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E0E6D-EA35-4FC4-9664-54E33AD74B6E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E0A89-8159-4515-833D-47CFEEFD826D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D285-C884-4FAD-BBE4-1DBEEF8CEA49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28863-4E3B-42F2-A437-4EF905764ED3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08039-6721-49E6-8AE0-3037BE0CAEE6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BE141-6513-449D-9995-883AB8B661B2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25013-CCDA-46E8-A416-DFA1F9D8F372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37A6C-363A-4E7D-89FD-2800419828D2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Put this at beginning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FD0FB-B94A-47BB-97DF-51D32DE6495B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310FD-2329-4F2D-9963-8D9501A2D13D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9C42F-4876-4D27-B56B-A52328D071C0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BE4FE-72B1-42F1-9A62-9ABE5C3DE97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3B5B5-32DC-46AE-A8BE-341F9617A732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4ABBE-09ED-464F-BC9C-BFB26263486E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BE532-573F-4AFE-8512-AC5253FD90AC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49E73-3EBD-49DA-B4A3-FFF85DE57981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8B36-B29D-4E3C-A1A7-AAA42A372CD8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E8D25-F909-46D8-BB10-6884F05DD075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5583-6F4B-4A58-83B0-39EA39094179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0071-0732-487D-B197-B941AFC45910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E2D71-5EA0-402D-86E4-977FF8CA51A5}" type="slidenum">
              <a:rPr lang="en-US" smtClean="0">
                <a:latin typeface="Arial" charset="0"/>
              </a:rPr>
              <a:pPr/>
              <a:t>67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5CDA-BD70-4634-9F40-D13850A7E6C7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C2B06-4908-4DAD-B365-7D03811A20A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666C-41ED-41BA-ACFC-BF2F391844D7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CFA-9206-4351-B35C-7C816ECD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FBE6-870C-4889-BFC1-E7ADB1BD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8F4-B3C9-47C5-8A66-D02385F37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6D74-F38D-4293-B219-8A09FFBE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E5BD-E0A8-407F-A34D-C3181B49D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7B06-FA00-4FFB-BD8E-6F13A0C8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628-E7FF-45EF-848D-F58FF0DF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E68F-78A1-469E-A7E9-795E3A4DD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CB13-6620-49E1-90DA-2244DBC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3F9D-6646-4B8E-BE00-FE41BA9BA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E42-5842-4C7C-9D5C-7CBBF1A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4B70-85B1-405D-ABD2-8FDEC7539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22EE-455F-4EF6-9E07-F8E974A6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ACB61813-5E21-4225-831F-2BAC727B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81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 flipV="1">
            <a:off x="533400" y="22098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 flipV="1">
            <a:off x="914400" y="2133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 flipV="1">
            <a:off x="533400" y="2514600"/>
            <a:ext cx="3810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 flipV="1">
            <a:off x="914400" y="2514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172200" y="2438400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</a:t>
            </a:r>
          </a:p>
          <a:p>
            <a:r>
              <a:rPr lang="en-US"/>
              <a:t>weighted sum.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171450" y="4357688"/>
            <a:ext cx="821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Summing these numbers after weighting them by the individual weights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114800" y="4859338"/>
            <a:ext cx="4362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Note: each weighted sum results in</a:t>
            </a:r>
          </a:p>
          <a:p>
            <a:r>
              <a:rPr lang="en-US"/>
              <a:t>one number.</a:t>
            </a:r>
          </a:p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position that the inputs came </a:t>
            </a:r>
          </a:p>
          <a:p>
            <a:r>
              <a:rPr lang="en-US"/>
              <a:t>from.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45720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996950" y="5257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</a:t>
            </a:r>
          </a:p>
        </p:txBody>
      </p:sp>
      <p:sp>
        <p:nvSpPr>
          <p:cNvPr id="17424" name="Line 8"/>
          <p:cNvSpPr>
            <a:spLocks noChangeShapeType="1"/>
          </p:cNvSpPr>
          <p:nvPr/>
        </p:nvSpPr>
        <p:spPr bwMode="auto">
          <a:xfrm flipH="1">
            <a:off x="609600" y="1676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TextBox 1"/>
          <p:cNvSpPr txBox="1">
            <a:spLocks noChangeArrowheads="1"/>
          </p:cNvSpPr>
          <p:nvPr/>
        </p:nvSpPr>
        <p:spPr bwMode="auto">
          <a:xfrm>
            <a:off x="1905000" y="1447800"/>
            <a:ext cx="655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computed sum goes in this location, but not on the original image, instead, it goes on an output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0" grpId="0"/>
      <p:bldP spid="1546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previous slide….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Was an example of a one-location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If we move the location of the numbers being summed, we have scanning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next slides show the scanning convolution.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914400" y="22098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19200" y="2133600"/>
            <a:ext cx="3581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914400" y="2590800"/>
            <a:ext cx="3429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219200" y="25146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395605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0      0</a:t>
            </a:r>
          </a:p>
        </p:txBody>
      </p:sp>
      <p:sp>
        <p:nvSpPr>
          <p:cNvPr id="19472" name="TextBox 1"/>
          <p:cNvSpPr txBox="1">
            <a:spLocks noChangeArrowheads="1"/>
          </p:cNvSpPr>
          <p:nvPr/>
        </p:nvSpPr>
        <p:spPr bwMode="auto">
          <a:xfrm>
            <a:off x="3657600" y="17526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compute all columns in first row, then move on to the second row,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/>
      <p:bldP spid="1556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676400" y="2895600"/>
            <a:ext cx="2590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1905000" y="28956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600200" y="3200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905000" y="3352800"/>
            <a:ext cx="2971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3*2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3962400" y="4953000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1581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0    0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              6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08305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In example, have two arrays of four numbers each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One is the image, the other is the weights.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result is the weighted sums (the output)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8000" smtClean="0">
                <a:ea typeface="ＭＳ Ｐゴシック" pitchFamily="34" charset="-128"/>
              </a:rPr>
              <a:t>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 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</a:t>
            </a:r>
            <a:r>
              <a:rPr lang="en-US" sz="6000" smtClean="0">
                <a:ea typeface="ＭＳ Ｐゴシック" pitchFamily="34" charset="-128"/>
              </a:rPr>
              <a:t>= </a:t>
            </a:r>
            <a:r>
              <a:rPr lang="en-US" sz="8000" smtClean="0">
                <a:ea typeface="ＭＳ Ｐゴシック" pitchFamily="34" charset="-128"/>
              </a:rPr>
              <a:t>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</a:t>
            </a:r>
            <a:endParaRPr lang="en-US" sz="600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8000" smtClean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97000" y="46482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905250" y="469265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629400" y="4572000"/>
            <a:ext cx="9953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 0   -2   +2</a:t>
            </a:r>
          </a:p>
          <a:p>
            <a:pPr eaLnBrk="1" hangingPunct="1"/>
            <a:r>
              <a:rPr lang="en-US" sz="1400"/>
              <a:t>-1   -6   +7</a:t>
            </a:r>
          </a:p>
          <a:p>
            <a:pPr eaLnBrk="1" hangingPunct="1"/>
            <a:r>
              <a:rPr lang="en-US" sz="1400"/>
              <a:t>-2   -4   +6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95400" y="5638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(image)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816350" y="56070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(weights)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54750" y="5729288"/>
            <a:ext cx="197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(weighted sums)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Now that we have defined convolution, 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know how to execute it, let us put aside the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concept of Convolution, while we consider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simple approach to detecting a steep jump in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brightness values in a row.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(After that, we will employ the notion of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convolution).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23555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83537" cy="1412875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 Consider a row of values in picture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66075" cy="83820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en-US" dirty="0" smtClean="0">
                <a:ea typeface="ＭＳ Ｐゴシック" pitchFamily="34" charset="-128"/>
              </a:rPr>
              <a:t>1  2  1  0  98  99  98  97  99  98  1  2  1  2</a:t>
            </a: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r>
              <a:rPr lang="en-US" dirty="0" smtClean="0">
                <a:ea typeface="ＭＳ Ｐゴシック" pitchFamily="34" charset="-128"/>
              </a:rPr>
              <a:t>Look at: abs(jumps in value sideways)</a:t>
            </a: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142338" name="Object 3"/>
          <p:cNvGraphicFramePr>
            <a:graphicFrameLocks noChangeAspect="1"/>
          </p:cNvGraphicFramePr>
          <p:nvPr/>
        </p:nvGraphicFramePr>
        <p:xfrm>
          <a:off x="0" y="3810000"/>
          <a:ext cx="8915400" cy="2438400"/>
        </p:xfrm>
        <a:graphic>
          <a:graphicData uri="http://schemas.openxmlformats.org/presentationml/2006/ole">
            <p:oleObj spid="_x0000_s142338" name="Chart" r:id="rId4" imgW="10077450" imgH="6219825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pair, which are neighboring pixels.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B – A		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2120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 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One-location Convolution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diff = B – A is the same as: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620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6764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766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1910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6670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362200" y="39624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Convolution symbol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50925" y="35956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657600" y="35814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2 (</a:t>
            </a:r>
            <a:r>
              <a:rPr lang="ja-JP" altLang="en-US"/>
              <a:t>“</a:t>
            </a:r>
            <a:r>
              <a:rPr lang="en-US" altLang="ja-JP"/>
              <a:t>weights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130300" y="4510088"/>
            <a:ext cx="41275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Place box 2 on top of box 1, multiply. </a:t>
            </a:r>
          </a:p>
          <a:p>
            <a:pPr eaLnBrk="1" hangingPunct="1"/>
            <a:r>
              <a:rPr lang="en-US"/>
              <a:t>-1 </a:t>
            </a:r>
            <a:r>
              <a:rPr lang="en-US" sz="2400"/>
              <a:t>*</a:t>
            </a:r>
            <a:r>
              <a:rPr lang="en-US"/>
              <a:t> A and  +1 </a:t>
            </a:r>
            <a:r>
              <a:rPr lang="en-US" sz="2400"/>
              <a:t>*</a:t>
            </a:r>
            <a:r>
              <a:rPr lang="en-US"/>
              <a:t> B </a:t>
            </a:r>
          </a:p>
          <a:p>
            <a:pPr eaLnBrk="1" hangingPunct="1"/>
            <a:r>
              <a:rPr lang="en-US"/>
              <a:t>Result is –A + B  which is the same as </a:t>
            </a:r>
          </a:p>
          <a:p>
            <a:pPr eaLnBrk="1" hangingPunct="1"/>
            <a:r>
              <a:rPr lang="en-US"/>
              <a:t>B – 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9219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		                            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19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		                            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9041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Note that in this algorithm, we are actually </a:t>
            </a:r>
          </a:p>
          <a:p>
            <a:pPr eaLnBrk="1" hangingPunct="1"/>
            <a:r>
              <a:rPr lang="en-US" sz="3200"/>
              <a:t>doing a scanning convolution, the scan</a:t>
            </a:r>
          </a:p>
          <a:p>
            <a:pPr eaLnBrk="1" hangingPunct="1"/>
            <a:r>
              <a:rPr lang="en-US" sz="3200"/>
              <a:t>is hidden in the while loop</a:t>
            </a:r>
            <a:endParaRPr lang="en-US" sz="20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Edge Detection: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Pixel Values Become Gradient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2 pixel values are derived from two measurements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Horizontal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Vertical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954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100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286000" y="369093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3400" y="51816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58674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590800" y="51816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590800" y="58674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828800" y="563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828800" y="5638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305050" y="3641725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556125" y="4989513"/>
            <a:ext cx="4222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A,B pixel pair will be moved over</a:t>
            </a:r>
          </a:p>
          <a:p>
            <a:r>
              <a:rPr lang="en-US"/>
              <a:t>whole image to get different answers at </a:t>
            </a:r>
          </a:p>
          <a:p>
            <a:r>
              <a:rPr lang="en-US"/>
              <a:t>different positions on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Resulting 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Two values are then considered vectors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vector is a pair of numbers: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[Horizontal answer, Vertical answer]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This pair of numbers can also be represented by magnitude and direction</a:t>
            </a:r>
          </a:p>
          <a:p>
            <a:pPr lvl="1" eaLnBrk="1" hangingPunct="1"/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magnitude of a vector is the square root of the numbers from the convolution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7200" smtClean="0">
                <a:ea typeface="ＭＳ Ｐゴシック" pitchFamily="34" charset="-128"/>
                <a:cs typeface="Arial" charset="0"/>
              </a:rPr>
              <a:t>        √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505200" y="4343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29000" y="44958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(a)</a:t>
            </a:r>
            <a:r>
              <a:rPr lang="en-US" sz="3200">
                <a:cs typeface="Arial" charset="0"/>
              </a:rPr>
              <a:t>² + (b)²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>
            <a:off x="3810000" y="2971800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4876800" y="30480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22325" y="5980113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is horizontal answer</a:t>
            </a:r>
          </a:p>
          <a:p>
            <a:r>
              <a:rPr lang="en-US"/>
              <a:t>b is vertical answer</a:t>
            </a:r>
          </a:p>
        </p:txBody>
      </p:sp>
      <p:sp>
        <p:nvSpPr>
          <p:cNvPr id="31753" name="TextBox 1"/>
          <p:cNvSpPr txBox="1">
            <a:spLocks noChangeArrowheads="1"/>
          </p:cNvSpPr>
          <p:nvPr/>
        </p:nvSpPr>
        <p:spPr bwMode="auto">
          <a:xfrm>
            <a:off x="6019800" y="3581400"/>
            <a:ext cx="2438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answer to this equation yields the difference of brightness between neighboring pixels. Higher number means a greater sudden change in brightness. </a:t>
            </a:r>
          </a:p>
        </p:txBody>
      </p:sp>
      <p:sp>
        <p:nvSpPr>
          <p:cNvPr id="31754" name="TextBox 1"/>
          <p:cNvSpPr txBox="1">
            <a:spLocks noChangeArrowheads="1"/>
          </p:cNvSpPr>
          <p:nvPr/>
        </p:nvSpPr>
        <p:spPr bwMode="auto">
          <a:xfrm>
            <a:off x="3429000" y="6172200"/>
            <a:ext cx="533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plot the output of this equation onto a 2 dimensional image to show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Deriving Gradient, the Math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3072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127125" y="1712913"/>
            <a:ext cx="4505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The gradient is made up of two quantities: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x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y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 rot="10800000">
            <a:off x="1295400" y="3048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736725" y="2566988"/>
            <a:ext cx="3197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/>
              <a:t>I  =  </a:t>
            </a:r>
            <a:r>
              <a:rPr lang="en-US" sz="6000"/>
              <a:t>[       ] 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124200" y="2819400"/>
            <a:ext cx="114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</a:t>
            </a:r>
            <a:r>
              <a:rPr lang="en-US" u="sng"/>
              <a:t>∂ I</a:t>
            </a:r>
          </a:p>
          <a:p>
            <a:pPr eaLnBrk="1" hangingPunct="1"/>
            <a:r>
              <a:rPr lang="en-US"/>
              <a:t>∂x   ,   ∂ y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19075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371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752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914400" y="50895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6000"/>
              <a:t>√            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752600" y="5257800"/>
            <a:ext cx="231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2           </a:t>
            </a:r>
            <a:r>
              <a:rPr lang="en-US" u="sng"/>
              <a:t>∂ I</a:t>
            </a:r>
            <a:r>
              <a:rPr lang="en-US"/>
              <a:t>    2</a:t>
            </a:r>
          </a:p>
          <a:p>
            <a:pPr eaLnBrk="1" hangingPunct="1"/>
            <a:r>
              <a:rPr lang="en-US"/>
              <a:t>∂x          +        ∂ y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5208588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5163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9829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133600" y="51816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133600" y="34290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3505200" y="34290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27525" y="3694113"/>
            <a:ext cx="4337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So the gradient of I is the magnitude</a:t>
            </a:r>
          </a:p>
          <a:p>
            <a:pPr eaLnBrk="1" hangingPunct="1"/>
            <a:r>
              <a:rPr lang="en-US"/>
              <a:t>of the gradient. Arrived at mathematically</a:t>
            </a:r>
          </a:p>
          <a:p>
            <a:pPr eaLnBrk="1" hangingPunct="1"/>
            <a:r>
              <a:rPr lang="en-US"/>
              <a:t>by the </a:t>
            </a:r>
            <a:r>
              <a:rPr lang="ja-JP" altLang="en-US"/>
              <a:t>“</a:t>
            </a:r>
            <a:r>
              <a:rPr lang="en-US" altLang="ja-JP"/>
              <a:t>simple</a:t>
            </a:r>
            <a:r>
              <a:rPr lang="ja-JP" altLang="en-US"/>
              <a:t>”</a:t>
            </a:r>
            <a:r>
              <a:rPr lang="en-US" altLang="ja-JP"/>
              <a:t> Roberts algorithm.</a:t>
            </a:r>
            <a:endParaRPr lang="en-US"/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867400" y="3048000"/>
            <a:ext cx="1265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||</a:t>
            </a:r>
            <a:r>
              <a:rPr lang="en-US"/>
              <a:t>      </a:t>
            </a:r>
            <a:r>
              <a:rPr lang="en-US" sz="2400"/>
              <a:t>I</a:t>
            </a:r>
            <a:r>
              <a:rPr lang="en-US"/>
              <a:t>   </a:t>
            </a:r>
            <a:r>
              <a:rPr lang="en-US" sz="3200"/>
              <a:t>||</a:t>
            </a: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 rot="10800000">
            <a:off x="6188075" y="3260725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6188075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4953000"/>
            <a:ext cx="3930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The Sobel method takes the average</a:t>
            </a:r>
          </a:p>
          <a:p>
            <a:pPr eaLnBrk="1" hangingPunct="1"/>
            <a:r>
              <a:rPr lang="en-US"/>
              <a:t>Of 4 pixels to smooth (applying a </a:t>
            </a:r>
          </a:p>
          <a:p>
            <a:pPr eaLnBrk="1" hangingPunct="1"/>
            <a:r>
              <a:rPr lang="en-US"/>
              <a:t>smoothing feature before finding</a:t>
            </a:r>
          </a:p>
          <a:p>
            <a:pPr eaLnBrk="1" hangingPunct="1"/>
            <a:r>
              <a:rPr lang="en-US"/>
              <a:t>edges.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6400800" y="1752600"/>
            <a:ext cx="232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∂ = derivative symbol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6400800" y="22240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6416675" y="2097088"/>
            <a:ext cx="199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  = is defined 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 animBg="1"/>
      <p:bldP spid="88070" grpId="0"/>
      <p:bldP spid="88071" grpId="0"/>
      <p:bldP spid="88072" grpId="0"/>
      <p:bldP spid="88073" grpId="0" animBg="1"/>
      <p:bldP spid="88074" grpId="0" animBg="1"/>
      <p:bldP spid="88075" grpId="0"/>
      <p:bldP spid="88076" grpId="0" animBg="1"/>
      <p:bldP spid="88077" grpId="0"/>
      <p:bldP spid="88078" grpId="0"/>
      <p:bldP spid="88079" grpId="0"/>
      <p:bldP spid="88080" grpId="0"/>
      <p:bldP spid="88081" grpId="0"/>
      <p:bldP spid="88082" grpId="0" animBg="1"/>
      <p:bldP spid="88083" grpId="0" animBg="1"/>
      <p:bldP spid="88084" grpId="0"/>
      <p:bldP spid="88085" grpId="0"/>
      <p:bldP spid="88086" grpId="0" animBg="1"/>
      <p:bldP spid="88087" grpId="0" animBg="1"/>
      <p:bldP spid="88088" grpId="0"/>
      <p:bldP spid="88089" grpId="0"/>
      <p:bldP spid="88090" grpId="0"/>
      <p:bldP spid="880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Showing abs(diff B-A)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1446213" y="1981200"/>
          <a:ext cx="6667500" cy="4114800"/>
        </p:xfrm>
        <a:graphic>
          <a:graphicData uri="http://schemas.openxmlformats.org/presentationml/2006/ole">
            <p:oleObj spid="_x0000_s1026" name="Chart" r:id="rId4" imgW="10077450" imgH="6219825" progId="MSGraph.Chart.8">
              <p:embed followColorScheme="full"/>
            </p:oleObj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36725" y="620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Effect of Thresholding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1435100" y="1981200"/>
          <a:ext cx="6689725" cy="4114800"/>
        </p:xfrm>
        <a:graphic>
          <a:graphicData uri="http://schemas.openxmlformats.org/presentationml/2006/ole">
            <p:oleObj spid="_x0000_s2050" name="Chart" r:id="rId4" imgW="10096500" imgH="6210300" progId="MSGraph.Chart.8">
              <p:embed followColorScheme="full"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4495800"/>
            <a:ext cx="6553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36525" y="42275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Threshold</a:t>
            </a:r>
          </a:p>
          <a:p>
            <a:r>
              <a:rPr lang="en-US"/>
              <a:t>Bar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533400" y="4648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86000" y="4572000"/>
            <a:ext cx="5715000" cy="838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209800" y="5410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Box 1"/>
          <p:cNvSpPr txBox="1">
            <a:spLocks noChangeArrowheads="1"/>
          </p:cNvSpPr>
          <p:nvPr/>
        </p:nvSpPr>
        <p:spPr bwMode="auto">
          <a:xfrm>
            <a:off x="1219200" y="1524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Any value above threshold means we should mark it as an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58038" cy="14128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Thresholding the Gradient Magnitude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Whatever the gradient magnitude is, for example, in the previous slide, with two blips, we picked a threshold number to decide if a pixel is to be labeled an edge or not.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next three slides will shows one example of different thresholding limits.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Gradient Magnitude Output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914400" y="2286000"/>
            <a:ext cx="2438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original pixels from chess.pgm, and replaces the each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using the magnitude formula discussed earlier.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This image does not use any threshold.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 would like its output to be</a:t>
            </a:r>
          </a:p>
        </p:txBody>
      </p:sp>
      <p:pic>
        <p:nvPicPr>
          <p:cNvPr id="10243" name="Picture 3" descr="canny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5843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6867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Output with a low bar (threshold number)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304800" y="2286000"/>
            <a:ext cx="2895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pixel values from the previous image and uses a threshold to decide whether it is an edge and then for edges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255. If it is not an edge,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0.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Output with a high bar (threshold number)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84325" y="5192713"/>
            <a:ext cx="73580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Edges have thinned out, but horses head and other parts of the </a:t>
            </a:r>
          </a:p>
          <a:p>
            <a:r>
              <a:rPr lang="en-US" sz="2000"/>
              <a:t>pawn have disappeared. We can hardly see the edges on the</a:t>
            </a:r>
          </a:p>
          <a:p>
            <a:r>
              <a:rPr lang="en-US" sz="2000"/>
              <a:t>bottom two pieces.</a:t>
            </a:r>
          </a:p>
        </p:txBody>
      </p:sp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762000" y="23622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higher threshold means that greater changes in brightness must be present to be considered an edge.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Formula in the c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  <a:ea typeface="ＭＳ Ｐゴシック" pitchFamily="34" charset="-128"/>
              </a:rPr>
              <a:t>/* Applying the Magnitude formula in the code*/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maxival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for (i=mr;i&lt;256-mr;i++)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{ for (j=mr;j&lt;256-mr;j++)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ival[i][j]=sqrt((double)((outpicx[i][j]*outpicx[i][j])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                         (outpicy[i][j]*outpicy[i][j]));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if (ival[i][j] &gt; maxival)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   maxival = ival[i][j];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p:oleObj spid="_x0000_s3074" name="Chart" r:id="rId4" imgW="10077602" imgH="6219749" progId="MSGraph.Chart.8">
              <p:embed followColorScheme="full"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 before Difference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82675" y="1524000"/>
          <a:ext cx="7008813" cy="4332288"/>
        </p:xfrm>
        <a:graphic>
          <a:graphicData uri="http://schemas.openxmlformats.org/presentationml/2006/ole">
            <p:oleObj spid="_x0000_s4098" name="Chart" r:id="rId4" imgW="10077602" imgH="6229502" progId="MSGraph.Chart.8">
              <p:embed followColorScheme="full"/>
            </p:oleObj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807075"/>
            <a:ext cx="7866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Smoothening in this case was obtained by averaging two</a:t>
            </a:r>
          </a:p>
          <a:p>
            <a:pPr eaLnBrk="1" hangingPunct="1"/>
            <a:r>
              <a:rPr lang="en-US" sz="2400"/>
              <a:t>neighboring pixels.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p:oleObj spid="_x0000_s5122" name="Chart" r:id="rId4" imgW="10077602" imgH="6219749" progId="MSGraph.Chart.8">
              <p:embed followColorScheme="full"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 rationale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Smoothening: We need to smoothen before we apply the derivative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We mean read an image, smoothen it, and then take it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gradient.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Then apply the threshold.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Four Ones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way we will take an average of four neighboring pixels is to convolve the pixels with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05000" y="5867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267200" y="2895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52600" y="5029200"/>
            <a:ext cx="599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Convolving with this is equal to a + b + c + d divided by 4.</a:t>
            </a:r>
          </a:p>
          <a:p>
            <a:r>
              <a:rPr lang="en-US"/>
              <a:t>(Where a,b,c,d are the four neighboring pixels.)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So, to repeat: 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cs typeface="+mn-cs"/>
              </a:rPr>
              <a:t>Before we get into details, we need to detour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cs typeface="+mn-cs"/>
              </a:rPr>
              <a:t>and introduce the concept of Convolution.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11267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620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Can also be written as: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7056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267575" y="2057400"/>
            <a:ext cx="1038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1    1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1    1</a:t>
            </a:r>
            <a:r>
              <a:rPr lang="en-US"/>
              <a:t> 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628015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193925" y="3489325"/>
            <a:ext cx="6164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Meaning now, to get the complete answer, we should</a:t>
            </a:r>
          </a:p>
          <a:p>
            <a:r>
              <a:rPr lang="en-US" sz="2000"/>
              <a:t>compute: 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0509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8382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1371600" y="51196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34290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90975" y="48482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3023" name="Rectangle 18"/>
          <p:cNvSpPr>
            <a:spLocks noChangeArrowheads="1"/>
          </p:cNvSpPr>
          <p:nvPr/>
        </p:nvSpPr>
        <p:spPr bwMode="auto">
          <a:xfrm>
            <a:off x="6477000" y="44942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048500" y="49530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29781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446405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61023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9" name="Oval 24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76200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7" name="Text Box 12"/>
          <p:cNvSpPr txBox="1">
            <a:spLocks noChangeArrowheads="1"/>
          </p:cNvSpPr>
          <p:nvPr/>
        </p:nvSpPr>
        <p:spPr bwMode="auto">
          <a:xfrm>
            <a:off x="1371600" y="195103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990975" y="167957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41" name="Text Box 16"/>
          <p:cNvSpPr txBox="1">
            <a:spLocks noChangeArrowheads="1"/>
          </p:cNvSpPr>
          <p:nvPr/>
        </p:nvSpPr>
        <p:spPr bwMode="auto">
          <a:xfrm>
            <a:off x="7048500" y="178435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29781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3" name="Oval 18"/>
          <p:cNvSpPr>
            <a:spLocks noChangeArrowheads="1"/>
          </p:cNvSpPr>
          <p:nvPr/>
        </p:nvSpPr>
        <p:spPr bwMode="auto">
          <a:xfrm>
            <a:off x="29718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61023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6" name="Oval 21"/>
          <p:cNvSpPr>
            <a:spLocks noChangeArrowheads="1"/>
          </p:cNvSpPr>
          <p:nvPr/>
        </p:nvSpPr>
        <p:spPr bwMode="auto">
          <a:xfrm>
            <a:off x="60960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0" y="1981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48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9" name="Rectangle 33"/>
          <p:cNvSpPr>
            <a:spLocks noChangeArrowheads="1"/>
          </p:cNvSpPr>
          <p:nvPr/>
        </p:nvSpPr>
        <p:spPr bwMode="auto">
          <a:xfrm>
            <a:off x="9906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0" name="Text Box 34"/>
          <p:cNvSpPr txBox="1">
            <a:spLocks noChangeArrowheads="1"/>
          </p:cNvSpPr>
          <p:nvPr/>
        </p:nvSpPr>
        <p:spPr bwMode="auto">
          <a:xfrm>
            <a:off x="1524000" y="41290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51" name="Rectangle 35"/>
          <p:cNvSpPr>
            <a:spLocks noChangeArrowheads="1"/>
          </p:cNvSpPr>
          <p:nvPr/>
        </p:nvSpPr>
        <p:spPr bwMode="auto">
          <a:xfrm>
            <a:off x="43434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5035550" y="3857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53" name="Rectangle 37"/>
          <p:cNvSpPr>
            <a:spLocks noChangeArrowheads="1"/>
          </p:cNvSpPr>
          <p:nvPr/>
        </p:nvSpPr>
        <p:spPr bwMode="auto">
          <a:xfrm>
            <a:off x="6629400" y="35036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4" name="Text Box 38"/>
          <p:cNvSpPr txBox="1">
            <a:spLocks noChangeArrowheads="1"/>
          </p:cNvSpPr>
          <p:nvPr/>
        </p:nvSpPr>
        <p:spPr bwMode="auto">
          <a:xfrm>
            <a:off x="7086600" y="3962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31305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6" name="Oval 40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41"/>
          <p:cNvSpPr txBox="1">
            <a:spLocks noChangeArrowheads="1"/>
          </p:cNvSpPr>
          <p:nvPr/>
        </p:nvSpPr>
        <p:spPr bwMode="auto">
          <a:xfrm>
            <a:off x="3860800" y="3505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4058" name="Text Box 42"/>
          <p:cNvSpPr txBox="1">
            <a:spLocks noChangeArrowheads="1"/>
          </p:cNvSpPr>
          <p:nvPr/>
        </p:nvSpPr>
        <p:spPr bwMode="auto">
          <a:xfrm>
            <a:off x="62547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9" name="Oval 43"/>
          <p:cNvSpPr>
            <a:spLocks noChangeArrowheads="1"/>
          </p:cNvSpPr>
          <p:nvPr/>
        </p:nvSpPr>
        <p:spPr bwMode="auto">
          <a:xfrm>
            <a:off x="62484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44"/>
          <p:cNvSpPr txBox="1">
            <a:spLocks noChangeArrowheads="1"/>
          </p:cNvSpPr>
          <p:nvPr/>
        </p:nvSpPr>
        <p:spPr bwMode="auto">
          <a:xfrm>
            <a:off x="152400" y="41592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61" name="Text Box 45"/>
          <p:cNvSpPr txBox="1">
            <a:spLocks noChangeArrowheads="1"/>
          </p:cNvSpPr>
          <p:nvPr/>
        </p:nvSpPr>
        <p:spPr bwMode="auto">
          <a:xfrm>
            <a:off x="1203325" y="313848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the associative property of convolution we get this next step. </a:t>
            </a:r>
          </a:p>
        </p:txBody>
      </p:sp>
      <p:sp>
        <p:nvSpPr>
          <p:cNvPr id="44062" name="Text Box 46"/>
          <p:cNvSpPr txBox="1">
            <a:spLocks noChangeArrowheads="1"/>
          </p:cNvSpPr>
          <p:nvPr/>
        </p:nvSpPr>
        <p:spPr bwMode="auto">
          <a:xfrm>
            <a:off x="1279525" y="5294313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do this to call the convolution code only once, which precomputes</a:t>
            </a:r>
          </a:p>
          <a:p>
            <a:r>
              <a:rPr lang="en-US"/>
              <a:t>The quantities in the parentheses.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5059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2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3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4" name="Rectangle 33"/>
          <p:cNvSpPr>
            <a:spLocks noChangeArrowheads="1"/>
          </p:cNvSpPr>
          <p:nvPr/>
        </p:nvSpPr>
        <p:spPr bwMode="auto">
          <a:xfrm>
            <a:off x="838200" y="16764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5" name="Text Box 34"/>
          <p:cNvSpPr txBox="1">
            <a:spLocks noChangeArrowheads="1"/>
          </p:cNvSpPr>
          <p:nvPr/>
        </p:nvSpPr>
        <p:spPr bwMode="auto">
          <a:xfrm>
            <a:off x="1219200" y="2286000"/>
            <a:ext cx="117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5066" name="Rectangle 35"/>
          <p:cNvSpPr>
            <a:spLocks noChangeArrowheads="1"/>
          </p:cNvSpPr>
          <p:nvPr/>
        </p:nvSpPr>
        <p:spPr bwMode="auto">
          <a:xfrm>
            <a:off x="43434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7" name="Text Box 36"/>
          <p:cNvSpPr txBox="1">
            <a:spLocks noChangeArrowheads="1"/>
          </p:cNvSpPr>
          <p:nvPr/>
        </p:nvSpPr>
        <p:spPr bwMode="auto">
          <a:xfrm>
            <a:off x="4953000" y="2133600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5068" name="Rectangle 37"/>
          <p:cNvSpPr>
            <a:spLocks noChangeArrowheads="1"/>
          </p:cNvSpPr>
          <p:nvPr/>
        </p:nvSpPr>
        <p:spPr bwMode="auto">
          <a:xfrm>
            <a:off x="67056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9" name="Text Box 38"/>
          <p:cNvSpPr txBox="1">
            <a:spLocks noChangeArrowheads="1"/>
          </p:cNvSpPr>
          <p:nvPr/>
        </p:nvSpPr>
        <p:spPr bwMode="auto">
          <a:xfrm>
            <a:off x="7086600" y="21336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5070" name="Text Box 39"/>
          <p:cNvSpPr txBox="1">
            <a:spLocks noChangeArrowheads="1"/>
          </p:cNvSpPr>
          <p:nvPr/>
        </p:nvSpPr>
        <p:spPr bwMode="auto">
          <a:xfrm>
            <a:off x="3200400" y="21336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1" name="Oval 40"/>
          <p:cNvSpPr>
            <a:spLocks noChangeArrowheads="1"/>
          </p:cNvSpPr>
          <p:nvPr/>
        </p:nvSpPr>
        <p:spPr bwMode="auto">
          <a:xfrm>
            <a:off x="3200400" y="220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41"/>
          <p:cNvSpPr txBox="1">
            <a:spLocks noChangeArrowheads="1"/>
          </p:cNvSpPr>
          <p:nvPr/>
        </p:nvSpPr>
        <p:spPr bwMode="auto">
          <a:xfrm>
            <a:off x="3886200" y="17526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5073" name="Text Box 42"/>
          <p:cNvSpPr txBox="1">
            <a:spLocks noChangeArrowheads="1"/>
          </p:cNvSpPr>
          <p:nvPr/>
        </p:nvSpPr>
        <p:spPr bwMode="auto">
          <a:xfrm>
            <a:off x="6248400" y="22860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4" name="Oval 43"/>
          <p:cNvSpPr>
            <a:spLocks noChangeArrowheads="1"/>
          </p:cNvSpPr>
          <p:nvPr/>
        </p:nvSpPr>
        <p:spPr bwMode="auto">
          <a:xfrm>
            <a:off x="6248400" y="2362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44"/>
          <p:cNvSpPr txBox="1">
            <a:spLocks noChangeArrowheads="1"/>
          </p:cNvSpPr>
          <p:nvPr/>
        </p:nvSpPr>
        <p:spPr bwMode="auto">
          <a:xfrm>
            <a:off x="2286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5076" name="Text Box 46"/>
          <p:cNvSpPr txBox="1">
            <a:spLocks noChangeArrowheads="1"/>
          </p:cNvSpPr>
          <p:nvPr/>
        </p:nvSpPr>
        <p:spPr bwMode="auto">
          <a:xfrm>
            <a:off x="685800" y="3962400"/>
            <a:ext cx="704532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be </a:t>
            </a:r>
            <a:r>
              <a:rPr lang="en-US" b="1"/>
              <a:t>getting rid </a:t>
            </a:r>
            <a:r>
              <a:rPr lang="en-US"/>
              <a:t>of the </a:t>
            </a:r>
            <a:r>
              <a:rPr lang="en-US" sz="2800"/>
              <a:t>1/4</a:t>
            </a:r>
            <a:r>
              <a:rPr lang="en-US"/>
              <a:t> factor, because it turns out that</a:t>
            </a:r>
          </a:p>
          <a:p>
            <a:r>
              <a:rPr lang="en-US"/>
              <a:t>when  we forget about it, to fix our forgetfulness, we merely need to</a:t>
            </a:r>
          </a:p>
          <a:p>
            <a:r>
              <a:rPr lang="en-US"/>
              <a:t>raise our threshold by a factor of 4 (which is O.K.  because we </a:t>
            </a:r>
          </a:p>
          <a:p>
            <a:r>
              <a:rPr lang="en-US"/>
              <a:t>were quite arbitrary about how to pick a threshold).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 </a:t>
            </a:r>
          </a:p>
        </p:txBody>
      </p:sp>
      <p:sp>
        <p:nvSpPr>
          <p:cNvPr id="46083" name="Rectangle 10"/>
          <p:cNvSpPr>
            <a:spLocks noChangeArrowheads="1"/>
          </p:cNvSpPr>
          <p:nvPr/>
        </p:nvSpPr>
        <p:spPr bwMode="auto">
          <a:xfrm>
            <a:off x="1168400" y="1600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6084" name="Text Box 11"/>
          <p:cNvSpPr txBox="1">
            <a:spLocks noChangeArrowheads="1"/>
          </p:cNvSpPr>
          <p:nvPr/>
        </p:nvSpPr>
        <p:spPr bwMode="auto">
          <a:xfrm>
            <a:off x="1860550" y="1952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3911600" y="2057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6086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079750" y="2209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6088" name="Oval 15"/>
          <p:cNvSpPr>
            <a:spLocks noChangeArrowheads="1"/>
          </p:cNvSpPr>
          <p:nvPr/>
        </p:nvSpPr>
        <p:spPr bwMode="auto">
          <a:xfrm>
            <a:off x="3073400" y="2286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6"/>
          <p:cNvSpPr txBox="1">
            <a:spLocks noChangeArrowheads="1"/>
          </p:cNvSpPr>
          <p:nvPr/>
        </p:nvSpPr>
        <p:spPr bwMode="auto">
          <a:xfrm>
            <a:off x="3581400" y="1981200"/>
            <a:ext cx="170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/>
              <a:t>[      ]</a:t>
            </a:r>
          </a:p>
        </p:txBody>
      </p:sp>
      <p:sp>
        <p:nvSpPr>
          <p:cNvPr id="46090" name="Text Box 17"/>
          <p:cNvSpPr txBox="1">
            <a:spLocks noChangeArrowheads="1"/>
          </p:cNvSpPr>
          <p:nvPr/>
        </p:nvSpPr>
        <p:spPr bwMode="auto">
          <a:xfrm>
            <a:off x="974725" y="3465513"/>
            <a:ext cx="361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 we did in the </a:t>
            </a:r>
            <a:r>
              <a:rPr lang="en-US">
                <a:hlinkClick r:id="rId3" action="ppaction://hlinksldjump"/>
              </a:rPr>
              <a:t>convolution slide</a:t>
            </a:r>
            <a:r>
              <a:rPr lang="en-US"/>
              <a:t>:</a:t>
            </a:r>
          </a:p>
        </p:txBody>
      </p: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8985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609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572000"/>
            <a:ext cx="1695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Text Box 21"/>
          <p:cNvSpPr txBox="1">
            <a:spLocks noChangeArrowheads="1"/>
          </p:cNvSpPr>
          <p:nvPr/>
        </p:nvSpPr>
        <p:spPr bwMode="auto">
          <a:xfrm>
            <a:off x="1524000" y="41148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combine this to get:</a:t>
            </a:r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5105400" y="4419600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table is a result of doing</a:t>
            </a:r>
          </a:p>
          <a:p>
            <a:r>
              <a:rPr lang="en-US"/>
              <a:t>a scanning convolution.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8938" y="3087688"/>
            <a:ext cx="6170612" cy="900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The magnitude of the gradient is then calculated using 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388" y="609600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187325"/>
            <a:ext cx="7158037" cy="14128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Sobel Algorithm…another way to look at it.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870075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Sobel algorithm uses a smoothener to lessen the effect of noise present in most images. This combined with the Roberts produces these two –     3X3  convolution masks.</a:t>
            </a:r>
          </a:p>
        </p:txBody>
      </p:sp>
      <p:pic>
        <p:nvPicPr>
          <p:cNvPr id="48132" name="Picture 4" descr="Sobelmas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975" y="4114800"/>
            <a:ext cx="4848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895600" y="60960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G</a:t>
            </a:r>
            <a:r>
              <a:rPr lang="en-US" sz="2400" baseline="-25000"/>
              <a:t>x</a:t>
            </a:r>
            <a:r>
              <a:rPr lang="en-US" sz="2400"/>
              <a:t>			G</a:t>
            </a:r>
            <a:r>
              <a:rPr lang="en-US" sz="2400" baseline="-8000"/>
              <a:t>y</a:t>
            </a:r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3810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Step 1 – use small image with only black (pixel value = 0) and white (pixel value = 255)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20 X 20 pixel image of black box on square white background</a:t>
            </a:r>
          </a:p>
          <a:p>
            <a:pPr lvl="3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3" eaLnBrk="1" hangingPunct="1"/>
            <a:endParaRPr lang="en-US" smtClean="0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Pixel values for above image</a:t>
            </a:r>
          </a:p>
        </p:txBody>
      </p:sp>
      <p:pic>
        <p:nvPicPr>
          <p:cNvPr id="49155" name="Picture 3" descr="show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514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 descr="showboxvalu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6076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5791200" y="23622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original image. Nothing has been applied to it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Step 2 – Apply Sobel masks to the image,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first the x and then the y.</a:t>
            </a:r>
          </a:p>
        </p:txBody>
      </p:sp>
      <p:pic>
        <p:nvPicPr>
          <p:cNvPr id="50179" name="Picture 3" descr="showboxYma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24000"/>
            <a:ext cx="5314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 values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943600" y="4343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Y mask values</a:t>
            </a:r>
          </a:p>
        </p:txBody>
      </p:sp>
      <p:sp>
        <p:nvSpPr>
          <p:cNvPr id="50183" name="TextBox 1"/>
          <p:cNvSpPr txBox="1">
            <a:spLocks noChangeArrowheads="1"/>
          </p:cNvSpPr>
          <p:nvPr/>
        </p:nvSpPr>
        <p:spPr bwMode="auto">
          <a:xfrm>
            <a:off x="6019800" y="25908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masks are then convolved with the x and y masks. These are the results of the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68580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Step 3 – Find the Magnitudes using      the formula c = sqrt(X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 + Y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51203" name="Picture 3" descr="showboxMasksCombin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43200"/>
            <a:ext cx="46482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4419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 descr="showboxYmas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67200"/>
            <a:ext cx="44196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371600" y="1447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371600" y="39624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Y mask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53000" y="2286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Magnitudes 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4419600" y="1431925"/>
            <a:ext cx="434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FF0000"/>
                </a:solidFill>
              </a:rPr>
              <a:t>^ Using the formula above, the X mask and the Y mask of the image is combined to create the magnitude image below. This is applied to each individual pixel.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Step 4 – Apply threshold, say 150, to the combined image to produce final image.</a:t>
            </a:r>
          </a:p>
        </p:txBody>
      </p:sp>
      <p:pic>
        <p:nvPicPr>
          <p:cNvPr id="52227" name="Picture 3" descr="showboxConvolv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2286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showboxthresh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590800"/>
            <a:ext cx="2424113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Before threshold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638800" y="1981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After threshold of 150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29200" y="50292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/>
              <a:t>These are the edges it found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1752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left image is the image combined with masks. The right image uses a threshold to separate the grey into either 0 or 255.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Is an operation between two tables of </a:t>
            </a:r>
            <a:r>
              <a:rPr lang="en-US" sz="2800" dirty="0" smtClean="0">
                <a:cs typeface="+mn-cs"/>
              </a:rPr>
              <a:t>numbers,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usually between an image and weights.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Typically, if one table is smaller, it is on </a:t>
            </a:r>
            <a:r>
              <a:rPr lang="en-US" sz="2800" dirty="0" smtClean="0">
                <a:cs typeface="+mn-cs"/>
              </a:rPr>
              <a:t>the right </a:t>
            </a:r>
            <a:r>
              <a:rPr lang="en-US" sz="2800" dirty="0">
                <a:cs typeface="+mn-cs"/>
              </a:rPr>
              <a:t>of the operator   </a:t>
            </a:r>
            <a:r>
              <a:rPr lang="en-US" sz="2800" dirty="0" smtClean="0">
                <a:cs typeface="+mn-cs"/>
              </a:rPr>
              <a:t>  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</a:t>
            </a:r>
            <a:r>
              <a:rPr lang="en-US" sz="2800" dirty="0" smtClean="0">
                <a:cs typeface="+mn-cs"/>
              </a:rPr>
              <a:t>	               </a:t>
            </a:r>
            <a:r>
              <a:rPr lang="en-US" sz="4000" dirty="0" smtClean="0">
                <a:cs typeface="+mn-cs"/>
              </a:rPr>
              <a:t>*</a:t>
            </a:r>
            <a:r>
              <a:rPr lang="en-US" sz="2800" dirty="0" smtClean="0">
                <a:cs typeface="+mn-cs"/>
              </a:rPr>
              <a:t>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8000" dirty="0" smtClean="0">
                <a:cs typeface="+mn-cs"/>
              </a:rPr>
              <a:t>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 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</a:t>
            </a:r>
            <a:r>
              <a:rPr lang="en-US" sz="6000" dirty="0" smtClean="0">
                <a:cs typeface="+mn-cs"/>
              </a:rPr>
              <a:t>=   ???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0" dirty="0">
              <a:cs typeface="+mn-cs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47800" y="48006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886200" y="4800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Introducing Convolution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Box 1"/>
          <p:cNvSpPr txBox="1">
            <a:spLocks noChangeArrowheads="1"/>
          </p:cNvSpPr>
          <p:nvPr/>
        </p:nvSpPr>
        <p:spPr bwMode="auto">
          <a:xfrm>
            <a:off x="1219200" y="4191000"/>
            <a:ext cx="411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Image                      	Weights</a:t>
            </a:r>
          </a:p>
        </p:txBody>
      </p:sp>
      <p:sp>
        <p:nvSpPr>
          <p:cNvPr id="1229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143000" y="2438400"/>
            <a:ext cx="76200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Convolve with Gaussian instead of four 1</a:t>
            </a:r>
            <a:r>
              <a:rPr lang="ja-JP" altLang="en-US"/>
              <a:t>’</a:t>
            </a:r>
            <a:r>
              <a:rPr lang="en-US" altLang="ja-JP" dirty="0"/>
              <a:t>s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Four 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</a:t>
            </a:r>
            <a:r>
              <a:rPr lang="en-US" altLang="ja-JP" dirty="0" smtClean="0"/>
              <a:t>corners</a:t>
            </a:r>
          </a:p>
          <a:p>
            <a:pPr eaLnBrk="1" hangingPunct="1">
              <a:spcBef>
                <a:spcPct val="50000"/>
              </a:spcBef>
            </a:pPr>
            <a:endParaRPr lang="en-US" altLang="ja-JP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When convolving, if the picture is the table on the left, then the table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on the right can be viewed as a Filter. i.e., the resulting output is going to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be whatever parts of the picture (table on the left) are to be emphasized.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Thus, table on the right is like a guard, permitting only certain parts of the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input to pass through to the resulting output.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Four </a:t>
            </a:r>
            <a:r>
              <a:rPr lang="en-US" dirty="0"/>
              <a:t>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corners  </a:t>
            </a:r>
            <a:endParaRPr lang="en-US" dirty="0"/>
          </a:p>
        </p:txBody>
      </p:sp>
      <p:pic>
        <p:nvPicPr>
          <p:cNvPr id="5" name="Picture 4" descr="boxhatFuncFig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352800"/>
            <a:ext cx="449580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292929"/>
                </a:solidFill>
              </a:rPr>
              <a:t>Gaussian</a:t>
            </a:r>
          </a:p>
        </p:txBody>
      </p:sp>
      <p:pic>
        <p:nvPicPr>
          <p:cNvPr id="54276" name="Picture 4" descr="garb213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181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garb213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38100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Box 2"/>
          <p:cNvSpPr txBox="1">
            <a:spLocks noChangeArrowheads="1"/>
          </p:cNvSpPr>
          <p:nvPr/>
        </p:nvSpPr>
        <p:spPr bwMode="auto">
          <a:xfrm>
            <a:off x="457200" y="3114675"/>
            <a:ext cx="4932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bell curve of the Guassian function makes </a:t>
            </a:r>
          </a:p>
          <a:p>
            <a:r>
              <a:rPr lang="en-US">
                <a:solidFill>
                  <a:srgbClr val="FF0000"/>
                </a:solidFill>
              </a:rPr>
              <a:t>it ideal to smoothen an image, with out having </a:t>
            </a:r>
          </a:p>
          <a:p>
            <a:r>
              <a:rPr lang="en-US">
                <a:solidFill>
                  <a:srgbClr val="FF0000"/>
                </a:solidFill>
              </a:rPr>
              <a:t>kinks in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5300" name="Picture 6" descr="garb213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19400"/>
            <a:ext cx="4791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7" descr="garb2131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572000"/>
            <a:ext cx="45164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Instead of  convolving  with   +1|-1   for derivative, take derivative of Gaussian</a:t>
            </a:r>
          </a:p>
        </p:txBody>
      </p:sp>
      <p:sp>
        <p:nvSpPr>
          <p:cNvPr id="55303" name="TextBox 1"/>
          <p:cNvSpPr txBox="1">
            <a:spLocks noChangeArrowheads="1"/>
          </p:cNvSpPr>
          <p:nvPr/>
        </p:nvSpPr>
        <p:spPr bwMode="auto">
          <a:xfrm>
            <a:off x="304800" y="32004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derivative of a one dimensional function. For an image, we will need to use a two dimensional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</a:t>
            </a:r>
          </a:p>
        </p:txBody>
      </p:sp>
      <p:pic>
        <p:nvPicPr>
          <p:cNvPr id="56324" name="Picture 6" descr="garb213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1816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7" descr="garb213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3686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6629400" y="4343400"/>
            <a:ext cx="2133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the derivative of this function and use it in our program. Plug in values for x, y, and sigma, to give us a table of weights.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6705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For derivative, should we convolve  Gaussian table with a table of +1/-1’s (as </a:t>
            </a:r>
            <a:r>
              <a:rPr lang="en-US" dirty="0" err="1" smtClean="0"/>
              <a:t>Sobel</a:t>
            </a:r>
            <a:r>
              <a:rPr lang="en-US" dirty="0" smtClean="0"/>
              <a:t> did) or should we use  a formula that has already taken the derivative of the Gaussian? In both cases, we would have to generate a table from a formula. In the first option, the table would be generated from the Gaussian formula, and in the second option, the table would be generated from the (Gaussian’s) derivative equation.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435654" y="4724400"/>
            <a:ext cx="82595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turns out that the second option is better, if the intent is to increase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either case, we would need to figure out how large  our table should be.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 will discuss this size calculation in the context of the first option, but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reasoning will carry over to the second option as well.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Using </a:t>
            </a:r>
            <a:r>
              <a:rPr lang="en-US" dirty="0" smtClean="0"/>
              <a:t>Gaussian, how wide will it be?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1676400" y="2362200"/>
            <a:ext cx="4809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start this size calculation, by noticing this: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819400"/>
            <a:ext cx="623887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This figure is from Wikipedia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6100" y="5029200"/>
            <a:ext cx="802014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</a:t>
            </a:r>
            <a:r>
              <a:rPr lang="en-US" dirty="0" smtClean="0">
                <a:solidFill>
                  <a:srgbClr val="FF0000"/>
                </a:solidFill>
              </a:rPr>
              <a:t>notice that the Gaussian function has very small values to the left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third negative Standard Deviation, and the same behavior to the right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third positive Standard Deviation.  Hence, we only need to represent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Gaussian within this window, from negative third SD to positive third SD.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Outside of this window, the values of the function are tiny, and hence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negligible, and so we choose to crop the function at these ends.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133600"/>
            <a:ext cx="62388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819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How wide to represent the Gaussian?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33400" y="5486400"/>
            <a:ext cx="85972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will sample our Gaussian at the location of these circles. In general,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Gaussian will be represented at one position for the center, and (plus) however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many positions are needed to cover 3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on each side of the center. A boss will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tell us how large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needs to be, i.e., how wide the Gaussian is to be.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gaussianStdDevsFi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8153400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4419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O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Gaussian’s width: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714971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boss tells us how wide each sigma is to be.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So, if boss says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1 pixel wide, then the total window will be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 + 3*1 + 3*1, i.e., 7 pixels wide.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boss says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2, then window’s total width is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 + 3*2 + 3*2, i.e., 13 pixels wide.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3, then total width is 19.    And so on. The basic idea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that the width is give by: 1 +  6*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Executing a Convolution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Pad left array with several zeros.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 a double-flip or diagonal flip on right array.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Then compute the weighted sum.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(In practice we 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do double flip.)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7348" name="Picture 6" descr="garb213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95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8597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use either a table of weights, or we can use an equation within the code to</a:t>
            </a:r>
          </a:p>
          <a:p>
            <a:r>
              <a:rPr lang="en-US">
                <a:solidFill>
                  <a:srgbClr val="FF0000"/>
                </a:solidFill>
              </a:rPr>
              <a:t>Increase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7" descr="garb213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038600"/>
            <a:ext cx="51054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aussianFirstDerivEq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4343400"/>
            <a:ext cx="443119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So, the main difference between Canny Part One  and Sobel is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the smoothener (Canny uses a Gaussian Sobel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To write code for canny, we will start with marrh.c 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Marrh.c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Marrh.c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in the marrh.c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up with two masks (xmask and ymask).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 -- Then use the convolution code from marrh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delete the code  in marrh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bring in the sqrt (of squares) code from sobel.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produce output very similar to the Sobel magnitude image.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Two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Peak Finding, Non-Maxima Suppression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Consider four directions available in 3x3  neighborhood</a:t>
            </a:r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1066800" y="2895600"/>
            <a:ext cx="6019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finding first determines edge direction, and then tests the pixels that are on the sides (perpendicular) to see if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the</a:t>
            </a:r>
            <a:r>
              <a:rPr lang="en-US" dirty="0" smtClean="0">
                <a:solidFill>
                  <a:srgbClr val="FF0000"/>
                </a:solidFill>
              </a:rPr>
              <a:t> center pixel </a:t>
            </a:r>
            <a:r>
              <a:rPr lang="en-US" dirty="0" smtClean="0">
                <a:solidFill>
                  <a:srgbClr val="FF0000"/>
                </a:solidFill>
              </a:rPr>
              <a:t>has </a:t>
            </a:r>
            <a:r>
              <a:rPr lang="en-US" dirty="0">
                <a:solidFill>
                  <a:srgbClr val="FF0000"/>
                </a:solidFill>
              </a:rPr>
              <a:t>the highest value among said neighbors. If it has the highest value then it will be considered </a:t>
            </a:r>
            <a:r>
              <a:rPr lang="en-US" dirty="0" smtClean="0">
                <a:solidFill>
                  <a:srgbClr val="FF0000"/>
                </a:solidFill>
              </a:rPr>
              <a:t>a potential edge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 So, peaks are potential edges. If a pixel is not a peak, it has no chance of being an edge.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Three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Double Threshholding, Hysteresis Thresholding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243840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 First, accept  all </a:t>
            </a:r>
            <a:r>
              <a:rPr lang="en-US" sz="2000" dirty="0" smtClean="0"/>
              <a:t> peak pixels </a:t>
            </a:r>
            <a:r>
              <a:rPr lang="en-US" sz="2000" dirty="0"/>
              <a:t>where Magnitude exceeds HIGH, then all who 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connected to HIGHs and also exceed a lower LO threshold.</a:t>
            </a:r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609600" y="34290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Often times in edge detection, there will be edges that will be very close to the threshold. This causes noise and dotted edges. Using double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, we can eliminate that noise by having two thresholds, a high and a low. An edge must first exceed the higher threshold. Any </a:t>
            </a:r>
            <a:r>
              <a:rPr lang="en-US" dirty="0" smtClean="0">
                <a:solidFill>
                  <a:srgbClr val="FF0000"/>
                </a:solidFill>
              </a:rPr>
              <a:t> peak pixel </a:t>
            </a:r>
            <a:r>
              <a:rPr lang="en-US" dirty="0">
                <a:solidFill>
                  <a:srgbClr val="FF0000"/>
                </a:solidFill>
              </a:rPr>
              <a:t>touching a valid edge must have a value less than the low threshold to not be considered an edge</a:t>
            </a:r>
            <a:r>
              <a:rPr lang="en-US" dirty="0" smtClean="0">
                <a:solidFill>
                  <a:srgbClr val="FF0000"/>
                </a:solidFill>
              </a:rPr>
              <a:t>. Conversely, any peak pixel must at least  exceed the low threshold for a valid edge neighbor to bring the peak into the final edge.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Four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Automatically, determine HI and LO.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Convolution: Step One 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Padding an array with zeros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46125" y="1404938"/>
            <a:ext cx="2508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  <a:r>
              <a:rPr lang="en-US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97000" y="18288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43313" y="3468688"/>
            <a:ext cx="20716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57400" y="2667000"/>
            <a:ext cx="1371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400800" y="2590800"/>
            <a:ext cx="2438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Do we start Convolution at the start of original numbers or from the padded numbers?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Convolution</a:t>
            </a:r>
            <a:r>
              <a:rPr lang="en-US" sz="3200" smtClean="0">
                <a:ea typeface="ＭＳ Ｐゴシック" pitchFamily="34" charset="-128"/>
              </a:rPr>
              <a:t> : Step Two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Double Flip the second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2057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0" y="35814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1      3</a:t>
            </a:r>
          </a:p>
          <a:p>
            <a:pPr eaLnBrk="1" hangingPunct="1"/>
            <a:r>
              <a:rPr lang="en-US"/>
              <a:t>0      2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334000" y="3200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762000" y="4572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3276600" y="2819400"/>
            <a:ext cx="1905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200400" y="4495800"/>
            <a:ext cx="2438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  <p:bldP spid="85001" grpId="0"/>
      <p:bldP spid="85002" grpId="0" animBg="1"/>
      <p:bldP spid="850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Convolution: Step Three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pic>
        <p:nvPicPr>
          <p:cNvPr id="16387" name="Picture 15" descr="garb213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943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6" descr="garb213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10200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 descr="garb21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410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944563" y="4216400"/>
            <a:ext cx="65738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sum of the convolution goes in the upper left hand corner </a:t>
            </a:r>
          </a:p>
          <a:p>
            <a:r>
              <a:rPr lang="en-US">
                <a:solidFill>
                  <a:srgbClr val="FF0000"/>
                </a:solidFill>
              </a:rPr>
              <a:t>only for 2x2 tables. Any larger tables should have an odd </a:t>
            </a:r>
          </a:p>
          <a:p>
            <a:r>
              <a:rPr lang="en-US">
                <a:solidFill>
                  <a:srgbClr val="FF0000"/>
                </a:solidFill>
              </a:rPr>
              <a:t>number of rows and columns and the sum will go in the center.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8602</TotalTime>
  <Words>3892</Words>
  <Application>Microsoft Office PowerPoint</Application>
  <PresentationFormat>On-screen Show (4:3)</PresentationFormat>
  <Paragraphs>666</Paragraphs>
  <Slides>67</Slides>
  <Notes>67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Axis</vt:lpstr>
      <vt:lpstr>Chart</vt:lpstr>
      <vt:lpstr>Edge Detection</vt:lpstr>
      <vt:lpstr>Consider this picture</vt:lpstr>
      <vt:lpstr>We would like its output to be</vt:lpstr>
      <vt:lpstr>Edge Detection</vt:lpstr>
      <vt:lpstr>Introducing Convolution</vt:lpstr>
      <vt:lpstr>Executing a Convolution</vt:lpstr>
      <vt:lpstr>Convolution: Step One  Padding an array with zeros</vt:lpstr>
      <vt:lpstr>Convolution : Step Two Double Flip the second array</vt:lpstr>
      <vt:lpstr>Convolution: Step Three Computing Weighted Sum</vt:lpstr>
      <vt:lpstr>Computing Weighted Sum</vt:lpstr>
      <vt:lpstr>The previous slide…. </vt:lpstr>
      <vt:lpstr>Computing Weighted Sum</vt:lpstr>
      <vt:lpstr>Computing Weighted Sum</vt:lpstr>
      <vt:lpstr>Computing Weighted Sum</vt:lpstr>
      <vt:lpstr>Edge Detection</vt:lpstr>
      <vt:lpstr>Consider this picture</vt:lpstr>
      <vt:lpstr> Consider a row of values in picture</vt:lpstr>
      <vt:lpstr>Edge Detection</vt:lpstr>
      <vt:lpstr>Edge Detection:  One-location Convolution</vt:lpstr>
      <vt:lpstr>Edge Detection</vt:lpstr>
      <vt:lpstr>Edge Detection</vt:lpstr>
      <vt:lpstr>Edge Detection: Pixel Values Become Gradient Values</vt:lpstr>
      <vt:lpstr>The Resulting Vectors</vt:lpstr>
      <vt:lpstr>Edge Detection: Vectors</vt:lpstr>
      <vt:lpstr>Edge Detection: Deriving Gradient, the Math</vt:lpstr>
      <vt:lpstr>Showing abs(diff B-A)</vt:lpstr>
      <vt:lpstr>Effect of Thresholding</vt:lpstr>
      <vt:lpstr>Thresholding the Gradient Magnitude </vt:lpstr>
      <vt:lpstr>Gradient Magnitude Output</vt:lpstr>
      <vt:lpstr>Consider this picture</vt:lpstr>
      <vt:lpstr>Consider this picture</vt:lpstr>
      <vt:lpstr>Magnitude Output with a low bar (threshold number)</vt:lpstr>
      <vt:lpstr>Magnitude Output with a high bar (threshold number)</vt:lpstr>
      <vt:lpstr>Magnitude Formula in the c Code</vt:lpstr>
      <vt:lpstr>Edge Detection</vt:lpstr>
      <vt:lpstr>Smoothening before Difference</vt:lpstr>
      <vt:lpstr>Edge Detection</vt:lpstr>
      <vt:lpstr>Smoothening rationale</vt:lpstr>
      <vt:lpstr>The Four Ones</vt:lpstr>
      <vt:lpstr>Four Ones, cont.</vt:lpstr>
      <vt:lpstr>Four Ones, cont.</vt:lpstr>
      <vt:lpstr>Four Ones, cont.</vt:lpstr>
      <vt:lpstr>Four Ones, cont. </vt:lpstr>
      <vt:lpstr>Slide 44</vt:lpstr>
      <vt:lpstr>Sobel Algorithm…another way to look at it.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Company>Edgewater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Teacher Training</dc:title>
  <dc:creator>Paul J. Ackerman</dc:creator>
  <cp:lastModifiedBy>Student</cp:lastModifiedBy>
  <cp:revision>91</cp:revision>
  <dcterms:created xsi:type="dcterms:W3CDTF">2007-05-31T13:47:35Z</dcterms:created>
  <dcterms:modified xsi:type="dcterms:W3CDTF">2014-12-23T12:10:38Z</dcterms:modified>
</cp:coreProperties>
</file>