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8" r:id="rId5"/>
    <p:sldId id="262" r:id="rId6"/>
    <p:sldId id="263" r:id="rId7"/>
    <p:sldId id="264"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E27A-A0A3-AEC5-E0B6-5ACB8E9B2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3BE234-617B-0BBB-855D-230C07B07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0752A1-2354-4B95-E721-9214F6DB0DC0}"/>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5" name="Footer Placeholder 4">
            <a:extLst>
              <a:ext uri="{FF2B5EF4-FFF2-40B4-BE49-F238E27FC236}">
                <a16:creationId xmlns:a16="http://schemas.microsoft.com/office/drawing/2014/main" id="{94DF39A0-DACD-6111-5FFA-F5282DF16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16EAB-BA3A-8C69-A817-B753C1AF6145}"/>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315475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CE08-97BB-7288-D660-29CDD82B22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B5DC43-75C2-EC57-A5BF-F18506BA5B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5E322-9865-068C-10DD-B63DA1C536C9}"/>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5" name="Footer Placeholder 4">
            <a:extLst>
              <a:ext uri="{FF2B5EF4-FFF2-40B4-BE49-F238E27FC236}">
                <a16:creationId xmlns:a16="http://schemas.microsoft.com/office/drawing/2014/main" id="{0657E492-6A50-A6E6-0DE2-A172C116D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A43A8-A108-C371-2832-E89F40D63D10}"/>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41422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54845-869D-72FD-DC1F-628D8C5EFA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AAC9D7-ABA6-5B99-9798-2BF1556896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E7319-727D-E068-7FF6-0F1269AC666B}"/>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5" name="Footer Placeholder 4">
            <a:extLst>
              <a:ext uri="{FF2B5EF4-FFF2-40B4-BE49-F238E27FC236}">
                <a16:creationId xmlns:a16="http://schemas.microsoft.com/office/drawing/2014/main" id="{C3154D9A-95E0-44FD-893C-872768BD86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33890-C5A2-4AEF-F288-BD80A4AA3B04}"/>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401745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58CB-C92E-A28B-5E0E-B145C64F7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03FB-954E-3928-B105-BDFC2F9A4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83BFA-8A52-B71B-6B0B-81F2EC20EA1F}"/>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5" name="Footer Placeholder 4">
            <a:extLst>
              <a:ext uri="{FF2B5EF4-FFF2-40B4-BE49-F238E27FC236}">
                <a16:creationId xmlns:a16="http://schemas.microsoft.com/office/drawing/2014/main" id="{DC3799E2-08ED-F0F3-C9B9-4256496E1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3C517-4ED6-0BDA-7B32-BCE38326D896}"/>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274524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BBF6-D678-1910-2647-E74C1C510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4D04F-0FA6-6524-3569-28338D63C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D4ABB0-1461-64E6-43F7-B21622BF937D}"/>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5" name="Footer Placeholder 4">
            <a:extLst>
              <a:ext uri="{FF2B5EF4-FFF2-40B4-BE49-F238E27FC236}">
                <a16:creationId xmlns:a16="http://schemas.microsoft.com/office/drawing/2014/main" id="{E04D5DF3-CEFA-A406-5545-5142A3D48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71E11-652A-060B-143C-0FC3B81B6901}"/>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210666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5D7B-E297-27C2-9314-1BDE0139D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51929D-A74D-6AB4-7404-7146542B9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F6DEA7-6880-0867-1933-091B06D3DB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56284A-F201-C345-25B6-91A1D001D5DB}"/>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6" name="Footer Placeholder 5">
            <a:extLst>
              <a:ext uri="{FF2B5EF4-FFF2-40B4-BE49-F238E27FC236}">
                <a16:creationId xmlns:a16="http://schemas.microsoft.com/office/drawing/2014/main" id="{9431065A-005E-4056-53C5-40D237D3F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875D4-4982-4E7C-D490-82EE7F40B253}"/>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152797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E47D-0B18-357C-CF79-A051865FFA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ADCDDD-8442-2C03-147D-40A952B3E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89C0D-4540-7725-C06C-7AD532912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A2097F-B381-6667-CDE5-E5D68B38A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FEEFB-ABD8-EE8C-3C84-C22071D81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5B6C94-3D53-86EE-3026-AF70F7FBA7BF}"/>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8" name="Footer Placeholder 7">
            <a:extLst>
              <a:ext uri="{FF2B5EF4-FFF2-40B4-BE49-F238E27FC236}">
                <a16:creationId xmlns:a16="http://schemas.microsoft.com/office/drawing/2014/main" id="{C1F9DFE7-2730-0534-7607-1380307301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FFDFA0-266B-5DED-49A1-2213CF28BA15}"/>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405182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02F5-392D-73B5-B66C-490214195C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BE76DA-5C08-43C9-B053-855AF56DAB51}"/>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4" name="Footer Placeholder 3">
            <a:extLst>
              <a:ext uri="{FF2B5EF4-FFF2-40B4-BE49-F238E27FC236}">
                <a16:creationId xmlns:a16="http://schemas.microsoft.com/office/drawing/2014/main" id="{94D5FE4E-2F76-289C-4BC5-A43728F32D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0EC44C-0F17-502A-2FBF-ADAF7B5FBC29}"/>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176729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5690-185F-BFE2-4AFD-3889935BA703}"/>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3" name="Footer Placeholder 2">
            <a:extLst>
              <a:ext uri="{FF2B5EF4-FFF2-40B4-BE49-F238E27FC236}">
                <a16:creationId xmlns:a16="http://schemas.microsoft.com/office/drawing/2014/main" id="{D55F1E81-C123-304C-A273-96D64B88EB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9A10D5-7617-6D4D-B028-85E44D0BE66B}"/>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177448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9899-C5E2-8217-BCBE-95C0C46DC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49EADB-E341-33B2-7BE9-1446AB7FF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B61BD3-D709-DBA4-3611-30D27883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182FD-A1D3-64F2-58B2-BA4A4D479772}"/>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6" name="Footer Placeholder 5">
            <a:extLst>
              <a:ext uri="{FF2B5EF4-FFF2-40B4-BE49-F238E27FC236}">
                <a16:creationId xmlns:a16="http://schemas.microsoft.com/office/drawing/2014/main" id="{95AAF5F1-5462-CC7B-2CF0-0E9BD40AF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6F8671-B17F-4998-77D1-25C4B50A2B7D}"/>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6638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2798-BA79-3077-F189-5E4C65E95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C2E6A4-462A-E10B-FAC1-A58F12BF0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0DDE6A-B299-183C-EF09-434BED667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708FB-B241-6CD1-0B37-9A1B9CFEFFBF}"/>
              </a:ext>
            </a:extLst>
          </p:cNvPr>
          <p:cNvSpPr>
            <a:spLocks noGrp="1"/>
          </p:cNvSpPr>
          <p:nvPr>
            <p:ph type="dt" sz="half" idx="10"/>
          </p:nvPr>
        </p:nvSpPr>
        <p:spPr/>
        <p:txBody>
          <a:bodyPr/>
          <a:lstStyle/>
          <a:p>
            <a:fld id="{A630BA12-E72F-42D4-9CC9-EDEABDA67557}" type="datetimeFigureOut">
              <a:rPr lang="en-IN" smtClean="0"/>
              <a:t>09-09-2024</a:t>
            </a:fld>
            <a:endParaRPr lang="en-IN"/>
          </a:p>
        </p:txBody>
      </p:sp>
      <p:sp>
        <p:nvSpPr>
          <p:cNvPr id="6" name="Footer Placeholder 5">
            <a:extLst>
              <a:ext uri="{FF2B5EF4-FFF2-40B4-BE49-F238E27FC236}">
                <a16:creationId xmlns:a16="http://schemas.microsoft.com/office/drawing/2014/main" id="{A6C4C11D-92AB-6DDE-7992-00F7678DDA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49A61-2B2B-D8EE-0FC8-BF2BEF85A68D}"/>
              </a:ext>
            </a:extLst>
          </p:cNvPr>
          <p:cNvSpPr>
            <a:spLocks noGrp="1"/>
          </p:cNvSpPr>
          <p:nvPr>
            <p:ph type="sldNum" sz="quarter" idx="12"/>
          </p:nvPr>
        </p:nvSpPr>
        <p:spPr/>
        <p:txBody>
          <a:bodyPr/>
          <a:lstStyle/>
          <a:p>
            <a:fld id="{29AB1AAB-C68D-41ED-8266-0DDEA6B1DF8E}" type="slidenum">
              <a:rPr lang="en-IN" smtClean="0"/>
              <a:t>‹#›</a:t>
            </a:fld>
            <a:endParaRPr lang="en-IN"/>
          </a:p>
        </p:txBody>
      </p:sp>
    </p:spTree>
    <p:extLst>
      <p:ext uri="{BB962C8B-B14F-4D97-AF65-F5344CB8AC3E}">
        <p14:creationId xmlns:p14="http://schemas.microsoft.com/office/powerpoint/2010/main" val="211109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417AC-F75E-F47D-3EA6-136A911CE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710E2D-5993-9D72-27D8-4F700A19E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36A05-08D1-2E4F-8486-AE49881775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0BA12-E72F-42D4-9CC9-EDEABDA67557}" type="datetimeFigureOut">
              <a:rPr lang="en-IN" smtClean="0"/>
              <a:t>09-09-2024</a:t>
            </a:fld>
            <a:endParaRPr lang="en-IN"/>
          </a:p>
        </p:txBody>
      </p:sp>
      <p:sp>
        <p:nvSpPr>
          <p:cNvPr id="5" name="Footer Placeholder 4">
            <a:extLst>
              <a:ext uri="{FF2B5EF4-FFF2-40B4-BE49-F238E27FC236}">
                <a16:creationId xmlns:a16="http://schemas.microsoft.com/office/drawing/2014/main" id="{3E6CB231-EDD9-647E-F62D-E3AFA11FE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51FA53-33CF-46B1-9653-878EBEBEC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B1AAB-C68D-41ED-8266-0DDEA6B1DF8E}" type="slidenum">
              <a:rPr lang="en-IN" smtClean="0"/>
              <a:t>‹#›</a:t>
            </a:fld>
            <a:endParaRPr lang="en-IN"/>
          </a:p>
        </p:txBody>
      </p:sp>
    </p:spTree>
    <p:extLst>
      <p:ext uri="{BB962C8B-B14F-4D97-AF65-F5344CB8AC3E}">
        <p14:creationId xmlns:p14="http://schemas.microsoft.com/office/powerpoint/2010/main" val="857278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F24E-0301-B31F-AEB2-EDF272CD9E49}"/>
              </a:ext>
            </a:extLst>
          </p:cNvPr>
          <p:cNvSpPr>
            <a:spLocks noGrp="1"/>
          </p:cNvSpPr>
          <p:nvPr>
            <p:ph type="ctrTitle"/>
          </p:nvPr>
        </p:nvSpPr>
        <p:spPr>
          <a:xfrm>
            <a:off x="1524000" y="866720"/>
            <a:ext cx="9144000" cy="1403513"/>
          </a:xfrm>
        </p:spPr>
        <p:txBody>
          <a:bodyPr/>
          <a:lstStyle/>
          <a:p>
            <a:r>
              <a:rPr lang="en-US" dirty="0"/>
              <a:t>GLOBAL ELECTRONICS</a:t>
            </a:r>
            <a:endParaRPr lang="en-IN" dirty="0"/>
          </a:p>
        </p:txBody>
      </p:sp>
      <p:sp>
        <p:nvSpPr>
          <p:cNvPr id="3" name="Subtitle 2">
            <a:extLst>
              <a:ext uri="{FF2B5EF4-FFF2-40B4-BE49-F238E27FC236}">
                <a16:creationId xmlns:a16="http://schemas.microsoft.com/office/drawing/2014/main" id="{4DC22DC7-E819-4702-EF51-3856439B5D2C}"/>
              </a:ext>
            </a:extLst>
          </p:cNvPr>
          <p:cNvSpPr>
            <a:spLocks noGrp="1"/>
          </p:cNvSpPr>
          <p:nvPr>
            <p:ph type="subTitle" idx="1"/>
          </p:nvPr>
        </p:nvSpPr>
        <p:spPr>
          <a:xfrm>
            <a:off x="1786758" y="3062260"/>
            <a:ext cx="9375228" cy="830997"/>
          </a:xfrm>
        </p:spPr>
        <p:txBody>
          <a:bodyPr>
            <a:normAutofit/>
          </a:bodyPr>
          <a:lstStyle/>
          <a:p>
            <a:pPr algn="l"/>
            <a:r>
              <a:rPr lang="en-US" sz="3200" dirty="0"/>
              <a:t>Data Spark: Illuminating insights on Global </a:t>
            </a:r>
            <a:r>
              <a:rPr lang="en-US" sz="3600" dirty="0"/>
              <a:t>Electronics</a:t>
            </a:r>
            <a:endParaRPr lang="en-IN" sz="3200" dirty="0"/>
          </a:p>
        </p:txBody>
      </p:sp>
      <p:sp>
        <p:nvSpPr>
          <p:cNvPr id="4" name="TextBox 3">
            <a:extLst>
              <a:ext uri="{FF2B5EF4-FFF2-40B4-BE49-F238E27FC236}">
                <a16:creationId xmlns:a16="http://schemas.microsoft.com/office/drawing/2014/main" id="{B75441E0-B9C7-FC76-7A1E-F5B90C9AB019}"/>
              </a:ext>
            </a:extLst>
          </p:cNvPr>
          <p:cNvSpPr txBox="1"/>
          <p:nvPr/>
        </p:nvSpPr>
        <p:spPr>
          <a:xfrm>
            <a:off x="9128235" y="5144900"/>
            <a:ext cx="2585545" cy="830997"/>
          </a:xfrm>
          <a:prstGeom prst="rect">
            <a:avLst/>
          </a:prstGeom>
          <a:noFill/>
        </p:spPr>
        <p:txBody>
          <a:bodyPr wrap="square" rtlCol="0">
            <a:spAutoFit/>
          </a:bodyPr>
          <a:lstStyle/>
          <a:p>
            <a:r>
              <a:rPr lang="en-US" sz="2400" dirty="0"/>
              <a:t>By,</a:t>
            </a:r>
          </a:p>
          <a:p>
            <a:r>
              <a:rPr lang="en-US" sz="2400" dirty="0"/>
              <a:t>     R JESVIN</a:t>
            </a:r>
            <a:endParaRPr lang="en-IN" sz="2400" dirty="0"/>
          </a:p>
        </p:txBody>
      </p:sp>
    </p:spTree>
    <p:extLst>
      <p:ext uri="{BB962C8B-B14F-4D97-AF65-F5344CB8AC3E}">
        <p14:creationId xmlns:p14="http://schemas.microsoft.com/office/powerpoint/2010/main" val="171683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C630-4D49-CBAC-CE36-0797BB46F32E}"/>
              </a:ext>
            </a:extLst>
          </p:cNvPr>
          <p:cNvSpPr>
            <a:spLocks noGrp="1"/>
          </p:cNvSpPr>
          <p:nvPr>
            <p:ph type="title"/>
          </p:nvPr>
        </p:nvSpPr>
        <p:spPr>
          <a:xfrm>
            <a:off x="838200" y="365125"/>
            <a:ext cx="10515600" cy="864585"/>
          </a:xfrm>
        </p:spPr>
        <p:txBody>
          <a:bodyPr/>
          <a:lstStyle/>
          <a:p>
            <a:r>
              <a:rPr lang="en-US" dirty="0"/>
              <a:t>Store analysis 1</a:t>
            </a:r>
            <a:endParaRPr lang="en-IN" dirty="0"/>
          </a:p>
        </p:txBody>
      </p:sp>
      <p:sp>
        <p:nvSpPr>
          <p:cNvPr id="3" name="Content Placeholder 2">
            <a:extLst>
              <a:ext uri="{FF2B5EF4-FFF2-40B4-BE49-F238E27FC236}">
                <a16:creationId xmlns:a16="http://schemas.microsoft.com/office/drawing/2014/main" id="{BCC424DE-4B60-1BC3-80CF-782DD34B042C}"/>
              </a:ext>
            </a:extLst>
          </p:cNvPr>
          <p:cNvSpPr>
            <a:spLocks noGrp="1"/>
          </p:cNvSpPr>
          <p:nvPr>
            <p:ph idx="1"/>
          </p:nvPr>
        </p:nvSpPr>
        <p:spPr>
          <a:xfrm>
            <a:off x="838200" y="1229710"/>
            <a:ext cx="6067097" cy="3074275"/>
          </a:xfrm>
        </p:spPr>
        <p:txBody>
          <a:bodyPr/>
          <a:lstStyle/>
          <a:p>
            <a:pPr marL="0" indent="0">
              <a:buNone/>
            </a:pPr>
            <a:r>
              <a:rPr lang="en-US" sz="2000" b="1" dirty="0"/>
              <a:t>Insight Statement:</a:t>
            </a:r>
          </a:p>
          <a:p>
            <a:pPr marL="0" indent="0">
              <a:buNone/>
            </a:pPr>
            <a:r>
              <a:rPr lang="en-US" sz="2000" dirty="0"/>
              <a:t>	The majority of sales are conducted in online, representing a significant portion of total revenue. While stores also contribute, they fall short of the online store dominance.</a:t>
            </a:r>
          </a:p>
          <a:p>
            <a:pPr marL="0" indent="0">
              <a:buNone/>
            </a:pPr>
            <a:r>
              <a:rPr lang="en-US" sz="2000" b="1" dirty="0"/>
              <a:t>Problem Statement:</a:t>
            </a:r>
          </a:p>
          <a:p>
            <a:pPr marL="0" indent="0">
              <a:buNone/>
            </a:pPr>
            <a:r>
              <a:rPr lang="en-US" sz="2000" dirty="0"/>
              <a:t>	The company's revenue is heavily concentrated in Online store. This lack of diversification could lead to financial instability and hinder growth.</a:t>
            </a:r>
          </a:p>
          <a:p>
            <a:pPr marL="0" indent="0">
              <a:buNone/>
            </a:pPr>
            <a:endParaRPr lang="en-IN" sz="2400" dirty="0"/>
          </a:p>
        </p:txBody>
      </p:sp>
      <p:sp>
        <p:nvSpPr>
          <p:cNvPr id="5" name="TextBox 4">
            <a:extLst>
              <a:ext uri="{FF2B5EF4-FFF2-40B4-BE49-F238E27FC236}">
                <a16:creationId xmlns:a16="http://schemas.microsoft.com/office/drawing/2014/main" id="{3FFC66DA-9828-4032-CC89-E324D956C1C3}"/>
              </a:ext>
            </a:extLst>
          </p:cNvPr>
          <p:cNvSpPr txBox="1"/>
          <p:nvPr/>
        </p:nvSpPr>
        <p:spPr>
          <a:xfrm>
            <a:off x="1024759" y="4303986"/>
            <a:ext cx="9364717" cy="1200329"/>
          </a:xfrm>
          <a:prstGeom prst="rect">
            <a:avLst/>
          </a:prstGeom>
          <a:noFill/>
        </p:spPr>
        <p:txBody>
          <a:bodyPr wrap="square" rtlCol="0">
            <a:spAutoFit/>
          </a:bodyPr>
          <a:lstStyle/>
          <a:p>
            <a:pPr marL="0" indent="0">
              <a:buNone/>
            </a:pPr>
            <a:r>
              <a:rPr lang="en-US" sz="1800" b="1" dirty="0"/>
              <a:t>Solution Statement:</a:t>
            </a:r>
          </a:p>
          <a:p>
            <a:pPr marL="0" indent="0">
              <a:buNone/>
            </a:pPr>
            <a:r>
              <a:rPr lang="en-US" b="1" dirty="0"/>
              <a:t>	</a:t>
            </a:r>
            <a:r>
              <a:rPr lang="en-US" dirty="0"/>
              <a:t>By using advertisement, we can increase the sales in other stores, which will be highly useful in case of any cyber attacks. As many products available in stores, damage in supply can be greatly reduced.</a:t>
            </a:r>
            <a:endParaRPr lang="en-US" sz="1600" dirty="0"/>
          </a:p>
        </p:txBody>
      </p:sp>
      <p:pic>
        <p:nvPicPr>
          <p:cNvPr id="7" name="Picture 6">
            <a:extLst>
              <a:ext uri="{FF2B5EF4-FFF2-40B4-BE49-F238E27FC236}">
                <a16:creationId xmlns:a16="http://schemas.microsoft.com/office/drawing/2014/main" id="{A09EF9D6-D67E-21E4-57A8-B796D7948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310" y="1178832"/>
            <a:ext cx="4508938" cy="2731016"/>
          </a:xfrm>
          <a:prstGeom prst="rect">
            <a:avLst/>
          </a:prstGeom>
        </p:spPr>
      </p:pic>
    </p:spTree>
    <p:extLst>
      <p:ext uri="{BB962C8B-B14F-4D97-AF65-F5344CB8AC3E}">
        <p14:creationId xmlns:p14="http://schemas.microsoft.com/office/powerpoint/2010/main" val="156017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C630-4D49-CBAC-CE36-0797BB46F32E}"/>
              </a:ext>
            </a:extLst>
          </p:cNvPr>
          <p:cNvSpPr>
            <a:spLocks noGrp="1"/>
          </p:cNvSpPr>
          <p:nvPr>
            <p:ph type="title"/>
          </p:nvPr>
        </p:nvSpPr>
        <p:spPr>
          <a:xfrm>
            <a:off x="838200" y="365125"/>
            <a:ext cx="10515600" cy="864585"/>
          </a:xfrm>
        </p:spPr>
        <p:txBody>
          <a:bodyPr/>
          <a:lstStyle/>
          <a:p>
            <a:r>
              <a:rPr lang="en-US" dirty="0"/>
              <a:t>Store analysis 2</a:t>
            </a:r>
            <a:endParaRPr lang="en-IN" dirty="0"/>
          </a:p>
        </p:txBody>
      </p:sp>
      <p:sp>
        <p:nvSpPr>
          <p:cNvPr id="3" name="Content Placeholder 2">
            <a:extLst>
              <a:ext uri="{FF2B5EF4-FFF2-40B4-BE49-F238E27FC236}">
                <a16:creationId xmlns:a16="http://schemas.microsoft.com/office/drawing/2014/main" id="{BCC424DE-4B60-1BC3-80CF-782DD34B042C}"/>
              </a:ext>
            </a:extLst>
          </p:cNvPr>
          <p:cNvSpPr>
            <a:spLocks noGrp="1"/>
          </p:cNvSpPr>
          <p:nvPr>
            <p:ph idx="1"/>
          </p:nvPr>
        </p:nvSpPr>
        <p:spPr>
          <a:xfrm>
            <a:off x="838200" y="1229710"/>
            <a:ext cx="5736021" cy="3074275"/>
          </a:xfrm>
        </p:spPr>
        <p:txBody>
          <a:bodyPr/>
          <a:lstStyle/>
          <a:p>
            <a:pPr marL="0" indent="0">
              <a:buNone/>
            </a:pPr>
            <a:r>
              <a:rPr lang="en-US" sz="2000" b="1" dirty="0"/>
              <a:t>Insight Statement:</a:t>
            </a:r>
          </a:p>
          <a:p>
            <a:pPr marL="0" indent="0">
              <a:buNone/>
            </a:pPr>
            <a:r>
              <a:rPr lang="en-US" sz="2000" b="1" dirty="0"/>
              <a:t>	</a:t>
            </a:r>
            <a:r>
              <a:rPr lang="en-US" sz="2000" dirty="0"/>
              <a:t>As majority of sales happens in online, number of new store opened is decreased significantly.</a:t>
            </a:r>
            <a:endParaRPr lang="en-US" sz="2000" b="1" dirty="0"/>
          </a:p>
          <a:p>
            <a:pPr marL="0" indent="0">
              <a:buNone/>
            </a:pPr>
            <a:r>
              <a:rPr lang="en-US" sz="2000" b="1" dirty="0"/>
              <a:t>Problem Statement:</a:t>
            </a:r>
          </a:p>
          <a:p>
            <a:pPr marL="0" indent="0">
              <a:buNone/>
            </a:pPr>
            <a:r>
              <a:rPr lang="en-US" sz="2000" dirty="0"/>
              <a:t>	The company's revenue is heavily concentrated in Online store. This lack of diversification could lead to financial instability and hinder growth.</a:t>
            </a:r>
          </a:p>
          <a:p>
            <a:pPr marL="0" indent="0">
              <a:buNone/>
            </a:pPr>
            <a:endParaRPr lang="en-IN" sz="2400" dirty="0"/>
          </a:p>
        </p:txBody>
      </p:sp>
      <p:sp>
        <p:nvSpPr>
          <p:cNvPr id="5" name="TextBox 4">
            <a:extLst>
              <a:ext uri="{FF2B5EF4-FFF2-40B4-BE49-F238E27FC236}">
                <a16:creationId xmlns:a16="http://schemas.microsoft.com/office/drawing/2014/main" id="{3FFC66DA-9828-4032-CC89-E324D956C1C3}"/>
              </a:ext>
            </a:extLst>
          </p:cNvPr>
          <p:cNvSpPr txBox="1"/>
          <p:nvPr/>
        </p:nvSpPr>
        <p:spPr>
          <a:xfrm>
            <a:off x="838201" y="4303986"/>
            <a:ext cx="9551276" cy="1200329"/>
          </a:xfrm>
          <a:prstGeom prst="rect">
            <a:avLst/>
          </a:prstGeom>
          <a:noFill/>
        </p:spPr>
        <p:txBody>
          <a:bodyPr wrap="square" rtlCol="0">
            <a:spAutoFit/>
          </a:bodyPr>
          <a:lstStyle/>
          <a:p>
            <a:pPr marL="0" indent="0">
              <a:buNone/>
            </a:pPr>
            <a:r>
              <a:rPr lang="en-US" sz="1800" b="1" dirty="0"/>
              <a:t>Solution Statement:</a:t>
            </a:r>
          </a:p>
          <a:p>
            <a:pPr marL="0" indent="0">
              <a:buNone/>
            </a:pPr>
            <a:r>
              <a:rPr lang="en-US" b="1" dirty="0"/>
              <a:t>	</a:t>
            </a:r>
            <a:r>
              <a:rPr lang="en-US" dirty="0"/>
              <a:t>By using advertisement, we can increase number of electronics, which will be highly useful in case of any cyber attacks. As many products available in stores, damage in supply can be greatly reduced.</a:t>
            </a:r>
            <a:endParaRPr lang="en-US" sz="1600" dirty="0"/>
          </a:p>
        </p:txBody>
      </p:sp>
      <p:pic>
        <p:nvPicPr>
          <p:cNvPr id="6" name="Picture 5">
            <a:extLst>
              <a:ext uri="{FF2B5EF4-FFF2-40B4-BE49-F238E27FC236}">
                <a16:creationId xmlns:a16="http://schemas.microsoft.com/office/drawing/2014/main" id="{B139C6C7-2CB4-16B3-BCF8-294155145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296" y="833002"/>
            <a:ext cx="4997669" cy="2730005"/>
          </a:xfrm>
          <a:prstGeom prst="rect">
            <a:avLst/>
          </a:prstGeom>
        </p:spPr>
      </p:pic>
    </p:spTree>
    <p:extLst>
      <p:ext uri="{BB962C8B-B14F-4D97-AF65-F5344CB8AC3E}">
        <p14:creationId xmlns:p14="http://schemas.microsoft.com/office/powerpoint/2010/main" val="166030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1146-DC4B-9581-A2E9-960CD32B3901}"/>
              </a:ext>
            </a:extLst>
          </p:cNvPr>
          <p:cNvSpPr>
            <a:spLocks noGrp="1"/>
          </p:cNvSpPr>
          <p:nvPr>
            <p:ph type="title"/>
          </p:nvPr>
        </p:nvSpPr>
        <p:spPr>
          <a:xfrm>
            <a:off x="838200" y="365126"/>
            <a:ext cx="10515600" cy="706930"/>
          </a:xfrm>
        </p:spPr>
        <p:txBody>
          <a:bodyPr/>
          <a:lstStyle/>
          <a:p>
            <a:r>
              <a:rPr lang="en-US" dirty="0"/>
              <a:t>Product Analysis</a:t>
            </a:r>
            <a:endParaRPr lang="en-IN" dirty="0"/>
          </a:p>
        </p:txBody>
      </p:sp>
      <p:sp>
        <p:nvSpPr>
          <p:cNvPr id="3" name="Content Placeholder 2">
            <a:extLst>
              <a:ext uri="{FF2B5EF4-FFF2-40B4-BE49-F238E27FC236}">
                <a16:creationId xmlns:a16="http://schemas.microsoft.com/office/drawing/2014/main" id="{282E1556-8DE2-78FA-215A-FB02BEF01E0B}"/>
              </a:ext>
            </a:extLst>
          </p:cNvPr>
          <p:cNvSpPr>
            <a:spLocks noGrp="1"/>
          </p:cNvSpPr>
          <p:nvPr>
            <p:ph idx="1"/>
          </p:nvPr>
        </p:nvSpPr>
        <p:spPr>
          <a:xfrm>
            <a:off x="838199" y="1229710"/>
            <a:ext cx="10515600" cy="2979683"/>
          </a:xfrm>
        </p:spPr>
        <p:txBody>
          <a:bodyPr>
            <a:normAutofit fontScale="92500" lnSpcReduction="10000"/>
          </a:bodyPr>
          <a:lstStyle/>
          <a:p>
            <a:pPr marL="0" indent="0">
              <a:buNone/>
            </a:pPr>
            <a:r>
              <a:rPr lang="en-US" sz="2600" b="1" dirty="0"/>
              <a:t>Insight Statement:</a:t>
            </a:r>
          </a:p>
          <a:p>
            <a:pPr marL="0" indent="0">
              <a:buNone/>
            </a:pPr>
            <a:r>
              <a:rPr lang="en-US" sz="2600" dirty="0"/>
              <a:t>	</a:t>
            </a:r>
            <a:r>
              <a:rPr lang="en-US" sz="2400" dirty="0"/>
              <a:t>Compared to other product categories computer is the highest preferrable product, TV and Video is the lowest preferrable product among all age group.</a:t>
            </a:r>
          </a:p>
          <a:p>
            <a:pPr marL="0" indent="0">
              <a:buNone/>
            </a:pPr>
            <a:r>
              <a:rPr lang="en-US" sz="2400" b="1" dirty="0"/>
              <a:t>Solution Statement:</a:t>
            </a:r>
          </a:p>
          <a:p>
            <a:pPr marL="0" indent="0">
              <a:buNone/>
            </a:pPr>
            <a:r>
              <a:rPr lang="en-US" sz="2400" dirty="0"/>
              <a:t>	Most individuals who are buying are in the 18-24 age group are likely college students. To engage them effectively, leverage platforms like Instagram, TikTok, and Snapchat, where they're most active. Develop interactive content such as polls, challenges, and giveaways that promote participation and sharing. This approach will help spark their interest in purchasing products.</a:t>
            </a:r>
          </a:p>
          <a:p>
            <a:pPr marL="0" indent="0">
              <a:buNone/>
            </a:pPr>
            <a:endParaRPr lang="en-IN" dirty="0"/>
          </a:p>
        </p:txBody>
      </p:sp>
      <p:pic>
        <p:nvPicPr>
          <p:cNvPr id="5" name="Picture 4">
            <a:extLst>
              <a:ext uri="{FF2B5EF4-FFF2-40B4-BE49-F238E27FC236}">
                <a16:creationId xmlns:a16="http://schemas.microsoft.com/office/drawing/2014/main" id="{D0C70E7C-D734-04E0-D2A9-748E5C15D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110" y="4367048"/>
            <a:ext cx="6921062" cy="1781504"/>
          </a:xfrm>
          <a:prstGeom prst="rect">
            <a:avLst/>
          </a:prstGeom>
        </p:spPr>
      </p:pic>
    </p:spTree>
    <p:extLst>
      <p:ext uri="{BB962C8B-B14F-4D97-AF65-F5344CB8AC3E}">
        <p14:creationId xmlns:p14="http://schemas.microsoft.com/office/powerpoint/2010/main" val="395407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44FEE8-4EF3-113A-7B93-A913F6DB5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404" y="1450427"/>
            <a:ext cx="9911192" cy="3957145"/>
          </a:xfrm>
          <a:prstGeom prst="rect">
            <a:avLst/>
          </a:prstGeom>
        </p:spPr>
      </p:pic>
      <p:sp>
        <p:nvSpPr>
          <p:cNvPr id="4" name="TextBox 3">
            <a:extLst>
              <a:ext uri="{FF2B5EF4-FFF2-40B4-BE49-F238E27FC236}">
                <a16:creationId xmlns:a16="http://schemas.microsoft.com/office/drawing/2014/main" id="{D12AF7B1-267B-A549-5903-5FD3E2B42530}"/>
              </a:ext>
            </a:extLst>
          </p:cNvPr>
          <p:cNvSpPr txBox="1"/>
          <p:nvPr/>
        </p:nvSpPr>
        <p:spPr>
          <a:xfrm>
            <a:off x="1671145" y="488731"/>
            <a:ext cx="7898524" cy="584775"/>
          </a:xfrm>
          <a:prstGeom prst="rect">
            <a:avLst/>
          </a:prstGeom>
          <a:noFill/>
        </p:spPr>
        <p:txBody>
          <a:bodyPr wrap="square" rtlCol="0">
            <a:spAutoFit/>
          </a:bodyPr>
          <a:lstStyle/>
          <a:p>
            <a:r>
              <a:rPr lang="en-US" sz="3200" dirty="0"/>
              <a:t>Top Product in each country</a:t>
            </a:r>
            <a:endParaRPr lang="en-IN" sz="3200" dirty="0"/>
          </a:p>
        </p:txBody>
      </p:sp>
    </p:spTree>
    <p:extLst>
      <p:ext uri="{BB962C8B-B14F-4D97-AF65-F5344CB8AC3E}">
        <p14:creationId xmlns:p14="http://schemas.microsoft.com/office/powerpoint/2010/main" val="55058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153E-35B2-9C31-6170-7934610535EF}"/>
              </a:ext>
            </a:extLst>
          </p:cNvPr>
          <p:cNvSpPr>
            <a:spLocks noGrp="1"/>
          </p:cNvSpPr>
          <p:nvPr>
            <p:ph type="title"/>
          </p:nvPr>
        </p:nvSpPr>
        <p:spPr>
          <a:xfrm>
            <a:off x="838200" y="365125"/>
            <a:ext cx="10515600" cy="738461"/>
          </a:xfrm>
        </p:spPr>
        <p:txBody>
          <a:bodyPr/>
          <a:lstStyle/>
          <a:p>
            <a:r>
              <a:rPr lang="en-US" dirty="0"/>
              <a:t>Product Analysis 2</a:t>
            </a:r>
            <a:endParaRPr lang="en-IN" dirty="0"/>
          </a:p>
        </p:txBody>
      </p:sp>
      <p:sp>
        <p:nvSpPr>
          <p:cNvPr id="3" name="Content Placeholder 2">
            <a:extLst>
              <a:ext uri="{FF2B5EF4-FFF2-40B4-BE49-F238E27FC236}">
                <a16:creationId xmlns:a16="http://schemas.microsoft.com/office/drawing/2014/main" id="{E0709969-5420-810E-18EA-34312D37013F}"/>
              </a:ext>
            </a:extLst>
          </p:cNvPr>
          <p:cNvSpPr>
            <a:spLocks noGrp="1"/>
          </p:cNvSpPr>
          <p:nvPr>
            <p:ph idx="1"/>
          </p:nvPr>
        </p:nvSpPr>
        <p:spPr>
          <a:xfrm>
            <a:off x="838200" y="1103586"/>
            <a:ext cx="10515600" cy="5073377"/>
          </a:xfrm>
        </p:spPr>
        <p:txBody>
          <a:bodyPr/>
          <a:lstStyle/>
          <a:p>
            <a:pPr marL="0" indent="0">
              <a:buNone/>
            </a:pPr>
            <a:r>
              <a:rPr lang="en-US" b="1" dirty="0"/>
              <a:t>Insight Statement:</a:t>
            </a:r>
          </a:p>
          <a:p>
            <a:pPr marL="0" indent="0">
              <a:buNone/>
            </a:pPr>
            <a:r>
              <a:rPr lang="en-US" dirty="0"/>
              <a:t>	It shows most preferable product in each country.</a:t>
            </a:r>
          </a:p>
          <a:p>
            <a:pPr marL="0" indent="0">
              <a:buNone/>
            </a:pPr>
            <a:r>
              <a:rPr lang="en-US" b="1" dirty="0"/>
              <a:t>Problem statement:</a:t>
            </a:r>
          </a:p>
          <a:p>
            <a:pPr marL="0" indent="0">
              <a:buNone/>
            </a:pPr>
            <a:r>
              <a:rPr lang="en-US" dirty="0"/>
              <a:t>	To increase the sale of same product in different country.</a:t>
            </a:r>
          </a:p>
          <a:p>
            <a:pPr marL="0" indent="0">
              <a:buNone/>
            </a:pPr>
            <a:r>
              <a:rPr lang="en-US" b="1" dirty="0"/>
              <a:t>Solution statement:</a:t>
            </a:r>
          </a:p>
          <a:p>
            <a:pPr marL="0" indent="0">
              <a:buNone/>
            </a:pPr>
            <a:r>
              <a:rPr lang="en-US" dirty="0"/>
              <a:t>	To tackle this issue, analyzing the strategies of top-performing product in particular country and applying similar tactics to the required product could help boost their profitability. </a:t>
            </a:r>
          </a:p>
        </p:txBody>
      </p:sp>
    </p:spTree>
    <p:extLst>
      <p:ext uri="{BB962C8B-B14F-4D97-AF65-F5344CB8AC3E}">
        <p14:creationId xmlns:p14="http://schemas.microsoft.com/office/powerpoint/2010/main" val="201432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BD21-AB53-CDC7-1EBD-C6B3BA0EACBB}"/>
              </a:ext>
            </a:extLst>
          </p:cNvPr>
          <p:cNvSpPr>
            <a:spLocks noGrp="1"/>
          </p:cNvSpPr>
          <p:nvPr>
            <p:ph type="title"/>
          </p:nvPr>
        </p:nvSpPr>
        <p:spPr>
          <a:xfrm>
            <a:off x="838200" y="365126"/>
            <a:ext cx="10515600" cy="596572"/>
          </a:xfrm>
        </p:spPr>
        <p:txBody>
          <a:bodyPr>
            <a:normAutofit fontScale="90000"/>
          </a:bodyPr>
          <a:lstStyle/>
          <a:p>
            <a:r>
              <a:rPr lang="en-US" dirty="0"/>
              <a:t>Sales analysis</a:t>
            </a:r>
            <a:endParaRPr lang="en-IN" dirty="0"/>
          </a:p>
        </p:txBody>
      </p:sp>
      <p:sp>
        <p:nvSpPr>
          <p:cNvPr id="3" name="Content Placeholder 2">
            <a:extLst>
              <a:ext uri="{FF2B5EF4-FFF2-40B4-BE49-F238E27FC236}">
                <a16:creationId xmlns:a16="http://schemas.microsoft.com/office/drawing/2014/main" id="{A3E63567-FD28-0136-34C0-F1A0F124CB7B}"/>
              </a:ext>
            </a:extLst>
          </p:cNvPr>
          <p:cNvSpPr>
            <a:spLocks noGrp="1"/>
          </p:cNvSpPr>
          <p:nvPr>
            <p:ph idx="1"/>
          </p:nvPr>
        </p:nvSpPr>
        <p:spPr>
          <a:xfrm>
            <a:off x="838200" y="1166648"/>
            <a:ext cx="6395279" cy="3704897"/>
          </a:xfrm>
        </p:spPr>
        <p:txBody>
          <a:bodyPr>
            <a:normAutofit lnSpcReduction="10000"/>
          </a:bodyPr>
          <a:lstStyle/>
          <a:p>
            <a:pPr marL="0" indent="0">
              <a:buNone/>
            </a:pPr>
            <a:r>
              <a:rPr lang="en-US" sz="2000" b="1" dirty="0"/>
              <a:t>Insight Statement :</a:t>
            </a:r>
          </a:p>
          <a:p>
            <a:pPr marL="0" indent="0">
              <a:buNone/>
            </a:pPr>
            <a:r>
              <a:rPr lang="en-US" sz="2000" dirty="0"/>
              <a:t>	The United States has the highest total sales, exceeding $20M, with a significant number of stores contributing to this total. In contrast, countries like Australia and Canada have fewer stores and generate lower total sales. The online segment shows moderate sales but has fewer stores compared to the United States</a:t>
            </a:r>
          </a:p>
          <a:p>
            <a:pPr marL="0" indent="0">
              <a:buNone/>
            </a:pPr>
            <a:r>
              <a:rPr lang="en-US" sz="2000" b="1" dirty="0"/>
              <a:t>Problem Statement:</a:t>
            </a:r>
          </a:p>
          <a:p>
            <a:pPr marL="0" indent="0">
              <a:buNone/>
            </a:pPr>
            <a:r>
              <a:rPr lang="en-US" sz="2000" dirty="0"/>
              <a:t>	There is a substantial disparity in total sales. While the United States is performing exceptionally well, other countries like Australia, Canada, and the Netherlands have lower sales figures, indicating underperformance or untapped market potential.</a:t>
            </a:r>
          </a:p>
          <a:p>
            <a:pPr marL="0" indent="0">
              <a:buNone/>
            </a:pPr>
            <a:endParaRPr lang="en-IN" sz="1800" dirty="0"/>
          </a:p>
        </p:txBody>
      </p:sp>
      <p:pic>
        <p:nvPicPr>
          <p:cNvPr id="5" name="Picture 4">
            <a:extLst>
              <a:ext uri="{FF2B5EF4-FFF2-40B4-BE49-F238E27FC236}">
                <a16:creationId xmlns:a16="http://schemas.microsoft.com/office/drawing/2014/main" id="{1C866AE7-5B2F-C246-F6AF-E6A160E89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478" y="704272"/>
            <a:ext cx="4716783" cy="3079452"/>
          </a:xfrm>
          <a:prstGeom prst="rect">
            <a:avLst/>
          </a:prstGeom>
        </p:spPr>
      </p:pic>
      <p:sp>
        <p:nvSpPr>
          <p:cNvPr id="6" name="TextBox 5">
            <a:extLst>
              <a:ext uri="{FF2B5EF4-FFF2-40B4-BE49-F238E27FC236}">
                <a16:creationId xmlns:a16="http://schemas.microsoft.com/office/drawing/2014/main" id="{1F7DFD18-D78B-AC8B-E503-8EA04B0DC3FA}"/>
              </a:ext>
            </a:extLst>
          </p:cNvPr>
          <p:cNvSpPr txBox="1"/>
          <p:nvPr/>
        </p:nvSpPr>
        <p:spPr>
          <a:xfrm>
            <a:off x="838200" y="5044966"/>
            <a:ext cx="10229193" cy="1600438"/>
          </a:xfrm>
          <a:prstGeom prst="rect">
            <a:avLst/>
          </a:prstGeom>
          <a:noFill/>
        </p:spPr>
        <p:txBody>
          <a:bodyPr wrap="square" rtlCol="0">
            <a:spAutoFit/>
          </a:bodyPr>
          <a:lstStyle/>
          <a:p>
            <a:r>
              <a:rPr lang="en-US" sz="2000" b="1" dirty="0"/>
              <a:t>Solution statement:</a:t>
            </a:r>
          </a:p>
          <a:p>
            <a:r>
              <a:rPr lang="en-IN" sz="2000" dirty="0"/>
              <a:t>	</a:t>
            </a:r>
            <a:r>
              <a:rPr lang="en-US" sz="2000" dirty="0"/>
              <a:t>To address the sales disparity, consider expanding the number of stores and enhancing marketing efforts in underperforming countries. For the online segment, improving the online shopping experience and offering exclusive deals could drive higher sales</a:t>
            </a:r>
          </a:p>
          <a:p>
            <a:endParaRPr lang="en-IN" dirty="0"/>
          </a:p>
        </p:txBody>
      </p:sp>
    </p:spTree>
    <p:extLst>
      <p:ext uri="{BB962C8B-B14F-4D97-AF65-F5344CB8AC3E}">
        <p14:creationId xmlns:p14="http://schemas.microsoft.com/office/powerpoint/2010/main" val="45624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40BE-01B7-2D79-AE27-F1223F89BE71}"/>
              </a:ext>
            </a:extLst>
          </p:cNvPr>
          <p:cNvSpPr>
            <a:spLocks noGrp="1"/>
          </p:cNvSpPr>
          <p:nvPr>
            <p:ph type="title"/>
          </p:nvPr>
        </p:nvSpPr>
        <p:spPr>
          <a:xfrm>
            <a:off x="838200" y="365125"/>
            <a:ext cx="10515600" cy="864585"/>
          </a:xfrm>
        </p:spPr>
        <p:txBody>
          <a:bodyPr/>
          <a:lstStyle/>
          <a:p>
            <a:r>
              <a:rPr lang="en-US" dirty="0"/>
              <a:t>Exchange rate analysis</a:t>
            </a:r>
            <a:endParaRPr lang="en-IN" dirty="0"/>
          </a:p>
        </p:txBody>
      </p:sp>
      <p:sp>
        <p:nvSpPr>
          <p:cNvPr id="3" name="Content Placeholder 2">
            <a:extLst>
              <a:ext uri="{FF2B5EF4-FFF2-40B4-BE49-F238E27FC236}">
                <a16:creationId xmlns:a16="http://schemas.microsoft.com/office/drawing/2014/main" id="{194691C2-9C6C-4016-436D-21DCD129C449}"/>
              </a:ext>
            </a:extLst>
          </p:cNvPr>
          <p:cNvSpPr>
            <a:spLocks noGrp="1"/>
          </p:cNvSpPr>
          <p:nvPr>
            <p:ph idx="1"/>
          </p:nvPr>
        </p:nvSpPr>
        <p:spPr>
          <a:xfrm>
            <a:off x="838200" y="1229710"/>
            <a:ext cx="6760779" cy="3180513"/>
          </a:xfrm>
        </p:spPr>
        <p:txBody>
          <a:bodyPr>
            <a:normAutofit lnSpcReduction="10000"/>
          </a:bodyPr>
          <a:lstStyle/>
          <a:p>
            <a:pPr marL="0" indent="0">
              <a:buNone/>
            </a:pPr>
            <a:r>
              <a:rPr lang="en-US" sz="2000" b="1" dirty="0"/>
              <a:t>Insight Statement:</a:t>
            </a:r>
          </a:p>
          <a:p>
            <a:pPr marL="0" indent="0">
              <a:buNone/>
            </a:pPr>
            <a:r>
              <a:rPr lang="en-US" sz="2000" dirty="0"/>
              <a:t>	The majority of sales are conducted in USD, representing a significant portion of total revenue. While other currencies like EUR and GBP also contribute, they fall short of the USD's dominance.</a:t>
            </a:r>
          </a:p>
          <a:p>
            <a:pPr marL="0" indent="0">
              <a:buNone/>
            </a:pPr>
            <a:r>
              <a:rPr lang="en-US" sz="2000" b="1" dirty="0"/>
              <a:t>Problem Statement:</a:t>
            </a:r>
          </a:p>
          <a:p>
            <a:pPr marL="0" indent="0">
              <a:buNone/>
            </a:pPr>
            <a:r>
              <a:rPr lang="en-US" sz="2000" dirty="0"/>
              <a:t>	The company's revenue is heavily concentrated in USD, leaving it vulnerable to fluctuations in exchange rates and potentially limiting market reach. This lack of diversification could lead to financial instability and hinder growth in non-USD markets</a:t>
            </a:r>
          </a:p>
          <a:p>
            <a:pPr marL="0" indent="0">
              <a:buNone/>
            </a:pPr>
            <a:endParaRPr lang="en-US" sz="2000" dirty="0"/>
          </a:p>
        </p:txBody>
      </p:sp>
      <p:sp>
        <p:nvSpPr>
          <p:cNvPr id="4" name="TextBox 3">
            <a:extLst>
              <a:ext uri="{FF2B5EF4-FFF2-40B4-BE49-F238E27FC236}">
                <a16:creationId xmlns:a16="http://schemas.microsoft.com/office/drawing/2014/main" id="{FDBB1315-9A95-AA23-2E7B-0D86E0D0B0AD}"/>
              </a:ext>
            </a:extLst>
          </p:cNvPr>
          <p:cNvSpPr txBox="1"/>
          <p:nvPr/>
        </p:nvSpPr>
        <p:spPr>
          <a:xfrm>
            <a:off x="838199" y="4713888"/>
            <a:ext cx="10181897" cy="1323439"/>
          </a:xfrm>
          <a:prstGeom prst="rect">
            <a:avLst/>
          </a:prstGeom>
          <a:noFill/>
        </p:spPr>
        <p:txBody>
          <a:bodyPr wrap="square" rtlCol="0">
            <a:spAutoFit/>
          </a:bodyPr>
          <a:lstStyle/>
          <a:p>
            <a:pPr marL="0" indent="0">
              <a:buNone/>
            </a:pPr>
            <a:r>
              <a:rPr lang="en-US" sz="2000" b="1" dirty="0"/>
              <a:t>Solution Statement:</a:t>
            </a:r>
            <a:endParaRPr lang="en-US" sz="1800" dirty="0"/>
          </a:p>
          <a:p>
            <a:pPr marL="0" indent="0">
              <a:buNone/>
            </a:pPr>
            <a:r>
              <a:rPr lang="en-US" sz="1800" dirty="0"/>
              <a:t>	</a:t>
            </a:r>
            <a:r>
              <a:rPr lang="en-US" sz="2000" dirty="0"/>
              <a:t>Expanding sales efforts into other currencies beyond USD would reduce risk and increase revenue potential. Strategies could include adapting pricing and payment options, investing in international marketing campaigns, building strategic partnership</a:t>
            </a:r>
            <a:endParaRPr lang="en-US" sz="1800" dirty="0"/>
          </a:p>
        </p:txBody>
      </p:sp>
      <p:pic>
        <p:nvPicPr>
          <p:cNvPr id="6" name="Picture 5">
            <a:extLst>
              <a:ext uri="{FF2B5EF4-FFF2-40B4-BE49-F238E27FC236}">
                <a16:creationId xmlns:a16="http://schemas.microsoft.com/office/drawing/2014/main" id="{71876CAB-416B-2F65-361D-2654802D6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979" y="820673"/>
            <a:ext cx="4003725" cy="3134002"/>
          </a:xfrm>
          <a:prstGeom prst="rect">
            <a:avLst/>
          </a:prstGeom>
        </p:spPr>
      </p:pic>
    </p:spTree>
    <p:extLst>
      <p:ext uri="{BB962C8B-B14F-4D97-AF65-F5344CB8AC3E}">
        <p14:creationId xmlns:p14="http://schemas.microsoft.com/office/powerpoint/2010/main" val="272428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654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GLOBAL ELECTRONICS</vt:lpstr>
      <vt:lpstr>Store analysis 1</vt:lpstr>
      <vt:lpstr>Store analysis 2</vt:lpstr>
      <vt:lpstr>Product Analysis</vt:lpstr>
      <vt:lpstr>PowerPoint Presentation</vt:lpstr>
      <vt:lpstr>Product Analysis 2</vt:lpstr>
      <vt:lpstr>Sales analysis</vt:lpstr>
      <vt:lpstr>Exchange rate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2024-09-09T18:20:54Z</dcterms:created>
  <dcterms:modified xsi:type="dcterms:W3CDTF">2024-09-09T18:50:22Z</dcterms:modified>
</cp:coreProperties>
</file>