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55C52-4422-4A7D-B290-D3E12709C5E1}" v="9" dt="2021-11-10T06:01:50.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wanth Ragu" userId="S::jeswanth_ragu@thbs.com::48ddef28-551f-4ef8-90b0-35aa23dcbf10" providerId="AD" clId="Web-{31955C52-4422-4A7D-B290-D3E12709C5E1}"/>
    <pc:docChg chg="modSld">
      <pc:chgData name="Jeswanth Ragu" userId="S::jeswanth_ragu@thbs.com::48ddef28-551f-4ef8-90b0-35aa23dcbf10" providerId="AD" clId="Web-{31955C52-4422-4A7D-B290-D3E12709C5E1}" dt="2021-11-10T06:01:50.516" v="7" actId="20577"/>
      <pc:docMkLst>
        <pc:docMk/>
      </pc:docMkLst>
      <pc:sldChg chg="modSp">
        <pc:chgData name="Jeswanth Ragu" userId="S::jeswanth_ragu@thbs.com::48ddef28-551f-4ef8-90b0-35aa23dcbf10" providerId="AD" clId="Web-{31955C52-4422-4A7D-B290-D3E12709C5E1}" dt="2021-11-10T06:01:50.516" v="7" actId="20577"/>
        <pc:sldMkLst>
          <pc:docMk/>
          <pc:sldMk cId="0" sldId="267"/>
        </pc:sldMkLst>
        <pc:spChg chg="mod">
          <ac:chgData name="Jeswanth Ragu" userId="S::jeswanth_ragu@thbs.com::48ddef28-551f-4ef8-90b0-35aa23dcbf10" providerId="AD" clId="Web-{31955C52-4422-4A7D-B290-D3E12709C5E1}" dt="2021-11-10T06:01:50.516" v="7" actId="20577"/>
          <ac:spMkLst>
            <pc:docMk/>
            <pc:sldMk cId="0" sldId="267"/>
            <ac:spMk id="145" creationId="{00000000-0000-0000-0000-000000000000}"/>
          </ac:spMkLst>
        </pc:spChg>
        <pc:picChg chg="mod">
          <ac:chgData name="Jeswanth Ragu" userId="S::jeswanth_ragu@thbs.com::48ddef28-551f-4ef8-90b0-35aa23dcbf10" providerId="AD" clId="Web-{31955C52-4422-4A7D-B290-D3E12709C5E1}" dt="2021-11-10T06:01:20.610" v="5" actId="1076"/>
          <ac:picMkLst>
            <pc:docMk/>
            <pc:sldMk cId="0" sldId="267"/>
            <ac:picMk id="144" creationId="{00000000-0000-0000-0000-000000000000}"/>
          </ac:picMkLst>
        </pc:picChg>
      </pc:sldChg>
      <pc:sldChg chg="modSp">
        <pc:chgData name="Jeswanth Ragu" userId="S::jeswanth_ragu@thbs.com::48ddef28-551f-4ef8-90b0-35aa23dcbf10" providerId="AD" clId="Web-{31955C52-4422-4A7D-B290-D3E12709C5E1}" dt="2021-11-10T06:00:58.516" v="4" actId="20577"/>
        <pc:sldMkLst>
          <pc:docMk/>
          <pc:sldMk cId="0" sldId="269"/>
        </pc:sldMkLst>
        <pc:spChg chg="mod">
          <ac:chgData name="Jeswanth Ragu" userId="S::jeswanth_ragu@thbs.com::48ddef28-551f-4ef8-90b0-35aa23dcbf10" providerId="AD" clId="Web-{31955C52-4422-4A7D-B290-D3E12709C5E1}" dt="2021-11-10T06:00:58.516" v="4" actId="20577"/>
          <ac:spMkLst>
            <pc:docMk/>
            <pc:sldMk cId="0" sldId="269"/>
            <ac:spMk id="148" creationId="{00000000-0000-0000-0000-000000000000}"/>
          </ac:spMkLst>
        </pc:spChg>
        <pc:picChg chg="mod">
          <ac:chgData name="Jeswanth Ragu" userId="S::jeswanth_ragu@thbs.com::48ddef28-551f-4ef8-90b0-35aa23dcbf10" providerId="AD" clId="Web-{31955C52-4422-4A7D-B290-D3E12709C5E1}" dt="2021-11-10T06:00:43.938" v="1" actId="1076"/>
          <ac:picMkLst>
            <pc:docMk/>
            <pc:sldMk cId="0" sldId="269"/>
            <ac:picMk id="149" creationId="{00000000-0000-0000-0000-000000000000}"/>
          </ac:picMkLst>
        </pc:picChg>
      </pc:sldChg>
      <pc:sldChg chg="modSp">
        <pc:chgData name="Jeswanth Ragu" userId="S::jeswanth_ragu@thbs.com::48ddef28-551f-4ef8-90b0-35aa23dcbf10" providerId="AD" clId="Web-{31955C52-4422-4A7D-B290-D3E12709C5E1}" dt="2021-11-10T06:00:33.563" v="0" actId="1076"/>
        <pc:sldMkLst>
          <pc:docMk/>
          <pc:sldMk cId="0" sldId="270"/>
        </pc:sldMkLst>
        <pc:picChg chg="mod">
          <ac:chgData name="Jeswanth Ragu" userId="S::jeswanth_ragu@thbs.com::48ddef28-551f-4ef8-90b0-35aa23dcbf10" providerId="AD" clId="Web-{31955C52-4422-4A7D-B290-D3E12709C5E1}" dt="2021-11-10T06:00:33.563" v="0" actId="1076"/>
          <ac:picMkLst>
            <pc:docMk/>
            <pc:sldMk cId="0" sldId="270"/>
            <ac:picMk id="151"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3" name="Picture 6" descr="Celestia-R1---OverlayContentHD.png"/>
          <p:cNvPicPr/>
          <p:nvPr/>
        </p:nvPicPr>
        <p:blipFill>
          <a:blip r:embed="rId15"/>
          <a:stretch/>
        </p:blipFill>
        <p:spPr>
          <a:xfrm>
            <a:off x="0" y="0"/>
            <a:ext cx="12186000" cy="685332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15"/>
          <a:stretch/>
        </p:blipFill>
        <p:spPr>
          <a:xfrm>
            <a:off x="0" y="0"/>
            <a:ext cx="12186000" cy="685332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78" name="Picture 10"/>
          <p:cNvPicPr/>
          <p:nvPr/>
        </p:nvPicPr>
        <p:blipFill>
          <a:blip r:embed="rId3"/>
          <a:stretch/>
        </p:blipFill>
        <p:spPr>
          <a:xfrm>
            <a:off x="0" y="0"/>
            <a:ext cx="12186000" cy="6853320"/>
          </a:xfrm>
          <a:prstGeom prst="rect">
            <a:avLst/>
          </a:prstGeom>
          <a:ln w="0">
            <a:noFill/>
          </a:ln>
        </p:spPr>
      </p:pic>
      <p:sp>
        <p:nvSpPr>
          <p:cNvPr id="79" name="TextBox 3"/>
          <p:cNvSpPr/>
          <p:nvPr/>
        </p:nvSpPr>
        <p:spPr>
          <a:xfrm>
            <a:off x="537480" y="180000"/>
            <a:ext cx="5222160" cy="39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r">
              <a:lnSpc>
                <a:spcPct val="100000"/>
              </a:lnSpc>
              <a:spcAft>
                <a:spcPts val="601"/>
              </a:spcAft>
            </a:pPr>
            <a:r>
              <a:rPr lang="en-US" sz="3600" b="1" strike="noStrike" cap="all" spc="-1">
                <a:solidFill>
                  <a:srgbClr val="FFFFFF"/>
                </a:solidFill>
                <a:latin typeface="Times New Roman"/>
                <a:ea typeface="DejaVu Sans"/>
              </a:rPr>
              <a:t>Train Ticket  generation</a:t>
            </a:r>
            <a:endParaRPr lang="en-IN" sz="3600" b="0" strike="noStrike" spc="-1">
              <a:latin typeface="Arial"/>
            </a:endParaRPr>
          </a:p>
          <a:p>
            <a:pPr algn="r">
              <a:lnSpc>
                <a:spcPct val="100000"/>
              </a:lnSpc>
              <a:spcAft>
                <a:spcPts val="601"/>
              </a:spcAft>
            </a:pPr>
            <a:r>
              <a:rPr lang="en-US" sz="3600" b="1" strike="noStrike" cap="all" spc="-1">
                <a:solidFill>
                  <a:srgbClr val="FFFFFF"/>
                </a:solidFill>
                <a:latin typeface="Times New Roman"/>
                <a:ea typeface="DejaVu Sans"/>
              </a:rPr>
              <a:t> Using Spring</a:t>
            </a:r>
            <a:endParaRPr lang="en-IN" sz="3600" b="0" strike="noStrike" spc="-1">
              <a:latin typeface="Arial"/>
            </a:endParaRPr>
          </a:p>
          <a:p>
            <a:pPr algn="r">
              <a:lnSpc>
                <a:spcPct val="100000"/>
              </a:lnSpc>
              <a:spcAft>
                <a:spcPts val="601"/>
              </a:spcAft>
            </a:pPr>
            <a:r>
              <a:rPr lang="en-US" sz="3600" b="1" strike="noStrike" cap="all" spc="-1">
                <a:solidFill>
                  <a:srgbClr val="FFFFFF"/>
                </a:solidFill>
                <a:latin typeface="Times New Roman"/>
                <a:ea typeface="DejaVu Sans"/>
              </a:rPr>
              <a:t> Boot​</a:t>
            </a:r>
            <a:endParaRPr lang="en-IN" sz="3600" b="0" strike="noStrike" spc="-1">
              <a:latin typeface="Arial"/>
            </a:endParaRPr>
          </a:p>
        </p:txBody>
      </p:sp>
      <p:sp>
        <p:nvSpPr>
          <p:cNvPr id="80" name="TextBox 5"/>
          <p:cNvSpPr/>
          <p:nvPr/>
        </p:nvSpPr>
        <p:spPr>
          <a:xfrm>
            <a:off x="643320" y="4385880"/>
            <a:ext cx="4810680" cy="183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r">
              <a:lnSpc>
                <a:spcPct val="100000"/>
              </a:lnSpc>
              <a:spcAft>
                <a:spcPts val="1001"/>
              </a:spcAft>
            </a:pPr>
            <a:r>
              <a:rPr lang="en-US" sz="1800" b="1" strike="noStrike" cap="all" spc="-1">
                <a:solidFill>
                  <a:srgbClr val="FFFFFF"/>
                </a:solidFill>
                <a:latin typeface="Calibri"/>
                <a:ea typeface="DejaVu Sans"/>
              </a:rPr>
              <a:t>Group 3</a:t>
            </a:r>
            <a:endParaRPr lang="en-IN" sz="1800" b="0" strike="noStrike" spc="-1">
              <a:latin typeface="Arial"/>
            </a:endParaRPr>
          </a:p>
        </p:txBody>
      </p:sp>
      <p:sp>
        <p:nvSpPr>
          <p:cNvPr id="81" name="TextBox 4"/>
          <p:cNvSpPr/>
          <p:nvPr/>
        </p:nvSpPr>
        <p:spPr>
          <a:xfrm>
            <a:off x="7404840" y="3758400"/>
            <a:ext cx="3855960" cy="25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601"/>
              </a:spcAft>
            </a:pPr>
            <a:r>
              <a:rPr lang="en-US" sz="2800" b="1" strike="noStrike" spc="-1">
                <a:solidFill>
                  <a:srgbClr val="FFFFFF"/>
                </a:solidFill>
                <a:latin typeface="Calibri"/>
                <a:ea typeface="DejaVu Sans"/>
              </a:rPr>
              <a:t>Anjana Shankar</a:t>
            </a:r>
            <a:endParaRPr lang="en-IN" sz="2800" b="0" strike="noStrike" spc="-1">
              <a:latin typeface="Arial"/>
            </a:endParaRPr>
          </a:p>
          <a:p>
            <a:pPr>
              <a:lnSpc>
                <a:spcPct val="100000"/>
              </a:lnSpc>
              <a:spcAft>
                <a:spcPts val="601"/>
              </a:spcAft>
            </a:pPr>
            <a:r>
              <a:rPr lang="en-US" sz="2800" b="1" strike="noStrike" spc="-1">
                <a:solidFill>
                  <a:srgbClr val="FFFFFF"/>
                </a:solidFill>
                <a:latin typeface="Calibri"/>
                <a:ea typeface="DejaVu Sans"/>
              </a:rPr>
              <a:t>Bharath Lakshmi</a:t>
            </a:r>
            <a:endParaRPr lang="en-IN" sz="2800" b="0" strike="noStrike" spc="-1">
              <a:latin typeface="Arial"/>
            </a:endParaRPr>
          </a:p>
          <a:p>
            <a:pPr>
              <a:lnSpc>
                <a:spcPct val="100000"/>
              </a:lnSpc>
              <a:spcAft>
                <a:spcPts val="601"/>
              </a:spcAft>
            </a:pPr>
            <a:r>
              <a:rPr lang="en-US" sz="2800" b="1" strike="noStrike" spc="-1">
                <a:solidFill>
                  <a:srgbClr val="FFFFFF"/>
                </a:solidFill>
                <a:latin typeface="Calibri"/>
                <a:ea typeface="DejaVu Sans"/>
              </a:rPr>
              <a:t>Jeswanth Ragu</a:t>
            </a:r>
            <a:endParaRPr lang="en-IN" sz="2800" b="0" strike="noStrike" spc="-1">
              <a:latin typeface="Arial"/>
            </a:endParaRPr>
          </a:p>
          <a:p>
            <a:pPr>
              <a:lnSpc>
                <a:spcPct val="100000"/>
              </a:lnSpc>
              <a:spcAft>
                <a:spcPts val="601"/>
              </a:spcAft>
            </a:pPr>
            <a:r>
              <a:rPr lang="en-US" sz="2800" b="1" strike="noStrike" spc="-1">
                <a:solidFill>
                  <a:srgbClr val="FFFFFF"/>
                </a:solidFill>
                <a:latin typeface="Calibri"/>
                <a:ea typeface="DejaVu Sans"/>
              </a:rPr>
              <a:t>Krishna Raju</a:t>
            </a:r>
            <a:endParaRPr lang="en-IN" sz="2800" b="0" strike="noStrike" spc="-1">
              <a:latin typeface="Arial"/>
            </a:endParaRPr>
          </a:p>
          <a:p>
            <a:pPr>
              <a:lnSpc>
                <a:spcPct val="100000"/>
              </a:lnSpc>
              <a:spcAft>
                <a:spcPts val="601"/>
              </a:spcAft>
            </a:pPr>
            <a:r>
              <a:rPr lang="en-US" sz="2800" b="1" strike="noStrike" spc="-1">
                <a:solidFill>
                  <a:srgbClr val="FFFFFF"/>
                </a:solidFill>
                <a:latin typeface="Calibri"/>
                <a:ea typeface="DejaVu Sans"/>
              </a:rPr>
              <a:t>Sinchana Puttaswamy</a:t>
            </a:r>
            <a:endParaRPr lang="en-IN" sz="2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now"/>
          <p:cNvSpPr/>
          <p:nvPr/>
        </p:nvSpPr>
        <p:spPr>
          <a:xfrm>
            <a:off x="3592080" y="536040"/>
            <a:ext cx="1805760" cy="901800"/>
          </a:xfrm>
          <a:prstGeom prst="rect">
            <a:avLst/>
          </a:prstGeom>
          <a:noFill/>
          <a:ln w="0">
            <a:noFill/>
          </a:ln>
        </p:spPr>
        <p:style>
          <a:lnRef idx="0">
            <a:scrgbClr r="0" g="0" b="0"/>
          </a:lnRef>
          <a:fillRef idx="0">
            <a:scrgbClr r="0" g="0" b="0"/>
          </a:fillRef>
          <a:effectRef idx="0">
            <a:scrgbClr r="0" g="0" b="0"/>
          </a:effectRef>
          <a:fontRef idx="minor"/>
        </p:style>
      </p:sp>
      <p:sp>
        <p:nvSpPr>
          <p:cNvPr id="140" name="Rectangle 139"/>
          <p:cNvSpPr/>
          <p:nvPr/>
        </p:nvSpPr>
        <p:spPr>
          <a:xfrm>
            <a:off x="1699200" y="633600"/>
            <a:ext cx="3338640" cy="87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FFFFFF"/>
                </a:solidFill>
                <a:latin typeface="Times New Roman"/>
                <a:ea typeface="DejaVu Sans"/>
              </a:rPr>
              <a:t>REGISTER  PAGE</a:t>
            </a:r>
            <a:endParaRPr lang="en-IN" sz="2800" b="0" strike="noStrike" spc="-1">
              <a:latin typeface="Arial"/>
            </a:endParaRPr>
          </a:p>
        </p:txBody>
      </p:sp>
      <p:pic>
        <p:nvPicPr>
          <p:cNvPr id="141" name="Picture 140"/>
          <p:cNvPicPr/>
          <p:nvPr/>
        </p:nvPicPr>
        <p:blipFill>
          <a:blip r:embed="rId2"/>
          <a:stretch/>
        </p:blipFill>
        <p:spPr>
          <a:xfrm>
            <a:off x="1800000" y="1582200"/>
            <a:ext cx="8386920" cy="47174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141"/>
          <p:cNvPicPr/>
          <p:nvPr/>
        </p:nvPicPr>
        <p:blipFill>
          <a:blip r:embed="rId2"/>
          <a:stretch/>
        </p:blipFill>
        <p:spPr>
          <a:xfrm rot="6000">
            <a:off x="1903680" y="1392120"/>
            <a:ext cx="8709840" cy="4898160"/>
          </a:xfrm>
          <a:prstGeom prst="rect">
            <a:avLst/>
          </a:prstGeom>
          <a:ln w="0">
            <a:noFill/>
          </a:ln>
        </p:spPr>
      </p:pic>
      <p:sp>
        <p:nvSpPr>
          <p:cNvPr id="143" name="Rectangle 142"/>
          <p:cNvSpPr/>
          <p:nvPr/>
        </p:nvSpPr>
        <p:spPr>
          <a:xfrm>
            <a:off x="1620000" y="540000"/>
            <a:ext cx="2699280" cy="481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FFFFFF"/>
                </a:solidFill>
                <a:latin typeface="Times New Roman"/>
                <a:ea typeface="DejaVu Sans"/>
              </a:rPr>
              <a:t>LOGIN PAGE</a:t>
            </a:r>
            <a:endParaRPr lang="en-IN"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3"/>
          <p:cNvPicPr/>
          <p:nvPr/>
        </p:nvPicPr>
        <p:blipFill>
          <a:blip r:embed="rId2"/>
          <a:stretch/>
        </p:blipFill>
        <p:spPr>
          <a:xfrm>
            <a:off x="1573363" y="1821000"/>
            <a:ext cx="8960040" cy="5039640"/>
          </a:xfrm>
          <a:prstGeom prst="rect">
            <a:avLst/>
          </a:prstGeom>
          <a:ln w="0">
            <a:noFill/>
          </a:ln>
        </p:spPr>
      </p:pic>
      <p:sp>
        <p:nvSpPr>
          <p:cNvPr id="145" name="Rectangle 144"/>
          <p:cNvSpPr/>
          <p:nvPr/>
        </p:nvSpPr>
        <p:spPr>
          <a:xfrm>
            <a:off x="1576080" y="720000"/>
            <a:ext cx="3990240" cy="48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2800" b="1" strike="noStrike" spc="-1" dirty="0">
                <a:solidFill>
                  <a:schemeClr val="bg1"/>
                </a:solidFill>
                <a:latin typeface="Times New Roman"/>
              </a:rPr>
              <a:t>TRAIN DETAILS PAGE</a:t>
            </a:r>
            <a:endParaRPr lang="en-IN" sz="2800" b="0" strike="noStrike" spc="-1" dirty="0">
              <a:solidFill>
                <a:schemeClr val="bg1"/>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a:xfrm>
            <a:off x="1440000" y="540000"/>
            <a:ext cx="6657840" cy="481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FFFFFF"/>
                </a:solidFill>
                <a:latin typeface="Times New Roman"/>
                <a:ea typeface="Microsoft YaHei"/>
              </a:rPr>
              <a:t>ENTERING  PASSENGER DETAILS</a:t>
            </a:r>
            <a:endParaRPr lang="en-IN" sz="2800" b="0" strike="noStrike" spc="-1">
              <a:latin typeface="Arial"/>
            </a:endParaRPr>
          </a:p>
        </p:txBody>
      </p:sp>
      <p:pic>
        <p:nvPicPr>
          <p:cNvPr id="147" name="Picture 146"/>
          <p:cNvPicPr/>
          <p:nvPr/>
        </p:nvPicPr>
        <p:blipFill>
          <a:blip r:embed="rId2"/>
          <a:stretch/>
        </p:blipFill>
        <p:spPr>
          <a:xfrm>
            <a:off x="1980000" y="1316520"/>
            <a:ext cx="9180000" cy="51634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a:xfrm>
            <a:off x="1080000" y="540000"/>
            <a:ext cx="6120000" cy="48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IN" sz="2800" b="1" spc="-1" dirty="0">
                <a:solidFill>
                  <a:srgbClr val="FFFFFF"/>
                </a:solidFill>
                <a:latin typeface="Times New Roman"/>
                <a:ea typeface="Microsoft YaHei"/>
              </a:rPr>
              <a:t> </a:t>
            </a:r>
            <a:r>
              <a:rPr lang="en-IN" sz="2800" b="1" strike="noStrike" spc="-1" dirty="0">
                <a:solidFill>
                  <a:srgbClr val="FFFFFF"/>
                </a:solidFill>
                <a:latin typeface="Times New Roman"/>
                <a:ea typeface="Microsoft YaHei"/>
              </a:rPr>
              <a:t> CALCULATING PASSENGER</a:t>
            </a:r>
            <a:r>
              <a:rPr lang="en-IN" sz="2800" b="1" spc="-1" dirty="0">
                <a:solidFill>
                  <a:srgbClr val="FFFFFF"/>
                </a:solidFill>
                <a:latin typeface="Times New Roman"/>
                <a:ea typeface="Microsoft YaHei"/>
              </a:rPr>
              <a:t> </a:t>
            </a:r>
            <a:r>
              <a:rPr lang="en-IN" sz="2800" b="1" spc="-1" dirty="0">
                <a:solidFill>
                  <a:srgbClr val="FFFFFF"/>
                </a:solidFill>
                <a:latin typeface="Times New Roman"/>
                <a:ea typeface="Microsoft YaHei"/>
                <a:cs typeface="Times New Roman"/>
              </a:rPr>
              <a:t>FAIR</a:t>
            </a:r>
            <a:endParaRPr lang="en-IN" sz="2800" b="1" strike="noStrike" spc="-1" dirty="0">
              <a:solidFill>
                <a:srgbClr val="FFFFFF"/>
              </a:solidFill>
              <a:latin typeface="Times New Roman"/>
              <a:ea typeface="Microsoft YaHei"/>
            </a:endParaRPr>
          </a:p>
        </p:txBody>
      </p:sp>
      <p:pic>
        <p:nvPicPr>
          <p:cNvPr id="149" name="Picture 148"/>
          <p:cNvPicPr/>
          <p:nvPr/>
        </p:nvPicPr>
        <p:blipFill>
          <a:blip r:embed="rId2"/>
          <a:stretch/>
        </p:blipFill>
        <p:spPr>
          <a:xfrm>
            <a:off x="1201286" y="1590177"/>
            <a:ext cx="10080000" cy="527184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p:cNvSpPr/>
          <p:nvPr/>
        </p:nvSpPr>
        <p:spPr>
          <a:xfrm>
            <a:off x="1349640" y="416160"/>
            <a:ext cx="5310000" cy="48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FFFFFF"/>
                </a:solidFill>
                <a:latin typeface="Times New Roman"/>
                <a:ea typeface="Microsoft YaHei"/>
              </a:rPr>
              <a:t>DOWNLOADING THE TICKET</a:t>
            </a:r>
            <a:endParaRPr lang="en-IN" sz="2800" b="0" strike="noStrike" spc="-1">
              <a:latin typeface="Arial"/>
            </a:endParaRPr>
          </a:p>
        </p:txBody>
      </p:sp>
      <p:pic>
        <p:nvPicPr>
          <p:cNvPr id="151" name="Picture 150"/>
          <p:cNvPicPr/>
          <p:nvPr/>
        </p:nvPicPr>
        <p:blipFill>
          <a:blip r:embed="rId2"/>
          <a:stretch/>
        </p:blipFill>
        <p:spPr>
          <a:xfrm>
            <a:off x="1346429" y="1347251"/>
            <a:ext cx="9720000" cy="55123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a:xfrm>
            <a:off x="4285440" y="2767320"/>
            <a:ext cx="3274200" cy="65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000" b="1" strike="noStrike" spc="-1">
                <a:latin typeface="Times New Roman"/>
              </a:rPr>
              <a:t>THANK YOU</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10"/>
          <p:cNvSpPr/>
          <p:nvPr/>
        </p:nvSpPr>
        <p:spPr>
          <a:xfrm>
            <a:off x="0" y="0"/>
            <a:ext cx="1218924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83" name="Freeform: Shape 12"/>
          <p:cNvSpPr/>
          <p:nvPr/>
        </p:nvSpPr>
        <p:spPr>
          <a:xfrm flipH="1">
            <a:off x="-3600" y="0"/>
            <a:ext cx="4123080" cy="6855120"/>
          </a:xfrm>
          <a:custGeom>
            <a:avLst/>
            <a:gdLst/>
            <a:ahLst/>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2"/>
            <a:srcRect/>
            <a:tile/>
          </a:blipFill>
          <a:ln w="25560">
            <a:noFill/>
          </a:ln>
        </p:spPr>
        <p:style>
          <a:lnRef idx="0">
            <a:scrgbClr r="0" g="0" b="0"/>
          </a:lnRef>
          <a:fillRef idx="0">
            <a:scrgbClr r="0" g="0" b="0"/>
          </a:fillRef>
          <a:effectRef idx="0">
            <a:scrgbClr r="0" g="0" b="0"/>
          </a:effectRef>
          <a:fontRef idx="minor"/>
        </p:style>
      </p:sp>
      <p:sp>
        <p:nvSpPr>
          <p:cNvPr id="84" name="TextBox 4"/>
          <p:cNvSpPr/>
          <p:nvPr/>
        </p:nvSpPr>
        <p:spPr>
          <a:xfrm>
            <a:off x="685800" y="643320"/>
            <a:ext cx="2588040" cy="499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r>
              <a:rPr lang="en-US" sz="3600" b="1" strike="noStrike" cap="all" spc="-1">
                <a:solidFill>
                  <a:srgbClr val="FFFFFF"/>
                </a:solidFill>
                <a:latin typeface="Calibri Light"/>
                <a:ea typeface="DejaVu Sans"/>
              </a:rPr>
              <a:t>Spring Boot</a:t>
            </a:r>
            <a:endParaRPr lang="en-IN" sz="3600" b="0" strike="noStrike" spc="-1">
              <a:latin typeface="Arial"/>
            </a:endParaRPr>
          </a:p>
        </p:txBody>
      </p:sp>
      <p:grpSp>
        <p:nvGrpSpPr>
          <p:cNvPr id="85" name="Diagram1"/>
          <p:cNvGrpSpPr/>
          <p:nvPr/>
        </p:nvGrpSpPr>
        <p:grpSpPr>
          <a:xfrm>
            <a:off x="4808520" y="901800"/>
            <a:ext cx="6542640" cy="4817880"/>
            <a:chOff x="4808520" y="901800"/>
            <a:chExt cx="6542640" cy="4817880"/>
          </a:xfrm>
        </p:grpSpPr>
        <p:sp>
          <p:nvSpPr>
            <p:cNvPr id="86" name="Rectangle 85"/>
            <p:cNvSpPr/>
            <p:nvPr/>
          </p:nvSpPr>
          <p:spPr>
            <a:xfrm>
              <a:off x="4808520" y="901800"/>
              <a:ext cx="6542280" cy="4817160"/>
            </a:xfrm>
            <a:prstGeom prst="rect">
              <a:avLst/>
            </a:prstGeom>
            <a:noFill/>
            <a:ln w="0">
              <a:noFill/>
            </a:ln>
          </p:spPr>
          <p:style>
            <a:lnRef idx="0">
              <a:scrgbClr r="0" g="0" b="0"/>
            </a:lnRef>
            <a:fillRef idx="0">
              <a:scrgbClr r="0" g="0" b="0"/>
            </a:fillRef>
            <a:effectRef idx="0">
              <a:scrgbClr r="0" g="0" b="0"/>
            </a:effectRef>
            <a:fontRef idx="minor"/>
          </p:style>
        </p:sp>
        <p:sp>
          <p:nvSpPr>
            <p:cNvPr id="87" name="Rectangle: Rounded Corners 86"/>
            <p:cNvSpPr/>
            <p:nvPr/>
          </p:nvSpPr>
          <p:spPr>
            <a:xfrm>
              <a:off x="4808520" y="901800"/>
              <a:ext cx="5233680" cy="1058040"/>
            </a:xfrm>
            <a:prstGeom prst="roundRect">
              <a:avLst>
                <a:gd name="adj" fmla="val 10000"/>
              </a:avLst>
            </a:prstGeom>
            <a:gradFill rotWithShape="0">
              <a:gsLst>
                <a:gs pos="0">
                  <a:srgbClr val="517FD2"/>
                </a:gs>
                <a:gs pos="100000">
                  <a:srgbClr val="3765B2"/>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07280" tIns="107280" rIns="76320" bIns="107640" anchor="ctr">
              <a:noAutofit/>
            </a:bodyPr>
            <a:lstStyle/>
            <a:p>
              <a:pPr>
                <a:lnSpc>
                  <a:spcPct val="90000"/>
                </a:lnSpc>
                <a:spcAft>
                  <a:spcPts val="700"/>
                </a:spcAft>
                <a:tabLst>
                  <a:tab pos="0" algn="l"/>
                </a:tabLst>
              </a:pPr>
              <a:r>
                <a:rPr lang="en-US" sz="2000" b="0" strike="noStrike" spc="-1">
                  <a:solidFill>
                    <a:srgbClr val="FFFFFF"/>
                  </a:solidFill>
                  <a:latin typeface="Arial"/>
                  <a:ea typeface="DejaVu Sans"/>
                </a:rPr>
                <a:t>Spring Framework is a widely used Java EE framework for building applications. </a:t>
              </a:r>
              <a:endParaRPr lang="en-IN" sz="2000" b="0" strike="noStrike" spc="-1">
                <a:latin typeface="Arial"/>
              </a:endParaRPr>
            </a:p>
          </p:txBody>
        </p:sp>
        <p:sp>
          <p:nvSpPr>
            <p:cNvPr id="88" name="Rectangle: Rounded Corners 87"/>
            <p:cNvSpPr/>
            <p:nvPr/>
          </p:nvSpPr>
          <p:spPr>
            <a:xfrm>
              <a:off x="5247000" y="2154960"/>
              <a:ext cx="5233680" cy="1058040"/>
            </a:xfrm>
            <a:prstGeom prst="roundRect">
              <a:avLst>
                <a:gd name="adj" fmla="val 10000"/>
              </a:avLst>
            </a:prstGeom>
            <a:gradFill rotWithShape="0">
              <a:gsLst>
                <a:gs pos="0">
                  <a:srgbClr val="4F9EC9"/>
                </a:gs>
                <a:gs pos="100000">
                  <a:srgbClr val="3981A6"/>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07280" tIns="107280" rIns="76320" bIns="107640" anchor="ctr">
              <a:noAutofit/>
            </a:bodyPr>
            <a:lstStyle/>
            <a:p>
              <a:pPr>
                <a:lnSpc>
                  <a:spcPct val="90000"/>
                </a:lnSpc>
                <a:spcAft>
                  <a:spcPts val="700"/>
                </a:spcAft>
                <a:tabLst>
                  <a:tab pos="0" algn="l"/>
                </a:tabLst>
              </a:pPr>
              <a:r>
                <a:rPr lang="en-US" sz="2000" b="0" strike="noStrike" spc="-1">
                  <a:solidFill>
                    <a:srgbClr val="FFFFFF"/>
                  </a:solidFill>
                  <a:latin typeface="Arial"/>
                  <a:ea typeface="DejaVu Sans"/>
                </a:rPr>
                <a:t>Spring Boot Framework is widely used to develop REST APIs.</a:t>
              </a:r>
              <a:endParaRPr lang="en-IN" sz="2000" b="0" strike="noStrike" spc="-1">
                <a:latin typeface="Arial"/>
              </a:endParaRPr>
            </a:p>
          </p:txBody>
        </p:sp>
        <p:sp>
          <p:nvSpPr>
            <p:cNvPr id="89" name="Rectangle: Rounded Corners 88"/>
            <p:cNvSpPr/>
            <p:nvPr/>
          </p:nvSpPr>
          <p:spPr>
            <a:xfrm>
              <a:off x="5679000" y="3408120"/>
              <a:ext cx="5233680" cy="1058040"/>
            </a:xfrm>
            <a:prstGeom prst="roundRect">
              <a:avLst>
                <a:gd name="adj" fmla="val 10000"/>
              </a:avLst>
            </a:prstGeom>
            <a:gradFill rotWithShape="0">
              <a:gsLst>
                <a:gs pos="0">
                  <a:srgbClr val="4EBAC0"/>
                </a:gs>
                <a:gs pos="100000">
                  <a:srgbClr val="38999E"/>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07280" tIns="107280" rIns="76320" bIns="107640" anchor="ctr">
              <a:noAutofit/>
            </a:bodyPr>
            <a:lstStyle/>
            <a:p>
              <a:pPr>
                <a:lnSpc>
                  <a:spcPct val="90000"/>
                </a:lnSpc>
                <a:spcAft>
                  <a:spcPts val="700"/>
                </a:spcAft>
                <a:tabLst>
                  <a:tab pos="0" algn="l"/>
                </a:tabLst>
              </a:pPr>
              <a:r>
                <a:rPr lang="en-US" sz="2000" b="0" strike="noStrike" spc="-1">
                  <a:solidFill>
                    <a:srgbClr val="FFFFFF"/>
                  </a:solidFill>
                  <a:latin typeface="Arial"/>
                  <a:ea typeface="DejaVu Sans"/>
                </a:rPr>
                <a:t>It aims to simplify Java EE development that makes developers more productive.</a:t>
              </a:r>
              <a:endParaRPr lang="en-IN" sz="2000" b="0" strike="noStrike" spc="-1">
                <a:latin typeface="Arial"/>
              </a:endParaRPr>
            </a:p>
          </p:txBody>
        </p:sp>
        <p:sp>
          <p:nvSpPr>
            <p:cNvPr id="90" name="Rectangle: Rounded Corners 89"/>
            <p:cNvSpPr/>
            <p:nvPr/>
          </p:nvSpPr>
          <p:spPr>
            <a:xfrm>
              <a:off x="6117480" y="4661640"/>
              <a:ext cx="5233680" cy="1058040"/>
            </a:xfrm>
            <a:prstGeom prst="roundRect">
              <a:avLst>
                <a:gd name="adj" fmla="val 10000"/>
              </a:avLst>
            </a:prstGeom>
            <a:gradFill rotWithShape="0">
              <a:gsLst>
                <a:gs pos="0">
                  <a:srgbClr val="50B39A"/>
                </a:gs>
                <a:gs pos="100000">
                  <a:srgbClr val="3A947E"/>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07280" tIns="107280" rIns="76320" bIns="107640" anchor="ctr">
              <a:noAutofit/>
            </a:bodyPr>
            <a:lstStyle/>
            <a:p>
              <a:pPr>
                <a:lnSpc>
                  <a:spcPct val="90000"/>
                </a:lnSpc>
                <a:spcAft>
                  <a:spcPts val="700"/>
                </a:spcAft>
                <a:tabLst>
                  <a:tab pos="0" algn="l"/>
                </a:tabLst>
              </a:pPr>
              <a:r>
                <a:rPr lang="en-US" sz="2000" b="0" strike="noStrike" spc="-1">
                  <a:solidFill>
                    <a:srgbClr val="FFFFFF"/>
                  </a:solidFill>
                  <a:latin typeface="Arial"/>
                  <a:ea typeface="DejaVu Sans"/>
                </a:rPr>
                <a:t>It aims to shorten the code length and provide the easiest way to develop Web Applications.</a:t>
              </a:r>
              <a:endParaRPr lang="en-IN" sz="2000" b="0" strike="noStrike" spc="-1">
                <a:latin typeface="Arial"/>
              </a:endParaRPr>
            </a:p>
          </p:txBody>
        </p:sp>
        <p:sp>
          <p:nvSpPr>
            <p:cNvPr id="91" name="Arrow: Down 90"/>
            <p:cNvSpPr/>
            <p:nvPr/>
          </p:nvSpPr>
          <p:spPr>
            <a:xfrm>
              <a:off x="9355320" y="1713960"/>
              <a:ext cx="686880" cy="686880"/>
            </a:xfrm>
            <a:prstGeom prst="downArrow">
              <a:avLst>
                <a:gd name="adj1" fmla="val 55000"/>
                <a:gd name="adj2" fmla="val 45000"/>
              </a:avLst>
            </a:prstGeom>
            <a:solidFill>
              <a:srgbClr val="CFD6ED">
                <a:alpha val="90000"/>
              </a:srgbClr>
            </a:solidFill>
            <a:ln w="9360" cap="rnd">
              <a:solidFill>
                <a:srgbClr val="CFD6ED">
                  <a:alpha val="90000"/>
                </a:srgbClr>
              </a:solidFill>
              <a:miter/>
            </a:ln>
          </p:spPr>
          <p:style>
            <a:lnRef idx="0">
              <a:scrgbClr r="0" g="0" b="0"/>
            </a:lnRef>
            <a:fillRef idx="0">
              <a:scrgbClr r="0" g="0" b="0"/>
            </a:fillRef>
            <a:effectRef idx="0">
              <a:scrgbClr r="0" g="0" b="0"/>
            </a:effectRef>
            <a:fontRef idx="minor"/>
          </p:style>
        </p:sp>
        <p:sp>
          <p:nvSpPr>
            <p:cNvPr id="92" name="Arrow: Down 91"/>
            <p:cNvSpPr/>
            <p:nvPr/>
          </p:nvSpPr>
          <p:spPr>
            <a:xfrm>
              <a:off x="9793800" y="2967120"/>
              <a:ext cx="686880" cy="686880"/>
            </a:xfrm>
            <a:prstGeom prst="downArrow">
              <a:avLst>
                <a:gd name="adj1" fmla="val 55000"/>
                <a:gd name="adj2" fmla="val 45000"/>
              </a:avLst>
            </a:prstGeom>
            <a:solidFill>
              <a:srgbClr val="CFE2E8">
                <a:alpha val="90000"/>
              </a:srgbClr>
            </a:solidFill>
            <a:ln w="9360" cap="rnd">
              <a:solidFill>
                <a:srgbClr val="CFE2E8">
                  <a:alpha val="90000"/>
                </a:srgbClr>
              </a:solidFill>
              <a:miter/>
            </a:ln>
          </p:spPr>
          <p:style>
            <a:lnRef idx="0">
              <a:scrgbClr r="0" g="0" b="0"/>
            </a:lnRef>
            <a:fillRef idx="0">
              <a:scrgbClr r="0" g="0" b="0"/>
            </a:fillRef>
            <a:effectRef idx="0">
              <a:scrgbClr r="0" g="0" b="0"/>
            </a:effectRef>
            <a:fontRef idx="minor"/>
          </p:style>
        </p:sp>
        <p:sp>
          <p:nvSpPr>
            <p:cNvPr id="93" name="Arrow: Down 92"/>
            <p:cNvSpPr/>
            <p:nvPr/>
          </p:nvSpPr>
          <p:spPr>
            <a:xfrm>
              <a:off x="10225800" y="4220640"/>
              <a:ext cx="686880" cy="686880"/>
            </a:xfrm>
            <a:prstGeom prst="downArrow">
              <a:avLst>
                <a:gd name="adj1" fmla="val 55000"/>
                <a:gd name="adj2" fmla="val 45000"/>
              </a:avLst>
            </a:prstGeom>
            <a:solidFill>
              <a:srgbClr val="CFE3DD">
                <a:alpha val="90000"/>
              </a:srgbClr>
            </a:solidFill>
            <a:ln w="9360" cap="rnd">
              <a:solidFill>
                <a:srgbClr val="CFE3DD">
                  <a:alpha val="90000"/>
                </a:srgbClr>
              </a:solidFill>
              <a:miter/>
            </a:ln>
          </p:spPr>
          <p:style>
            <a:lnRef idx="0">
              <a:scrgbClr r="0" g="0" b="0"/>
            </a:lnRef>
            <a:fillRef idx="0">
              <a:scrgbClr r="0" g="0" b="0"/>
            </a:fillRef>
            <a:effectRef idx="0">
              <a:scrgbClr r="0" g="0" b="0"/>
            </a:effectRef>
            <a:fontRef idx="minor"/>
          </p:style>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 name="Rectangle 10"/>
          <p:cNvSpPr/>
          <p:nvPr/>
        </p:nvSpPr>
        <p:spPr>
          <a:xfrm>
            <a:off x="0" y="0"/>
            <a:ext cx="12189240" cy="6855120"/>
          </a:xfrm>
          <a:prstGeom prst="rect">
            <a:avLst/>
          </a:prstGeom>
          <a:solidFill>
            <a:srgbClr val="FFFFFF">
              <a:alpha val="90000"/>
            </a:srgbClr>
          </a:solidFill>
          <a:ln w="2556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sp>
      <p:sp>
        <p:nvSpPr>
          <p:cNvPr id="95" name="Freeform: Shape 12"/>
          <p:cNvSpPr/>
          <p:nvPr/>
        </p:nvSpPr>
        <p:spPr>
          <a:xfrm flipH="1">
            <a:off x="-3600" y="0"/>
            <a:ext cx="4123080" cy="6855120"/>
          </a:xfrm>
          <a:custGeom>
            <a:avLst/>
            <a:gdLst/>
            <a:ahLst/>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rotWithShape="0">
            <a:blip r:embed="rId2"/>
            <a:srcRect/>
            <a:tile/>
          </a:blipFill>
          <a:ln w="25560">
            <a:noFill/>
          </a:ln>
        </p:spPr>
        <p:style>
          <a:lnRef idx="0">
            <a:scrgbClr r="0" g="0" b="0"/>
          </a:lnRef>
          <a:fillRef idx="0">
            <a:scrgbClr r="0" g="0" b="0"/>
          </a:fillRef>
          <a:effectRef idx="0">
            <a:scrgbClr r="0" g="0" b="0"/>
          </a:effectRef>
          <a:fontRef idx="minor"/>
        </p:style>
      </p:sp>
      <p:sp>
        <p:nvSpPr>
          <p:cNvPr id="96" name="TextBox 4"/>
          <p:cNvSpPr/>
          <p:nvPr/>
        </p:nvSpPr>
        <p:spPr>
          <a:xfrm>
            <a:off x="685800" y="643320"/>
            <a:ext cx="2588040" cy="499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r>
              <a:rPr lang="en-US" sz="3600" b="1" strike="noStrike" cap="all" spc="-1">
                <a:solidFill>
                  <a:srgbClr val="FFFFFF"/>
                </a:solidFill>
                <a:latin typeface="Calibri Light"/>
                <a:ea typeface="DejaVu Sans"/>
              </a:rPr>
              <a:t>Why Spring Boot</a:t>
            </a:r>
            <a:endParaRPr lang="en-IN" sz="3600" b="0" strike="noStrike" spc="-1">
              <a:latin typeface="Arial"/>
            </a:endParaRPr>
          </a:p>
        </p:txBody>
      </p:sp>
      <p:grpSp>
        <p:nvGrpSpPr>
          <p:cNvPr id="97" name="Diagram2"/>
          <p:cNvGrpSpPr/>
          <p:nvPr/>
        </p:nvGrpSpPr>
        <p:grpSpPr>
          <a:xfrm>
            <a:off x="4808520" y="901800"/>
            <a:ext cx="6542640" cy="4817160"/>
            <a:chOff x="4808520" y="901800"/>
            <a:chExt cx="6542640" cy="4817160"/>
          </a:xfrm>
        </p:grpSpPr>
        <p:sp>
          <p:nvSpPr>
            <p:cNvPr id="98" name="Rectangle 97"/>
            <p:cNvSpPr/>
            <p:nvPr/>
          </p:nvSpPr>
          <p:spPr>
            <a:xfrm>
              <a:off x="4808520" y="901800"/>
              <a:ext cx="6542280" cy="4817160"/>
            </a:xfrm>
            <a:prstGeom prst="rect">
              <a:avLst/>
            </a:prstGeom>
            <a:noFill/>
            <a:ln w="0">
              <a:noFill/>
            </a:ln>
          </p:spPr>
          <p:style>
            <a:lnRef idx="0">
              <a:scrgbClr r="0" g="0" b="0"/>
            </a:lnRef>
            <a:fillRef idx="0">
              <a:scrgbClr r="0" g="0" b="0"/>
            </a:fillRef>
            <a:effectRef idx="0">
              <a:scrgbClr r="0" g="0" b="0"/>
            </a:effectRef>
            <a:fontRef idx="minor"/>
          </p:style>
        </p:sp>
        <p:sp>
          <p:nvSpPr>
            <p:cNvPr id="99" name="Rectangle: Rounded Corners 98"/>
            <p:cNvSpPr/>
            <p:nvPr/>
          </p:nvSpPr>
          <p:spPr>
            <a:xfrm>
              <a:off x="4808520" y="997200"/>
              <a:ext cx="6542640" cy="872640"/>
            </a:xfrm>
            <a:prstGeom prst="roundRect">
              <a:avLst>
                <a:gd name="adj" fmla="val 16667"/>
              </a:avLst>
            </a:prstGeom>
            <a:gradFill rotWithShape="0">
              <a:gsLst>
                <a:gs pos="0">
                  <a:srgbClr val="DD9F40"/>
                </a:gs>
                <a:gs pos="100000">
                  <a:srgbClr val="B88228"/>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26720" tIns="126720" rIns="83880" bIns="126360" anchor="ctr">
              <a:noAutofit/>
            </a:bodyPr>
            <a:lstStyle/>
            <a:p>
              <a:pPr>
                <a:lnSpc>
                  <a:spcPct val="90000"/>
                </a:lnSpc>
                <a:spcAft>
                  <a:spcPts val="771"/>
                </a:spcAft>
                <a:tabLst>
                  <a:tab pos="0" algn="l"/>
                </a:tabLst>
              </a:pPr>
              <a:r>
                <a:rPr lang="en-US" sz="2200" b="0" strike="noStrike" spc="-1">
                  <a:solidFill>
                    <a:srgbClr val="FFFFFF"/>
                  </a:solidFill>
                  <a:latin typeface="Arial"/>
                  <a:ea typeface="DejaVu Sans"/>
                </a:rPr>
                <a:t>It provides a flexible way to configure Java Beans, XML configurations, and Database Transactions.</a:t>
              </a:r>
              <a:endParaRPr lang="en-IN" sz="2200" b="0" strike="noStrike" spc="-1">
                <a:latin typeface="Arial"/>
              </a:endParaRPr>
            </a:p>
          </p:txBody>
        </p:sp>
        <p:sp>
          <p:nvSpPr>
            <p:cNvPr id="100" name="Rectangle: Rounded Corners 99"/>
            <p:cNvSpPr/>
            <p:nvPr/>
          </p:nvSpPr>
          <p:spPr>
            <a:xfrm>
              <a:off x="4808520" y="1935720"/>
              <a:ext cx="6542640" cy="872640"/>
            </a:xfrm>
            <a:prstGeom prst="roundRect">
              <a:avLst>
                <a:gd name="adj" fmla="val 16667"/>
              </a:avLst>
            </a:prstGeom>
            <a:gradFill rotWithShape="0">
              <a:gsLst>
                <a:gs pos="0">
                  <a:srgbClr val="DE8B43"/>
                </a:gs>
                <a:gs pos="100000">
                  <a:srgbClr val="BB712A"/>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26720" tIns="126720" rIns="83880" bIns="126360" anchor="ctr">
              <a:noAutofit/>
            </a:bodyPr>
            <a:lstStyle/>
            <a:p>
              <a:pPr>
                <a:lnSpc>
                  <a:spcPct val="90000"/>
                </a:lnSpc>
                <a:spcAft>
                  <a:spcPts val="771"/>
                </a:spcAft>
                <a:tabLst>
                  <a:tab pos="0" algn="l"/>
                </a:tabLst>
              </a:pPr>
              <a:r>
                <a:rPr lang="en-US" sz="2200" b="0" strike="noStrike" spc="-1">
                  <a:solidFill>
                    <a:srgbClr val="FFFFFF"/>
                  </a:solidFill>
                  <a:latin typeface="Arial"/>
                  <a:ea typeface="DejaVu Sans"/>
                </a:rPr>
                <a:t>It provides a powerful batch processing and manages REST endpoints.</a:t>
              </a:r>
              <a:endParaRPr lang="en-IN" sz="2200" b="0" strike="noStrike" spc="-1">
                <a:latin typeface="Arial"/>
              </a:endParaRPr>
            </a:p>
          </p:txBody>
        </p:sp>
        <p:sp>
          <p:nvSpPr>
            <p:cNvPr id="101" name="Rectangle: Rounded Corners 100"/>
            <p:cNvSpPr/>
            <p:nvPr/>
          </p:nvSpPr>
          <p:spPr>
            <a:xfrm>
              <a:off x="4808520" y="2874240"/>
              <a:ext cx="6542640" cy="872640"/>
            </a:xfrm>
            <a:prstGeom prst="roundRect">
              <a:avLst>
                <a:gd name="adj" fmla="val 16667"/>
              </a:avLst>
            </a:prstGeom>
            <a:gradFill rotWithShape="0">
              <a:gsLst>
                <a:gs pos="0">
                  <a:srgbClr val="E07948"/>
                </a:gs>
                <a:gs pos="100000">
                  <a:srgbClr val="C05F2B"/>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26720" tIns="126720" rIns="83880" bIns="126360" anchor="ctr">
              <a:noAutofit/>
            </a:bodyPr>
            <a:lstStyle/>
            <a:p>
              <a:pPr>
                <a:lnSpc>
                  <a:spcPct val="90000"/>
                </a:lnSpc>
                <a:spcAft>
                  <a:spcPts val="771"/>
                </a:spcAft>
                <a:tabLst>
                  <a:tab pos="0" algn="l"/>
                </a:tabLst>
              </a:pPr>
              <a:r>
                <a:rPr lang="en-US" sz="2200" b="0" strike="noStrike" spc="-1">
                  <a:solidFill>
                    <a:srgbClr val="FFFFFF"/>
                  </a:solidFill>
                  <a:latin typeface="Arial"/>
                  <a:ea typeface="DejaVu Sans"/>
                </a:rPr>
                <a:t>In Spring Boot, everything is auto configured; no manual configurations are needed.</a:t>
              </a:r>
              <a:endParaRPr lang="en-IN" sz="2200" b="0" strike="noStrike" spc="-1">
                <a:latin typeface="Arial"/>
              </a:endParaRPr>
            </a:p>
          </p:txBody>
        </p:sp>
        <p:sp>
          <p:nvSpPr>
            <p:cNvPr id="102" name="Rectangle: Rounded Corners 101"/>
            <p:cNvSpPr/>
            <p:nvPr/>
          </p:nvSpPr>
          <p:spPr>
            <a:xfrm>
              <a:off x="4808520" y="3812760"/>
              <a:ext cx="6542640" cy="872640"/>
            </a:xfrm>
            <a:prstGeom prst="roundRect">
              <a:avLst>
                <a:gd name="adj" fmla="val 16667"/>
              </a:avLst>
            </a:prstGeom>
            <a:gradFill rotWithShape="0">
              <a:gsLst>
                <a:gs pos="0">
                  <a:srgbClr val="E1694C"/>
                </a:gs>
                <a:gs pos="100000">
                  <a:srgbClr val="C54C2C"/>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26720" tIns="126720" rIns="83880" bIns="126360" anchor="ctr">
              <a:noAutofit/>
            </a:bodyPr>
            <a:lstStyle/>
            <a:p>
              <a:pPr>
                <a:lnSpc>
                  <a:spcPct val="90000"/>
                </a:lnSpc>
                <a:spcAft>
                  <a:spcPts val="771"/>
                </a:spcAft>
                <a:tabLst>
                  <a:tab pos="0" algn="l"/>
                </a:tabLst>
              </a:pPr>
              <a:r>
                <a:rPr lang="en-US" sz="2200" b="0" strike="noStrike" spc="-1">
                  <a:solidFill>
                    <a:srgbClr val="FFFFFF"/>
                  </a:solidFill>
                  <a:latin typeface="Arial"/>
                  <a:ea typeface="DejaVu Sans"/>
                </a:rPr>
                <a:t>It offers annotation-based spring application</a:t>
              </a:r>
              <a:endParaRPr lang="en-IN" sz="2200" b="0" strike="noStrike" spc="-1">
                <a:latin typeface="Arial"/>
              </a:endParaRPr>
            </a:p>
          </p:txBody>
        </p:sp>
        <p:sp>
          <p:nvSpPr>
            <p:cNvPr id="103" name="Rectangle: Rounded Corners 102"/>
            <p:cNvSpPr/>
            <p:nvPr/>
          </p:nvSpPr>
          <p:spPr>
            <a:xfrm>
              <a:off x="4808520" y="4751280"/>
              <a:ext cx="6542640" cy="872640"/>
            </a:xfrm>
            <a:prstGeom prst="roundRect">
              <a:avLst>
                <a:gd name="adj" fmla="val 16667"/>
              </a:avLst>
            </a:prstGeom>
            <a:gradFill rotWithShape="0">
              <a:gsLst>
                <a:gs pos="0">
                  <a:srgbClr val="E25A51"/>
                </a:gs>
                <a:gs pos="100000">
                  <a:srgbClr val="C9382D"/>
                </a:gs>
              </a:gsLst>
              <a:lin ang="5400000"/>
            </a:grad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126720" tIns="126720" rIns="83880" bIns="126360" anchor="ctr">
              <a:noAutofit/>
            </a:bodyPr>
            <a:lstStyle/>
            <a:p>
              <a:pPr>
                <a:lnSpc>
                  <a:spcPct val="90000"/>
                </a:lnSpc>
                <a:spcAft>
                  <a:spcPts val="771"/>
                </a:spcAft>
                <a:tabLst>
                  <a:tab pos="0" algn="l"/>
                </a:tabLst>
              </a:pPr>
              <a:r>
                <a:rPr lang="en-US" sz="2200" b="0" strike="noStrike" spc="-1">
                  <a:solidFill>
                    <a:srgbClr val="FFFFFF"/>
                  </a:solidFill>
                  <a:latin typeface="Arial"/>
                  <a:ea typeface="DejaVu Sans"/>
                </a:rPr>
                <a:t>Eases dependency management</a:t>
              </a:r>
              <a:endParaRPr lang="en-IN" sz="22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3"/>
          <p:cNvSpPr/>
          <p:nvPr/>
        </p:nvSpPr>
        <p:spPr>
          <a:xfrm>
            <a:off x="935640" y="-450720"/>
            <a:ext cx="4677120" cy="638280"/>
          </a:xfrm>
          <a:prstGeom prst="rect">
            <a:avLst/>
          </a:prstGeom>
          <a:noFill/>
          <a:ln w="0">
            <a:noFill/>
          </a:ln>
          <a:effectLst>
            <a:outerShdw blurRad="50760" dist="3816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05" name="TextBox 4"/>
          <p:cNvSpPr/>
          <p:nvPr/>
        </p:nvSpPr>
        <p:spPr>
          <a:xfrm>
            <a:off x="279360" y="745200"/>
            <a:ext cx="11630160" cy="603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This Case Study involves generating a train ticket and printing the ticket to a File. </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application should take train number and passenger details as input. </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details of the train should be stored in a database. </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train details to be stored in database are  Train number, Train Name, Source Station, Destination Station and Ticket Price. The train details should be fetched from the database using the train number provided by the user. </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passenger name, age and gender should be accepted from the user. </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application should generate a train ticket using the train details and passenger details.</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 The generated ticket should contain the following details</a:t>
            </a:r>
            <a:endParaRPr lang="en-IN" sz="2000" b="0" strike="noStrike" spc="-1">
              <a:latin typeface="Arial"/>
            </a:endParaRPr>
          </a:p>
          <a:p>
            <a:pPr marL="1714680" lvl="3" indent="-340200">
              <a:lnSpc>
                <a:spcPct val="150000"/>
              </a:lnSpc>
              <a:buClr>
                <a:srgbClr val="FFFFFF"/>
              </a:buClr>
              <a:buFont typeface="Courier New"/>
              <a:buChar char="o"/>
            </a:pPr>
            <a:r>
              <a:rPr lang="en-US" sz="2000" b="0" strike="noStrike" spc="-1">
                <a:solidFill>
                  <a:srgbClr val="FFFFFF"/>
                </a:solidFill>
                <a:latin typeface="Times New Roman"/>
                <a:ea typeface="DejaVu Sans"/>
              </a:rPr>
              <a:t>PNR Number, Travel date, Train Number, Train Name, Source Station, Destination Station</a:t>
            </a:r>
            <a:endParaRPr lang="en-IN" sz="2000" b="0" strike="noStrike" spc="-1">
              <a:latin typeface="Arial"/>
            </a:endParaRPr>
          </a:p>
          <a:p>
            <a:pPr marL="1714680" lvl="3" indent="-340200">
              <a:lnSpc>
                <a:spcPct val="150000"/>
              </a:lnSpc>
              <a:buClr>
                <a:srgbClr val="FFFFFF"/>
              </a:buClr>
              <a:buFont typeface="Courier New"/>
              <a:buChar char="o"/>
            </a:pPr>
            <a:r>
              <a:rPr lang="en-US" sz="2000" b="0" strike="noStrike" spc="-1">
                <a:solidFill>
                  <a:srgbClr val="FFFFFF"/>
                </a:solidFill>
                <a:latin typeface="Times New Roman"/>
                <a:ea typeface="DejaVu Sans"/>
              </a:rPr>
              <a:t>Name, age, gender and ticket fare for each passenger</a:t>
            </a:r>
            <a:endParaRPr lang="en-IN" sz="2000" b="0" strike="noStrike" spc="-1">
              <a:latin typeface="Arial"/>
            </a:endParaRPr>
          </a:p>
          <a:p>
            <a:pPr marL="1714680" lvl="3" indent="-340200">
              <a:lnSpc>
                <a:spcPct val="150000"/>
              </a:lnSpc>
              <a:buClr>
                <a:srgbClr val="FFFFFF"/>
              </a:buClr>
              <a:buFont typeface="Courier New"/>
              <a:buChar char="o"/>
            </a:pPr>
            <a:r>
              <a:rPr lang="en-US" sz="2000" b="0" strike="noStrike" spc="-1">
                <a:solidFill>
                  <a:srgbClr val="FFFFFF"/>
                </a:solidFill>
                <a:latin typeface="Times New Roman"/>
                <a:ea typeface="DejaVu Sans"/>
              </a:rPr>
              <a:t> Total Ticket price</a:t>
            </a:r>
            <a:endParaRPr lang="en-IN" sz="2000" b="0" strike="noStrike" spc="-1">
              <a:latin typeface="Arial"/>
            </a:endParaRPr>
          </a:p>
          <a:p>
            <a:pPr marL="285840" indent="-282960">
              <a:lnSpc>
                <a:spcPct val="150000"/>
              </a:lnSpc>
              <a:buClr>
                <a:srgbClr val="FFFFFF"/>
              </a:buClr>
              <a:buFont typeface="Arial"/>
              <a:buChar char="•"/>
            </a:pPr>
            <a:r>
              <a:rPr lang="en-US" sz="2000" b="0" strike="noStrike" spc="-1">
                <a:solidFill>
                  <a:srgbClr val="FFFFFF"/>
                </a:solidFill>
                <a:latin typeface="Times New Roman"/>
                <a:ea typeface="DejaVu Sans"/>
              </a:rPr>
              <a:t>The generated ticket should be written to a File.</a:t>
            </a:r>
            <a:endParaRPr lang="en-IN" sz="2000" b="0" strike="noStrike" spc="-1">
              <a:latin typeface="Arial"/>
            </a:endParaRPr>
          </a:p>
        </p:txBody>
      </p:sp>
      <p:sp>
        <p:nvSpPr>
          <p:cNvPr id="106" name="Rectangle 105"/>
          <p:cNvSpPr/>
          <p:nvPr/>
        </p:nvSpPr>
        <p:spPr>
          <a:xfrm>
            <a:off x="540000" y="92160"/>
            <a:ext cx="3374280" cy="65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strike="noStrike" spc="-1">
                <a:solidFill>
                  <a:srgbClr val="FFFFFF"/>
                </a:solidFill>
                <a:latin typeface="Times New Roman"/>
                <a:ea typeface="DejaVu Sans"/>
              </a:rPr>
              <a:t>CASE  STUDY</a:t>
            </a:r>
            <a:endParaRPr lang="en-IN"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3"/>
          <p:cNvSpPr/>
          <p:nvPr/>
        </p:nvSpPr>
        <p:spPr>
          <a:xfrm>
            <a:off x="855000" y="378720"/>
            <a:ext cx="65862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Times New Roman"/>
                <a:ea typeface="DejaVu Sans"/>
              </a:rPr>
              <a:t>SYSTEM REQUIREMENTS</a:t>
            </a:r>
            <a:endParaRPr lang="en-IN" sz="4000" b="0" strike="noStrike" spc="-1">
              <a:latin typeface="Arial"/>
            </a:endParaRPr>
          </a:p>
        </p:txBody>
      </p:sp>
      <p:pic>
        <p:nvPicPr>
          <p:cNvPr id="108" name="Picture 5" descr="A picture containing text, clipart&#10;&#10;Description automatically generated"/>
          <p:cNvPicPr/>
          <p:nvPr/>
        </p:nvPicPr>
        <p:blipFill>
          <a:blip r:embed="rId2"/>
          <a:stretch/>
        </p:blipFill>
        <p:spPr>
          <a:xfrm>
            <a:off x="552240" y="3195000"/>
            <a:ext cx="2327400" cy="584640"/>
          </a:xfrm>
          <a:prstGeom prst="rect">
            <a:avLst/>
          </a:prstGeom>
          <a:ln w="0">
            <a:noFill/>
          </a:ln>
        </p:spPr>
      </p:pic>
      <p:pic>
        <p:nvPicPr>
          <p:cNvPr id="109" name="Picture 7" descr="A picture containing logo&#10;&#10;Description automatically generated"/>
          <p:cNvPicPr/>
          <p:nvPr/>
        </p:nvPicPr>
        <p:blipFill>
          <a:blip r:embed="rId3"/>
          <a:srcRect t="17334" r="353" b="-504"/>
          <a:stretch/>
        </p:blipFill>
        <p:spPr>
          <a:xfrm>
            <a:off x="4364280" y="1432800"/>
            <a:ext cx="1603800" cy="1811160"/>
          </a:xfrm>
          <a:prstGeom prst="rect">
            <a:avLst/>
          </a:prstGeom>
          <a:ln w="0">
            <a:noFill/>
          </a:ln>
        </p:spPr>
      </p:pic>
      <p:pic>
        <p:nvPicPr>
          <p:cNvPr id="110" name="Picture 12" descr="Icon&#10;&#10;Description automatically generated"/>
          <p:cNvPicPr/>
          <p:nvPr/>
        </p:nvPicPr>
        <p:blipFill>
          <a:blip r:embed="rId4"/>
          <a:stretch/>
        </p:blipFill>
        <p:spPr>
          <a:xfrm>
            <a:off x="7020000" y="3844080"/>
            <a:ext cx="1979640" cy="2095560"/>
          </a:xfrm>
          <a:prstGeom prst="rect">
            <a:avLst/>
          </a:prstGeom>
          <a:ln w="0">
            <a:noFill/>
          </a:ln>
        </p:spPr>
      </p:pic>
      <p:pic>
        <p:nvPicPr>
          <p:cNvPr id="111" name="Picture 24" descr="Icon&#10;&#10;Description automatically generated"/>
          <p:cNvPicPr/>
          <p:nvPr/>
        </p:nvPicPr>
        <p:blipFill>
          <a:blip r:embed="rId5"/>
          <a:stretch/>
        </p:blipFill>
        <p:spPr>
          <a:xfrm>
            <a:off x="9665280" y="3852360"/>
            <a:ext cx="1854360" cy="2087280"/>
          </a:xfrm>
          <a:prstGeom prst="rect">
            <a:avLst/>
          </a:prstGeom>
          <a:ln w="0">
            <a:noFill/>
          </a:ln>
        </p:spPr>
      </p:pic>
      <p:pic>
        <p:nvPicPr>
          <p:cNvPr id="112" name="Picture 2" descr="Logo, company name&#10;&#10;Description automatically generated"/>
          <p:cNvPicPr/>
          <p:nvPr/>
        </p:nvPicPr>
        <p:blipFill>
          <a:blip r:embed="rId6"/>
          <a:stretch/>
        </p:blipFill>
        <p:spPr>
          <a:xfrm>
            <a:off x="7064280" y="1428840"/>
            <a:ext cx="2018520" cy="1881000"/>
          </a:xfrm>
          <a:prstGeom prst="rect">
            <a:avLst/>
          </a:prstGeom>
          <a:ln w="0">
            <a:noFill/>
          </a:ln>
        </p:spPr>
      </p:pic>
      <p:pic>
        <p:nvPicPr>
          <p:cNvPr id="113" name="Picture 5" descr="Logo, company name&#10;&#10;Description automatically generated"/>
          <p:cNvPicPr/>
          <p:nvPr/>
        </p:nvPicPr>
        <p:blipFill>
          <a:blip r:embed="rId7"/>
          <a:stretch/>
        </p:blipFill>
        <p:spPr>
          <a:xfrm>
            <a:off x="9628200" y="1510920"/>
            <a:ext cx="1843920" cy="1875600"/>
          </a:xfrm>
          <a:prstGeom prst="rect">
            <a:avLst/>
          </a:prstGeom>
          <a:ln w="0">
            <a:noFill/>
          </a:ln>
        </p:spPr>
      </p:pic>
      <p:pic>
        <p:nvPicPr>
          <p:cNvPr id="114" name="Picture 113"/>
          <p:cNvPicPr/>
          <p:nvPr/>
        </p:nvPicPr>
        <p:blipFill>
          <a:blip r:embed="rId8"/>
          <a:srcRect l="5705"/>
          <a:stretch/>
        </p:blipFill>
        <p:spPr>
          <a:xfrm>
            <a:off x="4140000" y="3780000"/>
            <a:ext cx="1979640" cy="22892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4"/>
          <p:cNvSpPr/>
          <p:nvPr/>
        </p:nvSpPr>
        <p:spPr>
          <a:xfrm>
            <a:off x="494280" y="281520"/>
            <a:ext cx="706896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Times New Roman"/>
                <a:ea typeface="DejaVu Sans"/>
              </a:rPr>
              <a:t>UNDERSTANDING pom.xml</a:t>
            </a:r>
            <a:endParaRPr lang="en-IN" sz="4000" b="0" strike="noStrike" spc="-1">
              <a:latin typeface="Arial"/>
            </a:endParaRPr>
          </a:p>
        </p:txBody>
      </p:sp>
      <p:sp>
        <p:nvSpPr>
          <p:cNvPr id="116" name="Rectangle 1"/>
          <p:cNvSpPr/>
          <p:nvPr/>
        </p:nvSpPr>
        <p:spPr>
          <a:xfrm>
            <a:off x="404640" y="1313280"/>
            <a:ext cx="10172160" cy="542952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DejaVu Sans"/>
              </a:rPr>
              <a:t>&lt;?xml version="1.0" encoding="UTF-8"?&gt;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&lt;project xmlns="http://maven.apache.org/POM/4.0.0" xmlns:xsi="http://www.w3.org/2001/XMLSchema-instance"</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xsi:schemaLocation="http://maven.apache.org/POM/4.0.0 https://maven.apache.org/xsd/maven-4.0.0.xsd"&gt;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&lt;modelVersion&gt;4.0.0&lt;/modelVersion&gt;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&lt;parent&gt;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&lt;groupId&gt;org.springframework.boot&lt;/groupId&gt;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&lt;artifactId&gt;spring-boot-starter-parent&lt;/artifactId&gt;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&lt;version&gt;2.5.6&lt;/version&gt;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&lt;relativePath/&gt; &lt;!-- lookup parent from repository --&gt;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&lt;/parent&gt;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&lt;groupId&gt;com.torryharris&lt;/groupId&gt;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&lt;artifactId&gt;New_Train&lt;/artifactId&gt;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&lt;version&gt;0.0.1-SNAPSHOT&lt;/version&gt;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&lt;name&gt;New_Train&lt;/name&gt;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&lt;description&gt;New_Train&lt;/description&gt;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&lt;properties&gt;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&lt;java.version&gt;1.8&lt;/java.version&gt;</a:t>
            </a:r>
            <a:endParaRPr lang="en-IN" sz="1800" b="0" strike="noStrike" spc="-1">
              <a:latin typeface="Arial"/>
            </a:endParaRPr>
          </a:p>
          <a:p>
            <a:pPr>
              <a:lnSpc>
                <a:spcPct val="100000"/>
              </a:lnSpc>
            </a:pPr>
            <a:r>
              <a:rPr lang="en-US" sz="1800" b="0" strike="noStrike" spc="-1">
                <a:solidFill>
                  <a:srgbClr val="FFFFFF"/>
                </a:solidFill>
                <a:latin typeface="Calibri"/>
                <a:ea typeface="DejaVu Sans"/>
              </a:rPr>
              <a:t>    &lt;/properties&gt;</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4"/>
          <p:cNvSpPr/>
          <p:nvPr/>
        </p:nvSpPr>
        <p:spPr>
          <a:xfrm>
            <a:off x="290160" y="990000"/>
            <a:ext cx="6433200" cy="143100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Segoe U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Segoe UI"/>
              </a:rPr>
              <a:t>            &lt;groupId&gt;org.springframework.boot&lt;/groupId&gt;​</a:t>
            </a:r>
            <a:endParaRPr lang="en-IN" sz="1800" b="0" strike="noStrike" spc="-1">
              <a:latin typeface="Arial"/>
            </a:endParaRPr>
          </a:p>
          <a:p>
            <a:pPr>
              <a:lnSpc>
                <a:spcPct val="100000"/>
              </a:lnSpc>
            </a:pPr>
            <a:r>
              <a:rPr lang="en-US" sz="1800" b="0" strike="noStrike" spc="-1">
                <a:solidFill>
                  <a:srgbClr val="FFFFFF"/>
                </a:solidFill>
                <a:latin typeface="Calibri"/>
                <a:ea typeface="Segoe UI"/>
              </a:rPr>
              <a:t>            &lt;artifactId&gt;spring-boot-starter-data-jdbc&lt;/artifactId&gt;​</a:t>
            </a:r>
            <a:endParaRPr lang="en-IN" sz="1800" b="0" strike="noStrike" spc="-1">
              <a:latin typeface="Arial"/>
            </a:endParaRPr>
          </a:p>
          <a:p>
            <a:pPr>
              <a:lnSpc>
                <a:spcPct val="100000"/>
              </a:lnSpc>
            </a:pPr>
            <a:r>
              <a:rPr lang="en-US" sz="1800" b="0" strike="noStrike" spc="-1">
                <a:solidFill>
                  <a:srgbClr val="FFFFFF"/>
                </a:solidFill>
                <a:latin typeface="Calibri"/>
                <a:ea typeface="Segoe UI"/>
              </a:rPr>
              <a:t>   &lt;/dependency&gt;</a:t>
            </a:r>
            <a:endParaRPr lang="en-IN" sz="1800" b="0" strike="noStrike" spc="-1">
              <a:latin typeface="Arial"/>
            </a:endParaRPr>
          </a:p>
        </p:txBody>
      </p:sp>
      <p:sp>
        <p:nvSpPr>
          <p:cNvPr id="118" name="Straight Arrow Connector 5"/>
          <p:cNvSpPr/>
          <p:nvPr/>
        </p:nvSpPr>
        <p:spPr>
          <a:xfrm flipV="1">
            <a:off x="6579360" y="1415880"/>
            <a:ext cx="1292400" cy="1152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19" name="Rectangle 6"/>
          <p:cNvSpPr/>
          <p:nvPr/>
        </p:nvSpPr>
        <p:spPr>
          <a:xfrm>
            <a:off x="7865280" y="995400"/>
            <a:ext cx="1949760" cy="91404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Spring data JDBC</a:t>
            </a:r>
            <a:endParaRPr lang="en-IN" sz="1800" b="0" strike="noStrike" spc="-1">
              <a:latin typeface="Arial"/>
            </a:endParaRPr>
          </a:p>
        </p:txBody>
      </p:sp>
      <p:sp>
        <p:nvSpPr>
          <p:cNvPr id="120" name="Rectangle 1"/>
          <p:cNvSpPr/>
          <p:nvPr/>
        </p:nvSpPr>
        <p:spPr>
          <a:xfrm>
            <a:off x="272880" y="2865960"/>
            <a:ext cx="6442200" cy="128844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&lt;groupId&gt;org.springframework.boot&lt;/groupId&gt;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&lt;artifactId&gt;spring-boot-starter-data-jpa&lt;/artifactId&gt;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&lt;/dependency&gt;</a:t>
            </a:r>
            <a:endParaRPr lang="en-IN" sz="1800" b="0" strike="noStrike" spc="-1">
              <a:latin typeface="Arial"/>
            </a:endParaRPr>
          </a:p>
        </p:txBody>
      </p:sp>
      <p:sp>
        <p:nvSpPr>
          <p:cNvPr id="121" name="Rectangle 7"/>
          <p:cNvSpPr/>
          <p:nvPr/>
        </p:nvSpPr>
        <p:spPr>
          <a:xfrm>
            <a:off x="7865280" y="3090960"/>
            <a:ext cx="1949760" cy="100908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Spring data JPA</a:t>
            </a:r>
            <a:endParaRPr lang="en-IN" sz="1800" b="0" strike="noStrike" spc="-1">
              <a:latin typeface="Arial"/>
            </a:endParaRPr>
          </a:p>
        </p:txBody>
      </p:sp>
      <p:sp>
        <p:nvSpPr>
          <p:cNvPr id="122" name="Straight Arrow Connector 8"/>
          <p:cNvSpPr/>
          <p:nvPr/>
        </p:nvSpPr>
        <p:spPr>
          <a:xfrm flipV="1">
            <a:off x="6685200" y="3545280"/>
            <a:ext cx="1133640" cy="2196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23" name="TextBox 2"/>
          <p:cNvSpPr/>
          <p:nvPr/>
        </p:nvSpPr>
        <p:spPr>
          <a:xfrm>
            <a:off x="9148320" y="4375080"/>
            <a:ext cx="2496960" cy="366480"/>
          </a:xfrm>
          <a:prstGeom prst="rect">
            <a:avLst/>
          </a:prstGeom>
          <a:noFill/>
          <a:ln w="0">
            <a:noFill/>
          </a:ln>
        </p:spPr>
        <p:style>
          <a:lnRef idx="0">
            <a:scrgbClr r="0" g="0" b="0"/>
          </a:lnRef>
          <a:fillRef idx="0">
            <a:scrgbClr r="0" g="0" b="0"/>
          </a:fillRef>
          <a:effectRef idx="0">
            <a:scrgbClr r="0" g="0" b="0"/>
          </a:effectRef>
          <a:fontRef idx="minor"/>
        </p:style>
      </p:sp>
      <p:sp>
        <p:nvSpPr>
          <p:cNvPr id="124" name="Rectangle 3"/>
          <p:cNvSpPr/>
          <p:nvPr/>
        </p:nvSpPr>
        <p:spPr>
          <a:xfrm>
            <a:off x="278280" y="4881960"/>
            <a:ext cx="6442200" cy="137304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&lt;groupId&gt;org.springframework.boot&lt;/groupId&gt;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&lt;artifactId&gt;spring-boot-starter-web&lt;/artifactId&gt;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&lt;/dependency&gt;</a:t>
            </a:r>
            <a:endParaRPr lang="en-IN" sz="1800" b="0" strike="noStrike" spc="-1">
              <a:latin typeface="Arial"/>
            </a:endParaRPr>
          </a:p>
          <a:p>
            <a:pPr algn="ctr">
              <a:lnSpc>
                <a:spcPct val="100000"/>
              </a:lnSpc>
            </a:pPr>
            <a:endParaRPr lang="en-IN" sz="1800" b="0" strike="noStrike" spc="-1">
              <a:latin typeface="Arial"/>
            </a:endParaRPr>
          </a:p>
        </p:txBody>
      </p:sp>
      <p:sp>
        <p:nvSpPr>
          <p:cNvPr id="125" name="Straight Arrow Connector 9"/>
          <p:cNvSpPr/>
          <p:nvPr/>
        </p:nvSpPr>
        <p:spPr>
          <a:xfrm flipV="1">
            <a:off x="6706440" y="5616720"/>
            <a:ext cx="1281960" cy="2196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26" name="Rectangle 10"/>
          <p:cNvSpPr/>
          <p:nvPr/>
        </p:nvSpPr>
        <p:spPr>
          <a:xfrm>
            <a:off x="7981560" y="5080680"/>
            <a:ext cx="1949760" cy="101988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Spring Web</a:t>
            </a:r>
            <a:endParaRPr lang="en-IN" sz="1800" b="0" strike="noStrike" spc="-1">
              <a:latin typeface="Arial"/>
            </a:endParaRPr>
          </a:p>
        </p:txBody>
      </p:sp>
      <p:sp>
        <p:nvSpPr>
          <p:cNvPr id="127" name="TextBox 12"/>
          <p:cNvSpPr/>
          <p:nvPr/>
        </p:nvSpPr>
        <p:spPr>
          <a:xfrm>
            <a:off x="268200" y="91080"/>
            <a:ext cx="968004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Times New Roman"/>
                <a:ea typeface="DejaVu Sans"/>
              </a:rPr>
              <a:t>DEPENDENCY ADDED IN pom.xml</a:t>
            </a:r>
            <a:endParaRPr lang="en-IN" sz="4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3"/>
          <p:cNvSpPr/>
          <p:nvPr/>
        </p:nvSpPr>
        <p:spPr>
          <a:xfrm>
            <a:off x="675360" y="675360"/>
            <a:ext cx="6675120" cy="135180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&lt;groupId&gt;org.apache.tomcat&lt;/groupId&gt;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&lt;artifactId&gt;tomcat-jasper&lt;/artifactId&gt;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&lt;version&gt;9.0.54&lt;/version&gt;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&lt;/dependency&gt;</a:t>
            </a:r>
            <a:endParaRPr lang="en-IN" sz="1800" b="0" strike="noStrike" spc="-1">
              <a:latin typeface="Arial"/>
            </a:endParaRPr>
          </a:p>
        </p:txBody>
      </p:sp>
      <p:sp>
        <p:nvSpPr>
          <p:cNvPr id="129" name="Straight Arrow Connector 5"/>
          <p:cNvSpPr/>
          <p:nvPr/>
        </p:nvSpPr>
        <p:spPr>
          <a:xfrm>
            <a:off x="7351920" y="1256040"/>
            <a:ext cx="1186560" cy="396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30" name="Rectangle 9"/>
          <p:cNvSpPr/>
          <p:nvPr/>
        </p:nvSpPr>
        <p:spPr>
          <a:xfrm>
            <a:off x="8542440" y="857880"/>
            <a:ext cx="2055600" cy="92448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Tomcat jasper</a:t>
            </a:r>
            <a:endParaRPr lang="en-IN" sz="1800" b="0" strike="noStrike" spc="-1">
              <a:latin typeface="Arial"/>
            </a:endParaRPr>
          </a:p>
        </p:txBody>
      </p:sp>
      <p:sp>
        <p:nvSpPr>
          <p:cNvPr id="131" name="Rectangle 10"/>
          <p:cNvSpPr/>
          <p:nvPr/>
        </p:nvSpPr>
        <p:spPr>
          <a:xfrm>
            <a:off x="675360" y="2982240"/>
            <a:ext cx="6728040" cy="123552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&lt;groupId&gt;mysql&lt;/groupId&gt;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&lt;artifactId&gt;mysql-connector-java&lt;/artifactId&gt;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&lt;/dependency&gt;</a:t>
            </a:r>
            <a:endParaRPr lang="en-IN" sz="1800" b="0" strike="noStrike" spc="-1">
              <a:latin typeface="Arial"/>
            </a:endParaRPr>
          </a:p>
        </p:txBody>
      </p:sp>
      <p:sp>
        <p:nvSpPr>
          <p:cNvPr id="132" name="Straight Arrow Connector 11"/>
          <p:cNvSpPr/>
          <p:nvPr/>
        </p:nvSpPr>
        <p:spPr>
          <a:xfrm flipV="1">
            <a:off x="7256880" y="3416040"/>
            <a:ext cx="1292400" cy="1152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33" name="Rectangle 12"/>
          <p:cNvSpPr/>
          <p:nvPr/>
        </p:nvSpPr>
        <p:spPr>
          <a:xfrm>
            <a:off x="8553240" y="2995560"/>
            <a:ext cx="1949760" cy="91404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MySql Connector</a:t>
            </a:r>
            <a:endParaRPr lang="en-IN" sz="1800" b="0" strike="noStrike" spc="-1">
              <a:latin typeface="Arial"/>
            </a:endParaRPr>
          </a:p>
        </p:txBody>
      </p:sp>
      <p:sp>
        <p:nvSpPr>
          <p:cNvPr id="134" name="Rectangle 13"/>
          <p:cNvSpPr/>
          <p:nvPr/>
        </p:nvSpPr>
        <p:spPr>
          <a:xfrm>
            <a:off x="8648280" y="5196960"/>
            <a:ext cx="1949760" cy="93492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ea typeface="DejaVu Sans"/>
              </a:rPr>
              <a:t>Lombok</a:t>
            </a:r>
            <a:endParaRPr lang="en-IN" sz="1800" b="0" strike="noStrike" spc="-1">
              <a:latin typeface="Arial"/>
            </a:endParaRPr>
          </a:p>
        </p:txBody>
      </p:sp>
      <p:sp>
        <p:nvSpPr>
          <p:cNvPr id="135" name="Straight Arrow Connector 14"/>
          <p:cNvSpPr/>
          <p:nvPr/>
        </p:nvSpPr>
        <p:spPr>
          <a:xfrm flipV="1">
            <a:off x="7351920" y="5723280"/>
            <a:ext cx="1292400" cy="11520"/>
          </a:xfrm>
          <a:custGeom>
            <a:avLst/>
            <a:gdLst/>
            <a:ahLst/>
            <a:cxnLst/>
            <a:rect l="l" t="t" r="r" b="b"/>
            <a:pathLst>
              <a:path w="21600" h="21600">
                <a:moveTo>
                  <a:pt x="0" y="0"/>
                </a:moveTo>
                <a:lnTo>
                  <a:pt x="21600" y="21600"/>
                </a:lnTo>
              </a:path>
            </a:pathLst>
          </a:custGeom>
          <a:noFill/>
          <a:ln w="9360" cap="rnd">
            <a:solidFill>
              <a:srgbClr val="AC3EC1"/>
            </a:solidFill>
            <a:round/>
            <a:tailEnd type="triangle" w="med" len="med"/>
          </a:ln>
        </p:spPr>
        <p:style>
          <a:lnRef idx="0">
            <a:scrgbClr r="0" g="0" b="0"/>
          </a:lnRef>
          <a:fillRef idx="0">
            <a:scrgbClr r="0" g="0" b="0"/>
          </a:fillRef>
          <a:effectRef idx="0">
            <a:scrgbClr r="0" g="0" b="0"/>
          </a:effectRef>
          <a:fontRef idx="minor"/>
        </p:style>
      </p:sp>
      <p:sp>
        <p:nvSpPr>
          <p:cNvPr id="136" name="Rectangle 15"/>
          <p:cNvSpPr/>
          <p:nvPr/>
        </p:nvSpPr>
        <p:spPr>
          <a:xfrm>
            <a:off x="675360" y="5056560"/>
            <a:ext cx="6728040" cy="144720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&lt;dependency&gt;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&lt;groupId&gt;org.projectlombok&lt;/groupId&gt;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&lt;artifactId&gt;lombok&lt;/artifactId&gt;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&lt;optional&gt;true&lt;/optional&gt;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&lt;/dependency&gt;</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3"/>
          <p:cNvSpPr/>
          <p:nvPr/>
        </p:nvSpPr>
        <p:spPr>
          <a:xfrm>
            <a:off x="1024560" y="1542960"/>
            <a:ext cx="6410520" cy="4664520"/>
          </a:xfrm>
          <a:prstGeom prst="rect">
            <a:avLst/>
          </a:prstGeom>
          <a:solidFill>
            <a:srgbClr val="AC3EC1"/>
          </a:solidFill>
          <a:ln w="25560" cap="rnd">
            <a:solidFill>
              <a:srgbClr val="7F2D8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Calibri"/>
                <a:ea typeface="Calibri"/>
              </a:rPr>
              <a:t>&lt;build&gt;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&lt;plugins&gt;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&lt;plugin&gt;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&lt;groupId&gt;org.springframework.boot&lt;/groupId&gt;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&lt;artifactId&gt;spring-boot-maven-plugin&lt;/artifactId&gt;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&lt;configuration&gt;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&lt;excludes&gt;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&lt;exclude&gt;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&lt;groupId&gt;org.projectlombok&lt;/groupId&gt;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&lt;artifactId&gt;lombok&lt;/artifactId&gt;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&lt;/exclude&gt;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&lt;/excludes&gt;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&lt;/configuration&gt;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&lt;/plugin&gt;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&lt;/plugins&gt;</a:t>
            </a:r>
            <a:endParaRPr lang="en-IN" sz="1800" b="0" strike="noStrike" spc="-1">
              <a:latin typeface="Arial"/>
            </a:endParaRPr>
          </a:p>
          <a:p>
            <a:pPr>
              <a:lnSpc>
                <a:spcPct val="100000"/>
              </a:lnSpc>
            </a:pPr>
            <a:r>
              <a:rPr lang="en-US" sz="1800" b="0" strike="noStrike" spc="-1">
                <a:solidFill>
                  <a:srgbClr val="FFFFFF"/>
                </a:solidFill>
                <a:latin typeface="Calibri"/>
                <a:ea typeface="Calibri"/>
              </a:rPr>
              <a:t>    &lt;/build&gt;</a:t>
            </a:r>
            <a:endParaRPr lang="en-IN" sz="1800" b="0" strike="noStrike" spc="-1">
              <a:latin typeface="Arial"/>
            </a:endParaRPr>
          </a:p>
        </p:txBody>
      </p:sp>
      <p:sp>
        <p:nvSpPr>
          <p:cNvPr id="138" name="TextBox 4"/>
          <p:cNvSpPr/>
          <p:nvPr/>
        </p:nvSpPr>
        <p:spPr>
          <a:xfrm>
            <a:off x="1023120" y="546840"/>
            <a:ext cx="67410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FFFFFF"/>
                </a:solidFill>
                <a:latin typeface="Times New Roman"/>
                <a:ea typeface="DejaVu Sans"/>
              </a:rPr>
              <a:t>PLUGINS USED IN pom.xml</a:t>
            </a:r>
            <a:endParaRPr lang="en-IN" sz="4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TotalTim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592</cp:revision>
  <dcterms:created xsi:type="dcterms:W3CDTF">2021-11-05T04:36:16Z</dcterms:created>
  <dcterms:modified xsi:type="dcterms:W3CDTF">2021-11-10T06:02:04Z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10</vt:r8>
  </property>
</Properties>
</file>