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F49C991-20B5-4DE9-9390-F81DC979FC46}">
  <a:tblStyle styleId="{BF49C991-20B5-4DE9-9390-F81DC979FC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21ef5aa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21ef5aa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21ef5aa6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21ef5aa6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21ef5aa6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21ef5aa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21ef5aa6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21ef5aa6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21ef5aa6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21ef5aa6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Georgia"/>
                <a:ea typeface="Georgia"/>
                <a:cs typeface="Georgia"/>
                <a:sym typeface="Georgia"/>
              </a:rPr>
              <a:t>Sentinel lymph node detection Camelyon16</a:t>
            </a:r>
            <a:endParaRPr sz="4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443725"/>
            <a:ext cx="8520600" cy="10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Jeswanth Yadagani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jy3012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Organization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-3520" l="-13150" r="13150" t="3520"/>
          <a:stretch/>
        </p:blipFill>
        <p:spPr>
          <a:xfrm>
            <a:off x="5658825" y="1620575"/>
            <a:ext cx="3332774" cy="28371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>
            <a:off x="2547725" y="1181025"/>
            <a:ext cx="1135200" cy="37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Slices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1107725" y="1938888"/>
            <a:ext cx="1135200" cy="37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3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3987725" y="1938900"/>
            <a:ext cx="1135200" cy="37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4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429725" y="2638738"/>
            <a:ext cx="1135200" cy="37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1785725" y="2638738"/>
            <a:ext cx="1135200" cy="37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3320025" y="2638738"/>
            <a:ext cx="1135200" cy="37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</a:t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4676025" y="2638738"/>
            <a:ext cx="1135200" cy="37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</a:t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1107725" y="4227688"/>
            <a:ext cx="1135200" cy="37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Combined Positive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3987725" y="4227688"/>
            <a:ext cx="1135200" cy="37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Combined Negative</a:t>
            </a:r>
            <a:endParaRPr/>
          </a:p>
        </p:txBody>
      </p:sp>
      <p:cxnSp>
        <p:nvCxnSpPr>
          <p:cNvPr id="71" name="Google Shape;71;p14"/>
          <p:cNvCxnSpPr>
            <a:stCxn id="62" idx="2"/>
            <a:endCxn id="63" idx="0"/>
          </p:cNvCxnSpPr>
          <p:nvPr/>
        </p:nvCxnSpPr>
        <p:spPr>
          <a:xfrm rot="5400000">
            <a:off x="2202275" y="1025775"/>
            <a:ext cx="386100" cy="14400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2" name="Google Shape;72;p14"/>
          <p:cNvCxnSpPr>
            <a:stCxn id="62" idx="2"/>
            <a:endCxn id="64" idx="0"/>
          </p:cNvCxnSpPr>
          <p:nvPr/>
        </p:nvCxnSpPr>
        <p:spPr>
          <a:xfrm flipH="1" rot="-5400000">
            <a:off x="3642275" y="1025775"/>
            <a:ext cx="386100" cy="14400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3" name="Google Shape;73;p14"/>
          <p:cNvCxnSpPr>
            <a:stCxn id="63" idx="2"/>
            <a:endCxn id="65" idx="0"/>
          </p:cNvCxnSpPr>
          <p:nvPr/>
        </p:nvCxnSpPr>
        <p:spPr>
          <a:xfrm rot="5400000">
            <a:off x="1172225" y="2135688"/>
            <a:ext cx="328200" cy="6780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4" name="Google Shape;74;p14"/>
          <p:cNvCxnSpPr>
            <a:stCxn id="63" idx="2"/>
            <a:endCxn id="66" idx="0"/>
          </p:cNvCxnSpPr>
          <p:nvPr/>
        </p:nvCxnSpPr>
        <p:spPr>
          <a:xfrm flipH="1" rot="-5400000">
            <a:off x="1850225" y="2135688"/>
            <a:ext cx="328200" cy="6780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5" name="Google Shape;75;p14"/>
          <p:cNvCxnSpPr>
            <a:stCxn id="64" idx="2"/>
            <a:endCxn id="67" idx="0"/>
          </p:cNvCxnSpPr>
          <p:nvPr/>
        </p:nvCxnSpPr>
        <p:spPr>
          <a:xfrm rot="5400000">
            <a:off x="4057325" y="2140800"/>
            <a:ext cx="328200" cy="6678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6" name="Google Shape;76;p14"/>
          <p:cNvCxnSpPr>
            <a:stCxn id="64" idx="2"/>
            <a:endCxn id="68" idx="0"/>
          </p:cNvCxnSpPr>
          <p:nvPr/>
        </p:nvCxnSpPr>
        <p:spPr>
          <a:xfrm flipH="1" rot="-5400000">
            <a:off x="4735325" y="2130600"/>
            <a:ext cx="328200" cy="6882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7" name="Google Shape;77;p14"/>
          <p:cNvCxnSpPr>
            <a:stCxn id="65" idx="2"/>
            <a:endCxn id="69" idx="0"/>
          </p:cNvCxnSpPr>
          <p:nvPr/>
        </p:nvCxnSpPr>
        <p:spPr>
          <a:xfrm flipH="1" rot="-5400000">
            <a:off x="727625" y="3280138"/>
            <a:ext cx="1217400" cy="6780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8" name="Google Shape;78;p14"/>
          <p:cNvCxnSpPr>
            <a:stCxn id="67" idx="2"/>
            <a:endCxn id="69" idx="0"/>
          </p:cNvCxnSpPr>
          <p:nvPr/>
        </p:nvCxnSpPr>
        <p:spPr>
          <a:xfrm rot="5400000">
            <a:off x="2172825" y="2513038"/>
            <a:ext cx="1217400" cy="22122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9" name="Google Shape;79;p14"/>
          <p:cNvCxnSpPr>
            <a:stCxn id="66" idx="2"/>
            <a:endCxn id="70" idx="0"/>
          </p:cNvCxnSpPr>
          <p:nvPr/>
        </p:nvCxnSpPr>
        <p:spPr>
          <a:xfrm flipH="1" rot="-5400000">
            <a:off x="2845625" y="2518138"/>
            <a:ext cx="1217400" cy="2202000"/>
          </a:xfrm>
          <a:prstGeom prst="bentConnector3">
            <a:avLst>
              <a:gd fmla="val 6795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0" name="Google Shape;80;p14"/>
          <p:cNvCxnSpPr>
            <a:stCxn id="68" idx="2"/>
            <a:endCxn id="70" idx="0"/>
          </p:cNvCxnSpPr>
          <p:nvPr/>
        </p:nvCxnSpPr>
        <p:spPr>
          <a:xfrm rot="5400000">
            <a:off x="4290825" y="3275038"/>
            <a:ext cx="1217400" cy="688200"/>
          </a:xfrm>
          <a:prstGeom prst="bentConnector3">
            <a:avLst>
              <a:gd fmla="val 6713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1" name="Google Shape;81;p14"/>
          <p:cNvSpPr/>
          <p:nvPr/>
        </p:nvSpPr>
        <p:spPr>
          <a:xfrm>
            <a:off x="7214663" y="2310600"/>
            <a:ext cx="221100" cy="241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8421888" y="2571750"/>
            <a:ext cx="221100" cy="241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 txBox="1"/>
          <p:nvPr/>
        </p:nvSpPr>
        <p:spPr>
          <a:xfrm>
            <a:off x="5272225" y="556050"/>
            <a:ext cx="31920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18 Train Slides + 3 Test Slides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Positive if mask is present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Background from Train and Slice</a:t>
            </a:r>
            <a:endParaRPr/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8188" y="1385875"/>
            <a:ext cx="2714625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597250" y="1132700"/>
            <a:ext cx="53400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Slice Size - 299 x 299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Slices are rejected if amount of tissue is lower than 10%</a:t>
            </a:r>
            <a:endParaRPr/>
          </a:p>
        </p:txBody>
      </p:sp>
      <p:graphicFrame>
        <p:nvGraphicFramePr>
          <p:cNvPr id="91" name="Google Shape;91;p15"/>
          <p:cNvGraphicFramePr/>
          <p:nvPr/>
        </p:nvGraphicFramePr>
        <p:xfrm>
          <a:off x="199050" y="208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{BF49C991-20B5-4DE9-9390-F81DC979FC46}</a:tableStyleId>
              </a:tblPr>
              <a:tblGrid>
                <a:gridCol w="1164700"/>
                <a:gridCol w="1164700"/>
                <a:gridCol w="1164700"/>
                <a:gridCol w="1164700"/>
                <a:gridCol w="1164700"/>
              </a:tblGrid>
              <a:tr h="3810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With Background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Without Background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Negative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Positive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Negative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Positive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Level 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51288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671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6925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671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Level 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12615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263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63903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934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 Dataset</a:t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597250" y="1132700"/>
            <a:ext cx="53400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Randomly select 2*(No. of positive) images from negative class</a:t>
            </a:r>
            <a:endParaRPr/>
          </a:p>
        </p:txBody>
      </p:sp>
      <p:graphicFrame>
        <p:nvGraphicFramePr>
          <p:cNvPr id="98" name="Google Shape;98;p16"/>
          <p:cNvGraphicFramePr/>
          <p:nvPr/>
        </p:nvGraphicFramePr>
        <p:xfrm>
          <a:off x="199050" y="208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{BF49C991-20B5-4DE9-9390-F81DC979FC46}</a:tableStyleId>
              </a:tblPr>
              <a:tblGrid>
                <a:gridCol w="1164700"/>
                <a:gridCol w="1164700"/>
                <a:gridCol w="1164700"/>
                <a:gridCol w="1164700"/>
                <a:gridCol w="1164700"/>
              </a:tblGrid>
              <a:tr h="3810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Before Balancing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After Balancing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Negative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Positive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Negative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Positive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Level 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671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1342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671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Level 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1636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263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526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263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8561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934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1868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934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Baseline CNN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Transfer Learning with Inception V3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Transfer Learning with Inception V3 with weights from scratch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Inception V3 with weights from scratch and data augmentation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Multi-level Model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Model </a:t>
            </a:r>
            <a:r>
              <a:rPr lang="en" sz="2600"/>
              <a:t>Comparison</a:t>
            </a:r>
            <a:r>
              <a:rPr lang="en" sz="2600"/>
              <a:t> - Precision and Recall on tumor_96</a:t>
            </a:r>
            <a:endParaRPr sz="2600"/>
          </a:p>
        </p:txBody>
      </p:sp>
      <p:graphicFrame>
        <p:nvGraphicFramePr>
          <p:cNvPr id="110" name="Google Shape;110;p18"/>
          <p:cNvGraphicFramePr/>
          <p:nvPr/>
        </p:nvGraphicFramePr>
        <p:xfrm>
          <a:off x="438300" y="154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{BF49C991-20B5-4DE9-9390-F81DC979FC46}</a:tableStyleId>
              </a:tblPr>
              <a:tblGrid>
                <a:gridCol w="1155950"/>
                <a:gridCol w="4993500"/>
                <a:gridCol w="1184900"/>
                <a:gridCol w="1059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Level 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Baseline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Inception V3 (imagenet)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Inception V3 (scratch)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Level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Inception V3 (scratch)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Inception V3 (scratch + data aug)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Multi-level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Inception V3 (scratch)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