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8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rebuchet MS" charset="1" panose="020B0603020202020204"/>
      <p:regular r:id="rId22"/>
    </p:embeddedFont>
    <p:embeddedFont>
      <p:font typeface="Calibri (MS)" charset="1" panose="020F0502020204030204"/>
      <p:regular r:id="rId23"/>
    </p:embeddedFont>
    <p:embeddedFont>
      <p:font typeface="Trebuchet MS Bold" charset="1" panose="020B0703020202020204"/>
      <p:regular r:id="rId24"/>
    </p:embeddedFont>
    <p:embeddedFont>
      <p:font typeface="Canva Sans Bold" charset="1" panose="020B0803030501040103"/>
      <p:regular r:id="rId25"/>
    </p:embeddedFont>
    <p:embeddedFont>
      <p:font typeface="Times New Roman" charset="1" panose="02030502070405020303"/>
      <p:regular r:id="rId26"/>
    </p:embeddedFont>
    <p:embeddedFont>
      <p:font typeface="Canva Sans" charset="1" panose="020B0503030501040103"/>
      <p:regular r:id="rId27"/>
    </p:embeddedFont>
    <p:embeddedFont>
      <p:font typeface="Bungee" charset="1" panose="00000000000000000000"/>
      <p:regular r:id="rId28"/>
    </p:embeddedFont>
    <p:embeddedFont>
      <p:font typeface="Cooper BT Bold Italics" charset="1" panose="0208080405030B090404"/>
      <p:regular r:id="rId29"/>
    </p:embeddedFont>
    <p:embeddedFont>
      <p:font typeface="Barlow Condensed Bold Italics" charset="1" panose="00000806000000000000"/>
      <p:regular r:id="rId30"/>
    </p:embeddedFont>
    <p:embeddedFont>
      <p:font typeface="Cooper BT Light" charset="1" panose="0208050304030B020404"/>
      <p:regular r:id="rId31"/>
    </p:embeddedFont>
    <p:embeddedFont>
      <p:font typeface="SK Concretica" charset="1" panose="00000000000000000000"/>
      <p:regular r:id="rId32"/>
    </p:embeddedFont>
    <p:embeddedFont>
      <p:font typeface="Cooper BT Bold" charset="1" panose="0208080404030B020404"/>
      <p:regular r:id="rId33"/>
    </p:embeddedFont>
    <p:embeddedFont>
      <p:font typeface="TT Ramillas Bold" charset="1" panose="020E0000080000020004"/>
      <p:regular r:id="rId34"/>
    </p:embeddedFont>
    <p:embeddedFont>
      <p:font typeface="ITC Motter Corpus Semicondensed" charset="1" panose="04020A05040802020202"/>
      <p:regular r:id="rId35"/>
    </p:embeddedFont>
    <p:embeddedFont>
      <p:font typeface="Montserrat Bold" charset="1" panose="00000800000000000000"/>
      <p:regular r:id="rId36"/>
    </p:embeddedFont>
    <p:embeddedFont>
      <p:font typeface="Marta Italics" charset="1" panose="02000503060000020003"/>
      <p:regular r:id="rId3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notesMasters/notesMaster1.xml" Type="http://schemas.openxmlformats.org/officeDocument/2006/relationships/notesMaster"/><Relationship Id="rId19" Target="theme/theme2.xml" Type="http://schemas.openxmlformats.org/officeDocument/2006/relationships/theme"/><Relationship Id="rId2" Target="presProps.xml" Type="http://schemas.openxmlformats.org/officeDocument/2006/relationships/presProps"/><Relationship Id="rId20" Target="notesSlides/notesSlide1.xml" Type="http://schemas.openxmlformats.org/officeDocument/2006/relationships/notes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fonts/font31.fntdata" Type="http://schemas.openxmlformats.org/officeDocument/2006/relationships/font"/><Relationship Id="rId32" Target="fonts/font32.fntdata" Type="http://schemas.openxmlformats.org/officeDocument/2006/relationships/font"/><Relationship Id="rId33" Target="fonts/font33.fntdata" Type="http://schemas.openxmlformats.org/officeDocument/2006/relationships/font"/><Relationship Id="rId34" Target="fonts/font34.fntdata" Type="http://schemas.openxmlformats.org/officeDocument/2006/relationships/font"/><Relationship Id="rId35" Target="fonts/font35.fntdata" Type="http://schemas.openxmlformats.org/officeDocument/2006/relationships/font"/><Relationship Id="rId36" Target="fonts/font36.fntdata" Type="http://schemas.openxmlformats.org/officeDocument/2006/relationships/font"/><Relationship Id="rId37" Target="fonts/font37.fntdata" Type="http://schemas.openxmlformats.org/officeDocument/2006/relationships/font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1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1.7.2013</a:t>
            </a:r>
          </a:p>
          <a:p>
            <a:r>
              <a:rPr lang="en-US"/>
              <a:t/>
            </a:r>
          </a:p>
          <a:p>
            <a:r>
              <a:rPr lang="en-US"/>
              <a:t>1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  <a:p>
            <a:r>
              <a:rPr lang="en-US"/>
              <a:t/>
            </a:r>
          </a:p>
          <a:p>
            <a:r>
              <a:rPr lang="en-US"/>
              <a:t>‹#›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png" Type="http://schemas.openxmlformats.org/officeDocument/2006/relationships/image"/><Relationship Id="rId4" Target="../media/image2.svg" Type="http://schemas.openxmlformats.org/officeDocument/2006/relationships/image"/><Relationship Id="rId5" Target="../media/image3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https://jeswinrajasinghs-bca.github.io/nm/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svg" Type="http://schemas.openxmlformats.org/officeDocument/2006/relationships/image"/><Relationship Id="rId6" Target="../media/image3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3.png" Type="http://schemas.openxmlformats.org/officeDocument/2006/relationships/image"/><Relationship Id="rId3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3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25697" y="-1714"/>
            <a:ext cx="1841563" cy="10282238"/>
            <a:chOff x="0" y="0"/>
            <a:chExt cx="2455417" cy="13709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500"/>
            <a:chOff x="0" y="0"/>
            <a:chExt cx="9497441" cy="6342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4772702" y="-303286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4058995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5002730" y="7843"/>
            <a:ext cx="4281106" cy="10287000"/>
            <a:chOff x="0" y="0"/>
            <a:chExt cx="5708142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549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1647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3" cy="4900613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335756" y="806398"/>
            <a:ext cx="2519227" cy="1927277"/>
          </a:xfrm>
          <a:custGeom>
            <a:avLst/>
            <a:gdLst/>
            <a:ahLst/>
            <a:cxnLst/>
            <a:rect r="r" b="b" t="t" l="l"/>
            <a:pathLst>
              <a:path h="1927277" w="2519227">
                <a:moveTo>
                  <a:pt x="0" y="0"/>
                </a:moveTo>
                <a:lnTo>
                  <a:pt x="2519227" y="0"/>
                </a:lnTo>
                <a:lnTo>
                  <a:pt x="2519227" y="1927277"/>
                </a:lnTo>
                <a:lnTo>
                  <a:pt x="0" y="192727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-66" r="0" b="-66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2854983" y="492033"/>
            <a:ext cx="728662" cy="628745"/>
            <a:chOff x="0" y="0"/>
            <a:chExt cx="971550" cy="838327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71550" cy="838327"/>
            </a:xfrm>
            <a:custGeom>
              <a:avLst/>
              <a:gdLst/>
              <a:ahLst/>
              <a:cxnLst/>
              <a:rect r="r" b="b" t="t" l="l"/>
              <a:pathLst>
                <a:path h="838327" w="971550">
                  <a:moveTo>
                    <a:pt x="762000" y="0"/>
                  </a:moveTo>
                  <a:lnTo>
                    <a:pt x="209550" y="0"/>
                  </a:lnTo>
                  <a:lnTo>
                    <a:pt x="0" y="419100"/>
                  </a:lnTo>
                  <a:lnTo>
                    <a:pt x="209550" y="838327"/>
                  </a:lnTo>
                  <a:lnTo>
                    <a:pt x="762000" y="838327"/>
                  </a:lnTo>
                  <a:lnTo>
                    <a:pt x="971550" y="419100"/>
                  </a:lnTo>
                  <a:lnTo>
                    <a:pt x="762000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5351859" y="7915022"/>
            <a:ext cx="2000250" cy="1710690"/>
            <a:chOff x="0" y="0"/>
            <a:chExt cx="2667000" cy="228092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2667000" cy="2280920"/>
            </a:xfrm>
            <a:custGeom>
              <a:avLst/>
              <a:gdLst/>
              <a:ahLst/>
              <a:cxnLst/>
              <a:rect r="r" b="b" t="t" l="l"/>
              <a:pathLst>
                <a:path h="2280920" w="2667000">
                  <a:moveTo>
                    <a:pt x="2096643" y="0"/>
                  </a:moveTo>
                  <a:lnTo>
                    <a:pt x="570357" y="0"/>
                  </a:lnTo>
                  <a:lnTo>
                    <a:pt x="0" y="1140714"/>
                  </a:lnTo>
                  <a:lnTo>
                    <a:pt x="570357" y="2280920"/>
                  </a:lnTo>
                  <a:lnTo>
                    <a:pt x="2096643" y="2280920"/>
                  </a:lnTo>
                  <a:lnTo>
                    <a:pt x="2667000" y="1140714"/>
                  </a:lnTo>
                  <a:lnTo>
                    <a:pt x="2096643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335756" y="3138883"/>
            <a:ext cx="16331980" cy="24661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20"/>
              </a:lnSpc>
            </a:pPr>
            <a:r>
              <a:rPr lang="en-US" sz="6850" b="true">
                <a:solidFill>
                  <a:srgbClr val="FF3847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  <a:p>
            <a:pPr algn="l">
              <a:lnSpc>
                <a:spcPts val="8220"/>
              </a:lnSpc>
            </a:pPr>
          </a:p>
        </p:txBody>
      </p:sp>
      <p:grpSp>
        <p:nvGrpSpPr>
          <p:cNvPr name="Group 26" id="26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-66666" t="0" r="-66666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69078" y="4563989"/>
            <a:ext cx="15332052" cy="3544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99"/>
              </a:lnSpc>
            </a:pPr>
            <a:r>
              <a:rPr lang="en-US" sz="433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S JESWIN RAJASINGH</a:t>
            </a:r>
          </a:p>
          <a:p>
            <a:pPr algn="l">
              <a:lnSpc>
                <a:spcPts val="5199"/>
              </a:lnSpc>
            </a:pPr>
            <a:r>
              <a:rPr lang="en-US" sz="433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REGISTER NO AND NMID: 0D208D3B6D54A76A2274C3C8A9DED8B4</a:t>
            </a:r>
          </a:p>
          <a:p>
            <a:pPr algn="l">
              <a:lnSpc>
                <a:spcPts val="5199"/>
              </a:lnSpc>
            </a:pPr>
            <a:r>
              <a:rPr lang="en-US" sz="433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DEPARTMENT: BCA</a:t>
            </a:r>
          </a:p>
          <a:p>
            <a:pPr algn="l">
              <a:lnSpc>
                <a:spcPts val="5199"/>
              </a:lnSpc>
            </a:pPr>
            <a:r>
              <a:rPr lang="en-US" sz="433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COLLEGE: SRM ARTS And SCIENCE COLLEGE</a:t>
            </a:r>
          </a:p>
          <a:p>
            <a:pPr algn="l">
              <a:lnSpc>
                <a:spcPts val="5199"/>
              </a:lnSpc>
            </a:pPr>
            <a:r>
              <a:rPr lang="en-US" sz="4334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          </a:t>
            </a: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3219313" y="7836654"/>
            <a:ext cx="2245519" cy="1717883"/>
          </a:xfrm>
          <a:custGeom>
            <a:avLst/>
            <a:gdLst/>
            <a:ahLst/>
            <a:cxnLst/>
            <a:rect r="r" b="b" t="t" l="l"/>
            <a:pathLst>
              <a:path h="1717883" w="2245519">
                <a:moveTo>
                  <a:pt x="0" y="0"/>
                </a:moveTo>
                <a:lnTo>
                  <a:pt x="2245519" y="0"/>
                </a:lnTo>
                <a:lnTo>
                  <a:pt x="2245519" y="1717883"/>
                </a:lnTo>
                <a:lnTo>
                  <a:pt x="0" y="1717883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86" t="0" r="-86" b="0"/>
            </a:stretch>
          </a:blipFill>
        </p:spPr>
      </p:sp>
      <p:grpSp>
        <p:nvGrpSpPr>
          <p:cNvPr name="Group 31" id="31"/>
          <p:cNvGrpSpPr/>
          <p:nvPr/>
        </p:nvGrpSpPr>
        <p:grpSpPr>
          <a:xfrm rot="0">
            <a:off x="7141954" y="7522288"/>
            <a:ext cx="1359694" cy="1173385"/>
            <a:chOff x="0" y="0"/>
            <a:chExt cx="1812925" cy="1564513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812925" cy="1564513"/>
            </a:xfrm>
            <a:custGeom>
              <a:avLst/>
              <a:gdLst/>
              <a:ahLst/>
              <a:cxnLst/>
              <a:rect r="r" b="b" t="t" l="l"/>
              <a:pathLst>
                <a:path h="1564513" w="1812925">
                  <a:moveTo>
                    <a:pt x="1422019" y="0"/>
                  </a:moveTo>
                  <a:lnTo>
                    <a:pt x="391033" y="0"/>
                  </a:lnTo>
                  <a:lnTo>
                    <a:pt x="0" y="782193"/>
                  </a:lnTo>
                  <a:lnTo>
                    <a:pt x="391033" y="1564513"/>
                  </a:lnTo>
                  <a:lnTo>
                    <a:pt x="1421892" y="1564513"/>
                  </a:lnTo>
                  <a:lnTo>
                    <a:pt x="1812925" y="782193"/>
                  </a:lnTo>
                  <a:lnTo>
                    <a:pt x="1422019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7" cy="13709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500"/>
            <a:chOff x="0" y="0"/>
            <a:chExt cx="9497441" cy="6342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06" cy="10287000"/>
            <a:chOff x="0" y="0"/>
            <a:chExt cx="5708142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549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1647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3" cy="4900613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-826293" y="9992898"/>
            <a:ext cx="3713226" cy="5141976"/>
            <a:chOff x="0" y="0"/>
            <a:chExt cx="4950968" cy="6855968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4950968" cy="6855968"/>
            </a:xfrm>
            <a:custGeom>
              <a:avLst/>
              <a:gdLst/>
              <a:ahLst/>
              <a:cxnLst/>
              <a:rect r="r" b="b" t="t" l="l"/>
              <a:pathLst>
                <a:path h="6855968" w="4950968">
                  <a:moveTo>
                    <a:pt x="8509" y="0"/>
                  </a:moveTo>
                  <a:lnTo>
                    <a:pt x="4942459" y="0"/>
                  </a:lnTo>
                  <a:cubicBezTo>
                    <a:pt x="4947158" y="0"/>
                    <a:pt x="4950968" y="3810"/>
                    <a:pt x="4950968" y="8509"/>
                  </a:cubicBezTo>
                  <a:lnTo>
                    <a:pt x="4950968" y="6847459"/>
                  </a:lnTo>
                  <a:cubicBezTo>
                    <a:pt x="4950968" y="6852158"/>
                    <a:pt x="4947158" y="6855968"/>
                    <a:pt x="4942459" y="6855968"/>
                  </a:cubicBezTo>
                  <a:lnTo>
                    <a:pt x="8509" y="6855968"/>
                  </a:lnTo>
                  <a:cubicBezTo>
                    <a:pt x="3810" y="6855968"/>
                    <a:pt x="0" y="6852158"/>
                    <a:pt x="0" y="6847459"/>
                  </a:cubicBezTo>
                  <a:lnTo>
                    <a:pt x="0" y="8509"/>
                  </a:lnTo>
                  <a:cubicBezTo>
                    <a:pt x="0" y="3810"/>
                    <a:pt x="3810" y="0"/>
                    <a:pt x="8509" y="0"/>
                  </a:cubicBezTo>
                  <a:moveTo>
                    <a:pt x="8509" y="16891"/>
                  </a:moveTo>
                  <a:lnTo>
                    <a:pt x="8509" y="8509"/>
                  </a:lnTo>
                  <a:lnTo>
                    <a:pt x="17018" y="8509"/>
                  </a:lnTo>
                  <a:lnTo>
                    <a:pt x="17018" y="6847459"/>
                  </a:lnTo>
                  <a:lnTo>
                    <a:pt x="8509" y="6847459"/>
                  </a:lnTo>
                  <a:lnTo>
                    <a:pt x="8509" y="6838950"/>
                  </a:lnTo>
                  <a:lnTo>
                    <a:pt x="4942459" y="6838950"/>
                  </a:lnTo>
                  <a:lnTo>
                    <a:pt x="4942459" y="6847459"/>
                  </a:lnTo>
                  <a:lnTo>
                    <a:pt x="4933950" y="6847459"/>
                  </a:lnTo>
                  <a:lnTo>
                    <a:pt x="4933950" y="8509"/>
                  </a:lnTo>
                  <a:lnTo>
                    <a:pt x="4942459" y="8509"/>
                  </a:lnTo>
                  <a:lnTo>
                    <a:pt x="4942459" y="17018"/>
                  </a:lnTo>
                  <a:lnTo>
                    <a:pt x="8509" y="17018"/>
                  </a:ln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39537" y="505358"/>
            <a:ext cx="12720638" cy="10181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915827" y="9688416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9537" y="4342517"/>
            <a:ext cx="14860888" cy="3272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1"/>
              </a:lnSpc>
            </a:pPr>
            <a:r>
              <a:rPr lang="en-US" sz="4141">
                <a:solidFill>
                  <a:srgbClr val="D32F23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A professional online resume</a:t>
            </a:r>
          </a:p>
          <a:p>
            <a:pPr algn="ctr">
              <a:lnSpc>
                <a:spcPts val="4141"/>
              </a:lnSpc>
            </a:pPr>
          </a:p>
          <a:p>
            <a:pPr algn="ctr">
              <a:lnSpc>
                <a:spcPts val="4141"/>
              </a:lnSpc>
            </a:pPr>
            <a:r>
              <a:rPr lang="en-US" sz="4141">
                <a:solidFill>
                  <a:srgbClr val="D32F23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A digital portfolio with projects</a:t>
            </a:r>
          </a:p>
          <a:p>
            <a:pPr algn="ctr">
              <a:lnSpc>
                <a:spcPts val="4141"/>
              </a:lnSpc>
            </a:pPr>
          </a:p>
          <a:p>
            <a:pPr algn="ctr">
              <a:lnSpc>
                <a:spcPts val="4141"/>
              </a:lnSpc>
            </a:pPr>
            <a:r>
              <a:rPr lang="en-US" sz="4141">
                <a:solidFill>
                  <a:srgbClr val="D32F23"/>
                </a:solidFill>
                <a:latin typeface="ITC Motter Corpus Semicondensed"/>
                <a:ea typeface="ITC Motter Corpus Semicondensed"/>
                <a:cs typeface="ITC Motter Corpus Semicondensed"/>
                <a:sym typeface="ITC Motter Corpus Semicondensed"/>
              </a:rPr>
              <a:t>Downloadable resources (Resume PDF &amp; PPT)</a:t>
            </a:r>
          </a:p>
          <a:p>
            <a:pPr algn="ctr">
              <a:lnSpc>
                <a:spcPts val="4141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671513" y="3036322"/>
            <a:ext cx="13861117" cy="1220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59"/>
              </a:lnSpc>
            </a:pPr>
            <a:r>
              <a:rPr lang="en-US" b="true" sz="4599" spc="459" u="sng">
                <a:solidFill>
                  <a:srgbClr val="005AE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THE PROJECT SUCCESSFULLY PROVIDES</a:t>
            </a:r>
          </a:p>
          <a:p>
            <a:pPr algn="ctr">
              <a:lnSpc>
                <a:spcPts val="5059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7" cy="13709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500"/>
            <a:chOff x="0" y="0"/>
            <a:chExt cx="9497441" cy="6342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889831" y="0"/>
            <a:ext cx="4281106" cy="10287000"/>
            <a:chOff x="0" y="0"/>
            <a:chExt cx="5708142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549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1647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3" cy="4900613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5709999" y="423862"/>
            <a:ext cx="6868002" cy="1152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D32F2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6915827" y="9688416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14325" y="1813659"/>
            <a:ext cx="14401800" cy="22345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670"/>
              </a:lnSpc>
            </a:pPr>
            <a:r>
              <a:rPr lang="en-US" b="true" sz="4200" spc="630">
                <a:solidFill>
                  <a:srgbClr val="005AE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THE DIGITAL PORTFOLIO EFFECTIVELY SHOWCASES:</a:t>
            </a:r>
          </a:p>
          <a:p>
            <a:pPr algn="l">
              <a:lnSpc>
                <a:spcPts val="5670"/>
              </a:lnSpc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1028700" y="3848199"/>
            <a:ext cx="13180362" cy="48016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92"/>
              </a:lnSpc>
            </a:pPr>
            <a:r>
              <a:rPr lang="en-US" sz="5209" i="true">
                <a:solidFill>
                  <a:srgbClr val="000000"/>
                </a:solidFill>
                <a:latin typeface="Marta Italics"/>
                <a:ea typeface="Marta Italics"/>
                <a:cs typeface="Marta Italics"/>
                <a:sym typeface="Marta Italics"/>
              </a:rPr>
              <a:t>ACADEMIC BACKGROUND</a:t>
            </a:r>
          </a:p>
          <a:p>
            <a:pPr algn="l">
              <a:lnSpc>
                <a:spcPts val="7292"/>
              </a:lnSpc>
            </a:pPr>
          </a:p>
          <a:p>
            <a:pPr algn="l">
              <a:lnSpc>
                <a:spcPts val="7292"/>
              </a:lnSpc>
            </a:pPr>
            <a:r>
              <a:rPr lang="en-US" sz="5209" i="true">
                <a:solidFill>
                  <a:srgbClr val="000000"/>
                </a:solidFill>
                <a:latin typeface="Marta Italics"/>
                <a:ea typeface="Marta Italics"/>
                <a:cs typeface="Marta Italics"/>
                <a:sym typeface="Marta Italics"/>
              </a:rPr>
              <a:t>TECHNICAL SKILLS</a:t>
            </a:r>
          </a:p>
          <a:p>
            <a:pPr algn="l">
              <a:lnSpc>
                <a:spcPts val="7292"/>
              </a:lnSpc>
            </a:pPr>
          </a:p>
          <a:p>
            <a:pPr algn="l">
              <a:lnSpc>
                <a:spcPts val="7292"/>
              </a:lnSpc>
            </a:pPr>
            <a:r>
              <a:rPr lang="en-US" sz="5209" i="true">
                <a:solidFill>
                  <a:srgbClr val="000000"/>
                </a:solidFill>
                <a:latin typeface="Marta Italics"/>
                <a:ea typeface="Marta Italics"/>
                <a:cs typeface="Marta Italics"/>
                <a:sym typeface="Marta Italics"/>
              </a:rPr>
              <a:t>PROJECTS AND ACHIEVEMENTS</a:t>
            </a:r>
          </a:p>
        </p:txBody>
      </p:sp>
    </p:spTree>
  </p:cSld>
  <p:clrMapOvr>
    <a:masterClrMapping/>
  </p:clrMapOvr>
  <p:transition spd="fast">
    <p:fad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7" cy="13709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500"/>
            <a:chOff x="0" y="0"/>
            <a:chExt cx="9497441" cy="6342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3889831" y="0"/>
            <a:ext cx="4281106" cy="10287000"/>
            <a:chOff x="0" y="0"/>
            <a:chExt cx="5708142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549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1647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3" cy="4900613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6915827" y="9688416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-1477928" y="4476750"/>
            <a:ext cx="18393755" cy="8870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8"/>
              </a:lnSpc>
            </a:pPr>
            <a:r>
              <a:rPr lang="en-US" b="true" sz="5198" u="sng">
                <a:solidFill>
                  <a:srgbClr val="0000FF"/>
                </a:solidFill>
                <a:latin typeface="Canva Sans Bold"/>
                <a:ea typeface="Canva Sans Bold"/>
                <a:cs typeface="Canva Sans Bold"/>
                <a:sym typeface="Canva Sans Bold"/>
                <a:hlinkClick r:id="rId3" tooltip="https://jeswinrajasinghs-bca.github.io/nm/"/>
              </a:rPr>
              <a:t>https://jeswinrajasinghs-bca.github.io/nm/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335756" y="2118528"/>
            <a:ext cx="6859217" cy="17379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true">
                <a:solidFill>
                  <a:srgbClr val="2D936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 hub link:</a:t>
            </a:r>
          </a:p>
        </p:txBody>
      </p:sp>
    </p:spTree>
  </p:cSld>
  <p:clrMapOvr>
    <a:masterClrMapping/>
  </p:clrMapOvr>
  <p:transition spd="fast">
    <p:fade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0"/>
            <a:ext cx="18288000" cy="10287000"/>
            <a:chOff x="0" y="0"/>
            <a:chExt cx="24384000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24384000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384000" y="13716000"/>
                  </a:lnTo>
                  <a:lnTo>
                    <a:pt x="24384000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grpSp>
        <p:nvGrpSpPr>
          <p:cNvPr name="Group 7" id="7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9" id="9"/>
          <p:cNvGrpSpPr/>
          <p:nvPr/>
        </p:nvGrpSpPr>
        <p:grpSpPr>
          <a:xfrm rot="0">
            <a:off x="14030325" y="8843962"/>
            <a:ext cx="271463" cy="271463"/>
            <a:chOff x="0" y="0"/>
            <a:chExt cx="361950" cy="36195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0" y="2572385"/>
            <a:ext cx="1414462" cy="1457325"/>
          </a:xfrm>
          <a:custGeom>
            <a:avLst/>
            <a:gdLst/>
            <a:ahLst/>
            <a:cxnLst/>
            <a:rect r="r" b="b" t="t" l="l"/>
            <a:pathLst>
              <a:path h="1457325" w="1414462">
                <a:moveTo>
                  <a:pt x="0" y="0"/>
                </a:moveTo>
                <a:lnTo>
                  <a:pt x="1414462" y="0"/>
                </a:lnTo>
                <a:lnTo>
                  <a:pt x="1414462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8" t="0" r="-168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700088" y="3000375"/>
            <a:ext cx="5864542" cy="1029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7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66666" t="0" r="-66666" b="0"/>
              </a:stretch>
            </a:blipFill>
          </p:spPr>
        </p:sp>
      </p:grpSp>
      <p:grpSp>
        <p:nvGrpSpPr>
          <p:cNvPr name="Group 15" id="15"/>
          <p:cNvGrpSpPr/>
          <p:nvPr/>
        </p:nvGrpSpPr>
        <p:grpSpPr>
          <a:xfrm rot="0">
            <a:off x="700088" y="9615488"/>
            <a:ext cx="5557837" cy="442913"/>
            <a:chOff x="0" y="0"/>
            <a:chExt cx="7410450" cy="59055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sp>
        <p:nvSpPr>
          <p:cNvPr name="TextBox 17" id="17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671513" y="4337974"/>
            <a:ext cx="13044488" cy="16770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13"/>
              </a:lnSpc>
            </a:pPr>
            <a:r>
              <a:rPr lang="en-US" sz="8010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Digital Resume &amp; Portfolio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0">
            <a:off x="9751312" y="2072005"/>
            <a:ext cx="1414462" cy="1457325"/>
          </a:xfrm>
          <a:custGeom>
            <a:avLst/>
            <a:gdLst/>
            <a:ahLst/>
            <a:cxnLst/>
            <a:rect r="r" b="b" t="t" l="l"/>
            <a:pathLst>
              <a:path h="1457325" w="1414462">
                <a:moveTo>
                  <a:pt x="0" y="0"/>
                </a:moveTo>
                <a:lnTo>
                  <a:pt x="1414462" y="0"/>
                </a:lnTo>
                <a:lnTo>
                  <a:pt x="1414462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8" t="0" r="-168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2217896" y="7086600"/>
            <a:ext cx="1414462" cy="1457325"/>
          </a:xfrm>
          <a:custGeom>
            <a:avLst/>
            <a:gdLst/>
            <a:ahLst/>
            <a:cxnLst/>
            <a:rect r="r" b="b" t="t" l="l"/>
            <a:pathLst>
              <a:path h="1457325" w="1414462">
                <a:moveTo>
                  <a:pt x="0" y="0"/>
                </a:moveTo>
                <a:lnTo>
                  <a:pt x="1414462" y="0"/>
                </a:lnTo>
                <a:lnTo>
                  <a:pt x="1414462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8" t="0" r="-168" b="0"/>
            </a:stretch>
          </a:blipFill>
        </p:spPr>
      </p:sp>
      <p:sp>
        <p:nvSpPr>
          <p:cNvPr name="Freeform 21" id="21"/>
          <p:cNvSpPr/>
          <p:nvPr/>
        </p:nvSpPr>
        <p:spPr>
          <a:xfrm flipH="false" flipV="false" rot="0">
            <a:off x="5550694" y="6586538"/>
            <a:ext cx="1414462" cy="1457325"/>
          </a:xfrm>
          <a:custGeom>
            <a:avLst/>
            <a:gdLst/>
            <a:ahLst/>
            <a:cxnLst/>
            <a:rect r="r" b="b" t="t" l="l"/>
            <a:pathLst>
              <a:path h="1457325" w="1414462">
                <a:moveTo>
                  <a:pt x="0" y="0"/>
                </a:moveTo>
                <a:lnTo>
                  <a:pt x="1414462" y="0"/>
                </a:lnTo>
                <a:lnTo>
                  <a:pt x="1414462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8" t="0" r="-168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671512" y="614680"/>
            <a:ext cx="1414462" cy="1457325"/>
          </a:xfrm>
          <a:custGeom>
            <a:avLst/>
            <a:gdLst/>
            <a:ahLst/>
            <a:cxnLst/>
            <a:rect r="r" b="b" t="t" l="l"/>
            <a:pathLst>
              <a:path h="1457325" w="1414462">
                <a:moveTo>
                  <a:pt x="0" y="0"/>
                </a:moveTo>
                <a:lnTo>
                  <a:pt x="1414462" y="0"/>
                </a:lnTo>
                <a:lnTo>
                  <a:pt x="1414462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8" t="0" r="-168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2621756" y="809625"/>
            <a:ext cx="1414462" cy="1457325"/>
          </a:xfrm>
          <a:custGeom>
            <a:avLst/>
            <a:gdLst/>
            <a:ahLst/>
            <a:cxnLst/>
            <a:rect r="r" b="b" t="t" l="l"/>
            <a:pathLst>
              <a:path h="1457325" w="1414462">
                <a:moveTo>
                  <a:pt x="0" y="0"/>
                </a:moveTo>
                <a:lnTo>
                  <a:pt x="1414462" y="0"/>
                </a:lnTo>
                <a:lnTo>
                  <a:pt x="1414462" y="1457325"/>
                </a:lnTo>
                <a:lnTo>
                  <a:pt x="0" y="145732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-168" t="0" r="-168" b="0"/>
            </a:stretch>
          </a:blipFill>
        </p:spPr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4300" y="42868"/>
            <a:ext cx="18722530" cy="10287000"/>
            <a:chOff x="0" y="0"/>
            <a:chExt cx="24963374" cy="137160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963374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963374">
                  <a:moveTo>
                    <a:pt x="24963374" y="0"/>
                  </a:moveTo>
                  <a:lnTo>
                    <a:pt x="0" y="0"/>
                  </a:lnTo>
                  <a:lnTo>
                    <a:pt x="0" y="13716000"/>
                  </a:lnTo>
                  <a:lnTo>
                    <a:pt x="24963374" y="13716000"/>
                  </a:lnTo>
                  <a:lnTo>
                    <a:pt x="24963374" y="0"/>
                  </a:lnTo>
                  <a:close/>
                </a:path>
              </a:pathLst>
            </a:custGeom>
            <a:solidFill>
              <a:srgbClr val="F1F1F1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65774" y="0"/>
            <a:ext cx="7129462" cy="10294843"/>
          </a:xfrm>
          <a:custGeom>
            <a:avLst/>
            <a:gdLst/>
            <a:ahLst/>
            <a:cxnLst/>
            <a:rect r="r" b="b" t="t" l="l"/>
            <a:pathLst>
              <a:path h="10294843" w="7129462">
                <a:moveTo>
                  <a:pt x="0" y="0"/>
                </a:moveTo>
                <a:lnTo>
                  <a:pt x="7129462" y="0"/>
                </a:lnTo>
                <a:lnTo>
                  <a:pt x="7129462" y="10294843"/>
                </a:lnTo>
                <a:lnTo>
                  <a:pt x="0" y="1029484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" t="0" r="-25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28712" y="9700481"/>
            <a:ext cx="2660333" cy="2781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1"/>
              </a:lnSpc>
            </a:pPr>
            <a:r>
              <a:rPr lang="en-US" sz="1650" spc="3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lang="en-US" b="true" sz="1650" spc="30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1044238" y="671512"/>
            <a:ext cx="542925" cy="542925"/>
            <a:chOff x="0" y="0"/>
            <a:chExt cx="723900" cy="7239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723900" cy="723900"/>
            </a:xfrm>
            <a:custGeom>
              <a:avLst/>
              <a:gdLst/>
              <a:ahLst/>
              <a:cxnLst/>
              <a:rect r="r" b="b" t="t" l="l"/>
              <a:pathLst>
                <a:path h="723900" w="723900">
                  <a:moveTo>
                    <a:pt x="361950" y="0"/>
                  </a:moveTo>
                  <a:lnTo>
                    <a:pt x="265684" y="12954"/>
                  </a:lnTo>
                  <a:lnTo>
                    <a:pt x="179324" y="49403"/>
                  </a:lnTo>
                  <a:lnTo>
                    <a:pt x="106045" y="106045"/>
                  </a:lnTo>
                  <a:lnTo>
                    <a:pt x="49403" y="179324"/>
                  </a:lnTo>
                  <a:lnTo>
                    <a:pt x="12954" y="265684"/>
                  </a:lnTo>
                  <a:lnTo>
                    <a:pt x="0" y="361950"/>
                  </a:lnTo>
                  <a:lnTo>
                    <a:pt x="12954" y="458216"/>
                  </a:lnTo>
                  <a:lnTo>
                    <a:pt x="49403" y="544703"/>
                  </a:lnTo>
                  <a:lnTo>
                    <a:pt x="106045" y="617982"/>
                  </a:lnTo>
                  <a:lnTo>
                    <a:pt x="179324" y="674624"/>
                  </a:lnTo>
                  <a:lnTo>
                    <a:pt x="265811" y="711073"/>
                  </a:lnTo>
                  <a:lnTo>
                    <a:pt x="361950" y="723900"/>
                  </a:lnTo>
                  <a:lnTo>
                    <a:pt x="458216" y="710946"/>
                  </a:lnTo>
                  <a:lnTo>
                    <a:pt x="544703" y="674497"/>
                  </a:lnTo>
                  <a:lnTo>
                    <a:pt x="617982" y="617855"/>
                  </a:lnTo>
                  <a:lnTo>
                    <a:pt x="674624" y="544576"/>
                  </a:lnTo>
                  <a:lnTo>
                    <a:pt x="711073" y="458089"/>
                  </a:lnTo>
                  <a:lnTo>
                    <a:pt x="723900" y="361950"/>
                  </a:lnTo>
                  <a:lnTo>
                    <a:pt x="710946" y="265684"/>
                  </a:lnTo>
                  <a:lnTo>
                    <a:pt x="674497" y="179197"/>
                  </a:lnTo>
                  <a:lnTo>
                    <a:pt x="617855" y="105918"/>
                  </a:lnTo>
                  <a:lnTo>
                    <a:pt x="544576" y="49276"/>
                  </a:lnTo>
                  <a:lnTo>
                    <a:pt x="458089" y="12827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EBEBEB"/>
            </a:solidFill>
          </p:spPr>
        </p:sp>
      </p:grpSp>
      <p:sp>
        <p:nvSpPr>
          <p:cNvPr name="Freeform 10" id="10"/>
          <p:cNvSpPr/>
          <p:nvPr/>
        </p:nvSpPr>
        <p:spPr>
          <a:xfrm flipH="false" flipV="false" rot="0">
            <a:off x="16516350" y="8415338"/>
            <a:ext cx="971550" cy="971550"/>
          </a:xfrm>
          <a:custGeom>
            <a:avLst/>
            <a:gdLst/>
            <a:ahLst/>
            <a:cxnLst/>
            <a:rect r="r" b="b" t="t" l="l"/>
            <a:pathLst>
              <a:path h="971550" w="971550">
                <a:moveTo>
                  <a:pt x="0" y="0"/>
                </a:moveTo>
                <a:lnTo>
                  <a:pt x="971550" y="0"/>
                </a:lnTo>
                <a:lnTo>
                  <a:pt x="971550" y="971550"/>
                </a:lnTo>
                <a:lnTo>
                  <a:pt x="0" y="9715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6030575" y="9201150"/>
            <a:ext cx="371475" cy="371475"/>
            <a:chOff x="0" y="0"/>
            <a:chExt cx="495300" cy="4953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95300" cy="495300"/>
            </a:xfrm>
            <a:custGeom>
              <a:avLst/>
              <a:gdLst/>
              <a:ahLst/>
              <a:cxnLst/>
              <a:rect r="r" b="b" t="t" l="l"/>
              <a:pathLst>
                <a:path h="495300" w="495300">
                  <a:moveTo>
                    <a:pt x="0" y="0"/>
                  </a:moveTo>
                  <a:lnTo>
                    <a:pt x="495300" y="0"/>
                  </a:lnTo>
                  <a:lnTo>
                    <a:pt x="495300" y="495300"/>
                  </a:lnTo>
                  <a:lnTo>
                    <a:pt x="0" y="4953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700088" y="9615488"/>
            <a:ext cx="5557837" cy="442913"/>
            <a:chOff x="0" y="0"/>
            <a:chExt cx="7410450" cy="5905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7410450" cy="590550"/>
            </a:xfrm>
            <a:custGeom>
              <a:avLst/>
              <a:gdLst/>
              <a:ahLst/>
              <a:cxnLst/>
              <a:rect r="r" b="b" t="t" l="l"/>
              <a:pathLst>
                <a:path h="590550" w="7410450">
                  <a:moveTo>
                    <a:pt x="0" y="0"/>
                  </a:moveTo>
                  <a:lnTo>
                    <a:pt x="7410450" y="0"/>
                  </a:lnTo>
                  <a:lnTo>
                    <a:pt x="7410450" y="590550"/>
                  </a:lnTo>
                  <a:lnTo>
                    <a:pt x="0" y="5905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-124" r="0" b="-124"/>
              </a:stretch>
            </a:blip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109662" y="624267"/>
            <a:ext cx="3535680" cy="1181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856151" y="1350845"/>
            <a:ext cx="7360920" cy="7277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</a:p>
          <a:p>
            <a:pPr algn="l" marL="1097915" indent="-274479" lvl="3">
              <a:lnSpc>
                <a:spcPts val="5040"/>
              </a:lnSpc>
              <a:buAutoNum type="arabicPeriod" startAt="1"/>
            </a:pPr>
            <a:r>
              <a:rPr lang="en-US" sz="4200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</a:p>
          <a:p>
            <a:pPr algn="l" marL="1097915" indent="-274479" lvl="3">
              <a:lnSpc>
                <a:spcPts val="5040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7" cy="13709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500"/>
            <a:chOff x="0" y="0"/>
            <a:chExt cx="9497441" cy="6342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06" cy="10287000"/>
            <a:chOff x="0" y="0"/>
            <a:chExt cx="5708142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549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1647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3" cy="4900613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3" cy="271463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1987212" y="4400550"/>
            <a:ext cx="4143375" cy="4886325"/>
            <a:chOff x="0" y="0"/>
            <a:chExt cx="5524500" cy="65151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5524500" cy="6515100"/>
            </a:xfrm>
            <a:custGeom>
              <a:avLst/>
              <a:gdLst/>
              <a:ahLst/>
              <a:cxnLst/>
              <a:rect r="r" b="b" t="t" l="l"/>
              <a:pathLst>
                <a:path h="6515100" w="5524500">
                  <a:moveTo>
                    <a:pt x="0" y="0"/>
                  </a:moveTo>
                  <a:lnTo>
                    <a:pt x="5524500" y="0"/>
                  </a:lnTo>
                  <a:lnTo>
                    <a:pt x="5524500" y="6515100"/>
                  </a:lnTo>
                  <a:lnTo>
                    <a:pt x="0" y="6515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044112" y="2543175"/>
            <a:ext cx="471487" cy="485775"/>
            <a:chOff x="0" y="0"/>
            <a:chExt cx="628650" cy="6477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8" id="28"/>
          <p:cNvGrpSpPr/>
          <p:nvPr/>
        </p:nvGrpSpPr>
        <p:grpSpPr>
          <a:xfrm rot="67113">
            <a:off x="-4764180" y="-8028778"/>
            <a:ext cx="8891778" cy="10486167"/>
            <a:chOff x="0" y="0"/>
            <a:chExt cx="11855704" cy="1398155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11855704" cy="13981557"/>
            </a:xfrm>
            <a:custGeom>
              <a:avLst/>
              <a:gdLst/>
              <a:ahLst/>
              <a:cxnLst/>
              <a:rect r="r" b="b" t="t" l="l"/>
              <a:pathLst>
                <a:path h="13981557" w="11855704">
                  <a:moveTo>
                    <a:pt x="0" y="0"/>
                  </a:moveTo>
                  <a:lnTo>
                    <a:pt x="11855704" y="0"/>
                  </a:lnTo>
                  <a:lnTo>
                    <a:pt x="11855704" y="13981557"/>
                  </a:lnTo>
                  <a:lnTo>
                    <a:pt x="0" y="1398155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1" t="0" r="-21" b="0"/>
              </a:stretch>
            </a:blipFill>
          </p:spPr>
        </p:sp>
      </p:grpSp>
      <p:sp>
        <p:nvSpPr>
          <p:cNvPr name="TextBox 30" id="30"/>
          <p:cNvSpPr txBox="true"/>
          <p:nvPr/>
        </p:nvSpPr>
        <p:spPr>
          <a:xfrm rot="0">
            <a:off x="1251108" y="850517"/>
            <a:ext cx="8455343" cy="10001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b="true" sz="6375" spc="22">
                <a:solidFill>
                  <a:srgbClr val="1105F7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	STATEMENT</a:t>
            </a:r>
          </a:p>
        </p:txBody>
      </p:sp>
      <p:grpSp>
        <p:nvGrpSpPr>
          <p:cNvPr name="Group 31" id="31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33" id="33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51108" y="2860546"/>
            <a:ext cx="10812650" cy="6666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565"/>
              </a:lnSpc>
            </a:pPr>
            <a:r>
              <a:rPr lang="en-US" sz="611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Many students lack a structured, professional platform to showcase their skills, education, and achievements in a digital format.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7" cy="13709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500"/>
            <a:chOff x="0" y="0"/>
            <a:chExt cx="9497441" cy="6342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06" cy="10287000"/>
            <a:chOff x="0" y="0"/>
            <a:chExt cx="5708142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549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1647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3" cy="4900613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4030325" y="8843962"/>
            <a:ext cx="271463" cy="271463"/>
            <a:chOff x="0" y="0"/>
            <a:chExt cx="361950" cy="36195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2987338" y="3971925"/>
            <a:ext cx="5300663" cy="5715000"/>
            <a:chOff x="0" y="0"/>
            <a:chExt cx="7067550" cy="762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7067550" cy="7620000"/>
            </a:xfrm>
            <a:custGeom>
              <a:avLst/>
              <a:gdLst/>
              <a:ahLst/>
              <a:cxnLst/>
              <a:rect r="r" b="b" t="t" l="l"/>
              <a:pathLst>
                <a:path h="7620000" w="7067550">
                  <a:moveTo>
                    <a:pt x="0" y="0"/>
                  </a:moveTo>
                  <a:lnTo>
                    <a:pt x="7067550" y="0"/>
                  </a:lnTo>
                  <a:lnTo>
                    <a:pt x="7067550" y="7620000"/>
                  </a:lnTo>
                  <a:lnTo>
                    <a:pt x="0" y="7620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grpSp>
        <p:nvGrpSpPr>
          <p:cNvPr name="Group 26" id="26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66666" t="0" r="-66666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417714" y="4314825"/>
            <a:ext cx="7983961" cy="57428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37"/>
              </a:lnSpc>
            </a:pPr>
            <a:r>
              <a:rPr lang="en-US" sz="452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It is designed in a clean, professional layout with download options for </a:t>
            </a:r>
            <a:r>
              <a:rPr lang="en-US" sz="4527" b="true">
                <a:solidFill>
                  <a:srgbClr val="D32F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Resume (PDF)</a:t>
            </a:r>
            <a:r>
              <a:rPr lang="en-US" sz="452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</a:t>
            </a:r>
          </a:p>
          <a:p>
            <a:pPr algn="ctr">
              <a:lnSpc>
                <a:spcPts val="6337"/>
              </a:lnSpc>
            </a:pPr>
            <a:r>
              <a:rPr lang="en-US" sz="452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and  </a:t>
            </a:r>
          </a:p>
          <a:p>
            <a:pPr algn="ctr">
              <a:lnSpc>
                <a:spcPts val="6337"/>
              </a:lnSpc>
            </a:pPr>
            <a:r>
              <a:rPr lang="en-US" sz="4527" b="true">
                <a:solidFill>
                  <a:srgbClr val="D32F23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Portfolio(PPT)</a:t>
            </a:r>
            <a:r>
              <a:rPr lang="en-US" sz="4527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.</a:t>
            </a:r>
          </a:p>
          <a:p>
            <a:pPr algn="ctr">
              <a:lnSpc>
                <a:spcPts val="6337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-1043932" y="754009"/>
            <a:ext cx="15345720" cy="7750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52"/>
              </a:lnSpc>
            </a:pPr>
            <a:r>
              <a:rPr lang="en-US" sz="9403" i="true">
                <a:solidFill>
                  <a:srgbClr val="7843E6"/>
                </a:solidFill>
                <a:latin typeface="Bungee"/>
                <a:ea typeface="Bungee"/>
                <a:cs typeface="Bungee"/>
                <a:sym typeface="Bungee"/>
              </a:rPr>
              <a:t>PROJECT OVERVIEW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335756" y="1865798"/>
            <a:ext cx="12097279" cy="20170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39"/>
              </a:lnSpc>
            </a:pPr>
            <a:r>
              <a:rPr lang="en-US" b="true" sz="5170" i="true" spc="-180">
                <a:solidFill>
                  <a:srgbClr val="005AE0"/>
                </a:solidFill>
                <a:latin typeface="Cooper BT Bold Italics"/>
                <a:ea typeface="Cooper BT Bold Italics"/>
                <a:cs typeface="Cooper BT Bold Italics"/>
                <a:sym typeface="Cooper BT Bold Italics"/>
              </a:rPr>
              <a:t>This project is a digital portfolio and resume website for 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252414" y="2615560"/>
            <a:ext cx="8314561" cy="13563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9018"/>
              </a:lnSpc>
            </a:pPr>
            <a:r>
              <a:rPr lang="en-US" b="true" sz="6442" i="true" spc="-225">
                <a:solidFill>
                  <a:srgbClr val="005AE0"/>
                </a:solidFill>
                <a:latin typeface="Cooper BT Bold Italics"/>
                <a:ea typeface="Cooper BT Bold Italics"/>
                <a:cs typeface="Cooper BT Bold Italics"/>
                <a:sym typeface="Cooper BT Bold Italics"/>
              </a:rPr>
              <a:t>Jeswin Rajasingh S.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986581" y="5603592"/>
            <a:ext cx="3911062" cy="39366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44"/>
              </a:lnSpc>
            </a:pPr>
            <a:r>
              <a:rPr lang="en-US" b="true" sz="5305" i="true">
                <a:solidFill>
                  <a:srgbClr val="005AE0"/>
                </a:solidFill>
                <a:latin typeface="Barlow Condensed Bold Italics"/>
                <a:ea typeface="Barlow Condensed Bold Italics"/>
                <a:cs typeface="Barlow Condensed Bold Italics"/>
                <a:sym typeface="Barlow Condensed Bold Italics"/>
              </a:rPr>
              <a:t>SKILLS</a:t>
            </a:r>
          </a:p>
          <a:p>
            <a:pPr algn="ctr">
              <a:lnSpc>
                <a:spcPts val="4244"/>
              </a:lnSpc>
            </a:pPr>
          </a:p>
          <a:p>
            <a:pPr algn="ctr">
              <a:lnSpc>
                <a:spcPts val="4244"/>
              </a:lnSpc>
            </a:pPr>
            <a:r>
              <a:rPr lang="en-US" b="true" sz="5305" i="true">
                <a:solidFill>
                  <a:srgbClr val="005AE0"/>
                </a:solidFill>
                <a:latin typeface="Barlow Condensed Bold Italics"/>
                <a:ea typeface="Barlow Condensed Bold Italics"/>
                <a:cs typeface="Barlow Condensed Bold Italics"/>
                <a:sym typeface="Barlow Condensed Bold Italics"/>
              </a:rPr>
              <a:t>Education</a:t>
            </a:r>
          </a:p>
          <a:p>
            <a:pPr algn="ctr">
              <a:lnSpc>
                <a:spcPts val="4244"/>
              </a:lnSpc>
            </a:pPr>
          </a:p>
          <a:p>
            <a:pPr algn="ctr">
              <a:lnSpc>
                <a:spcPts val="4244"/>
              </a:lnSpc>
            </a:pPr>
            <a:r>
              <a:rPr lang="en-US" b="true" sz="5305" i="true">
                <a:solidFill>
                  <a:srgbClr val="005AE0"/>
                </a:solidFill>
                <a:latin typeface="Barlow Condensed Bold Italics"/>
                <a:ea typeface="Barlow Condensed Bold Italics"/>
                <a:cs typeface="Barlow Condensed Bold Italics"/>
                <a:sym typeface="Barlow Condensed Bold Italics"/>
              </a:rPr>
              <a:t>PROJECTS</a:t>
            </a:r>
          </a:p>
          <a:p>
            <a:pPr algn="ctr">
              <a:lnSpc>
                <a:spcPts val="4244"/>
              </a:lnSpc>
            </a:pPr>
          </a:p>
          <a:p>
            <a:pPr algn="ctr">
              <a:lnSpc>
                <a:spcPts val="4244"/>
              </a:lnSpc>
            </a:pPr>
            <a:r>
              <a:rPr lang="en-US" b="true" sz="5305" i="true">
                <a:solidFill>
                  <a:srgbClr val="005AE0"/>
                </a:solidFill>
                <a:latin typeface="Barlow Condensed Bold Italics"/>
                <a:ea typeface="Barlow Condensed Bold Italics"/>
                <a:cs typeface="Barlow Condensed Bold Italics"/>
                <a:sym typeface="Barlow Condensed Bold Italics"/>
              </a:rPr>
              <a:t>ACHIEVEMENTS</a:t>
            </a:r>
          </a:p>
          <a:p>
            <a:pPr algn="ctr">
              <a:lnSpc>
                <a:spcPts val="4244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0" y="4443221"/>
            <a:ext cx="5884223" cy="2935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92"/>
              </a:lnSpc>
            </a:pPr>
            <a:r>
              <a:rPr lang="en-US" b="true" sz="6991" i="true">
                <a:solidFill>
                  <a:srgbClr val="FF3847"/>
                </a:solidFill>
                <a:latin typeface="Barlow Condensed Bold Italics"/>
                <a:ea typeface="Barlow Condensed Bold Italics"/>
                <a:cs typeface="Barlow Condensed Bold Italics"/>
                <a:sym typeface="Barlow Condensed Bold Italics"/>
              </a:rPr>
              <a:t>IT HIGHLIGHT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7" cy="13709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500"/>
            <a:chOff x="0" y="0"/>
            <a:chExt cx="9497441" cy="6342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06" cy="10287000"/>
            <a:chOff x="0" y="0"/>
            <a:chExt cx="5708142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549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1647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3" cy="4900613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1085850" y="9115425"/>
            <a:ext cx="1108710" cy="1108710"/>
            <a:chOff x="0" y="0"/>
            <a:chExt cx="1478280" cy="147828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478280" cy="1478280"/>
            </a:xfrm>
            <a:custGeom>
              <a:avLst/>
              <a:gdLst/>
              <a:ahLst/>
              <a:cxnLst/>
              <a:rect r="r" b="b" t="t" l="l"/>
              <a:pathLst>
                <a:path h="1478280" w="1478280">
                  <a:moveTo>
                    <a:pt x="1478280" y="0"/>
                  </a:moveTo>
                  <a:lnTo>
                    <a:pt x="0" y="0"/>
                  </a:lnTo>
                  <a:lnTo>
                    <a:pt x="0" y="1478280"/>
                  </a:lnTo>
                  <a:lnTo>
                    <a:pt x="1478280" y="1478280"/>
                  </a:lnTo>
                  <a:lnTo>
                    <a:pt x="147828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11358340" y="1734564"/>
            <a:ext cx="471487" cy="485775"/>
            <a:chOff x="0" y="0"/>
            <a:chExt cx="628650" cy="6477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28650" cy="647700"/>
            </a:xfrm>
            <a:custGeom>
              <a:avLst/>
              <a:gdLst/>
              <a:ahLst/>
              <a:cxnLst/>
              <a:rect r="r" b="b" t="t" l="l"/>
              <a:pathLst>
                <a:path h="647700" w="628650">
                  <a:moveTo>
                    <a:pt x="628650" y="0"/>
                  </a:moveTo>
                  <a:lnTo>
                    <a:pt x="0" y="0"/>
                  </a:lnTo>
                  <a:lnTo>
                    <a:pt x="0" y="647700"/>
                  </a:lnTo>
                  <a:lnTo>
                    <a:pt x="628650" y="647700"/>
                  </a:lnTo>
                  <a:lnTo>
                    <a:pt x="62865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2194513" y="8843962"/>
            <a:ext cx="271463" cy="271463"/>
            <a:chOff x="0" y="0"/>
            <a:chExt cx="361950" cy="36195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1049178" y="1325624"/>
            <a:ext cx="7521893" cy="7893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59"/>
              </a:lnSpc>
            </a:pPr>
            <a:r>
              <a:rPr lang="en-US" b="true" sz="4800" spc="-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085850" y="4281868"/>
            <a:ext cx="23714197" cy="4133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46"/>
              </a:lnSpc>
            </a:pPr>
            <a:r>
              <a:rPr lang="en-US" sz="5700">
                <a:solidFill>
                  <a:srgbClr val="FF3131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*RECRUITERS AND COMPANIES</a:t>
            </a:r>
          </a:p>
          <a:p>
            <a:pPr algn="l">
              <a:lnSpc>
                <a:spcPts val="4446"/>
              </a:lnSpc>
            </a:pPr>
          </a:p>
          <a:p>
            <a:pPr algn="l">
              <a:lnSpc>
                <a:spcPts val="4446"/>
              </a:lnSpc>
            </a:pPr>
            <a:r>
              <a:rPr lang="en-US" sz="5700">
                <a:solidFill>
                  <a:srgbClr val="FF3131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*COLLEGE PLACEMENT OFFICERS</a:t>
            </a:r>
          </a:p>
          <a:p>
            <a:pPr algn="l">
              <a:lnSpc>
                <a:spcPts val="4446"/>
              </a:lnSpc>
            </a:pPr>
          </a:p>
          <a:p>
            <a:pPr algn="l">
              <a:lnSpc>
                <a:spcPts val="4446"/>
              </a:lnSpc>
            </a:pPr>
            <a:r>
              <a:rPr lang="en-US" sz="5700">
                <a:solidFill>
                  <a:srgbClr val="FF3131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*PEERS AND COLLABORATORS</a:t>
            </a:r>
          </a:p>
          <a:p>
            <a:pPr algn="l">
              <a:lnSpc>
                <a:spcPts val="4446"/>
              </a:lnSpc>
            </a:pPr>
          </a:p>
          <a:p>
            <a:pPr algn="l">
              <a:lnSpc>
                <a:spcPts val="4446"/>
              </a:lnSpc>
            </a:pPr>
            <a:r>
              <a:rPr lang="en-US" sz="5700">
                <a:solidFill>
                  <a:srgbClr val="FF3131"/>
                </a:solidFill>
                <a:latin typeface="Cooper BT Light"/>
                <a:ea typeface="Cooper BT Light"/>
                <a:cs typeface="Cooper BT Light"/>
                <a:sym typeface="Cooper BT Light"/>
              </a:rPr>
              <a:t>*ANYONE INTERESTED IN MY WORK</a:t>
            </a:r>
          </a:p>
          <a:p>
            <a:pPr algn="l">
              <a:lnSpc>
                <a:spcPts val="4446"/>
              </a:lnSpc>
            </a:pPr>
          </a:p>
        </p:txBody>
      </p:sp>
      <p:grpSp>
        <p:nvGrpSpPr>
          <p:cNvPr name="Group 29" id="29"/>
          <p:cNvGrpSpPr/>
          <p:nvPr/>
        </p:nvGrpSpPr>
        <p:grpSpPr>
          <a:xfrm rot="0">
            <a:off x="11829827" y="440177"/>
            <a:ext cx="1256348" cy="1294352"/>
            <a:chOff x="0" y="0"/>
            <a:chExt cx="1675130" cy="172580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1675130" cy="1725803"/>
            </a:xfrm>
            <a:custGeom>
              <a:avLst/>
              <a:gdLst/>
              <a:ahLst/>
              <a:cxnLst/>
              <a:rect r="r" b="b" t="t" l="l"/>
              <a:pathLst>
                <a:path h="1725803" w="1675130">
                  <a:moveTo>
                    <a:pt x="1675130" y="0"/>
                  </a:moveTo>
                  <a:lnTo>
                    <a:pt x="0" y="0"/>
                  </a:lnTo>
                  <a:lnTo>
                    <a:pt x="0" y="1725803"/>
                  </a:lnTo>
                  <a:lnTo>
                    <a:pt x="1675130" y="1725803"/>
                  </a:lnTo>
                  <a:lnTo>
                    <a:pt x="1675130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7" cy="13709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500"/>
            <a:chOff x="0" y="0"/>
            <a:chExt cx="9497441" cy="6342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06" cy="10287000"/>
            <a:chOff x="0" y="0"/>
            <a:chExt cx="5708142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549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1647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3" cy="4900613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sp>
        <p:nvSpPr>
          <p:cNvPr name="Freeform 20" id="20"/>
          <p:cNvSpPr/>
          <p:nvPr/>
        </p:nvSpPr>
        <p:spPr>
          <a:xfrm flipH="false" flipV="false" rot="0">
            <a:off x="-7199714" y="-8884123"/>
            <a:ext cx="8231505" cy="9915905"/>
          </a:xfrm>
          <a:custGeom>
            <a:avLst/>
            <a:gdLst/>
            <a:ahLst/>
            <a:cxnLst/>
            <a:rect r="r" b="b" t="t" l="l"/>
            <a:pathLst>
              <a:path h="9915905" w="8231505">
                <a:moveTo>
                  <a:pt x="0" y="0"/>
                </a:moveTo>
                <a:lnTo>
                  <a:pt x="8231505" y="0"/>
                </a:lnTo>
                <a:lnTo>
                  <a:pt x="8231505" y="9915905"/>
                </a:lnTo>
                <a:lnTo>
                  <a:pt x="0" y="9915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4030325" y="8043862"/>
            <a:ext cx="685800" cy="685800"/>
            <a:chOff x="0" y="0"/>
            <a:chExt cx="914400" cy="9144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914400" cy="914400"/>
            </a:xfrm>
            <a:custGeom>
              <a:avLst/>
              <a:gdLst/>
              <a:ahLst/>
              <a:cxnLst/>
              <a:rect r="r" b="b" t="t" l="l"/>
              <a:pathLst>
                <a:path h="914400" w="914400">
                  <a:moveTo>
                    <a:pt x="914400" y="0"/>
                  </a:moveTo>
                  <a:lnTo>
                    <a:pt x="0" y="0"/>
                  </a:lnTo>
                  <a:lnTo>
                    <a:pt x="0" y="914400"/>
                  </a:lnTo>
                  <a:lnTo>
                    <a:pt x="914400" y="914400"/>
                  </a:lnTo>
                  <a:lnTo>
                    <a:pt x="914400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grpSp>
        <p:nvGrpSpPr>
          <p:cNvPr name="Group 23" id="23"/>
          <p:cNvGrpSpPr/>
          <p:nvPr/>
        </p:nvGrpSpPr>
        <p:grpSpPr>
          <a:xfrm rot="0">
            <a:off x="14030325" y="8843962"/>
            <a:ext cx="271463" cy="271463"/>
            <a:chOff x="0" y="0"/>
            <a:chExt cx="361950" cy="361950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837248" y="1271587"/>
            <a:ext cx="14644688" cy="8782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b="true" sz="5400" spc="1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1014412" y="9701212"/>
            <a:ext cx="3214687" cy="300037"/>
            <a:chOff x="0" y="0"/>
            <a:chExt cx="4286250" cy="40005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4286250" cy="400050"/>
            </a:xfrm>
            <a:custGeom>
              <a:avLst/>
              <a:gdLst/>
              <a:ahLst/>
              <a:cxnLst/>
              <a:rect r="r" b="b" t="t" l="l"/>
              <a:pathLst>
                <a:path h="400050" w="4286250">
                  <a:moveTo>
                    <a:pt x="0" y="0"/>
                  </a:moveTo>
                  <a:lnTo>
                    <a:pt x="4286250" y="0"/>
                  </a:lnTo>
                  <a:lnTo>
                    <a:pt x="4286250" y="400050"/>
                  </a:lnTo>
                  <a:lnTo>
                    <a:pt x="0" y="40005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-66666" t="0" r="-66666" b="0"/>
              </a:stretch>
            </a:blipFill>
          </p:spPr>
        </p:sp>
      </p:grpSp>
      <p:sp>
        <p:nvSpPr>
          <p:cNvPr name="TextBox 28" id="28"/>
          <p:cNvSpPr txBox="true"/>
          <p:nvPr/>
        </p:nvSpPr>
        <p:spPr>
          <a:xfrm rot="0">
            <a:off x="17030127" y="9688416"/>
            <a:ext cx="226693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-942882" y="3422156"/>
            <a:ext cx="16278764" cy="1942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923"/>
              </a:lnSpc>
            </a:pPr>
            <a:r>
              <a:rPr lang="en-US" sz="4475" spc="671">
                <a:solidFill>
                  <a:srgbClr val="FF3847"/>
                </a:solidFill>
                <a:latin typeface="SK Concretica"/>
                <a:ea typeface="SK Concretica"/>
                <a:cs typeface="SK Concretica"/>
                <a:sym typeface="SK Concretica"/>
              </a:rPr>
              <a:t>FRONTEND</a:t>
            </a:r>
            <a:r>
              <a:rPr lang="en-US" sz="4475" spc="671">
                <a:solidFill>
                  <a:srgbClr val="226192"/>
                </a:solidFill>
                <a:latin typeface="SK Concretica"/>
                <a:ea typeface="SK Concretica"/>
                <a:cs typeface="SK Concretica"/>
                <a:sym typeface="SK Concretica"/>
              </a:rPr>
              <a:t>: HTML, CSS, JAVASCRIPT, REACT</a:t>
            </a:r>
          </a:p>
          <a:p>
            <a:pPr algn="ctr">
              <a:lnSpc>
                <a:spcPts val="4923"/>
              </a:lnSpc>
            </a:pPr>
          </a:p>
          <a:p>
            <a:pPr algn="ctr">
              <a:lnSpc>
                <a:spcPts val="4923"/>
              </a:lnSpc>
            </a:pPr>
          </a:p>
        </p:txBody>
      </p:sp>
      <p:sp>
        <p:nvSpPr>
          <p:cNvPr name="TextBox 30" id="30"/>
          <p:cNvSpPr txBox="true"/>
          <p:nvPr/>
        </p:nvSpPr>
        <p:spPr>
          <a:xfrm rot="0">
            <a:off x="-1269071" y="4379272"/>
            <a:ext cx="15673388" cy="766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9"/>
              </a:lnSpc>
            </a:pPr>
            <a:r>
              <a:rPr lang="en-US" sz="4872" spc="730">
                <a:solidFill>
                  <a:srgbClr val="FF3847"/>
                </a:solidFill>
                <a:latin typeface="SK Concretica"/>
                <a:ea typeface="SK Concretica"/>
                <a:cs typeface="SK Concretica"/>
                <a:sym typeface="SK Concretica"/>
              </a:rPr>
              <a:t>BACKEND</a:t>
            </a:r>
            <a:r>
              <a:rPr lang="en-US" sz="4872" spc="730">
                <a:solidFill>
                  <a:srgbClr val="226192"/>
                </a:solidFill>
                <a:latin typeface="SK Concretica"/>
                <a:ea typeface="SK Concretica"/>
                <a:cs typeface="SK Concretica"/>
                <a:sym typeface="SK Concretica"/>
              </a:rPr>
              <a:t>: NODE.JS, PYTHON, DJANGO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-942882" y="5492566"/>
            <a:ext cx="15673388" cy="7667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9"/>
              </a:lnSpc>
            </a:pPr>
            <a:r>
              <a:rPr lang="en-US" sz="4872" spc="730">
                <a:solidFill>
                  <a:srgbClr val="FF3847"/>
                </a:solidFill>
                <a:latin typeface="SK Concretica"/>
                <a:ea typeface="SK Concretica"/>
                <a:cs typeface="SK Concretica"/>
                <a:sym typeface="SK Concretica"/>
              </a:rPr>
              <a:t>DATABASES</a:t>
            </a:r>
            <a:r>
              <a:rPr lang="en-US" sz="4872" spc="730">
                <a:solidFill>
                  <a:srgbClr val="226192"/>
                </a:solidFill>
                <a:latin typeface="SK Concretica"/>
                <a:ea typeface="SK Concretica"/>
                <a:cs typeface="SK Concretica"/>
                <a:sym typeface="SK Concretica"/>
              </a:rPr>
              <a:t>: MYSQL, MONGODB, SQLITE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-1900238" y="6605859"/>
            <a:ext cx="15673388" cy="14430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59"/>
              </a:lnSpc>
            </a:pPr>
            <a:r>
              <a:rPr lang="en-US" sz="4872" spc="730">
                <a:solidFill>
                  <a:srgbClr val="FF3847"/>
                </a:solidFill>
                <a:latin typeface="SK Concretica"/>
                <a:ea typeface="SK Concretica"/>
                <a:cs typeface="SK Concretica"/>
                <a:sym typeface="SK Concretica"/>
              </a:rPr>
              <a:t>VERSION CONTROL</a:t>
            </a:r>
            <a:r>
              <a:rPr lang="en-US" sz="4872" spc="730">
                <a:solidFill>
                  <a:srgbClr val="226192"/>
                </a:solidFill>
                <a:latin typeface="SK Concretica"/>
                <a:ea typeface="SK Concretica"/>
                <a:cs typeface="SK Concretica"/>
                <a:sym typeface="SK Concretica"/>
              </a:rPr>
              <a:t>: GIT &amp; GITHUB</a:t>
            </a:r>
          </a:p>
          <a:p>
            <a:pPr algn="ctr">
              <a:lnSpc>
                <a:spcPts val="5359"/>
              </a:lnSpc>
            </a:pPr>
          </a:p>
        </p:txBody>
      </p:sp>
      <p:grpSp>
        <p:nvGrpSpPr>
          <p:cNvPr name="Group 33" id="33"/>
          <p:cNvGrpSpPr/>
          <p:nvPr/>
        </p:nvGrpSpPr>
        <p:grpSpPr>
          <a:xfrm rot="0">
            <a:off x="1028700" y="1028700"/>
            <a:ext cx="271463" cy="271463"/>
            <a:chOff x="0" y="0"/>
            <a:chExt cx="361950" cy="36195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361950" cy="361950"/>
            </a:xfrm>
            <a:custGeom>
              <a:avLst/>
              <a:gdLst/>
              <a:ahLst/>
              <a:cxnLst/>
              <a:rect r="r" b="b" t="t" l="l"/>
              <a:pathLst>
                <a:path h="361950" w="361950">
                  <a:moveTo>
                    <a:pt x="361950" y="0"/>
                  </a:moveTo>
                  <a:lnTo>
                    <a:pt x="0" y="0"/>
                  </a:lnTo>
                  <a:lnTo>
                    <a:pt x="0" y="361950"/>
                  </a:lnTo>
                  <a:lnTo>
                    <a:pt x="361950" y="361950"/>
                  </a:lnTo>
                  <a:lnTo>
                    <a:pt x="361950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059090" y="6000"/>
            <a:ext cx="1841563" cy="10282238"/>
            <a:chOff x="0" y="0"/>
            <a:chExt cx="2455417" cy="1370965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168917" y="5536438"/>
            <a:ext cx="7123081" cy="4756500"/>
            <a:chOff x="0" y="0"/>
            <a:chExt cx="9497441" cy="6342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0">
            <a:off x="13773150" y="0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3401675" y="4572000"/>
            <a:ext cx="4886325" cy="5715000"/>
            <a:chOff x="0" y="0"/>
            <a:chExt cx="6515100" cy="7620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515100" cy="7620000"/>
            </a:xfrm>
            <a:custGeom>
              <a:avLst/>
              <a:gdLst/>
              <a:ahLst/>
              <a:cxnLst/>
              <a:rect r="r" b="b" t="t" l="l"/>
              <a:pathLst>
                <a:path h="7620000" w="6515100">
                  <a:moveTo>
                    <a:pt x="6515100" y="0"/>
                  </a:moveTo>
                  <a:lnTo>
                    <a:pt x="0" y="7620000"/>
                  </a:lnTo>
                  <a:lnTo>
                    <a:pt x="6515100" y="7620000"/>
                  </a:lnTo>
                  <a:lnTo>
                    <a:pt x="651510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4006895" y="0"/>
            <a:ext cx="4281106" cy="10287000"/>
            <a:chOff x="0" y="0"/>
            <a:chExt cx="5708142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570814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5708142">
                  <a:moveTo>
                    <a:pt x="5708142" y="0"/>
                  </a:moveTo>
                  <a:lnTo>
                    <a:pt x="0" y="0"/>
                  </a:lnTo>
                  <a:lnTo>
                    <a:pt x="4940046" y="13716000"/>
                  </a:lnTo>
                  <a:lnTo>
                    <a:pt x="5708142" y="13716000"/>
                  </a:lnTo>
                  <a:lnTo>
                    <a:pt x="5708142" y="0"/>
                  </a:lnTo>
                  <a:close/>
                </a:path>
              </a:pathLst>
            </a:custGeom>
            <a:solidFill>
              <a:srgbClr val="17AFE3">
                <a:alpha val="392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5490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16471"/>
              </a:srgbClr>
            </a:solidFill>
          </p:spPr>
        </p:sp>
      </p:grpSp>
      <p:grpSp>
        <p:nvGrpSpPr>
          <p:cNvPr name="Group 16" id="16"/>
          <p:cNvGrpSpPr/>
          <p:nvPr/>
        </p:nvGrpSpPr>
        <p:grpSpPr>
          <a:xfrm rot="0">
            <a:off x="15559088" y="5386388"/>
            <a:ext cx="2728913" cy="4900613"/>
            <a:chOff x="0" y="0"/>
            <a:chExt cx="3638550" cy="653415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0" y="6871447"/>
            <a:ext cx="671513" cy="4271963"/>
            <a:chOff x="0" y="0"/>
            <a:chExt cx="895350" cy="569595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2500312" y="9701212"/>
            <a:ext cx="114300" cy="266700"/>
            <a:chOff x="0" y="0"/>
            <a:chExt cx="152400" cy="3556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52400" cy="355600"/>
            </a:xfrm>
            <a:custGeom>
              <a:avLst/>
              <a:gdLst/>
              <a:ahLst/>
              <a:cxnLst/>
              <a:rect r="r" b="b" t="t" l="l"/>
              <a:pathLst>
                <a:path h="355600" w="152400">
                  <a:moveTo>
                    <a:pt x="0" y="0"/>
                  </a:moveTo>
                  <a:lnTo>
                    <a:pt x="152400" y="0"/>
                  </a:lnTo>
                  <a:lnTo>
                    <a:pt x="152400" y="355600"/>
                  </a:lnTo>
                  <a:lnTo>
                    <a:pt x="0" y="3556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66666" t="0" r="-66666" b="0"/>
              </a:stretch>
            </a:blipFill>
          </p:spPr>
        </p:sp>
      </p:grpSp>
      <p:sp>
        <p:nvSpPr>
          <p:cNvPr name="TextBox 22" id="22"/>
          <p:cNvSpPr txBox="true"/>
          <p:nvPr/>
        </p:nvSpPr>
        <p:spPr>
          <a:xfrm rot="0">
            <a:off x="16915827" y="9688416"/>
            <a:ext cx="342900" cy="3092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80"/>
              </a:lnSpc>
            </a:pPr>
            <a:r>
              <a:rPr lang="en-US" sz="1650" spc="15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109662" y="421480"/>
            <a:ext cx="13192125" cy="9587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b="true" sz="6000" spc="21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-27456" y="2080595"/>
            <a:ext cx="15115056" cy="4689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8604" indent="-249651" lvl="3">
              <a:lnSpc>
                <a:spcPts val="4023"/>
              </a:lnSpc>
              <a:buFont typeface="Arial"/>
              <a:buChar char="￭"/>
            </a:pPr>
            <a:r>
              <a:rPr lang="en-US" b="true" sz="3657" i="true">
                <a:solidFill>
                  <a:srgbClr val="005AE0"/>
                </a:solidFill>
                <a:latin typeface="Cooper BT Bold Italics"/>
                <a:ea typeface="Cooper BT Bold Italics"/>
                <a:cs typeface="Cooper BT Bold Italics"/>
                <a:sym typeface="Cooper BT Bold Italics"/>
              </a:rPr>
              <a:t>HEADER SECTION WITH NAME, CONTACT, AND PHOTO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0" y="3159136"/>
            <a:ext cx="15115056" cy="983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8604" indent="-249651" lvl="3">
              <a:lnSpc>
                <a:spcPts val="4023"/>
              </a:lnSpc>
              <a:buFont typeface="Arial"/>
              <a:buChar char="￭"/>
            </a:pPr>
            <a:r>
              <a:rPr lang="en-US" b="true" sz="3657">
                <a:solidFill>
                  <a:srgbClr val="005AE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SKILLS SECTION (FULL STACK DEVELOPMENT, DATABASES, GITHUB, DEBUGGING)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0" y="4551274"/>
            <a:ext cx="15115056" cy="472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8604" indent="-249651" lvl="3">
              <a:lnSpc>
                <a:spcPts val="4023"/>
              </a:lnSpc>
              <a:buFont typeface="Arial"/>
              <a:buChar char="￭"/>
            </a:pPr>
            <a:r>
              <a:rPr lang="en-US" b="true" sz="3657">
                <a:solidFill>
                  <a:srgbClr val="005AE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EDUCATION SECTION (BCA, HIGHER SECONDARY)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-27456" y="5565937"/>
            <a:ext cx="15115056" cy="9839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8604" indent="-249651" lvl="3">
              <a:lnSpc>
                <a:spcPts val="4023"/>
              </a:lnSpc>
              <a:buFont typeface="Arial"/>
              <a:buChar char="￭"/>
            </a:pPr>
            <a:r>
              <a:rPr lang="en-US" b="true" sz="3657">
                <a:solidFill>
                  <a:srgbClr val="005AE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ACHIEVEMENTS SECTION (C++, FULL STACK CERTIFICATION)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0" y="6957172"/>
            <a:ext cx="15115056" cy="472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8604" indent="-249651" lvl="3">
              <a:lnSpc>
                <a:spcPts val="4023"/>
              </a:lnSpc>
              <a:buFont typeface="Arial"/>
              <a:buChar char="￭"/>
            </a:pPr>
            <a:r>
              <a:rPr lang="en-US" b="true" sz="3657">
                <a:solidFill>
                  <a:srgbClr val="005AE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HOBBIES SECTION (CODING, WEB DESIGNING)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0" y="7972425"/>
            <a:ext cx="15115056" cy="472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98604" indent="-249651" lvl="3">
              <a:lnSpc>
                <a:spcPts val="4023"/>
              </a:lnSpc>
              <a:buFont typeface="Arial"/>
              <a:buChar char="￭"/>
            </a:pPr>
            <a:r>
              <a:rPr lang="en-US" b="true" sz="3657">
                <a:solidFill>
                  <a:srgbClr val="005AE0"/>
                </a:solidFill>
                <a:latin typeface="Cooper BT Bold"/>
                <a:ea typeface="Cooper BT Bold"/>
                <a:cs typeface="Cooper BT Bold"/>
                <a:sym typeface="Cooper BT Bold"/>
              </a:rPr>
              <a:t>DOWNLOAD BUTTONS (PDF RESUME &amp; PPT)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414755">
            <a:off x="15417227" y="-1689"/>
            <a:ext cx="1841563" cy="10282237"/>
            <a:chOff x="0" y="0"/>
            <a:chExt cx="2455417" cy="1370964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55418" cy="13709650"/>
            </a:xfrm>
            <a:custGeom>
              <a:avLst/>
              <a:gdLst/>
              <a:ahLst/>
              <a:cxnLst/>
              <a:rect r="r" b="b" t="t" l="l"/>
              <a:pathLst>
                <a:path h="13709650" w="2455418">
                  <a:moveTo>
                    <a:pt x="18796" y="0"/>
                  </a:moveTo>
                  <a:lnTo>
                    <a:pt x="2455418" y="13706348"/>
                  </a:lnTo>
                  <a:lnTo>
                    <a:pt x="2436622" y="13709650"/>
                  </a:lnTo>
                  <a:lnTo>
                    <a:pt x="0" y="3302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/>
          <p:nvPr/>
        </p:nvGrpSpPr>
        <p:grpSpPr>
          <a:xfrm rot="0">
            <a:off x="11997499" y="5628275"/>
            <a:ext cx="7123081" cy="4756500"/>
            <a:chOff x="0" y="0"/>
            <a:chExt cx="9497441" cy="63420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9497441" cy="6341999"/>
            </a:xfrm>
            <a:custGeom>
              <a:avLst/>
              <a:gdLst/>
              <a:ahLst/>
              <a:cxnLst/>
              <a:rect r="r" b="b" t="t" l="l"/>
              <a:pathLst>
                <a:path h="6341999" w="9497441">
                  <a:moveTo>
                    <a:pt x="9497441" y="15748"/>
                  </a:moveTo>
                  <a:lnTo>
                    <a:pt x="10668" y="6341999"/>
                  </a:lnTo>
                  <a:lnTo>
                    <a:pt x="0" y="6326124"/>
                  </a:lnTo>
                  <a:lnTo>
                    <a:pt x="9486773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6" id="6"/>
          <p:cNvGrpSpPr/>
          <p:nvPr/>
        </p:nvGrpSpPr>
        <p:grpSpPr>
          <a:xfrm rot="7021563">
            <a:off x="14666119" y="-5786786"/>
            <a:ext cx="4514850" cy="10287000"/>
            <a:chOff x="0" y="0"/>
            <a:chExt cx="6019800" cy="137160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019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6019800">
                  <a:moveTo>
                    <a:pt x="6019800" y="0"/>
                  </a:moveTo>
                  <a:lnTo>
                    <a:pt x="4088765" y="0"/>
                  </a:lnTo>
                  <a:lnTo>
                    <a:pt x="0" y="13716000"/>
                  </a:lnTo>
                  <a:lnTo>
                    <a:pt x="6019800" y="13716000"/>
                  </a:lnTo>
                  <a:lnTo>
                    <a:pt x="6019800" y="0"/>
                  </a:lnTo>
                  <a:close/>
                </a:path>
              </a:pathLst>
            </a:custGeom>
            <a:solidFill>
              <a:srgbClr val="5FCAEE">
                <a:alpha val="0"/>
              </a:srgbClr>
            </a:solidFill>
          </p:spPr>
        </p:sp>
      </p:grpSp>
      <p:grpSp>
        <p:nvGrpSpPr>
          <p:cNvPr name="Group 8" id="8"/>
          <p:cNvGrpSpPr/>
          <p:nvPr/>
        </p:nvGrpSpPr>
        <p:grpSpPr>
          <a:xfrm rot="0">
            <a:off x="16344900" y="0"/>
            <a:ext cx="1943100" cy="10287000"/>
            <a:chOff x="0" y="0"/>
            <a:chExt cx="2590800" cy="137160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908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90800">
                  <a:moveTo>
                    <a:pt x="2590800" y="0"/>
                  </a:moveTo>
                  <a:lnTo>
                    <a:pt x="2044954" y="0"/>
                  </a:lnTo>
                  <a:lnTo>
                    <a:pt x="0" y="13716000"/>
                  </a:lnTo>
                  <a:lnTo>
                    <a:pt x="2590800" y="13716000"/>
                  </a:lnTo>
                  <a:lnTo>
                    <a:pt x="2590800" y="0"/>
                  </a:lnTo>
                  <a:close/>
                </a:path>
              </a:pathLst>
            </a:custGeom>
            <a:solidFill>
              <a:srgbClr val="2D83C3">
                <a:alpha val="5490"/>
              </a:srgbClr>
            </a:solid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6404370" y="0"/>
            <a:ext cx="1883664" cy="10287000"/>
            <a:chOff x="0" y="0"/>
            <a:chExt cx="2511552" cy="13716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511552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511552">
                  <a:moveTo>
                    <a:pt x="2511552" y="0"/>
                  </a:moveTo>
                  <a:lnTo>
                    <a:pt x="0" y="0"/>
                  </a:lnTo>
                  <a:lnTo>
                    <a:pt x="2229104" y="13716000"/>
                  </a:lnTo>
                  <a:lnTo>
                    <a:pt x="2511552" y="13716000"/>
                  </a:lnTo>
                  <a:lnTo>
                    <a:pt x="2511552" y="0"/>
                  </a:lnTo>
                  <a:close/>
                </a:path>
              </a:pathLst>
            </a:custGeom>
            <a:solidFill>
              <a:srgbClr val="226192">
                <a:alpha val="16471"/>
              </a:srgbClr>
            </a:solidFill>
          </p:spPr>
        </p:sp>
      </p:grpSp>
      <p:grpSp>
        <p:nvGrpSpPr>
          <p:cNvPr name="Group 12" id="12"/>
          <p:cNvGrpSpPr/>
          <p:nvPr/>
        </p:nvGrpSpPr>
        <p:grpSpPr>
          <a:xfrm rot="0">
            <a:off x="15559088" y="5386388"/>
            <a:ext cx="2728913" cy="4900613"/>
            <a:chOff x="0" y="0"/>
            <a:chExt cx="3638550" cy="653415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638550" cy="6534150"/>
            </a:xfrm>
            <a:custGeom>
              <a:avLst/>
              <a:gdLst/>
              <a:ahLst/>
              <a:cxnLst/>
              <a:rect r="r" b="b" t="t" l="l"/>
              <a:pathLst>
                <a:path h="6534150" w="3638550">
                  <a:moveTo>
                    <a:pt x="3638550" y="0"/>
                  </a:moveTo>
                  <a:lnTo>
                    <a:pt x="0" y="6534150"/>
                  </a:lnTo>
                  <a:lnTo>
                    <a:pt x="3638550" y="6534150"/>
                  </a:lnTo>
                  <a:lnTo>
                    <a:pt x="3638550" y="0"/>
                  </a:lnTo>
                  <a:close/>
                </a:path>
              </a:pathLst>
            </a:custGeom>
            <a:solidFill>
              <a:srgbClr val="17AFE3">
                <a:alpha val="3137"/>
              </a:srgbClr>
            </a:solid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0" y="6015038"/>
            <a:ext cx="671513" cy="4271963"/>
            <a:chOff x="0" y="0"/>
            <a:chExt cx="895350" cy="569595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95350" cy="5695950"/>
            </a:xfrm>
            <a:custGeom>
              <a:avLst/>
              <a:gdLst/>
              <a:ahLst/>
              <a:cxnLst/>
              <a:rect r="r" b="b" t="t" l="l"/>
              <a:pathLst>
                <a:path h="5695950" w="895350">
                  <a:moveTo>
                    <a:pt x="0" y="0"/>
                  </a:moveTo>
                  <a:lnTo>
                    <a:pt x="0" y="5695950"/>
                  </a:lnTo>
                  <a:lnTo>
                    <a:pt x="895350" y="56959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>
                <a:alpha val="5490"/>
              </a:srgbClr>
            </a:solid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25636" y="402907"/>
            <a:ext cx="16022002" cy="1194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b="true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-327232" y="3153439"/>
            <a:ext cx="16927739" cy="4997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00"/>
              </a:lnSpc>
            </a:pPr>
            <a:r>
              <a:rPr lang="en-US" b="true" sz="5223" spc="-261">
                <a:solidFill>
                  <a:srgbClr val="8B61C2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Showcases full-stack development skills</a:t>
            </a:r>
          </a:p>
          <a:p>
            <a:pPr algn="ctr">
              <a:lnSpc>
                <a:spcPts val="4700"/>
              </a:lnSpc>
            </a:pPr>
          </a:p>
          <a:p>
            <a:pPr algn="ctr">
              <a:lnSpc>
                <a:spcPts val="4700"/>
              </a:lnSpc>
            </a:pPr>
            <a:r>
              <a:rPr lang="en-US" b="true" sz="5223" spc="-261">
                <a:solidFill>
                  <a:srgbClr val="8B61C2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Lists education and certifications</a:t>
            </a:r>
          </a:p>
          <a:p>
            <a:pPr algn="ctr">
              <a:lnSpc>
                <a:spcPts val="4700"/>
              </a:lnSpc>
            </a:pPr>
          </a:p>
          <a:p>
            <a:pPr algn="ctr">
              <a:lnSpc>
                <a:spcPts val="4700"/>
              </a:lnSpc>
            </a:pPr>
            <a:r>
              <a:rPr lang="en-US" b="true" sz="5223" spc="-261">
                <a:solidFill>
                  <a:srgbClr val="8B61C2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Highlights multiple projects with different technologies</a:t>
            </a:r>
          </a:p>
          <a:p>
            <a:pPr algn="ctr">
              <a:lnSpc>
                <a:spcPts val="4700"/>
              </a:lnSpc>
            </a:pPr>
          </a:p>
          <a:p>
            <a:pPr algn="ctr">
              <a:lnSpc>
                <a:spcPts val="4700"/>
              </a:lnSpc>
            </a:pPr>
            <a:r>
              <a:rPr lang="en-US" b="true" sz="5223" spc="-261">
                <a:solidFill>
                  <a:srgbClr val="8B61C2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Includes achievements and hobbies</a:t>
            </a:r>
          </a:p>
          <a:p>
            <a:pPr algn="ctr">
              <a:lnSpc>
                <a:spcPts val="4700"/>
              </a:lnSpc>
            </a:pPr>
          </a:p>
          <a:p>
            <a:pPr algn="ctr">
              <a:lnSpc>
                <a:spcPts val="4700"/>
              </a:lnSpc>
            </a:pPr>
            <a:r>
              <a:rPr lang="en-US" b="true" sz="5223" spc="-261">
                <a:solidFill>
                  <a:srgbClr val="8B61C2"/>
                </a:solidFill>
                <a:latin typeface="TT Ramillas Bold"/>
                <a:ea typeface="TT Ramillas Bold"/>
                <a:cs typeface="TT Ramillas Bold"/>
                <a:sym typeface="TT Ramillas Bold"/>
              </a:rPr>
              <a:t>Downloadable Resume and PPT for easy access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DAGx5nC7-dE</dc:identifier>
  <dcterms:modified xsi:type="dcterms:W3CDTF">2011-08-01T06:04:30Z</dcterms:modified>
  <cp:revision>1</cp:revision>
  <dc:title>Jeswin_ppt</dc:title>
</cp:coreProperties>
</file>