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128" r:id="rId2"/>
    <p:sldId id="1175" r:id="rId3"/>
    <p:sldId id="1176" r:id="rId4"/>
    <p:sldId id="1177" r:id="rId5"/>
    <p:sldId id="1164" r:id="rId6"/>
    <p:sldId id="1178" r:id="rId7"/>
    <p:sldId id="1174" r:id="rId8"/>
    <p:sldId id="1185" r:id="rId9"/>
    <p:sldId id="1188" r:id="rId10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00FF"/>
    <a:srgbClr val="3333FF"/>
    <a:srgbClr val="009900"/>
    <a:srgbClr val="FF66FF"/>
    <a:srgbClr val="FFFF00"/>
    <a:srgbClr val="66FF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27" autoAdjust="0"/>
    <p:restoredTop sz="93971" autoAdjust="0"/>
  </p:normalViewPr>
  <p:slideViewPr>
    <p:cSldViewPr>
      <p:cViewPr varScale="1">
        <p:scale>
          <a:sx n="72" d="100"/>
          <a:sy n="72" d="100"/>
        </p:scale>
        <p:origin x="10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73C2F35-BB68-4406-BD3F-4D82F76542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30CF2FB-72F5-43A5-B533-A3421250B97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10F599C-468A-43D2-8A30-67DBB275ED5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D074FCF7-34EE-4F36-9876-396139A6095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B11287AB-5F83-40E2-9DA6-9A6C1C56B6C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15DECC8D-A3F5-4201-BACE-F4F46CE308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23E1D70-7A4C-4656-9733-8E705C26946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E42F7CD8-D5B5-469B-AE58-7B4B742AA5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A0A53A8-7CC2-49EF-B7CC-2DE147C6A0FF}" type="slidenum">
              <a:rPr lang="en-US" altLang="zh-TW"/>
              <a:pPr>
                <a:spcBef>
                  <a:spcPct val="0"/>
                </a:spcBef>
              </a:pPr>
              <a:t>9</a:t>
            </a:fld>
            <a:endParaRPr lang="en-US" altLang="zh-TW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33D464C-F877-424E-8327-28CEB146FE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0BF297EE-CE80-4D8C-A69D-BCE3A51319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E19827-49CB-49C5-89A0-022DCC37D5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F7E462-5FB1-41BF-A885-40F6608270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BF23C9-B23B-4A1E-8EDA-2697F529AB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1541B5-8F38-4241-8BF5-A5D7A174DA8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467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57A057-17D9-4D2F-83E7-9736622DB4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38C88E-D978-4A32-806B-6BDF6CE9AB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F3CC33-2E25-4A50-ACC2-6B4FDDBBF2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72D870-8294-4E7F-8CE7-1FDCC8D6CA7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860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56E939-66CE-4C7B-A2C2-6838CB291A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5430BC-5298-415C-BA5C-55347CF4A2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C4A06A-393D-4872-AC87-6FDDF119AE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743A20-67AF-442D-A8DC-3F093DAF6D5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117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1D9E99-9576-4A67-9503-6F1280934C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E75EBC-67FC-4486-BA44-5C97C73C14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2AABBE-3376-43A1-899A-04A09B4DED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F8146B-4B01-41B4-8991-0C9FC026481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397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C1ED22-9141-43FD-B025-E4C4D3FCD5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643F99-6F2E-41C2-BBAA-0276E9142D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653841-9ACB-47C7-8165-EB4166C01F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D55F83-9C56-40BA-B19B-4F70A19392D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311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00831E-DB38-4EA3-9554-48E39A5E0E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512594-F388-4478-BEE3-571828C06E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2B43FE-7C0E-4899-8A29-C42B1F5573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E72A5-7ABF-47F8-90E5-0034E0CA2E5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824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F33F535-9131-4367-B14F-7B31F27DCE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43A6EE2-5AC5-4BDA-A058-80CEC79B79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F562671-5FB3-4A59-8BC4-E1DBB8A5AD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CBE6CB-5ABA-46D8-9444-A0F42B56B76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132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B0E298D-3FF7-41C4-B422-E70466B2EE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9D0AF95-DA28-46D0-B4A1-3B00929BDA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470F94-BBEF-471A-9A8F-351E969B07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9913E6-07A1-4B61-8355-62345720455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45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DE70E32-DE8C-403B-9B77-7FE88C7754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9642D54-E020-4D5A-B763-227686315D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C2C8425-4B4D-43EB-84B2-1B70F3D054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81581-247C-41D2-BFAE-BCDAA6F2053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212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895E06-8687-4AE1-B37B-16619ED2BE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D9ED2-C909-491E-93E5-F27A2B0035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5B25D-54F7-4D68-AEAB-B0E2A76008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98DA7-89F4-47DF-B558-F19F963A37B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581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698B8-CADB-4A45-9B2D-CCFC11EB2C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003050-38C4-4489-8D17-D5FD937271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6FF68-1238-453D-9EED-46F9D21E20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51CD4C-991C-4ADD-A1F3-CB3CE44CBDD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545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AE1B094-2485-4F26-B88D-F14C728E4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6619726-3211-451B-B725-FB0F84F78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C06E2B7-0B4B-450D-B612-693927D1DB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D0AFF5E-81AB-4F13-8BC4-16EF29376B7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367EB7-BD7C-442D-BA22-3372BAF8F25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107A0B5-CD06-429C-9969-8DBC1A25985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>
            <a:extLst>
              <a:ext uri="{FF2B5EF4-FFF2-40B4-BE49-F238E27FC236}">
                <a16:creationId xmlns:a16="http://schemas.microsoft.com/office/drawing/2014/main" id="{016ECB7A-6CE4-4373-84DA-F645AAA97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8800" b="1">
                <a:solidFill>
                  <a:srgbClr val="3333FF"/>
                </a:solidFill>
              </a:rPr>
              <a:t>1. </a:t>
            </a:r>
            <a:r>
              <a:rPr lang="zh-TW" altLang="en-US" sz="8800" b="1">
                <a:solidFill>
                  <a:srgbClr val="3333FF"/>
                </a:solidFill>
              </a:rPr>
              <a:t>科學觀</a:t>
            </a:r>
          </a:p>
        </p:txBody>
      </p:sp>
      <p:sp>
        <p:nvSpPr>
          <p:cNvPr id="5123" name="內容版面配置區 2">
            <a:extLst>
              <a:ext uri="{FF2B5EF4-FFF2-40B4-BE49-F238E27FC236}">
                <a16:creationId xmlns:a16="http://schemas.microsoft.com/office/drawing/2014/main" id="{560AEF9E-0ECD-490C-BE90-5B745A3F61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TW" sz="4000" b="1" dirty="0">
                <a:solidFill>
                  <a:srgbClr val="CC00FF"/>
                </a:solidFill>
              </a:rPr>
              <a:t>1.1. </a:t>
            </a:r>
            <a:r>
              <a:rPr lang="zh-TW" altLang="en-US" sz="4000" b="1" dirty="0">
                <a:solidFill>
                  <a:srgbClr val="CC00FF"/>
                </a:solidFill>
              </a:rPr>
              <a:t>科學的特性</a:t>
            </a:r>
            <a:endParaRPr lang="en-US" altLang="zh-TW" sz="4000" b="1" dirty="0">
              <a:solidFill>
                <a:srgbClr val="CC00FF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altLang="zh-TW" b="1" dirty="0">
                <a:solidFill>
                  <a:srgbClr val="00CC00"/>
                </a:solidFill>
              </a:rPr>
              <a:t>1.1.1. </a:t>
            </a:r>
            <a:r>
              <a:rPr lang="zh-TW" altLang="en-US" b="1" dirty="0">
                <a:solidFill>
                  <a:srgbClr val="00CC00"/>
                </a:solidFill>
              </a:rPr>
              <a:t>可否證的（</a:t>
            </a:r>
            <a:r>
              <a:rPr lang="en-US" altLang="zh-TW" b="1" dirty="0">
                <a:solidFill>
                  <a:srgbClr val="00CC00"/>
                </a:solidFill>
              </a:rPr>
              <a:t>falsifiable</a:t>
            </a:r>
            <a:r>
              <a:rPr lang="zh-TW" altLang="en-US" b="1" dirty="0">
                <a:solidFill>
                  <a:srgbClr val="00CC00"/>
                </a:solidFill>
              </a:rPr>
              <a:t>）</a:t>
            </a:r>
            <a:endParaRPr lang="en-US" altLang="zh-TW" b="1" dirty="0">
              <a:solidFill>
                <a:srgbClr val="00CC00"/>
              </a:solidFill>
            </a:endParaRPr>
          </a:p>
          <a:p>
            <a:pPr>
              <a:defRPr/>
            </a:pPr>
            <a:r>
              <a:rPr lang="zh-TW" altLang="en-US" b="1" dirty="0">
                <a:solidFill>
                  <a:srgbClr val="00CC00"/>
                </a:solidFill>
              </a:rPr>
              <a:t>害怕電磁波？將變電所</a:t>
            </a:r>
            <a:r>
              <a:rPr lang="en-US" altLang="zh-TW" b="1" dirty="0">
                <a:solidFill>
                  <a:srgbClr val="00CC00"/>
                </a:solidFill>
              </a:rPr>
              <a:t>(</a:t>
            </a:r>
            <a:r>
              <a:rPr lang="zh-TW" altLang="en-US" b="1" dirty="0">
                <a:solidFill>
                  <a:srgbClr val="00CC00"/>
                </a:solidFill>
              </a:rPr>
              <a:t>基地台</a:t>
            </a:r>
            <a:r>
              <a:rPr lang="en-US" altLang="zh-TW" b="1" dirty="0">
                <a:solidFill>
                  <a:srgbClr val="00CC00"/>
                </a:solidFill>
              </a:rPr>
              <a:t>)</a:t>
            </a:r>
            <a:r>
              <a:rPr lang="zh-TW" altLang="en-US" b="1" dirty="0">
                <a:solidFill>
                  <a:srgbClr val="00CC00"/>
                </a:solidFill>
              </a:rPr>
              <a:t>推遠</a:t>
            </a:r>
            <a:endParaRPr lang="en-US" altLang="zh-TW" b="1" dirty="0">
              <a:solidFill>
                <a:srgbClr val="00CC00"/>
              </a:solidFill>
            </a:endParaRPr>
          </a:p>
          <a:p>
            <a:pPr>
              <a:defRPr/>
            </a:pPr>
            <a:r>
              <a:rPr lang="zh-TW" altLang="en-US" b="1" dirty="0">
                <a:solidFill>
                  <a:srgbClr val="00CC00"/>
                </a:solidFill>
              </a:rPr>
              <a:t>適得其反！</a:t>
            </a:r>
            <a:endParaRPr lang="en-US" altLang="zh-TW" b="1" dirty="0">
              <a:solidFill>
                <a:srgbClr val="00CC00"/>
              </a:solidFill>
            </a:endParaRPr>
          </a:p>
        </p:txBody>
      </p:sp>
      <p:pic>
        <p:nvPicPr>
          <p:cNvPr id="3076" name="圖片 1">
            <a:extLst>
              <a:ext uri="{FF2B5EF4-FFF2-40B4-BE49-F238E27FC236}">
                <a16:creationId xmlns:a16="http://schemas.microsoft.com/office/drawing/2014/main" id="{52DE5108-F790-4F9A-82BC-7EF66010F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029075"/>
            <a:ext cx="1512888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文字方塊 2">
            <a:extLst>
              <a:ext uri="{FF2B5EF4-FFF2-40B4-BE49-F238E27FC236}">
                <a16:creationId xmlns:a16="http://schemas.microsoft.com/office/drawing/2014/main" id="{B16F51BA-38B1-40A0-A423-AF097039A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902325"/>
            <a:ext cx="4103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400"/>
              <a:t>Karl Popper</a:t>
            </a:r>
          </a:p>
        </p:txBody>
      </p:sp>
      <p:pic>
        <p:nvPicPr>
          <p:cNvPr id="3078" name="Picture 6" descr="圖像裡可能有2 個人、微笑的人、文字">
            <a:extLst>
              <a:ext uri="{FF2B5EF4-FFF2-40B4-BE49-F238E27FC236}">
                <a16:creationId xmlns:a16="http://schemas.microsoft.com/office/drawing/2014/main" id="{B74C15CF-0CB7-427A-A6F5-881F6E734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002088"/>
            <a:ext cx="3095625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3C5C4D49-A4CA-441C-97AC-C058D54DD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6600" b="1">
                <a:solidFill>
                  <a:srgbClr val="00CC00"/>
                </a:solidFill>
              </a:rPr>
              <a:t>1.1.2. </a:t>
            </a:r>
            <a:r>
              <a:rPr lang="zh-TW" altLang="en-US" sz="6600" b="1">
                <a:solidFill>
                  <a:srgbClr val="00CC00"/>
                </a:solidFill>
              </a:rPr>
              <a:t>證據權重</a:t>
            </a:r>
          </a:p>
        </p:txBody>
      </p:sp>
      <p:sp>
        <p:nvSpPr>
          <p:cNvPr id="5123" name="內容版面配置區 2">
            <a:extLst>
              <a:ext uri="{FF2B5EF4-FFF2-40B4-BE49-F238E27FC236}">
                <a16:creationId xmlns:a16="http://schemas.microsoft.com/office/drawing/2014/main" id="{5650FDAA-397D-4A8E-9C84-9CBEDCEF82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b="1" dirty="0">
                <a:solidFill>
                  <a:srgbClr val="00CC00"/>
                </a:solidFill>
              </a:rPr>
              <a:t>電磁波安全？人本身比外界高千倍</a:t>
            </a:r>
            <a:endParaRPr lang="en-US" altLang="zh-TW" b="1" dirty="0">
              <a:solidFill>
                <a:srgbClr val="00CC00"/>
              </a:solidFill>
            </a:endParaRPr>
          </a:p>
          <a:p>
            <a:pPr>
              <a:defRPr/>
            </a:pPr>
            <a:r>
              <a:rPr lang="zh-TW" altLang="en-US" b="1" dirty="0">
                <a:solidFill>
                  <a:srgbClr val="00CC00"/>
                </a:solidFill>
              </a:rPr>
              <a:t>基改安全？世衛、皇家學會</a:t>
            </a:r>
            <a:r>
              <a:rPr lang="en-US" altLang="zh-TW" b="1" dirty="0">
                <a:solidFill>
                  <a:srgbClr val="00CC00"/>
                </a:solidFill>
              </a:rPr>
              <a:t>…</a:t>
            </a:r>
          </a:p>
          <a:p>
            <a:pPr marL="0" indent="0">
              <a:buFontTx/>
              <a:buNone/>
              <a:defRPr/>
            </a:pPr>
            <a:endParaRPr lang="en-US" altLang="zh-TW" b="1" dirty="0">
              <a:solidFill>
                <a:srgbClr val="00CC00"/>
              </a:solidFill>
            </a:endParaRPr>
          </a:p>
        </p:txBody>
      </p:sp>
      <p:pic>
        <p:nvPicPr>
          <p:cNvPr id="4100" name="圖片 5" descr="roberts.jpg">
            <a:extLst>
              <a:ext uri="{FF2B5EF4-FFF2-40B4-BE49-F238E27FC236}">
                <a16:creationId xmlns:a16="http://schemas.microsoft.com/office/drawing/2014/main" id="{71DCD21B-78FD-432F-8D1A-4723FB205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221163"/>
            <a:ext cx="333057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文字方塊 2">
            <a:extLst>
              <a:ext uri="{FF2B5EF4-FFF2-40B4-BE49-F238E27FC236}">
                <a16:creationId xmlns:a16="http://schemas.microsoft.com/office/drawing/2014/main" id="{0CE06425-1BD5-49CB-80F3-2FB6BAACF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094413"/>
            <a:ext cx="367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1">
                <a:solidFill>
                  <a:srgbClr val="000000"/>
                </a:solidFill>
              </a:rPr>
              <a:t>2016-6-30</a:t>
            </a:r>
            <a:r>
              <a:rPr lang="zh-TW" altLang="en-US" sz="1600" b="1">
                <a:solidFill>
                  <a:srgbClr val="000000"/>
                </a:solidFill>
              </a:rPr>
              <a:t>百餘諾貝爾獎得主支持基改</a:t>
            </a:r>
          </a:p>
        </p:txBody>
      </p:sp>
      <p:pic>
        <p:nvPicPr>
          <p:cNvPr id="4102" name="圖片 3">
            <a:extLst>
              <a:ext uri="{FF2B5EF4-FFF2-40B4-BE49-F238E27FC236}">
                <a16:creationId xmlns:a16="http://schemas.microsoft.com/office/drawing/2014/main" id="{19B70F66-9D60-4035-BE8C-BDE24E4BC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3371850"/>
            <a:ext cx="1944688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3" descr="C:\電磁圖\人體電訊號（小）.jpg">
            <a:extLst>
              <a:ext uri="{FF2B5EF4-FFF2-40B4-BE49-F238E27FC236}">
                <a16:creationId xmlns:a16="http://schemas.microsoft.com/office/drawing/2014/main" id="{2C4321EE-CEF7-47F7-8244-0687C092F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2065338"/>
            <a:ext cx="10779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>
            <a:extLst>
              <a:ext uri="{FF2B5EF4-FFF2-40B4-BE49-F238E27FC236}">
                <a16:creationId xmlns:a16="http://schemas.microsoft.com/office/drawing/2014/main" id="{BFCD1CBF-B45C-4FA5-B80D-335634A9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b="1">
                <a:solidFill>
                  <a:srgbClr val="0000FF"/>
                </a:solidFill>
              </a:rPr>
              <a:t>印農因基改自殺：</a:t>
            </a:r>
            <a:r>
              <a:rPr lang="zh-TW" altLang="en-US" sz="3200" b="1">
                <a:solidFill>
                  <a:srgbClr val="FF00FF"/>
                </a:solidFill>
              </a:rPr>
              <a:t>名人</a:t>
            </a:r>
            <a:r>
              <a:rPr lang="zh-TW" altLang="en-US" sz="4000" b="1">
                <a:solidFill>
                  <a:srgbClr val="0000FF"/>
                </a:solidFill>
              </a:rPr>
              <a:t>催淚但瞎掰 </a:t>
            </a:r>
            <a:r>
              <a:rPr lang="zh-TW" altLang="en-US" sz="1200" b="1">
                <a:solidFill>
                  <a:schemeClr val="tx1"/>
                </a:solidFill>
              </a:rPr>
              <a:t>美國導演</a:t>
            </a:r>
            <a:r>
              <a:rPr lang="en-US" altLang="zh-TW" sz="1200" b="1">
                <a:solidFill>
                  <a:schemeClr val="tx1"/>
                </a:solidFill>
              </a:rPr>
              <a:t>vs</a:t>
            </a:r>
            <a:r>
              <a:rPr lang="zh-TW" altLang="en-US" sz="1200" b="1">
                <a:solidFill>
                  <a:schemeClr val="tx1"/>
                </a:solidFill>
              </a:rPr>
              <a:t> </a:t>
            </a:r>
            <a:r>
              <a:rPr lang="en-US" altLang="zh-TW" sz="1200" b="1">
                <a:solidFill>
                  <a:schemeClr val="tx1"/>
                </a:solidFill>
              </a:rPr>
              <a:t>.Nature</a:t>
            </a:r>
            <a:r>
              <a:rPr lang="zh-TW" altLang="en-US" sz="1200" b="1">
                <a:solidFill>
                  <a:schemeClr val="tx1"/>
                </a:solidFill>
              </a:rPr>
              <a:t>權重</a:t>
            </a:r>
          </a:p>
        </p:txBody>
      </p:sp>
      <p:sp>
        <p:nvSpPr>
          <p:cNvPr id="5123" name="內容版面配置區 2">
            <a:extLst>
              <a:ext uri="{FF2B5EF4-FFF2-40B4-BE49-F238E27FC236}">
                <a16:creationId xmlns:a16="http://schemas.microsoft.com/office/drawing/2014/main" id="{D4CD087C-BA82-4543-8193-5BB5CB5B1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4" name="Picture 2" descr="D:\EY_Documents\Documents\五南\圖 2002年起，印度開始引入基改蘇力菌棉花，但這與印度農民自殺無關.jpg">
            <a:extLst>
              <a:ext uri="{FF2B5EF4-FFF2-40B4-BE49-F238E27FC236}">
                <a16:creationId xmlns:a16="http://schemas.microsoft.com/office/drawing/2014/main" id="{225758C0-A52A-40BD-934B-EA084314E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773238"/>
            <a:ext cx="6461125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3" descr="D:\EY_Documents\Documents\GMO\photo for talk\Bitter Seeds.png">
            <a:extLst>
              <a:ext uri="{FF2B5EF4-FFF2-40B4-BE49-F238E27FC236}">
                <a16:creationId xmlns:a16="http://schemas.microsoft.com/office/drawing/2014/main" id="{2FA00099-D3DC-4EBF-9704-58D6765F5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060575"/>
            <a:ext cx="2520950" cy="388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>
            <a:extLst>
              <a:ext uri="{FF2B5EF4-FFF2-40B4-BE49-F238E27FC236}">
                <a16:creationId xmlns:a16="http://schemas.microsoft.com/office/drawing/2014/main" id="{CA02E7D7-DFE3-4BE4-BCFC-91364E38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6900" b="1">
                <a:solidFill>
                  <a:srgbClr val="CC00FF"/>
                </a:solidFill>
              </a:rPr>
              <a:t>1.2. </a:t>
            </a:r>
            <a:r>
              <a:rPr lang="zh-TW" altLang="en-US" sz="6900" b="1">
                <a:solidFill>
                  <a:srgbClr val="CC00FF"/>
                </a:solidFill>
              </a:rPr>
              <a:t>不自然嗎？</a:t>
            </a:r>
            <a:endParaRPr lang="zh-TW" altLang="en-US" sz="3200" b="1">
              <a:solidFill>
                <a:srgbClr val="CC00FF"/>
              </a:solidFill>
            </a:endParaRPr>
          </a:p>
        </p:txBody>
      </p:sp>
      <p:sp>
        <p:nvSpPr>
          <p:cNvPr id="6147" name="內容版面配置區 2">
            <a:extLst>
              <a:ext uri="{FF2B5EF4-FFF2-40B4-BE49-F238E27FC236}">
                <a16:creationId xmlns:a16="http://schemas.microsoft.com/office/drawing/2014/main" id="{016E4EEE-182E-46C5-BD9F-228CD83CC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447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b="1">
                <a:solidFill>
                  <a:srgbClr val="33CC33"/>
                </a:solidFill>
              </a:rPr>
              <a:t>1.2.1. </a:t>
            </a:r>
            <a:r>
              <a:rPr lang="zh-TW" altLang="en-US" b="1">
                <a:solidFill>
                  <a:srgbClr val="33CC33"/>
                </a:solidFill>
              </a:rPr>
              <a:t>光是電磁波、人是「發電機」</a:t>
            </a:r>
            <a:r>
              <a:rPr lang="zh-TW" altLang="en-US" sz="1400" b="1">
                <a:solidFill>
                  <a:srgbClr val="33CC33"/>
                </a:solidFill>
              </a:rPr>
              <a:t>腦波圖和心電圖</a:t>
            </a:r>
            <a:endParaRPr lang="en-US" altLang="zh-TW" sz="1400" b="1">
              <a:solidFill>
                <a:srgbClr val="33CC33"/>
              </a:solidFill>
            </a:endParaRPr>
          </a:p>
          <a:p>
            <a:pPr marL="0" indent="0">
              <a:buFontTx/>
              <a:buNone/>
            </a:pPr>
            <a:r>
              <a:rPr lang="en-US" altLang="zh-TW" b="1">
                <a:solidFill>
                  <a:srgbClr val="33CC33"/>
                </a:solidFill>
              </a:rPr>
              <a:t>1.2.2. </a:t>
            </a:r>
            <a:r>
              <a:rPr lang="zh-TW" altLang="en-US" b="1">
                <a:solidFill>
                  <a:srgbClr val="33CC33"/>
                </a:solidFill>
              </a:rPr>
              <a:t>自然界充滿基改</a:t>
            </a:r>
            <a:endParaRPr lang="en-US" altLang="zh-TW" b="1">
              <a:solidFill>
                <a:srgbClr val="33CC33"/>
              </a:solidFill>
            </a:endParaRPr>
          </a:p>
          <a:p>
            <a:pPr marL="0" indent="0">
              <a:buFontTx/>
              <a:buNone/>
            </a:pPr>
            <a:r>
              <a:rPr lang="en-US" altLang="zh-TW" b="1">
                <a:solidFill>
                  <a:srgbClr val="33CC33"/>
                </a:solidFill>
              </a:rPr>
              <a:t>1.2.3.  </a:t>
            </a:r>
            <a:r>
              <a:rPr lang="zh-TW" altLang="en-US" b="1">
                <a:solidFill>
                  <a:srgbClr val="33CC33"/>
                </a:solidFill>
              </a:rPr>
              <a:t>天然核反應爐</a:t>
            </a:r>
            <a:endParaRPr lang="en-US" altLang="zh-TW" b="1">
              <a:solidFill>
                <a:srgbClr val="33CC33"/>
              </a:solidFill>
            </a:endParaRPr>
          </a:p>
          <a:p>
            <a:pPr marL="0" indent="0">
              <a:buFontTx/>
              <a:buNone/>
            </a:pPr>
            <a:endParaRPr lang="en-US" altLang="zh-TW" sz="1400" b="1">
              <a:solidFill>
                <a:srgbClr val="33CC33"/>
              </a:solidFill>
            </a:endParaRPr>
          </a:p>
        </p:txBody>
      </p:sp>
      <p:pic>
        <p:nvPicPr>
          <p:cNvPr id="6148" name="圖片 1">
            <a:extLst>
              <a:ext uri="{FF2B5EF4-FFF2-40B4-BE49-F238E27FC236}">
                <a16:creationId xmlns:a16="http://schemas.microsoft.com/office/drawing/2014/main" id="{2D6BBFFF-D8D6-4C48-AEBB-9401FD089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933825"/>
            <a:ext cx="4911725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2">
            <a:extLst>
              <a:ext uri="{FF2B5EF4-FFF2-40B4-BE49-F238E27FC236}">
                <a16:creationId xmlns:a16="http://schemas.microsoft.com/office/drawing/2014/main" id="{1BE4ED1A-88FC-41E6-8E43-70A9624E8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636838"/>
            <a:ext cx="2517775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2" descr="C:\Users\lin\Documents\nuclear energy\圖\oklo 3低.jpg">
            <a:extLst>
              <a:ext uri="{FF2B5EF4-FFF2-40B4-BE49-F238E27FC236}">
                <a16:creationId xmlns:a16="http://schemas.microsoft.com/office/drawing/2014/main" id="{A5BD08F4-2B14-4E02-A46C-E914BBE6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645025"/>
            <a:ext cx="2592388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2">
            <a:extLst>
              <a:ext uri="{FF2B5EF4-FFF2-40B4-BE49-F238E27FC236}">
                <a16:creationId xmlns:a16="http://schemas.microsoft.com/office/drawing/2014/main" id="{E5A19322-4976-4751-86C5-D05FF6013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546725"/>
            <a:ext cx="10890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E9B0DD00-A9D6-4588-BCCB-502EB71B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9600" b="1">
                <a:solidFill>
                  <a:srgbClr val="0000FF"/>
                </a:solidFill>
              </a:rPr>
              <a:t>2. </a:t>
            </a:r>
            <a:r>
              <a:rPr lang="zh-TW" altLang="en-US" sz="9600" b="1">
                <a:solidFill>
                  <a:srgbClr val="0000FF"/>
                </a:solidFill>
              </a:rPr>
              <a:t>風險</a:t>
            </a:r>
            <a:endParaRPr lang="zh-TW" altLang="en-US" sz="9600" b="1">
              <a:solidFill>
                <a:srgbClr val="FF0000"/>
              </a:solidFill>
            </a:endParaRPr>
          </a:p>
        </p:txBody>
      </p:sp>
      <p:sp>
        <p:nvSpPr>
          <p:cNvPr id="7171" name="內容版面配置區 2">
            <a:extLst>
              <a:ext uri="{FF2B5EF4-FFF2-40B4-BE49-F238E27FC236}">
                <a16:creationId xmlns:a16="http://schemas.microsoft.com/office/drawing/2014/main" id="{DC452C6C-3194-41EB-B33F-E6E512B1A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447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b="1">
                <a:solidFill>
                  <a:srgbClr val="CC00FF"/>
                </a:solidFill>
              </a:rPr>
              <a:t>2.1. </a:t>
            </a:r>
            <a:r>
              <a:rPr lang="zh-TW" altLang="zh-TW" b="1">
                <a:solidFill>
                  <a:srgbClr val="CC00FF"/>
                </a:solidFill>
              </a:rPr>
              <a:t>美國環保署</a:t>
            </a:r>
            <a:r>
              <a:rPr lang="zh-TW" altLang="en-US" b="1">
                <a:solidFill>
                  <a:srgbClr val="CC00FF"/>
                </a:solidFill>
              </a:rPr>
              <a:t>的定義</a:t>
            </a:r>
            <a:endParaRPr lang="en-US" altLang="zh-TW" sz="1400" b="1">
              <a:solidFill>
                <a:srgbClr val="CC00FF"/>
              </a:solidFill>
            </a:endParaRPr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40A262E3-6C74-49C9-AC3D-ACE01115A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2492375"/>
            <a:ext cx="627856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圖片 1">
            <a:extLst>
              <a:ext uri="{FF2B5EF4-FFF2-40B4-BE49-F238E27FC236}">
                <a16:creationId xmlns:a16="http://schemas.microsoft.com/office/drawing/2014/main" id="{547C0963-038C-4F2D-B43E-CC099A3CF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252913"/>
            <a:ext cx="2492375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文字方塊 1">
            <a:extLst>
              <a:ext uri="{FF2B5EF4-FFF2-40B4-BE49-F238E27FC236}">
                <a16:creationId xmlns:a16="http://schemas.microsoft.com/office/drawing/2014/main" id="{00A46254-5484-4243-A0FB-0C38F11B7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252913"/>
            <a:ext cx="3960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b="1">
                <a:solidFill>
                  <a:srgbClr val="CC00FF"/>
                </a:solidFill>
              </a:rPr>
              <a:t>2.2. </a:t>
            </a:r>
            <a:r>
              <a:rPr lang="zh-TW" altLang="en-US" b="1">
                <a:solidFill>
                  <a:srgbClr val="CC00FF"/>
                </a:solidFill>
              </a:rPr>
              <a:t>認知差異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>
            <a:extLst>
              <a:ext uri="{FF2B5EF4-FFF2-40B4-BE49-F238E27FC236}">
                <a16:creationId xmlns:a16="http://schemas.microsoft.com/office/drawing/2014/main" id="{2599D6E6-9B74-4342-B0C2-BC09C793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6900" b="1">
                <a:solidFill>
                  <a:srgbClr val="CC00FF"/>
                </a:solidFill>
              </a:rPr>
              <a:t>2.3. </a:t>
            </a:r>
            <a:r>
              <a:rPr lang="zh-TW" altLang="en-US" sz="6900" b="1">
                <a:solidFill>
                  <a:srgbClr val="CC00FF"/>
                </a:solidFill>
              </a:rPr>
              <a:t>民調</a:t>
            </a:r>
            <a:endParaRPr lang="zh-TW" altLang="en-US" sz="3200" b="1">
              <a:solidFill>
                <a:srgbClr val="CC00FF"/>
              </a:solidFill>
            </a:endParaRPr>
          </a:p>
        </p:txBody>
      </p:sp>
      <p:sp>
        <p:nvSpPr>
          <p:cNvPr id="9219" name="內容版面配置區 2">
            <a:extLst>
              <a:ext uri="{FF2B5EF4-FFF2-40B4-BE49-F238E27FC236}">
                <a16:creationId xmlns:a16="http://schemas.microsoft.com/office/drawing/2014/main" id="{71B3A43D-B08D-4E74-9A84-68FA6C01F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447800"/>
          </a:xfrm>
        </p:spPr>
        <p:txBody>
          <a:bodyPr/>
          <a:lstStyle/>
          <a:p>
            <a:r>
              <a:rPr lang="en-US" altLang="zh-TW" b="1">
                <a:solidFill>
                  <a:srgbClr val="00CC00"/>
                </a:solidFill>
              </a:rPr>
              <a:t>37%</a:t>
            </a:r>
            <a:r>
              <a:rPr lang="zh-TW" altLang="en-US" b="1">
                <a:solidFill>
                  <a:srgbClr val="00CC00"/>
                </a:solidFill>
              </a:rPr>
              <a:t>民眾說基改安全；</a:t>
            </a:r>
            <a:r>
              <a:rPr lang="en-US" altLang="zh-TW" b="1">
                <a:solidFill>
                  <a:srgbClr val="00CC00"/>
                </a:solidFill>
              </a:rPr>
              <a:t>88%</a:t>
            </a:r>
            <a:r>
              <a:rPr lang="zh-TW" altLang="en-US" b="1">
                <a:solidFill>
                  <a:srgbClr val="00CC00"/>
                </a:solidFill>
              </a:rPr>
              <a:t>美國科學促進會科學家說安全</a:t>
            </a:r>
            <a:r>
              <a:rPr lang="zh-TW" altLang="en-US" sz="2000" b="1">
                <a:solidFill>
                  <a:srgbClr val="CC00FF"/>
                </a:solidFill>
              </a:rPr>
              <a:t>（最懸殊）</a:t>
            </a:r>
            <a:r>
              <a:rPr lang="en-US" altLang="zh-TW" sz="2000" b="1">
                <a:solidFill>
                  <a:srgbClr val="000000"/>
                </a:solidFill>
              </a:rPr>
              <a:t>------ 2015</a:t>
            </a:r>
            <a:r>
              <a:rPr lang="zh-TW" altLang="en-US" sz="2000" b="1">
                <a:solidFill>
                  <a:srgbClr val="000000"/>
                </a:solidFill>
              </a:rPr>
              <a:t>年，著名美國皮優（</a:t>
            </a:r>
            <a:r>
              <a:rPr lang="en-US" altLang="zh-TW" sz="2000" b="1">
                <a:solidFill>
                  <a:srgbClr val="000000"/>
                </a:solidFill>
              </a:rPr>
              <a:t>Pew</a:t>
            </a:r>
            <a:r>
              <a:rPr lang="zh-TW" altLang="en-US" sz="2000" b="1">
                <a:solidFill>
                  <a:srgbClr val="000000"/>
                </a:solidFill>
              </a:rPr>
              <a:t>）研究中心</a:t>
            </a:r>
            <a:endParaRPr lang="en-US" altLang="zh-TW" sz="2000" b="1">
              <a:solidFill>
                <a:srgbClr val="000000"/>
              </a:solidFill>
            </a:endParaRPr>
          </a:p>
          <a:p>
            <a:r>
              <a:rPr lang="zh-TW" altLang="zh-TW" b="1">
                <a:solidFill>
                  <a:srgbClr val="00CC00"/>
                </a:solidFill>
              </a:rPr>
              <a:t>「</a:t>
            </a:r>
            <a:r>
              <a:rPr lang="zh-TW" altLang="en-US" b="1">
                <a:solidFill>
                  <a:srgbClr val="00CC00"/>
                </a:solidFill>
              </a:rPr>
              <a:t>非基改大豆無基因，</a:t>
            </a:r>
            <a:r>
              <a:rPr lang="zh-TW" altLang="zh-TW" b="1">
                <a:solidFill>
                  <a:srgbClr val="00CC00"/>
                </a:solidFill>
              </a:rPr>
              <a:t>基改</a:t>
            </a:r>
            <a:r>
              <a:rPr lang="zh-TW" altLang="en-US" b="1">
                <a:solidFill>
                  <a:srgbClr val="00CC00"/>
                </a:solidFill>
              </a:rPr>
              <a:t>大豆有</a:t>
            </a:r>
            <a:r>
              <a:rPr lang="zh-TW" altLang="zh-TW" b="1">
                <a:solidFill>
                  <a:srgbClr val="00CC00"/>
                </a:solidFill>
              </a:rPr>
              <a:t>基因</a:t>
            </a:r>
            <a:r>
              <a:rPr lang="zh-TW" altLang="en-US" b="1">
                <a:solidFill>
                  <a:srgbClr val="00CC00"/>
                </a:solidFill>
              </a:rPr>
              <a:t> 」</a:t>
            </a:r>
            <a:r>
              <a:rPr lang="en-US" altLang="zh-TW" sz="1800" b="1"/>
              <a:t>2002</a:t>
            </a:r>
            <a:r>
              <a:rPr lang="zh-TW" altLang="zh-TW" sz="1800" b="1"/>
              <a:t>年衛生署民調</a:t>
            </a:r>
            <a:endParaRPr lang="en-US" altLang="zh-TW" sz="1800" b="1"/>
          </a:p>
          <a:p>
            <a:endParaRPr lang="zh-TW" altLang="en-US" b="1">
              <a:solidFill>
                <a:srgbClr val="009900"/>
              </a:solidFill>
            </a:endParaRPr>
          </a:p>
          <a:p>
            <a:pPr>
              <a:buFontTx/>
              <a:buNone/>
            </a:pPr>
            <a:endParaRPr lang="en-US" altLang="zh-TW" sz="1400" b="1">
              <a:solidFill>
                <a:srgbClr val="33CC33"/>
              </a:solidFill>
            </a:endParaRPr>
          </a:p>
        </p:txBody>
      </p:sp>
      <p:pic>
        <p:nvPicPr>
          <p:cNvPr id="8196" name="圖片 4">
            <a:extLst>
              <a:ext uri="{FF2B5EF4-FFF2-40B4-BE49-F238E27FC236}">
                <a16:creationId xmlns:a16="http://schemas.microsoft.com/office/drawing/2014/main" id="{DEA1F79E-FC7E-4B90-8389-69AC298D6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95"/>
          <a:stretch>
            <a:fillRect/>
          </a:stretch>
        </p:blipFill>
        <p:spPr bwMode="auto">
          <a:xfrm>
            <a:off x="4427538" y="4149725"/>
            <a:ext cx="3532187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>
            <a:extLst>
              <a:ext uri="{FF2B5EF4-FFF2-40B4-BE49-F238E27FC236}">
                <a16:creationId xmlns:a16="http://schemas.microsoft.com/office/drawing/2014/main" id="{96CBED79-0776-46FE-8756-038FD6F6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6900" b="1">
                <a:solidFill>
                  <a:srgbClr val="CC00FF"/>
                </a:solidFill>
              </a:rPr>
              <a:t>2.4. </a:t>
            </a:r>
            <a:r>
              <a:rPr lang="zh-TW" altLang="en-US" sz="6900" b="1">
                <a:solidFill>
                  <a:srgbClr val="CC00FF"/>
                </a:solidFill>
              </a:rPr>
              <a:t>風險</a:t>
            </a:r>
            <a:r>
              <a:rPr lang="en-US" altLang="zh-TW" sz="6900" b="1">
                <a:solidFill>
                  <a:srgbClr val="CC00FF"/>
                </a:solidFill>
              </a:rPr>
              <a:t>vs.</a:t>
            </a:r>
            <a:r>
              <a:rPr lang="zh-TW" altLang="en-US" sz="6900" b="1">
                <a:solidFill>
                  <a:srgbClr val="CC00FF"/>
                </a:solidFill>
              </a:rPr>
              <a:t>福祉</a:t>
            </a:r>
            <a:endParaRPr lang="zh-TW" altLang="en-US" sz="3200" b="1">
              <a:solidFill>
                <a:srgbClr val="CC00FF"/>
              </a:solidFill>
            </a:endParaRPr>
          </a:p>
        </p:txBody>
      </p:sp>
      <p:sp>
        <p:nvSpPr>
          <p:cNvPr id="9219" name="內容版面配置區 2">
            <a:extLst>
              <a:ext uri="{FF2B5EF4-FFF2-40B4-BE49-F238E27FC236}">
                <a16:creationId xmlns:a16="http://schemas.microsoft.com/office/drawing/2014/main" id="{E49AA43A-BC77-410E-B17A-87B6E7AA6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447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b="1">
                <a:solidFill>
                  <a:srgbClr val="33CC33"/>
                </a:solidFill>
              </a:rPr>
              <a:t>2.4.1. </a:t>
            </a:r>
            <a:r>
              <a:rPr lang="zh-TW" altLang="en-US" b="1">
                <a:solidFill>
                  <a:srgbClr val="33CC33"/>
                </a:solidFill>
              </a:rPr>
              <a:t>至今無一人因電磁波而死 </a:t>
            </a:r>
            <a:r>
              <a:rPr lang="zh-TW" altLang="en-US" sz="1600" b="1"/>
              <a:t>救人無數</a:t>
            </a:r>
            <a:endParaRPr lang="en-US" altLang="zh-TW" sz="1600" b="1"/>
          </a:p>
          <a:p>
            <a:pPr marL="0" indent="0">
              <a:buFontTx/>
              <a:buNone/>
            </a:pPr>
            <a:r>
              <a:rPr lang="en-US" altLang="zh-TW" b="1">
                <a:solidFill>
                  <a:srgbClr val="33CC33"/>
                </a:solidFill>
              </a:rPr>
              <a:t>2.4.2. </a:t>
            </a:r>
            <a:r>
              <a:rPr lang="zh-TW" altLang="en-US" b="1">
                <a:solidFill>
                  <a:srgbClr val="33CC33"/>
                </a:solidFill>
              </a:rPr>
              <a:t>至今無一人因基改而死</a:t>
            </a:r>
            <a:endParaRPr lang="en-US" altLang="zh-TW" b="1">
              <a:solidFill>
                <a:srgbClr val="33CC33"/>
              </a:solidFill>
            </a:endParaRPr>
          </a:p>
          <a:p>
            <a:pPr marL="0" indent="0">
              <a:buFontTx/>
              <a:buNone/>
            </a:pPr>
            <a:r>
              <a:rPr lang="zh-TW" altLang="en-US" sz="1600" b="1"/>
              <a:t>                                    基改胰島素、夏威夷木瓜、黃金米</a:t>
            </a:r>
            <a:endParaRPr lang="en-US" altLang="zh-TW" sz="1600" b="1"/>
          </a:p>
          <a:p>
            <a:pPr marL="0" indent="0">
              <a:buFontTx/>
              <a:buNone/>
            </a:pPr>
            <a:r>
              <a:rPr lang="en-US" altLang="zh-TW" b="1">
                <a:solidFill>
                  <a:srgbClr val="33CC33"/>
                </a:solidFill>
              </a:rPr>
              <a:t>2.4.3. </a:t>
            </a:r>
            <a:r>
              <a:rPr lang="zh-TW" altLang="en-US" b="1">
                <a:solidFill>
                  <a:srgbClr val="33CC33"/>
                </a:solidFill>
              </a:rPr>
              <a:t> 至今無一人因美式核電廠輻射而死</a:t>
            </a:r>
            <a:endParaRPr lang="en-US" altLang="zh-TW" b="1">
              <a:solidFill>
                <a:srgbClr val="33CC33"/>
              </a:solidFill>
            </a:endParaRPr>
          </a:p>
          <a:p>
            <a:pPr marL="0" indent="0">
              <a:buFontTx/>
              <a:buNone/>
            </a:pPr>
            <a:r>
              <a:rPr lang="zh-TW" altLang="en-US" sz="1400" b="1"/>
              <a:t>                                         </a:t>
            </a:r>
            <a:r>
              <a:rPr lang="zh-TW" altLang="en-US" sz="1600" b="1"/>
              <a:t>減少空污與其傷亡、減少溫室氣體</a:t>
            </a:r>
            <a:endParaRPr lang="en-US" altLang="zh-TW" sz="1600" b="1">
              <a:solidFill>
                <a:srgbClr val="33CC33"/>
              </a:solidFill>
            </a:endParaRPr>
          </a:p>
        </p:txBody>
      </p:sp>
      <p:pic>
        <p:nvPicPr>
          <p:cNvPr id="9220" name="圖片 6">
            <a:extLst>
              <a:ext uri="{FF2B5EF4-FFF2-40B4-BE49-F238E27FC236}">
                <a16:creationId xmlns:a16="http://schemas.microsoft.com/office/drawing/2014/main" id="{DA7C5226-5335-474E-9518-385394A19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429125"/>
            <a:ext cx="283210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圖片 1">
            <a:extLst>
              <a:ext uri="{FF2B5EF4-FFF2-40B4-BE49-F238E27FC236}">
                <a16:creationId xmlns:a16="http://schemas.microsoft.com/office/drawing/2014/main" id="{5140060E-9925-43A4-83F3-A03A4AAC5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4446588"/>
            <a:ext cx="179705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圖片 3">
            <a:extLst>
              <a:ext uri="{FF2B5EF4-FFF2-40B4-BE49-F238E27FC236}">
                <a16:creationId xmlns:a16="http://schemas.microsoft.com/office/drawing/2014/main" id="{012ED8B6-7BAC-4539-80C5-AF18A4AD5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5370513"/>
            <a:ext cx="179705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圖片 2">
            <a:extLst>
              <a:ext uri="{FF2B5EF4-FFF2-40B4-BE49-F238E27FC236}">
                <a16:creationId xmlns:a16="http://schemas.microsoft.com/office/drawing/2014/main" id="{3BBD6DD8-2F83-4BBB-B3F0-D8E5404153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4429125"/>
            <a:ext cx="3392488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5444CCAC-40DD-4545-8C89-4B5C2AA9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6000" b="1">
                <a:solidFill>
                  <a:srgbClr val="CC00FF"/>
                </a:solidFill>
              </a:rPr>
              <a:t>2.5. </a:t>
            </a:r>
            <a:r>
              <a:rPr lang="zh-TW" altLang="en-US" sz="6000" b="1">
                <a:solidFill>
                  <a:srgbClr val="CC00FF"/>
                </a:solidFill>
              </a:rPr>
              <a:t>誰要求絕對安全？</a:t>
            </a:r>
          </a:p>
        </p:txBody>
      </p:sp>
      <p:sp>
        <p:nvSpPr>
          <p:cNvPr id="10243" name="內容版面配置區 2">
            <a:extLst>
              <a:ext uri="{FF2B5EF4-FFF2-40B4-BE49-F238E27FC236}">
                <a16:creationId xmlns:a16="http://schemas.microsoft.com/office/drawing/2014/main" id="{008DD133-5C40-45C9-89BD-EAE25C759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b="1">
                <a:solidFill>
                  <a:srgbClr val="00CC00"/>
                </a:solidFill>
              </a:rPr>
              <a:t>人生充滿風險：從早廚房瓦斯爐與早餐、交通工具等絕對安全嗎？</a:t>
            </a:r>
            <a:endParaRPr lang="en-US" altLang="zh-TW" sz="2400" b="1">
              <a:solidFill>
                <a:srgbClr val="00CC00"/>
              </a:solidFill>
            </a:endParaRPr>
          </a:p>
          <a:p>
            <a:r>
              <a:rPr lang="zh-TW" altLang="en-US" sz="2400" b="1">
                <a:solidFill>
                  <a:srgbClr val="00CC00"/>
                </a:solidFill>
              </a:rPr>
              <a:t>安全是個無盡的連續觀念，並無絕對安全。每人經常在盤算福祉與風險，例如，風雨天出門與否？</a:t>
            </a:r>
            <a:endParaRPr lang="en-US" altLang="zh-TW" sz="2400" b="1">
              <a:solidFill>
                <a:srgbClr val="00CC00"/>
              </a:solidFill>
            </a:endParaRPr>
          </a:p>
          <a:p>
            <a:r>
              <a:rPr lang="zh-TW" altLang="en-US" sz="2400" b="1">
                <a:solidFill>
                  <a:srgbClr val="00CC00"/>
                </a:solidFill>
              </a:rPr>
              <a:t>科學可證明有風險，但不能證明絕無風險：世衛聲明「至今並無有害證據」，而非「絕對無害」</a:t>
            </a:r>
            <a:endParaRPr lang="en-US" altLang="zh-TW" sz="2400" b="1">
              <a:solidFill>
                <a:srgbClr val="00CC00"/>
              </a:solidFill>
            </a:endParaRPr>
          </a:p>
          <a:p>
            <a:r>
              <a:rPr lang="zh-TW" altLang="en-US" b="1">
                <a:solidFill>
                  <a:srgbClr val="00B0F0"/>
                </a:solidFill>
              </a:rPr>
              <a:t>概率  </a:t>
            </a:r>
            <a:r>
              <a:rPr lang="en-US" altLang="zh-TW" b="1">
                <a:solidFill>
                  <a:srgbClr val="00B0F0"/>
                </a:solidFill>
              </a:rPr>
              <a:t>0        </a:t>
            </a:r>
            <a:r>
              <a:rPr lang="zh-TW" altLang="en-US" b="1">
                <a:solidFill>
                  <a:srgbClr val="00B0F0"/>
                </a:solidFill>
              </a:rPr>
              <a:t>         </a:t>
            </a:r>
            <a:r>
              <a:rPr lang="en-US" altLang="zh-TW" b="1">
                <a:solidFill>
                  <a:srgbClr val="00B0F0"/>
                </a:solidFill>
              </a:rPr>
              <a:t>    </a:t>
            </a:r>
            <a:r>
              <a:rPr lang="en-US" altLang="zh-TW" b="1">
                <a:solidFill>
                  <a:srgbClr val="FF0000"/>
                </a:solidFill>
              </a:rPr>
              <a:t>10</a:t>
            </a:r>
            <a:r>
              <a:rPr lang="en-US" altLang="zh-TW" b="1" baseline="30000">
                <a:solidFill>
                  <a:srgbClr val="FF0000"/>
                </a:solidFill>
              </a:rPr>
              <a:t>-4</a:t>
            </a:r>
            <a:r>
              <a:rPr lang="en-US" altLang="zh-TW" b="1">
                <a:solidFill>
                  <a:srgbClr val="00B0F0"/>
                </a:solidFill>
              </a:rPr>
              <a:t>                 </a:t>
            </a:r>
            <a:r>
              <a:rPr lang="en-US" altLang="zh-TW" b="1">
                <a:solidFill>
                  <a:srgbClr val="FF0000"/>
                </a:solidFill>
              </a:rPr>
              <a:t>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2" name="向右箭號 1">
            <a:extLst>
              <a:ext uri="{FF2B5EF4-FFF2-40B4-BE49-F238E27FC236}">
                <a16:creationId xmlns:a16="http://schemas.microsoft.com/office/drawing/2014/main" id="{85490D41-09FC-40FC-9597-0181F7AAFA11}"/>
              </a:ext>
            </a:extLst>
          </p:cNvPr>
          <p:cNvSpPr/>
          <p:nvPr/>
        </p:nvSpPr>
        <p:spPr>
          <a:xfrm flipV="1">
            <a:off x="2124075" y="4868863"/>
            <a:ext cx="2735263" cy="36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245" name="文字方塊 2">
            <a:extLst>
              <a:ext uri="{FF2B5EF4-FFF2-40B4-BE49-F238E27FC236}">
                <a16:creationId xmlns:a16="http://schemas.microsoft.com/office/drawing/2014/main" id="{1EB67A91-4620-4E4D-8279-1CAF518B2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5157788"/>
            <a:ext cx="4679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2400" b="1">
                <a:solidFill>
                  <a:srgbClr val="00B0F0"/>
                </a:solidFill>
              </a:rPr>
              <a:t>          無害                             </a:t>
            </a:r>
            <a:r>
              <a:rPr lang="zh-TW" altLang="en-US" sz="2400" b="1">
                <a:solidFill>
                  <a:srgbClr val="FF0000"/>
                </a:solidFill>
              </a:rPr>
              <a:t>危險</a:t>
            </a:r>
          </a:p>
        </p:txBody>
      </p:sp>
      <p:sp>
        <p:nvSpPr>
          <p:cNvPr id="3" name="向左箭號 2">
            <a:extLst>
              <a:ext uri="{FF2B5EF4-FFF2-40B4-BE49-F238E27FC236}">
                <a16:creationId xmlns:a16="http://schemas.microsoft.com/office/drawing/2014/main" id="{2E704A27-CE6E-4F49-A191-BB11CC97E079}"/>
              </a:ext>
            </a:extLst>
          </p:cNvPr>
          <p:cNvSpPr/>
          <p:nvPr/>
        </p:nvSpPr>
        <p:spPr>
          <a:xfrm>
            <a:off x="4859338" y="4851400"/>
            <a:ext cx="2160587" cy="3603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5C056C0-2972-4EB9-9BA9-7D2773DF4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609600"/>
            <a:ext cx="7978775" cy="1600200"/>
          </a:xfrm>
        </p:spPr>
        <p:txBody>
          <a:bodyPr/>
          <a:lstStyle/>
          <a:p>
            <a:pPr algn="l" eaLnBrk="1" hangingPunct="1"/>
            <a:r>
              <a:rPr lang="en-US" altLang="zh-TW" sz="8800" b="1">
                <a:solidFill>
                  <a:srgbClr val="0000FF"/>
                </a:solidFill>
              </a:rPr>
              <a:t>3. </a:t>
            </a:r>
            <a:r>
              <a:rPr lang="zh-TW" altLang="en-US" sz="8800" b="1">
                <a:solidFill>
                  <a:srgbClr val="0000FF"/>
                </a:solidFill>
              </a:rPr>
              <a:t>相信的力量</a:t>
            </a:r>
            <a:br>
              <a:rPr lang="en-US" altLang="zh-TW" sz="8800" b="1">
                <a:solidFill>
                  <a:srgbClr val="0000FF"/>
                </a:solidFill>
              </a:rPr>
            </a:br>
            <a:r>
              <a:rPr lang="zh-TW" altLang="en-US" sz="3200" b="1">
                <a:solidFill>
                  <a:srgbClr val="0000FF"/>
                </a:solidFill>
              </a:rPr>
              <a:t>「錯誤認知」在傷害民眾</a:t>
            </a:r>
            <a:endParaRPr lang="zh-TW" altLang="en-US" sz="3200" b="1">
              <a:solidFill>
                <a:srgbClr val="6600FF"/>
              </a:solidFill>
              <a:latin typeface="新細明體" panose="02020500000000000000" pitchFamily="18" charset="-120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158B4CE-B3D5-488A-9830-B87CFAD5D1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0" y="1981200"/>
            <a:ext cx="3505200" cy="4114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solidFill>
                  <a:srgbClr val="A50021"/>
                </a:solidFill>
                <a:latin typeface="新細明體" panose="02020500000000000000" pitchFamily="18" charset="-120"/>
              </a:rPr>
              <a:t>	</a:t>
            </a:r>
            <a:endParaRPr lang="en-US" altLang="zh-TW" sz="2600">
              <a:solidFill>
                <a:srgbClr val="0000FF"/>
              </a:solidFill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F98EA443-33E4-4667-BFCF-354A8F81D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141663"/>
            <a:ext cx="451802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4400" b="1">
                <a:solidFill>
                  <a:srgbClr val="00CC00"/>
                </a:solidFill>
              </a:rPr>
              <a:t>積憂成疾</a:t>
            </a:r>
            <a:endParaRPr lang="en-US" altLang="zh-TW" sz="1800" b="1">
              <a:solidFill>
                <a:srgbClr val="00CC00"/>
              </a:solidFill>
            </a:endParaRPr>
          </a:p>
        </p:txBody>
      </p:sp>
      <p:pic>
        <p:nvPicPr>
          <p:cNvPr id="11269" name="圖片 5" descr="imagesC.jpg">
            <a:extLst>
              <a:ext uri="{FF2B5EF4-FFF2-40B4-BE49-F238E27FC236}">
                <a16:creationId xmlns:a16="http://schemas.microsoft.com/office/drawing/2014/main" id="{786D73C6-0BDD-4E7F-A53A-E01E3DA35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8" y="2357438"/>
            <a:ext cx="308768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文字方塊 7">
            <a:extLst>
              <a:ext uri="{FF2B5EF4-FFF2-40B4-BE49-F238E27FC236}">
                <a16:creationId xmlns:a16="http://schemas.microsoft.com/office/drawing/2014/main" id="{22BFB770-78B8-44F6-815E-30EC402A6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941888"/>
            <a:ext cx="73453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4000" b="1">
                <a:solidFill>
                  <a:srgbClr val="00CC00"/>
                </a:solidFill>
              </a:rPr>
              <a:t>為何生活於</a:t>
            </a:r>
            <a:r>
              <a:rPr lang="zh-TW" altLang="en-US" b="1">
                <a:solidFill>
                  <a:srgbClr val="FF00FF"/>
                </a:solidFill>
              </a:rPr>
              <a:t>錯誤</a:t>
            </a:r>
            <a:r>
              <a:rPr lang="zh-TW" altLang="en-US" sz="4000" b="1">
                <a:solidFill>
                  <a:srgbClr val="00CC00"/>
                </a:solidFill>
              </a:rPr>
              <a:t>認知陰影下？</a:t>
            </a:r>
            <a:endParaRPr lang="en-US" altLang="zh-TW" sz="4000" b="1">
              <a:solidFill>
                <a:srgbClr val="00CC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28606</TotalTime>
  <Words>359</Words>
  <Application>Microsoft Office PowerPoint</Application>
  <PresentationFormat>如螢幕大小 (4:3)</PresentationFormat>
  <Paragraphs>38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Times New Roman</vt:lpstr>
      <vt:lpstr>新細明體</vt:lpstr>
      <vt:lpstr>Arial</vt:lpstr>
      <vt:lpstr>預設簡報設計</vt:lpstr>
      <vt:lpstr>1. 科學觀</vt:lpstr>
      <vt:lpstr>1.1.2. 證據權重</vt:lpstr>
      <vt:lpstr>印農因基改自殺：名人催淚但瞎掰 美國導演vs .Nature權重</vt:lpstr>
      <vt:lpstr>1.2. 不自然嗎？</vt:lpstr>
      <vt:lpstr>2. 風險</vt:lpstr>
      <vt:lpstr>2.3. 民調</vt:lpstr>
      <vt:lpstr>2.4. 風險vs.福祉</vt:lpstr>
      <vt:lpstr>2.5. 誰要求絕對安全？</vt:lpstr>
      <vt:lpstr>3. 相信的力量 「錯誤認知」在傷害民眾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簡大</cp:lastModifiedBy>
  <cp:revision>2243</cp:revision>
  <dcterms:created xsi:type="dcterms:W3CDTF">2007-05-26T05:00:18Z</dcterms:created>
  <dcterms:modified xsi:type="dcterms:W3CDTF">2020-07-22T16:50:02Z</dcterms:modified>
</cp:coreProperties>
</file>