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57" r:id="rId4"/>
    <p:sldId id="285" r:id="rId5"/>
    <p:sldId id="284" r:id="rId6"/>
    <p:sldId id="266" r:id="rId7"/>
    <p:sldId id="272" r:id="rId8"/>
    <p:sldId id="267" r:id="rId9"/>
    <p:sldId id="268" r:id="rId10"/>
    <p:sldId id="283" r:id="rId11"/>
    <p:sldId id="269" r:id="rId12"/>
    <p:sldId id="273" r:id="rId13"/>
    <p:sldId id="280" r:id="rId14"/>
    <p:sldId id="281" r:id="rId15"/>
    <p:sldId id="282" r:id="rId16"/>
    <p:sldId id="286" r:id="rId17"/>
    <p:sldId id="274" r:id="rId18"/>
    <p:sldId id="27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1" autoAdjust="0"/>
    <p:restoredTop sz="94660"/>
  </p:normalViewPr>
  <p:slideViewPr>
    <p:cSldViewPr snapToGrid="0">
      <p:cViewPr varScale="1">
        <p:scale>
          <a:sx n="84" d="100"/>
          <a:sy n="84" d="100"/>
        </p:scale>
        <p:origin x="-547" y="-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0F33BF8-FD8E-786C-E15E-E839FDF28F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9AC2F9CB-7901-1897-0622-D26554C82D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7E582C05-515F-B6CD-BAAD-A85C6E8EE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E0F7A-D311-4F49-8534-70D3220B4BB0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E3C4F145-A780-D801-34B1-952578D06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643C2776-D61B-1BE0-DAD9-9115B8BF8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B2579-F3E7-49CB-BCA2-518EBBD52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102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A6036EE-75BD-2041-346A-9751132F1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35A7DEB4-59FC-F94E-CE1E-1BAE867E1B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FAF04A84-931B-567B-8BA7-1CFAA44D3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E0F7A-D311-4F49-8534-70D3220B4BB0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8C580D2B-CF67-5316-F00F-82BEBDA94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FB3F5507-C9AC-5F2D-6392-B66544928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B2579-F3E7-49CB-BCA2-518EBBD52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947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xmlns="" id="{FF963630-547A-D682-588A-9B3BF4A2BF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0441B8FB-15EA-E2DB-E546-0FDFA74E64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E7099FBA-3318-F430-9238-CE6D093F7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E0F7A-D311-4F49-8534-70D3220B4BB0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B3F16089-F829-DD68-5D3F-2175104F0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284F7E61-C042-2616-1A4C-8239F8AD9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B2579-F3E7-49CB-BCA2-518EBBD52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130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7EA60D0-A96A-7BA3-8151-D2426ABEB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8995B592-6FF4-F1CF-0AD8-196E556B8A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F688347B-553B-FB7C-071A-8F8B9CFAA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E0F7A-D311-4F49-8534-70D3220B4BB0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6204CF4E-0B10-2210-EBC6-A8F0445FC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CF57CACF-E97F-6DF7-EC7C-9F8F35C17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B2579-F3E7-49CB-BCA2-518EBBD52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862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CE67FC3D-1EFA-9088-66D0-E3063BBDF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74FDC549-C0B9-87F6-5635-A3153B46A3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18304B00-38CB-B596-9C8C-B7949712E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E0F7A-D311-4F49-8534-70D3220B4BB0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0AECB766-FFA2-24BC-153B-CA2622A7D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C37203E8-005F-F530-D6EC-FFD3FA376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B2579-F3E7-49CB-BCA2-518EBBD52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718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1BB6436-DABC-EA59-16D2-57D8BEB02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333F17B2-88DA-F787-56F4-1765242A77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23BA2EE3-B444-FF67-B4EA-11FDF0E506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FE56265B-DC6C-28F4-81DB-D7F60B054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E0F7A-D311-4F49-8534-70D3220B4BB0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83EC8090-BD4F-CDCD-9C61-5123F78AC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C226ACE0-F80E-3F73-E8B0-CF76AF97F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B2579-F3E7-49CB-BCA2-518EBBD52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893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0BE3C57-7CD4-B732-EC2A-8DE166445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B43143F4-2584-0768-FED4-4E3F3A8F2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2F128599-7522-0440-5350-B3C70CC4A2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9F0B35A0-7A68-0D8C-991E-ADF73C8FBE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F802823B-E595-5F81-D71F-B0305CAA15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xmlns="" id="{9E1EE24D-D1DE-9B3E-4080-6808708C0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E0F7A-D311-4F49-8534-70D3220B4BB0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xmlns="" id="{C06C2DEB-A9DD-A722-1495-E6D7A91BC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xmlns="" id="{D8971254-CB67-6345-01AC-7BAF7FD67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B2579-F3E7-49CB-BCA2-518EBBD52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623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6648288-2F93-747D-9554-15E36671F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35174584-4E29-D26E-0C6F-FD2DB8A03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E0F7A-D311-4F49-8534-70D3220B4BB0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CADE618B-D099-FF72-1C9A-FF8374FA8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38451358-EAB2-6BBD-CD23-0286DD1C0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B2579-F3E7-49CB-BCA2-518EBBD52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802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xmlns="" id="{33190D7B-3496-BB63-17A5-158547EBA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E0F7A-D311-4F49-8534-70D3220B4BB0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="" id="{1DD90573-7834-709E-2B09-296E30DF4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E1379807-BBF2-3092-4B19-368A23A12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B2579-F3E7-49CB-BCA2-518EBBD52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98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5E85BB5-563D-24A5-F24B-ACA0E5ADA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C1289F38-DB5E-A78A-05ED-CFD3413A93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8EB3C4BF-4FF5-8AB9-9C5D-0B2A90D1E8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D2EC3A4D-B75A-4727-24FA-A74947B1A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E0F7A-D311-4F49-8534-70D3220B4BB0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3082729F-7372-D5A4-CE10-418BC3815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7F7D7F14-8019-48F4-B05F-BFE11B73B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B2579-F3E7-49CB-BCA2-518EBBD52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113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9FE2280-6670-C94E-0DF5-91978AFA7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xmlns="" id="{0041BED5-92ED-AC74-6807-2113BAFCA8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67BDB5BB-A36C-979E-585C-FE2BC429D7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8F192718-E975-55E0-B895-63A124910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E0F7A-D311-4F49-8534-70D3220B4BB0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20EB14A0-932E-D2B9-9ED9-B80E2859A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BC421619-2C72-C208-D14C-AF0CB76DD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B2579-F3E7-49CB-BCA2-518EBBD52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100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xmlns="" id="{2FDE79DA-3549-F3A3-FCB4-F0D88BDB8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738A3F15-CA53-DA31-8BB4-5AEC4A2B81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904A0621-10A1-9453-405A-725CA9DD73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3E0F7A-D311-4F49-8534-70D3220B4BB0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87C79395-795F-E2AE-BE57-7368ECF212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3430DED2-C8D2-D377-6F2B-ABAC2F7F5D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1B2579-F3E7-49CB-BCA2-518EBBD52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200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jet-w.github.io/unisa/2023SP5/AdvancedAnalyticTechniques1/project.html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F71CC32-FF3D-7C37-2552-16EA87FD3F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Kalman Filter</a:t>
            </a:r>
            <a:endParaRPr 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0B796731-8234-25E1-8D71-3F1CC8A901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err="1" smtClean="0"/>
              <a:t>Haiyue</a:t>
            </a:r>
            <a:r>
              <a:rPr lang="en-US" dirty="0" smtClean="0"/>
              <a:t> </a:t>
            </a:r>
            <a:r>
              <a:rPr lang="en-US" dirty="0"/>
              <a:t>Wang</a:t>
            </a:r>
          </a:p>
        </p:txBody>
      </p:sp>
    </p:spTree>
    <p:extLst>
      <p:ext uri="{BB962C8B-B14F-4D97-AF65-F5344CB8AC3E}">
        <p14:creationId xmlns:p14="http://schemas.microsoft.com/office/powerpoint/2010/main" val="23668031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C9127D9B-9414-77EC-0A68-29FD840F0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Weight a Gold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6682DEB9-1F3F-86E6-2C1D-4B28A6FA27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Measurements vs. True value vs. Estimat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795" y="1758269"/>
            <a:ext cx="8845390" cy="4762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11784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87EC568-F726-48DA-C182-951B1E028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Track a Car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B2FE7A0C-1F7E-AAD3-040B-A76C36D5CA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Alt text">
            <a:extLst>
              <a:ext uri="{FF2B5EF4-FFF2-40B4-BE49-F238E27FC236}">
                <a16:creationId xmlns:a16="http://schemas.microsoft.com/office/drawing/2014/main" xmlns="" id="{7CC6E176-6B19-029A-688A-F02FEBA64E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25625"/>
            <a:ext cx="6814886" cy="235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23498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87EC568-F726-48DA-C182-951B1E028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Track a Car</a:t>
            </a:r>
          </a:p>
        </p:txBody>
      </p:sp>
      <p:pic>
        <p:nvPicPr>
          <p:cNvPr id="2050" name="Picture 2" descr="Alt text">
            <a:extLst>
              <a:ext uri="{FF2B5EF4-FFF2-40B4-BE49-F238E27FC236}">
                <a16:creationId xmlns:a16="http://schemas.microsoft.com/office/drawing/2014/main" xmlns="" id="{7CC6E176-6B19-029A-688A-F02FEBA64E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25625"/>
            <a:ext cx="6814886" cy="235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22401DF9-F90B-54F6-285B-57CB4DE59A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318762"/>
            <a:ext cx="6571834" cy="1679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123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87EC568-F726-48DA-C182-951B1E028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Track a Car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22401DF9-F90B-54F6-285B-57CB4DE59A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6571834" cy="167970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262AF52F-D744-C56B-DD2F-5A039117BD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105166"/>
            <a:ext cx="4939721" cy="2119589"/>
          </a:xfrm>
          <a:prstGeom prst="rect">
            <a:avLst/>
          </a:prstGeom>
        </p:spPr>
      </p:pic>
      <p:sp>
        <p:nvSpPr>
          <p:cNvPr id="7" name="箭头: 下 6">
            <a:extLst>
              <a:ext uri="{FF2B5EF4-FFF2-40B4-BE49-F238E27FC236}">
                <a16:creationId xmlns:a16="http://schemas.microsoft.com/office/drawing/2014/main" xmlns="" id="{BEE142A4-1CD6-D216-26AA-C6D105709863}"/>
              </a:ext>
            </a:extLst>
          </p:cNvPr>
          <p:cNvSpPr/>
          <p:nvPr/>
        </p:nvSpPr>
        <p:spPr>
          <a:xfrm>
            <a:off x="2564348" y="3255264"/>
            <a:ext cx="743712" cy="84990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xmlns="" id="{AB6309C6-4438-FD9C-0E40-43FEADE06F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3754" y="4199887"/>
            <a:ext cx="3780046" cy="891921"/>
          </a:xfrm>
          <a:prstGeom prst="rect">
            <a:avLst/>
          </a:prstGeom>
        </p:spPr>
      </p:pic>
      <p:sp>
        <p:nvSpPr>
          <p:cNvPr id="10" name="箭头: 下 9">
            <a:extLst>
              <a:ext uri="{FF2B5EF4-FFF2-40B4-BE49-F238E27FC236}">
                <a16:creationId xmlns:a16="http://schemas.microsoft.com/office/drawing/2014/main" xmlns="" id="{8B1E5912-7870-3A7A-285C-7F220C8E8269}"/>
              </a:ext>
            </a:extLst>
          </p:cNvPr>
          <p:cNvSpPr/>
          <p:nvPr/>
        </p:nvSpPr>
        <p:spPr>
          <a:xfrm rot="16200000">
            <a:off x="6327333" y="3771279"/>
            <a:ext cx="743712" cy="174913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613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 – Track a Car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How could we track a plan in 3 D world</a:t>
            </a:r>
          </a:p>
          <a:p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7352" y="2595704"/>
            <a:ext cx="4025114" cy="654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1295" y="3563058"/>
            <a:ext cx="5286375" cy="2447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504233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 – Track a Car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013" y="1652352"/>
            <a:ext cx="8896350" cy="447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768770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The limitation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98968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8FB9F3A-0389-1798-E65F-493B28D68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17A5B292-3C99-3224-014C-93DC00A3D5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3200" b="1" dirty="0"/>
              <a:t>Kalman filtering is an idea, and the specific implementation depends on the specific state of the problem that needs to be described.</a:t>
            </a:r>
          </a:p>
          <a:p>
            <a:pPr marL="0" indent="0" algn="just">
              <a:buNone/>
            </a:pPr>
            <a:endParaRPr lang="en-US" sz="3200" b="1" dirty="0"/>
          </a:p>
          <a:p>
            <a:pPr marL="0" indent="0" algn="just">
              <a:buNone/>
            </a:pPr>
            <a:endParaRPr lang="en-US" sz="3200" b="1" dirty="0"/>
          </a:p>
          <a:p>
            <a:pPr marL="0" indent="0" algn="just">
              <a:buNone/>
            </a:pPr>
            <a:endParaRPr lang="en-US" sz="3200" b="1" dirty="0"/>
          </a:p>
          <a:p>
            <a:pPr marL="0" indent="0" algn="just">
              <a:buNone/>
            </a:pPr>
            <a:endParaRPr lang="en-US" sz="3200" b="1" dirty="0"/>
          </a:p>
          <a:p>
            <a:pPr marL="0" indent="0" algn="just">
              <a:buNone/>
            </a:pPr>
            <a:r>
              <a:rPr lang="en-US" sz="1400" b="1" dirty="0"/>
              <a:t>All the content could view on my blog: </a:t>
            </a:r>
            <a:r>
              <a:rPr lang="en-US" sz="1400" b="1" dirty="0">
                <a:hlinkClick r:id="rId2"/>
              </a:rPr>
              <a:t>https://jet-w.github.io/unisa/2023SP5/AdvancedAnalyticTechniques1/project.html</a:t>
            </a:r>
            <a:endParaRPr lang="en-US" sz="1400" b="1" dirty="0"/>
          </a:p>
          <a:p>
            <a:pPr marL="0" indent="0" algn="just">
              <a:buNone/>
            </a:pP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2349897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FED13D0-1777-7362-78DA-C791BAE10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780350DE-192C-DC5E-C6D5-B1C97C4347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u="sng" dirty="0">
                <a:effectLst/>
                <a:latin typeface="Calibri" pitchFamily="34" charset="0"/>
                <a:cs typeface="Calibri" pitchFamily="34" charset="0"/>
              </a:rPr>
              <a:t>https://www.kalmanfilter.net/CN/default_cn.aspx</a:t>
            </a:r>
            <a:endParaRPr lang="en-US" b="0" dirty="0">
              <a:effectLst/>
              <a:latin typeface="Calibri" pitchFamily="34" charset="0"/>
              <a:cs typeface="Calibri" pitchFamily="34" charset="0"/>
            </a:endParaRPr>
          </a:p>
          <a:p>
            <a:r>
              <a:rPr lang="en-US" b="0" u="sng" dirty="0">
                <a:effectLst/>
                <a:latin typeface="Calibri" pitchFamily="34" charset="0"/>
                <a:cs typeface="Calibri" pitchFamily="34" charset="0"/>
              </a:rPr>
              <a:t>https://longaspire.github.io/blog/%E5%8D%A1%E5%B0%94%E6%9B%BC%E6%BB%A4%E6%B3%A2/</a:t>
            </a:r>
            <a:endParaRPr lang="en-US" b="0" dirty="0">
              <a:effectLst/>
              <a:latin typeface="Calibri" pitchFamily="34" charset="0"/>
              <a:cs typeface="Calibri" pitchFamily="34" charset="0"/>
            </a:endParaRPr>
          </a:p>
          <a:p>
            <a:r>
              <a:rPr lang="en-US" b="0" u="sng" dirty="0">
                <a:effectLst/>
                <a:latin typeface="Calibri" pitchFamily="34" charset="0"/>
                <a:cs typeface="Calibri" pitchFamily="34" charset="0"/>
              </a:rPr>
              <a:t>https://en.wikipedia.org/wiki/Kalman_filter</a:t>
            </a:r>
            <a:endParaRPr lang="en-US" b="0" dirty="0">
              <a:effectLst/>
              <a:latin typeface="Calibri" pitchFamily="34" charset="0"/>
              <a:cs typeface="Calibri" pitchFamily="34" charset="0"/>
            </a:endParaRPr>
          </a:p>
          <a:p>
            <a:r>
              <a:rPr lang="en-US" b="0" u="sng" dirty="0">
                <a:effectLst/>
                <a:latin typeface="Calibri" pitchFamily="34" charset="0"/>
                <a:cs typeface="Calibri" pitchFamily="34" charset="0"/>
              </a:rPr>
              <a:t>https://segmentfault.com/a/1190000000514987#item-1</a:t>
            </a:r>
            <a:endParaRPr lang="en-US" b="0" dirty="0">
              <a:effectLst/>
              <a:latin typeface="Calibri" pitchFamily="34" charset="0"/>
              <a:cs typeface="Calibri" pitchFamily="34" charset="0"/>
            </a:endParaRPr>
          </a:p>
          <a:p>
            <a:r>
              <a:rPr lang="en-US" b="0" u="sng" dirty="0">
                <a:effectLst/>
                <a:latin typeface="Calibri" pitchFamily="34" charset="0"/>
                <a:cs typeface="Calibri" pitchFamily="34" charset="0"/>
              </a:rPr>
              <a:t>https://www.youtube.com/watch?v=2-lu3GNbXM8</a:t>
            </a:r>
            <a:endParaRPr lang="en-US" b="0" dirty="0">
              <a:effectLst/>
              <a:latin typeface="Calibri" pitchFamily="34" charset="0"/>
              <a:cs typeface="Calibri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0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86D4608-98F4-4324-A054-81A0D333A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BD98E641-3408-FBD2-97F5-5CD1CF1DB7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What is </a:t>
            </a:r>
            <a:r>
              <a:rPr lang="en-US" dirty="0" err="1"/>
              <a:t>Kalman</a:t>
            </a:r>
            <a:r>
              <a:rPr lang="en-US" dirty="0"/>
              <a:t> </a:t>
            </a:r>
            <a:r>
              <a:rPr lang="en-US" dirty="0" smtClean="0"/>
              <a:t>Filter</a:t>
            </a:r>
          </a:p>
          <a:p>
            <a:r>
              <a:rPr lang="en-US" dirty="0" smtClean="0"/>
              <a:t>2. </a:t>
            </a:r>
            <a:r>
              <a:rPr lang="en-US" altLang="zh-CN" dirty="0" smtClean="0"/>
              <a:t>The meaning of details</a:t>
            </a:r>
            <a:endParaRPr lang="en-US" dirty="0"/>
          </a:p>
          <a:p>
            <a:r>
              <a:rPr lang="en-US" dirty="0"/>
              <a:t>2. The </a:t>
            </a:r>
            <a:r>
              <a:rPr lang="en-US" dirty="0" smtClean="0"/>
              <a:t>Domains </a:t>
            </a:r>
            <a:r>
              <a:rPr lang="en-US" dirty="0" smtClean="0"/>
              <a:t>using </a:t>
            </a:r>
            <a:r>
              <a:rPr lang="en-US" dirty="0" err="1" smtClean="0"/>
              <a:t>Kalma</a:t>
            </a:r>
            <a:r>
              <a:rPr lang="en-US" dirty="0" smtClean="0"/>
              <a:t> Filter</a:t>
            </a:r>
            <a:endParaRPr lang="en-US" dirty="0"/>
          </a:p>
          <a:p>
            <a:r>
              <a:rPr lang="en-US" dirty="0"/>
              <a:t>3. </a:t>
            </a:r>
            <a:r>
              <a:rPr lang="en-US" dirty="0" smtClean="0"/>
              <a:t>Three examples</a:t>
            </a:r>
            <a:endParaRPr lang="en-US" dirty="0"/>
          </a:p>
          <a:p>
            <a:r>
              <a:rPr lang="en-US" dirty="0"/>
              <a:t>4. Conclusion</a:t>
            </a:r>
          </a:p>
        </p:txBody>
      </p:sp>
    </p:spTree>
    <p:extLst>
      <p:ext uri="{BB962C8B-B14F-4D97-AF65-F5344CB8AC3E}">
        <p14:creationId xmlns:p14="http://schemas.microsoft.com/office/powerpoint/2010/main" val="4135677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3244E1B-52FB-177A-9CDA-F863A850C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Kalman Filter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C02280F2-920F-6859-5BAA-056F0273C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Kalman Filter is a mathematical algorithm used for </a:t>
            </a:r>
            <a:r>
              <a:rPr lang="en-US" dirty="0">
                <a:solidFill>
                  <a:srgbClr val="FF0000"/>
                </a:solidFill>
              </a:rPr>
              <a:t>estimating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predicting</a:t>
            </a:r>
            <a:r>
              <a:rPr lang="en-US" dirty="0"/>
              <a:t> the state of a </a:t>
            </a:r>
            <a:r>
              <a:rPr lang="en-US" dirty="0">
                <a:solidFill>
                  <a:srgbClr val="FF0000"/>
                </a:solidFill>
              </a:rPr>
              <a:t>dynamic</a:t>
            </a:r>
            <a:r>
              <a:rPr lang="en-US" dirty="0"/>
              <a:t> system, particularly in the presence of </a:t>
            </a:r>
            <a:r>
              <a:rPr lang="en-US" dirty="0">
                <a:solidFill>
                  <a:srgbClr val="FF0000"/>
                </a:solidFill>
              </a:rPr>
              <a:t>noisy </a:t>
            </a:r>
            <a:r>
              <a:rPr lang="en-US" dirty="0"/>
              <a:t>or</a:t>
            </a:r>
            <a:r>
              <a:rPr lang="en-US" dirty="0">
                <a:solidFill>
                  <a:srgbClr val="FF0000"/>
                </a:solidFill>
              </a:rPr>
              <a:t> uncertain data</a:t>
            </a:r>
            <a:r>
              <a:rPr lang="en-US" dirty="0"/>
              <a:t>.</a:t>
            </a:r>
          </a:p>
          <a:p>
            <a:r>
              <a:rPr lang="en-US" dirty="0"/>
              <a:t>All the processes could be split into two parts.</a:t>
            </a:r>
          </a:p>
          <a:p>
            <a:r>
              <a:rPr lang="en-US" b="0" i="0" dirty="0">
                <a:effectLst/>
              </a:rPr>
              <a:t>Prediction</a:t>
            </a:r>
          </a:p>
          <a:p>
            <a:endParaRPr lang="en-US" dirty="0"/>
          </a:p>
          <a:p>
            <a:r>
              <a:rPr lang="en-US" dirty="0"/>
              <a:t>Update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937C80C1-6061-F42A-9C66-2CCDD6EE33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7660" y="3491605"/>
            <a:ext cx="2769060" cy="116426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xmlns="" id="{AD15792A-F729-C892-5BE4-1D6A6334C1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7387" y="4629568"/>
            <a:ext cx="4228525" cy="1547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086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3244E1B-52FB-177A-9CDA-F863A850C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meaning of </a:t>
            </a:r>
            <a:r>
              <a:rPr lang="en-US" altLang="zh-CN" dirty="0" smtClean="0"/>
              <a:t>details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C02280F2-920F-6859-5BAA-056F0273C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Getting </a:t>
            </a:r>
            <a:r>
              <a:rPr lang="en-US" altLang="zh-CN" dirty="0"/>
              <a:t>a best estimation of state using multi iteration to approach real value</a:t>
            </a:r>
            <a:r>
              <a:rPr lang="en-US" altLang="zh-CN" dirty="0" smtClean="0"/>
              <a:t>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How to do? All </a:t>
            </a:r>
            <a:r>
              <a:rPr lang="en-US" dirty="0"/>
              <a:t>the processes could be split into two parts.</a:t>
            </a:r>
          </a:p>
          <a:p>
            <a:r>
              <a:rPr lang="en-US" b="0" i="0" dirty="0">
                <a:effectLst/>
              </a:rPr>
              <a:t>Prediction</a:t>
            </a:r>
          </a:p>
          <a:p>
            <a:endParaRPr lang="en-US" dirty="0"/>
          </a:p>
          <a:p>
            <a:r>
              <a:rPr lang="en-US" dirty="0"/>
              <a:t>Update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937C80C1-6061-F42A-9C66-2CCDD6EE33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7660" y="3690782"/>
            <a:ext cx="2769060" cy="116426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xmlns="" id="{AD15792A-F729-C892-5BE4-1D6A6334C1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7660" y="4855046"/>
            <a:ext cx="4228525" cy="1547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193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FD0EBE6-ED64-004B-A7AE-A52C9E0CB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smtClean="0"/>
              <a:t>Domain Usage </a:t>
            </a:r>
            <a:r>
              <a:rPr lang="en-US" dirty="0"/>
              <a:t>of Kalman Filter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4D61A00B-5B45-158E-F0F1-939ECF0742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0" dirty="0">
                <a:effectLst/>
              </a:rPr>
              <a:t>Aerospace and Navigation</a:t>
            </a:r>
          </a:p>
          <a:p>
            <a:r>
              <a:rPr lang="en-US" i="0" dirty="0">
                <a:effectLst/>
              </a:rPr>
              <a:t>Robotics</a:t>
            </a:r>
          </a:p>
          <a:p>
            <a:r>
              <a:rPr lang="en-US" i="0" dirty="0">
                <a:effectLst/>
              </a:rPr>
              <a:t>Finance and Economics</a:t>
            </a:r>
            <a:r>
              <a:rPr lang="en-US" i="0" dirty="0">
                <a:solidFill>
                  <a:srgbClr val="374151"/>
                </a:solidFill>
                <a:effectLst/>
              </a:rPr>
              <a:t>:</a:t>
            </a:r>
            <a:endParaRPr lang="en-US" dirty="0">
              <a:solidFill>
                <a:srgbClr val="374151"/>
              </a:solidFill>
            </a:endParaRPr>
          </a:p>
          <a:p>
            <a:r>
              <a:rPr lang="en-US" i="0" dirty="0">
                <a:effectLst/>
              </a:rPr>
              <a:t>Signal Processing</a:t>
            </a:r>
            <a:endParaRPr lang="en-US" i="0" dirty="0">
              <a:solidFill>
                <a:srgbClr val="374151"/>
              </a:solidFill>
              <a:effectLst/>
            </a:endParaRPr>
          </a:p>
          <a:p>
            <a:r>
              <a:rPr lang="en-US" i="0" dirty="0">
                <a:effectLst/>
              </a:rPr>
              <a:t>Weather Forecasting</a:t>
            </a:r>
            <a:endParaRPr lang="en-US" dirty="0">
              <a:solidFill>
                <a:srgbClr val="374151"/>
              </a:solidFill>
            </a:endParaRPr>
          </a:p>
          <a:p>
            <a:r>
              <a:rPr lang="en-US" i="0" dirty="0">
                <a:effectLst/>
              </a:rPr>
              <a:t>Control Systems</a:t>
            </a:r>
            <a:r>
              <a:rPr lang="en-US" i="0" dirty="0">
                <a:solidFill>
                  <a:srgbClr val="374151"/>
                </a:solidFill>
                <a:effectLst/>
              </a:rPr>
              <a:t>:</a:t>
            </a:r>
          </a:p>
          <a:p>
            <a:r>
              <a:rPr lang="en-US" i="0" dirty="0">
                <a:effectLst/>
              </a:rPr>
              <a:t>Communication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500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2AA09A9-AC22-5051-EE21-F2A27C4C1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Weight a Gold</a:t>
            </a:r>
          </a:p>
        </p:txBody>
      </p:sp>
      <p:pic>
        <p:nvPicPr>
          <p:cNvPr id="1026" name="Picture 2" descr="Measure a gold">
            <a:extLst>
              <a:ext uri="{FF2B5EF4-FFF2-40B4-BE49-F238E27FC236}">
                <a16:creationId xmlns:a16="http://schemas.microsoft.com/office/drawing/2014/main" xmlns="" id="{059CFA18-4C83-5F3A-6C2B-D64C147142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3120" y="2945085"/>
            <a:ext cx="6530530" cy="3231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old | Bulwik Jewellery">
            <a:extLst>
              <a:ext uri="{FF2B5EF4-FFF2-40B4-BE49-F238E27FC236}">
                <a16:creationId xmlns:a16="http://schemas.microsoft.com/office/drawing/2014/main" xmlns="" id="{DF6C7BA2-8B2E-AF0F-2EE8-8687E8F637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417" y="1581150"/>
            <a:ext cx="2466975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6826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2AA09A9-AC22-5051-EE21-F2A27C4C1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Weight a Gold</a:t>
            </a:r>
          </a:p>
        </p:txBody>
      </p:sp>
      <p:pic>
        <p:nvPicPr>
          <p:cNvPr id="1026" name="Picture 2" descr="Measure a gold">
            <a:extLst>
              <a:ext uri="{FF2B5EF4-FFF2-40B4-BE49-F238E27FC236}">
                <a16:creationId xmlns:a16="http://schemas.microsoft.com/office/drawing/2014/main" xmlns="" id="{059CFA18-4C83-5F3A-6C2B-D64C147142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3120" y="2945085"/>
            <a:ext cx="6530530" cy="3231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old | Bulwik Jewellery">
            <a:extLst>
              <a:ext uri="{FF2B5EF4-FFF2-40B4-BE49-F238E27FC236}">
                <a16:creationId xmlns:a16="http://schemas.microsoft.com/office/drawing/2014/main" xmlns="" id="{DF6C7BA2-8B2E-AF0F-2EE8-8687E8F637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417" y="1581150"/>
            <a:ext cx="2466975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D3C87205-F7B7-9E30-DCD8-27B50F3911A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058"/>
          <a:stretch/>
        </p:blipFill>
        <p:spPr>
          <a:xfrm>
            <a:off x="838200" y="4561024"/>
            <a:ext cx="2506326" cy="1351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840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E82346B-A7C5-EF04-816A-22A43A463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Weight a Gold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BC4C3EB5-D9D3-B906-1B49-5EEDA39163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915C136C-4C50-50A7-EE1D-98C4ADD1BB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825624"/>
            <a:ext cx="10556925" cy="2709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0579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C9127D9B-9414-77EC-0A68-29FD840F0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Weight a Gold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6682DEB9-1F3F-86E6-2C1D-4B28A6FA27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12BFB8BA-39AE-F058-2C8E-11AEA6ADB3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825625"/>
            <a:ext cx="6974306" cy="4480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8864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</TotalTime>
  <Words>251</Words>
  <Application>Microsoft Office PowerPoint</Application>
  <PresentationFormat>自定义</PresentationFormat>
  <Paragraphs>55</Paragraphs>
  <Slides>18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19" baseType="lpstr">
      <vt:lpstr>Office 主题​​</vt:lpstr>
      <vt:lpstr>Kalman Filter</vt:lpstr>
      <vt:lpstr>Outline</vt:lpstr>
      <vt:lpstr>What is Kalman Filter</vt:lpstr>
      <vt:lpstr>The meaning of details</vt:lpstr>
      <vt:lpstr>The Domain Usage of Kalman Filter</vt:lpstr>
      <vt:lpstr>Example – Weight a Gold</vt:lpstr>
      <vt:lpstr>Example – Weight a Gold</vt:lpstr>
      <vt:lpstr>Example – Weight a Gold</vt:lpstr>
      <vt:lpstr>Example – Weight a Gold</vt:lpstr>
      <vt:lpstr>Example – Weight a Gold</vt:lpstr>
      <vt:lpstr>Example – Track a Car</vt:lpstr>
      <vt:lpstr>Example – Track a Car</vt:lpstr>
      <vt:lpstr>Example – Track a Car</vt:lpstr>
      <vt:lpstr>Example – Track a Car</vt:lpstr>
      <vt:lpstr>Example – Track a Car</vt:lpstr>
      <vt:lpstr>The limitation</vt:lpstr>
      <vt:lpstr>Conclusion</vt:lpstr>
      <vt:lpstr>References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Kalman Filter</dc:title>
  <dc:creator>Haiyue Wang</dc:creator>
  <cp:lastModifiedBy>王海越</cp:lastModifiedBy>
  <cp:revision>15</cp:revision>
  <dcterms:created xsi:type="dcterms:W3CDTF">2023-10-30T10:43:50Z</dcterms:created>
  <dcterms:modified xsi:type="dcterms:W3CDTF">2023-10-31T00:47:53Z</dcterms:modified>
</cp:coreProperties>
</file>