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5" r:id="rId4"/>
    <p:sldId id="288" r:id="rId5"/>
    <p:sldId id="289" r:id="rId6"/>
    <p:sldId id="287" r:id="rId7"/>
    <p:sldId id="267" r:id="rId8"/>
    <p:sldId id="290" r:id="rId9"/>
    <p:sldId id="291" r:id="rId10"/>
    <p:sldId id="286" r:id="rId11"/>
    <p:sldId id="258" r:id="rId12"/>
    <p:sldId id="268" r:id="rId13"/>
    <p:sldId id="273" r:id="rId14"/>
    <p:sldId id="283" r:id="rId15"/>
    <p:sldId id="271" r:id="rId16"/>
    <p:sldId id="274" r:id="rId17"/>
    <p:sldId id="272" r:id="rId18"/>
    <p:sldId id="276" r:id="rId19"/>
    <p:sldId id="277" r:id="rId20"/>
    <p:sldId id="278" r:id="rId21"/>
    <p:sldId id="285" r:id="rId22"/>
    <p:sldId id="281" r:id="rId23"/>
    <p:sldId id="279" r:id="rId24"/>
    <p:sldId id="282" r:id="rId25"/>
    <p:sldId id="280" r:id="rId26"/>
    <p:sldId id="26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564CE0-6F4B-4450-9459-EF14013485F8}" type="doc">
      <dgm:prSet loTypeId="urn:microsoft.com/office/officeart/2008/layout/LinedList" loCatId="list" qsTypeId="urn:microsoft.com/office/officeart/2005/8/quickstyle/simple5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295C8F4-BD45-467B-A24D-A3A980202E64}">
      <dgm:prSet/>
      <dgm:spPr/>
      <dgm:t>
        <a:bodyPr/>
        <a:lstStyle/>
        <a:p>
          <a:r>
            <a:rPr lang="en-US"/>
            <a:t>ID linking data to image</a:t>
          </a:r>
        </a:p>
      </dgm:t>
    </dgm:pt>
    <dgm:pt modelId="{858D13B4-00B4-4AB3-B1A5-D08E914AE153}" type="parTrans" cxnId="{64B20FD0-EA51-4A89-880C-F0A5F0263C2D}">
      <dgm:prSet/>
      <dgm:spPr/>
      <dgm:t>
        <a:bodyPr/>
        <a:lstStyle/>
        <a:p>
          <a:endParaRPr lang="en-US"/>
        </a:p>
      </dgm:t>
    </dgm:pt>
    <dgm:pt modelId="{E4B3C036-0191-448F-A431-E600FB333794}" type="sibTrans" cxnId="{64B20FD0-EA51-4A89-880C-F0A5F0263C2D}">
      <dgm:prSet/>
      <dgm:spPr/>
      <dgm:t>
        <a:bodyPr/>
        <a:lstStyle/>
        <a:p>
          <a:endParaRPr lang="en-US"/>
        </a:p>
      </dgm:t>
    </dgm:pt>
    <dgm:pt modelId="{D7B3FF29-A402-4391-B416-7592CA38B633}">
      <dgm:prSet/>
      <dgm:spPr/>
      <dgm:t>
        <a:bodyPr/>
        <a:lstStyle/>
        <a:p>
          <a:r>
            <a:rPr lang="en-US"/>
            <a:t>Age: Baby, Young, Adult, Senior</a:t>
          </a:r>
        </a:p>
      </dgm:t>
    </dgm:pt>
    <dgm:pt modelId="{3A078EEA-8498-4AC8-82BD-2C3E7AE8E046}" type="parTrans" cxnId="{F7FD7F30-F1C8-45D2-BBDA-5B2D4584C3D4}">
      <dgm:prSet/>
      <dgm:spPr/>
      <dgm:t>
        <a:bodyPr/>
        <a:lstStyle/>
        <a:p>
          <a:endParaRPr lang="en-US"/>
        </a:p>
      </dgm:t>
    </dgm:pt>
    <dgm:pt modelId="{9F9838CA-49CA-47BD-AC15-BDA2E5E8F129}" type="sibTrans" cxnId="{F7FD7F30-F1C8-45D2-BBDA-5B2D4584C3D4}">
      <dgm:prSet/>
      <dgm:spPr/>
      <dgm:t>
        <a:bodyPr/>
        <a:lstStyle/>
        <a:p>
          <a:endParaRPr lang="en-US"/>
        </a:p>
      </dgm:t>
    </dgm:pt>
    <dgm:pt modelId="{80B5B971-0F84-4271-AD35-3A21036F9E0F}">
      <dgm:prSet/>
      <dgm:spPr/>
      <dgm:t>
        <a:bodyPr/>
        <a:lstStyle/>
        <a:p>
          <a:r>
            <a:rPr lang="en-US"/>
            <a:t>Gender: Male, Female, Unknown</a:t>
          </a:r>
        </a:p>
      </dgm:t>
    </dgm:pt>
    <dgm:pt modelId="{87C32A3E-D385-4C8F-B8A3-217BAB6C1A02}" type="parTrans" cxnId="{AB18C80D-72AC-42E2-971F-47758B726BD0}">
      <dgm:prSet/>
      <dgm:spPr/>
      <dgm:t>
        <a:bodyPr/>
        <a:lstStyle/>
        <a:p>
          <a:endParaRPr lang="en-US"/>
        </a:p>
      </dgm:t>
    </dgm:pt>
    <dgm:pt modelId="{31FCEF0A-7284-45C8-866A-4123A81604D9}" type="sibTrans" cxnId="{AB18C80D-72AC-42E2-971F-47758B726BD0}">
      <dgm:prSet/>
      <dgm:spPr/>
      <dgm:t>
        <a:bodyPr/>
        <a:lstStyle/>
        <a:p>
          <a:endParaRPr lang="en-US"/>
        </a:p>
      </dgm:t>
    </dgm:pt>
    <dgm:pt modelId="{C6B0A0E2-523F-4077-9885-B9D31C2303E1}">
      <dgm:prSet/>
      <dgm:spPr/>
      <dgm:t>
        <a:bodyPr/>
        <a:lstStyle/>
        <a:p>
          <a:r>
            <a:rPr lang="en-US"/>
            <a:t>Size: Small, Medium, Large</a:t>
          </a:r>
        </a:p>
      </dgm:t>
    </dgm:pt>
    <dgm:pt modelId="{A3CD807C-31D4-485E-AC6A-B97EA668479F}" type="parTrans" cxnId="{AEBD59D1-5C8D-48C5-A143-9046B72E6C13}">
      <dgm:prSet/>
      <dgm:spPr/>
      <dgm:t>
        <a:bodyPr/>
        <a:lstStyle/>
        <a:p>
          <a:endParaRPr lang="en-US"/>
        </a:p>
      </dgm:t>
    </dgm:pt>
    <dgm:pt modelId="{C1DDAAAD-F6B9-4EF6-A6EF-183CBE8A8168}" type="sibTrans" cxnId="{AEBD59D1-5C8D-48C5-A143-9046B72E6C13}">
      <dgm:prSet/>
      <dgm:spPr/>
      <dgm:t>
        <a:bodyPr/>
        <a:lstStyle/>
        <a:p>
          <a:endParaRPr lang="en-US"/>
        </a:p>
      </dgm:t>
    </dgm:pt>
    <dgm:pt modelId="{D38B40E7-44DB-4931-B126-8DF8E41E448C}">
      <dgm:prSet/>
      <dgm:spPr/>
      <dgm:t>
        <a:bodyPr/>
        <a:lstStyle/>
        <a:p>
          <a:r>
            <a:rPr lang="en-US"/>
            <a:t>Coat: Short, Medium, Long</a:t>
          </a:r>
        </a:p>
      </dgm:t>
    </dgm:pt>
    <dgm:pt modelId="{4C5264CB-24F9-408D-BF02-6CBE6D2DE690}" type="parTrans" cxnId="{FB1C0011-7430-416B-AE3B-61EA2F408215}">
      <dgm:prSet/>
      <dgm:spPr/>
      <dgm:t>
        <a:bodyPr/>
        <a:lstStyle/>
        <a:p>
          <a:endParaRPr lang="en-US"/>
        </a:p>
      </dgm:t>
    </dgm:pt>
    <dgm:pt modelId="{DC180B47-279B-4E19-904E-1ADC935B2D25}" type="sibTrans" cxnId="{FB1C0011-7430-416B-AE3B-61EA2F408215}">
      <dgm:prSet/>
      <dgm:spPr/>
      <dgm:t>
        <a:bodyPr/>
        <a:lstStyle/>
        <a:p>
          <a:endParaRPr lang="en-US"/>
        </a:p>
      </dgm:t>
    </dgm:pt>
    <dgm:pt modelId="{8CBF14C3-AE83-4048-8009-63F86F9DADB1}" type="pres">
      <dgm:prSet presAssocID="{AD564CE0-6F4B-4450-9459-EF14013485F8}" presName="vert0" presStyleCnt="0">
        <dgm:presLayoutVars>
          <dgm:dir/>
          <dgm:animOne val="branch"/>
          <dgm:animLvl val="lvl"/>
        </dgm:presLayoutVars>
      </dgm:prSet>
      <dgm:spPr/>
    </dgm:pt>
    <dgm:pt modelId="{F5554FAB-D73B-4785-9050-29812BF7CB49}" type="pres">
      <dgm:prSet presAssocID="{8295C8F4-BD45-467B-A24D-A3A980202E64}" presName="thickLine" presStyleLbl="alignNode1" presStyleIdx="0" presStyleCnt="5"/>
      <dgm:spPr/>
    </dgm:pt>
    <dgm:pt modelId="{2AA6F041-9E34-44A2-BAE2-588FB4462FB9}" type="pres">
      <dgm:prSet presAssocID="{8295C8F4-BD45-467B-A24D-A3A980202E64}" presName="horz1" presStyleCnt="0"/>
      <dgm:spPr/>
    </dgm:pt>
    <dgm:pt modelId="{A33790BB-2D21-4171-9A63-39F0F3AF49A2}" type="pres">
      <dgm:prSet presAssocID="{8295C8F4-BD45-467B-A24D-A3A980202E64}" presName="tx1" presStyleLbl="revTx" presStyleIdx="0" presStyleCnt="5"/>
      <dgm:spPr/>
    </dgm:pt>
    <dgm:pt modelId="{B0D35E62-170B-4FF4-B7BF-2723DC8DC0B5}" type="pres">
      <dgm:prSet presAssocID="{8295C8F4-BD45-467B-A24D-A3A980202E64}" presName="vert1" presStyleCnt="0"/>
      <dgm:spPr/>
    </dgm:pt>
    <dgm:pt modelId="{FBA286E6-2336-4D3E-B84A-052CC5C8A820}" type="pres">
      <dgm:prSet presAssocID="{D7B3FF29-A402-4391-B416-7592CA38B633}" presName="thickLine" presStyleLbl="alignNode1" presStyleIdx="1" presStyleCnt="5"/>
      <dgm:spPr/>
    </dgm:pt>
    <dgm:pt modelId="{30FB86D9-D7C0-47ED-93AC-BB4B65B56A4E}" type="pres">
      <dgm:prSet presAssocID="{D7B3FF29-A402-4391-B416-7592CA38B633}" presName="horz1" presStyleCnt="0"/>
      <dgm:spPr/>
    </dgm:pt>
    <dgm:pt modelId="{96121FE5-B597-45F7-8796-0BC1131AA2FC}" type="pres">
      <dgm:prSet presAssocID="{D7B3FF29-A402-4391-B416-7592CA38B633}" presName="tx1" presStyleLbl="revTx" presStyleIdx="1" presStyleCnt="5"/>
      <dgm:spPr/>
    </dgm:pt>
    <dgm:pt modelId="{7987A95B-6EAB-4992-941F-C2590D4932CA}" type="pres">
      <dgm:prSet presAssocID="{D7B3FF29-A402-4391-B416-7592CA38B633}" presName="vert1" presStyleCnt="0"/>
      <dgm:spPr/>
    </dgm:pt>
    <dgm:pt modelId="{60C10F0F-4AF0-4501-90CE-0AF8365CF2ED}" type="pres">
      <dgm:prSet presAssocID="{80B5B971-0F84-4271-AD35-3A21036F9E0F}" presName="thickLine" presStyleLbl="alignNode1" presStyleIdx="2" presStyleCnt="5"/>
      <dgm:spPr/>
    </dgm:pt>
    <dgm:pt modelId="{312893F9-631D-49D8-A1F9-FF5F01F65450}" type="pres">
      <dgm:prSet presAssocID="{80B5B971-0F84-4271-AD35-3A21036F9E0F}" presName="horz1" presStyleCnt="0"/>
      <dgm:spPr/>
    </dgm:pt>
    <dgm:pt modelId="{F6515A18-1D45-4DF4-AD7F-3DD06528DCE5}" type="pres">
      <dgm:prSet presAssocID="{80B5B971-0F84-4271-AD35-3A21036F9E0F}" presName="tx1" presStyleLbl="revTx" presStyleIdx="2" presStyleCnt="5"/>
      <dgm:spPr/>
    </dgm:pt>
    <dgm:pt modelId="{AB288287-BEC7-46D7-B20C-84A0B7D0F919}" type="pres">
      <dgm:prSet presAssocID="{80B5B971-0F84-4271-AD35-3A21036F9E0F}" presName="vert1" presStyleCnt="0"/>
      <dgm:spPr/>
    </dgm:pt>
    <dgm:pt modelId="{64BCF330-414C-474A-B749-CFBBF29D84B5}" type="pres">
      <dgm:prSet presAssocID="{C6B0A0E2-523F-4077-9885-B9D31C2303E1}" presName="thickLine" presStyleLbl="alignNode1" presStyleIdx="3" presStyleCnt="5"/>
      <dgm:spPr/>
    </dgm:pt>
    <dgm:pt modelId="{B3144F38-063E-4BF6-9DBF-BD87BB64FF28}" type="pres">
      <dgm:prSet presAssocID="{C6B0A0E2-523F-4077-9885-B9D31C2303E1}" presName="horz1" presStyleCnt="0"/>
      <dgm:spPr/>
    </dgm:pt>
    <dgm:pt modelId="{D7A196AB-B857-426C-80AF-76D32D6277B3}" type="pres">
      <dgm:prSet presAssocID="{C6B0A0E2-523F-4077-9885-B9D31C2303E1}" presName="tx1" presStyleLbl="revTx" presStyleIdx="3" presStyleCnt="5"/>
      <dgm:spPr/>
    </dgm:pt>
    <dgm:pt modelId="{ECD98743-E576-4886-B0E2-1586BE9016B3}" type="pres">
      <dgm:prSet presAssocID="{C6B0A0E2-523F-4077-9885-B9D31C2303E1}" presName="vert1" presStyleCnt="0"/>
      <dgm:spPr/>
    </dgm:pt>
    <dgm:pt modelId="{41FEDFD8-4E8C-483D-AF36-3881E4268ECA}" type="pres">
      <dgm:prSet presAssocID="{D38B40E7-44DB-4931-B126-8DF8E41E448C}" presName="thickLine" presStyleLbl="alignNode1" presStyleIdx="4" presStyleCnt="5"/>
      <dgm:spPr/>
    </dgm:pt>
    <dgm:pt modelId="{D76D1D6A-3B32-441E-996B-494B7982B47B}" type="pres">
      <dgm:prSet presAssocID="{D38B40E7-44DB-4931-B126-8DF8E41E448C}" presName="horz1" presStyleCnt="0"/>
      <dgm:spPr/>
    </dgm:pt>
    <dgm:pt modelId="{D67917B2-E158-4DE7-9D29-59AE2D351166}" type="pres">
      <dgm:prSet presAssocID="{D38B40E7-44DB-4931-B126-8DF8E41E448C}" presName="tx1" presStyleLbl="revTx" presStyleIdx="4" presStyleCnt="5"/>
      <dgm:spPr/>
    </dgm:pt>
    <dgm:pt modelId="{B0141F5E-E8C0-4197-9780-15CA3005E289}" type="pres">
      <dgm:prSet presAssocID="{D38B40E7-44DB-4931-B126-8DF8E41E448C}" presName="vert1" presStyleCnt="0"/>
      <dgm:spPr/>
    </dgm:pt>
  </dgm:ptLst>
  <dgm:cxnLst>
    <dgm:cxn modelId="{AB18C80D-72AC-42E2-971F-47758B726BD0}" srcId="{AD564CE0-6F4B-4450-9459-EF14013485F8}" destId="{80B5B971-0F84-4271-AD35-3A21036F9E0F}" srcOrd="2" destOrd="0" parTransId="{87C32A3E-D385-4C8F-B8A3-217BAB6C1A02}" sibTransId="{31FCEF0A-7284-45C8-866A-4123A81604D9}"/>
    <dgm:cxn modelId="{FB1C0011-7430-416B-AE3B-61EA2F408215}" srcId="{AD564CE0-6F4B-4450-9459-EF14013485F8}" destId="{D38B40E7-44DB-4931-B126-8DF8E41E448C}" srcOrd="4" destOrd="0" parTransId="{4C5264CB-24F9-408D-BF02-6CBE6D2DE690}" sibTransId="{DC180B47-279B-4E19-904E-1ADC935B2D25}"/>
    <dgm:cxn modelId="{3F7AD225-2D2C-4828-96D4-DC5D621E746A}" type="presOf" srcId="{80B5B971-0F84-4271-AD35-3A21036F9E0F}" destId="{F6515A18-1D45-4DF4-AD7F-3DD06528DCE5}" srcOrd="0" destOrd="0" presId="urn:microsoft.com/office/officeart/2008/layout/LinedList"/>
    <dgm:cxn modelId="{F7FD7F30-F1C8-45D2-BBDA-5B2D4584C3D4}" srcId="{AD564CE0-6F4B-4450-9459-EF14013485F8}" destId="{D7B3FF29-A402-4391-B416-7592CA38B633}" srcOrd="1" destOrd="0" parTransId="{3A078EEA-8498-4AC8-82BD-2C3E7AE8E046}" sibTransId="{9F9838CA-49CA-47BD-AC15-BDA2E5E8F129}"/>
    <dgm:cxn modelId="{C4B31183-2FF3-4058-86BB-B7AE48250F45}" type="presOf" srcId="{8295C8F4-BD45-467B-A24D-A3A980202E64}" destId="{A33790BB-2D21-4171-9A63-39F0F3AF49A2}" srcOrd="0" destOrd="0" presId="urn:microsoft.com/office/officeart/2008/layout/LinedList"/>
    <dgm:cxn modelId="{1CA5C498-67FB-4C34-A23D-0C6E5BF587E2}" type="presOf" srcId="{AD564CE0-6F4B-4450-9459-EF14013485F8}" destId="{8CBF14C3-AE83-4048-8009-63F86F9DADB1}" srcOrd="0" destOrd="0" presId="urn:microsoft.com/office/officeart/2008/layout/LinedList"/>
    <dgm:cxn modelId="{565C10A7-536A-41AC-A204-968C0B2B414E}" type="presOf" srcId="{C6B0A0E2-523F-4077-9885-B9D31C2303E1}" destId="{D7A196AB-B857-426C-80AF-76D32D6277B3}" srcOrd="0" destOrd="0" presId="urn:microsoft.com/office/officeart/2008/layout/LinedList"/>
    <dgm:cxn modelId="{B16B08A8-A6E1-49B5-AA53-9B50592C5908}" type="presOf" srcId="{D7B3FF29-A402-4391-B416-7592CA38B633}" destId="{96121FE5-B597-45F7-8796-0BC1131AA2FC}" srcOrd="0" destOrd="0" presId="urn:microsoft.com/office/officeart/2008/layout/LinedList"/>
    <dgm:cxn modelId="{64B20FD0-EA51-4A89-880C-F0A5F0263C2D}" srcId="{AD564CE0-6F4B-4450-9459-EF14013485F8}" destId="{8295C8F4-BD45-467B-A24D-A3A980202E64}" srcOrd="0" destOrd="0" parTransId="{858D13B4-00B4-4AB3-B1A5-D08E914AE153}" sibTransId="{E4B3C036-0191-448F-A431-E600FB333794}"/>
    <dgm:cxn modelId="{AEBD59D1-5C8D-48C5-A143-9046B72E6C13}" srcId="{AD564CE0-6F4B-4450-9459-EF14013485F8}" destId="{C6B0A0E2-523F-4077-9885-B9D31C2303E1}" srcOrd="3" destOrd="0" parTransId="{A3CD807C-31D4-485E-AC6A-B97EA668479F}" sibTransId="{C1DDAAAD-F6B9-4EF6-A6EF-183CBE8A8168}"/>
    <dgm:cxn modelId="{E82789E7-9DE9-4EAD-A036-385897884745}" type="presOf" srcId="{D38B40E7-44DB-4931-B126-8DF8E41E448C}" destId="{D67917B2-E158-4DE7-9D29-59AE2D351166}" srcOrd="0" destOrd="0" presId="urn:microsoft.com/office/officeart/2008/layout/LinedList"/>
    <dgm:cxn modelId="{C53756C1-A6CA-480B-A4C9-3B206C2EA92D}" type="presParOf" srcId="{8CBF14C3-AE83-4048-8009-63F86F9DADB1}" destId="{F5554FAB-D73B-4785-9050-29812BF7CB49}" srcOrd="0" destOrd="0" presId="urn:microsoft.com/office/officeart/2008/layout/LinedList"/>
    <dgm:cxn modelId="{1E69EE30-0A24-4216-A9B9-D444A04D2C27}" type="presParOf" srcId="{8CBF14C3-AE83-4048-8009-63F86F9DADB1}" destId="{2AA6F041-9E34-44A2-BAE2-588FB4462FB9}" srcOrd="1" destOrd="0" presId="urn:microsoft.com/office/officeart/2008/layout/LinedList"/>
    <dgm:cxn modelId="{FD842610-D6A1-4696-8944-885E08D0B0B0}" type="presParOf" srcId="{2AA6F041-9E34-44A2-BAE2-588FB4462FB9}" destId="{A33790BB-2D21-4171-9A63-39F0F3AF49A2}" srcOrd="0" destOrd="0" presId="urn:microsoft.com/office/officeart/2008/layout/LinedList"/>
    <dgm:cxn modelId="{F64F7996-4736-4639-A548-2589A454E611}" type="presParOf" srcId="{2AA6F041-9E34-44A2-BAE2-588FB4462FB9}" destId="{B0D35E62-170B-4FF4-B7BF-2723DC8DC0B5}" srcOrd="1" destOrd="0" presId="urn:microsoft.com/office/officeart/2008/layout/LinedList"/>
    <dgm:cxn modelId="{FCC95EBB-D4EE-4CA7-8A15-1685751B1CC2}" type="presParOf" srcId="{8CBF14C3-AE83-4048-8009-63F86F9DADB1}" destId="{FBA286E6-2336-4D3E-B84A-052CC5C8A820}" srcOrd="2" destOrd="0" presId="urn:microsoft.com/office/officeart/2008/layout/LinedList"/>
    <dgm:cxn modelId="{09A12EB4-23C6-4AAD-8617-341DBD444FF4}" type="presParOf" srcId="{8CBF14C3-AE83-4048-8009-63F86F9DADB1}" destId="{30FB86D9-D7C0-47ED-93AC-BB4B65B56A4E}" srcOrd="3" destOrd="0" presId="urn:microsoft.com/office/officeart/2008/layout/LinedList"/>
    <dgm:cxn modelId="{892F9E0B-44D3-4DE3-9217-E1DCABB437BB}" type="presParOf" srcId="{30FB86D9-D7C0-47ED-93AC-BB4B65B56A4E}" destId="{96121FE5-B597-45F7-8796-0BC1131AA2FC}" srcOrd="0" destOrd="0" presId="urn:microsoft.com/office/officeart/2008/layout/LinedList"/>
    <dgm:cxn modelId="{72AD0B61-A6BA-47F7-8E75-ABCF3A05A47F}" type="presParOf" srcId="{30FB86D9-D7C0-47ED-93AC-BB4B65B56A4E}" destId="{7987A95B-6EAB-4992-941F-C2590D4932CA}" srcOrd="1" destOrd="0" presId="urn:microsoft.com/office/officeart/2008/layout/LinedList"/>
    <dgm:cxn modelId="{E9E1421C-18A0-466F-9003-4D7084D801FF}" type="presParOf" srcId="{8CBF14C3-AE83-4048-8009-63F86F9DADB1}" destId="{60C10F0F-4AF0-4501-90CE-0AF8365CF2ED}" srcOrd="4" destOrd="0" presId="urn:microsoft.com/office/officeart/2008/layout/LinedList"/>
    <dgm:cxn modelId="{56DC6746-AEB3-4826-924D-A6C5616CE210}" type="presParOf" srcId="{8CBF14C3-AE83-4048-8009-63F86F9DADB1}" destId="{312893F9-631D-49D8-A1F9-FF5F01F65450}" srcOrd="5" destOrd="0" presId="urn:microsoft.com/office/officeart/2008/layout/LinedList"/>
    <dgm:cxn modelId="{D0746B9E-B881-4E9C-A2F5-16F332F83805}" type="presParOf" srcId="{312893F9-631D-49D8-A1F9-FF5F01F65450}" destId="{F6515A18-1D45-4DF4-AD7F-3DD06528DCE5}" srcOrd="0" destOrd="0" presId="urn:microsoft.com/office/officeart/2008/layout/LinedList"/>
    <dgm:cxn modelId="{55E9255E-BB75-4839-915A-8279EC7F3E87}" type="presParOf" srcId="{312893F9-631D-49D8-A1F9-FF5F01F65450}" destId="{AB288287-BEC7-46D7-B20C-84A0B7D0F919}" srcOrd="1" destOrd="0" presId="urn:microsoft.com/office/officeart/2008/layout/LinedList"/>
    <dgm:cxn modelId="{1F0D9CB4-F53F-45FA-829C-BA9B2F0D5075}" type="presParOf" srcId="{8CBF14C3-AE83-4048-8009-63F86F9DADB1}" destId="{64BCF330-414C-474A-B749-CFBBF29D84B5}" srcOrd="6" destOrd="0" presId="urn:microsoft.com/office/officeart/2008/layout/LinedList"/>
    <dgm:cxn modelId="{EB1310EF-AD81-4394-8AAF-F95FAEAE5DFD}" type="presParOf" srcId="{8CBF14C3-AE83-4048-8009-63F86F9DADB1}" destId="{B3144F38-063E-4BF6-9DBF-BD87BB64FF28}" srcOrd="7" destOrd="0" presId="urn:microsoft.com/office/officeart/2008/layout/LinedList"/>
    <dgm:cxn modelId="{CC382B43-2352-47B6-B4A1-6A585182A9FF}" type="presParOf" srcId="{B3144F38-063E-4BF6-9DBF-BD87BB64FF28}" destId="{D7A196AB-B857-426C-80AF-76D32D6277B3}" srcOrd="0" destOrd="0" presId="urn:microsoft.com/office/officeart/2008/layout/LinedList"/>
    <dgm:cxn modelId="{DB94AEB7-1AC4-40AB-8BE2-E00C6C5AB13E}" type="presParOf" srcId="{B3144F38-063E-4BF6-9DBF-BD87BB64FF28}" destId="{ECD98743-E576-4886-B0E2-1586BE9016B3}" srcOrd="1" destOrd="0" presId="urn:microsoft.com/office/officeart/2008/layout/LinedList"/>
    <dgm:cxn modelId="{5758A1CA-9218-42C7-B008-D58522B3A0DA}" type="presParOf" srcId="{8CBF14C3-AE83-4048-8009-63F86F9DADB1}" destId="{41FEDFD8-4E8C-483D-AF36-3881E4268ECA}" srcOrd="8" destOrd="0" presId="urn:microsoft.com/office/officeart/2008/layout/LinedList"/>
    <dgm:cxn modelId="{F8813008-1A40-4580-8734-ECD8B57E2D97}" type="presParOf" srcId="{8CBF14C3-AE83-4048-8009-63F86F9DADB1}" destId="{D76D1D6A-3B32-441E-996B-494B7982B47B}" srcOrd="9" destOrd="0" presId="urn:microsoft.com/office/officeart/2008/layout/LinedList"/>
    <dgm:cxn modelId="{A12FB85E-7334-47D9-9273-BCF57E44A811}" type="presParOf" srcId="{D76D1D6A-3B32-441E-996B-494B7982B47B}" destId="{D67917B2-E158-4DE7-9D29-59AE2D351166}" srcOrd="0" destOrd="0" presId="urn:microsoft.com/office/officeart/2008/layout/LinedList"/>
    <dgm:cxn modelId="{14DF6445-E72C-45C2-A048-31E59B86FE67}" type="presParOf" srcId="{D76D1D6A-3B32-441E-996B-494B7982B47B}" destId="{B0141F5E-E8C0-4197-9780-15CA3005E28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554FAB-D73B-4785-9050-29812BF7CB49}">
      <dsp:nvSpPr>
        <dsp:cNvPr id="0" name=""/>
        <dsp:cNvSpPr/>
      </dsp:nvSpPr>
      <dsp:spPr>
        <a:xfrm>
          <a:off x="0" y="412"/>
          <a:ext cx="531454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33790BB-2D21-4171-9A63-39F0F3AF49A2}">
      <dsp:nvSpPr>
        <dsp:cNvPr id="0" name=""/>
        <dsp:cNvSpPr/>
      </dsp:nvSpPr>
      <dsp:spPr>
        <a:xfrm>
          <a:off x="0" y="412"/>
          <a:ext cx="5314543" cy="675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ID linking data to image</a:t>
          </a:r>
        </a:p>
      </dsp:txBody>
      <dsp:txXfrm>
        <a:off x="0" y="412"/>
        <a:ext cx="5314543" cy="675019"/>
      </dsp:txXfrm>
    </dsp:sp>
    <dsp:sp modelId="{FBA286E6-2336-4D3E-B84A-052CC5C8A820}">
      <dsp:nvSpPr>
        <dsp:cNvPr id="0" name=""/>
        <dsp:cNvSpPr/>
      </dsp:nvSpPr>
      <dsp:spPr>
        <a:xfrm>
          <a:off x="0" y="675431"/>
          <a:ext cx="531454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6121FE5-B597-45F7-8796-0BC1131AA2FC}">
      <dsp:nvSpPr>
        <dsp:cNvPr id="0" name=""/>
        <dsp:cNvSpPr/>
      </dsp:nvSpPr>
      <dsp:spPr>
        <a:xfrm>
          <a:off x="0" y="675431"/>
          <a:ext cx="5314543" cy="675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Age: Baby, Young, Adult, Senior</a:t>
          </a:r>
        </a:p>
      </dsp:txBody>
      <dsp:txXfrm>
        <a:off x="0" y="675431"/>
        <a:ext cx="5314543" cy="675019"/>
      </dsp:txXfrm>
    </dsp:sp>
    <dsp:sp modelId="{60C10F0F-4AF0-4501-90CE-0AF8365CF2ED}">
      <dsp:nvSpPr>
        <dsp:cNvPr id="0" name=""/>
        <dsp:cNvSpPr/>
      </dsp:nvSpPr>
      <dsp:spPr>
        <a:xfrm>
          <a:off x="0" y="1350450"/>
          <a:ext cx="531454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6515A18-1D45-4DF4-AD7F-3DD06528DCE5}">
      <dsp:nvSpPr>
        <dsp:cNvPr id="0" name=""/>
        <dsp:cNvSpPr/>
      </dsp:nvSpPr>
      <dsp:spPr>
        <a:xfrm>
          <a:off x="0" y="1350450"/>
          <a:ext cx="5314543" cy="675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Gender: Male, Female, Unknown</a:t>
          </a:r>
        </a:p>
      </dsp:txBody>
      <dsp:txXfrm>
        <a:off x="0" y="1350450"/>
        <a:ext cx="5314543" cy="675019"/>
      </dsp:txXfrm>
    </dsp:sp>
    <dsp:sp modelId="{64BCF330-414C-474A-B749-CFBBF29D84B5}">
      <dsp:nvSpPr>
        <dsp:cNvPr id="0" name=""/>
        <dsp:cNvSpPr/>
      </dsp:nvSpPr>
      <dsp:spPr>
        <a:xfrm>
          <a:off x="0" y="2025469"/>
          <a:ext cx="531454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7A196AB-B857-426C-80AF-76D32D6277B3}">
      <dsp:nvSpPr>
        <dsp:cNvPr id="0" name=""/>
        <dsp:cNvSpPr/>
      </dsp:nvSpPr>
      <dsp:spPr>
        <a:xfrm>
          <a:off x="0" y="2025469"/>
          <a:ext cx="5314543" cy="675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Size: Small, Medium, Large</a:t>
          </a:r>
        </a:p>
      </dsp:txBody>
      <dsp:txXfrm>
        <a:off x="0" y="2025469"/>
        <a:ext cx="5314543" cy="675019"/>
      </dsp:txXfrm>
    </dsp:sp>
    <dsp:sp modelId="{41FEDFD8-4E8C-483D-AF36-3881E4268ECA}">
      <dsp:nvSpPr>
        <dsp:cNvPr id="0" name=""/>
        <dsp:cNvSpPr/>
      </dsp:nvSpPr>
      <dsp:spPr>
        <a:xfrm>
          <a:off x="0" y="2700488"/>
          <a:ext cx="531454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67917B2-E158-4DE7-9D29-59AE2D351166}">
      <dsp:nvSpPr>
        <dsp:cNvPr id="0" name=""/>
        <dsp:cNvSpPr/>
      </dsp:nvSpPr>
      <dsp:spPr>
        <a:xfrm>
          <a:off x="0" y="2700488"/>
          <a:ext cx="5314543" cy="675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Coat: Short, Medium, Long</a:t>
          </a:r>
        </a:p>
      </dsp:txBody>
      <dsp:txXfrm>
        <a:off x="0" y="2700488"/>
        <a:ext cx="5314543" cy="6750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251AE-3FCE-46B3-9925-5BAF8878B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BFD1F8-FF25-48DB-8BDD-09C1B0154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EE78D-20B6-443C-ACD6-DD6FC1DFD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25E7-700B-4A2A-9613-0325F768C2FC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31DD2-5EBC-4911-BE9A-4A3C3767B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4DB2C-CF5C-4469-B307-AF0BC90EA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8DC3-5347-4A9F-8219-6C8EBBB69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18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C12A5-A79E-4227-8739-B5F853DE4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1D5676-A6B6-47D9-895E-EB1417C1C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D6CC1-A72B-4672-A202-D13BCC790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25E7-700B-4A2A-9613-0325F768C2FC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C5926-12E4-47C6-8599-F03E2E74F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8EDBE-4DB1-4B1A-A30D-AD8E8F18B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8DC3-5347-4A9F-8219-6C8EBBB69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683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D25680-15C2-4662-9A2A-C2440168B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1ACADC-25B5-48D8-8209-9384F3D15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9A910-A909-4C47-BA4E-46C317227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25E7-700B-4A2A-9613-0325F768C2FC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4E01A-2076-4133-8F47-83F43F8C5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9A5E0-B3E7-4F4A-9BA6-132388E15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8DC3-5347-4A9F-8219-6C8EBBB69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62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4F6D9-6235-4605-A8CD-1E5CE1B52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CFC61-F21E-4C24-9441-215639560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F3D5F-CEEA-493E-A952-EE9E7B49F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25E7-700B-4A2A-9613-0325F768C2FC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A6B0F-02B4-4CA6-97BC-2B2EC6D7E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AD570-3A4B-478F-8867-60592DAD7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8DC3-5347-4A9F-8219-6C8EBBB69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86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6BCCF-5E4E-4D05-B4F6-7DD8E80C0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D51E4-36C4-4A42-8ECA-898722019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44C5B-AED6-47B2-86FA-32607287B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25E7-700B-4A2A-9613-0325F768C2FC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21D33-1DA2-4365-A44E-225807643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EC88A-AB79-4FFC-A936-B0F2BA087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8DC3-5347-4A9F-8219-6C8EBBB69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97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8F95-97A0-423C-AD4B-825E8327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3809B-5BCC-4225-BAD8-CA7DA34E10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D51DA-80F7-4367-8699-00A7A1723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C51EB-24D7-49B4-B2CC-6E1AF7D5E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25E7-700B-4A2A-9613-0325F768C2FC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3F2BF-C2D2-42BA-BEDA-50AE7D101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24AA2-E8F3-4328-8F9B-2EA71082A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8DC3-5347-4A9F-8219-6C8EBBB69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48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85FCA-75B9-4B0E-AEBB-5021C83B4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A57EB-BFE6-403D-8E31-9D4602D9E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AE3323-D193-4E53-A1C2-E900D38ED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E212FC-F0F8-49AF-8D21-0B243B6910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EA03C8-0C56-47FA-924E-F80908F2EC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4EB62F-C014-485E-881E-4D3F526C1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25E7-700B-4A2A-9613-0325F768C2FC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F42745-B77D-45F5-8025-AC399E7FE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3348A7-9916-42BD-B78E-6C96A3638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8DC3-5347-4A9F-8219-6C8EBBB69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9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141DC-4902-43E7-9F88-3FB8580DF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78A94E-ABEB-4A1F-9B86-1C0663D0A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25E7-700B-4A2A-9613-0325F768C2FC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72F06-D511-4512-B63D-3D5DA0BF3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66D87-9CEB-421E-8BB8-F09AE3E92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8DC3-5347-4A9F-8219-6C8EBBB69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18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B71B3F-ED38-4434-992D-79D67AD8B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25E7-700B-4A2A-9613-0325F768C2FC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B32146-15A6-40FB-8AE8-242684FD3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5A0C8-F6B3-4A4C-8C8A-64C266DE5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8DC3-5347-4A9F-8219-6C8EBBB69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095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E95E6-039F-4EF2-BAE6-DF7ADEE2F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830ED-890D-4A1C-99A1-93B500196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0E1DBC-AD27-4E46-8E49-31B8EE18E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5F464-B1BF-483A-BF2F-E66273ACC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25E7-700B-4A2A-9613-0325F768C2FC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3B06B-5F27-439F-8572-4605B9F3A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C629F-1B10-43A7-BC76-0528A039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8DC3-5347-4A9F-8219-6C8EBBB69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67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CF69B-E6AB-4649-8919-2C8E4C34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181319-936D-42D0-A671-E6514AC66A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1CEB8-4BAE-40BB-A77F-5FC486672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A3FBD-28C6-4C4D-B337-73F52C28A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25E7-700B-4A2A-9613-0325F768C2FC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F13EC-D60A-4F94-94CE-193DBA537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C52A3-3ABB-4DD8-8ADE-B663A1C0E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8DC3-5347-4A9F-8219-6C8EBBB69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19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332C62-CB5E-4DBF-B4C5-FB37B0C61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62389-4F3C-4D87-B36A-1785098D1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F69E2-14CD-40CE-9C3D-030C36791A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F25E7-700B-4A2A-9613-0325F768C2FC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F1DF1-ACAA-46D1-82AA-626133581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E3CED-D8B0-47A8-A334-728C729E95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78DC3-5347-4A9F-8219-6C8EBBB69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82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ma7555/cat-breeds-dataset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rown and white cat sitting on top of each other&#10;&#10;Description automatically generated">
            <a:extLst>
              <a:ext uri="{FF2B5EF4-FFF2-40B4-BE49-F238E27FC236}">
                <a16:creationId xmlns:a16="http://schemas.microsoft.com/office/drawing/2014/main" id="{BAD5B9D8-754D-4068-A088-7517404D05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96D058-4C68-41E5-8917-FC014FAEB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Cat Classifier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2BA6C4-1042-44BE-9910-ECFCA359F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Breed – Age – Gender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Joe Turner</a:t>
            </a:r>
          </a:p>
        </p:txBody>
      </p:sp>
    </p:spTree>
    <p:extLst>
      <p:ext uri="{BB962C8B-B14F-4D97-AF65-F5344CB8AC3E}">
        <p14:creationId xmlns:p14="http://schemas.microsoft.com/office/powerpoint/2010/main" val="1275504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59171D-09E8-41B3-B505-D15C644EF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Let’s Predict A Cat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46E0A-CE7F-4A7D-A242-EC5596A2E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0833"/>
            <a:ext cx="5096934" cy="4166130"/>
          </a:xfrm>
        </p:spPr>
        <p:txBody>
          <a:bodyPr>
            <a:normAutofit/>
          </a:bodyPr>
          <a:lstStyle/>
          <a:p>
            <a:r>
              <a:rPr lang="en-US" sz="2000" dirty="0"/>
              <a:t>Name: Mr. Miles</a:t>
            </a:r>
          </a:p>
          <a:p>
            <a:r>
              <a:rPr lang="en-US" sz="2000" dirty="0"/>
              <a:t>Breed: Unknown</a:t>
            </a:r>
          </a:p>
          <a:p>
            <a:r>
              <a:rPr lang="en-US" sz="2000" dirty="0"/>
              <a:t>Age: Adult</a:t>
            </a:r>
          </a:p>
          <a:p>
            <a:r>
              <a:rPr lang="en-US" sz="2000" dirty="0"/>
              <a:t>Gender: Male</a:t>
            </a:r>
          </a:p>
        </p:txBody>
      </p:sp>
      <p:pic>
        <p:nvPicPr>
          <p:cNvPr id="9" name="Content Placeholder 12" descr="A grey and white cat lying on a rug&#10;&#10;Description automatically generated">
            <a:extLst>
              <a:ext uri="{FF2B5EF4-FFF2-40B4-BE49-F238E27FC236}">
                <a16:creationId xmlns:a16="http://schemas.microsoft.com/office/drawing/2014/main" id="{95AE85F0-518B-44B1-BC16-3623FDCFA6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0088"/>
          <a:stretch/>
        </p:blipFill>
        <p:spPr>
          <a:xfrm>
            <a:off x="6256338" y="2375417"/>
            <a:ext cx="5097462" cy="343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090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6DA83-0FF6-4E05-82A3-E1F6A9CB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Image Before &amp; After Resizing/Flattening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BA1B2B2-74A6-422C-8CAA-3A567C860C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45336" y="506727"/>
            <a:ext cx="6609921" cy="152674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Images Resized to 128x128 </a:t>
            </a:r>
          </a:p>
          <a:p>
            <a:r>
              <a:rPr lang="en-US" sz="2200" dirty="0">
                <a:solidFill>
                  <a:schemeClr val="bg1"/>
                </a:solidFill>
              </a:rPr>
              <a:t>Then Flattened</a:t>
            </a:r>
          </a:p>
        </p:txBody>
      </p:sp>
      <p:pic>
        <p:nvPicPr>
          <p:cNvPr id="13" name="Content Placeholder 12" descr="A grey and white cat lying on a rug&#10;&#10;Description automatically generated">
            <a:extLst>
              <a:ext uri="{FF2B5EF4-FFF2-40B4-BE49-F238E27FC236}">
                <a16:creationId xmlns:a16="http://schemas.microsoft.com/office/drawing/2014/main" id="{060330D3-27C6-4BCE-A314-A5AE70AAD0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0088"/>
          <a:stretch/>
        </p:blipFill>
        <p:spPr>
          <a:xfrm>
            <a:off x="393308" y="2523915"/>
            <a:ext cx="5559480" cy="3749040"/>
          </a:xfrm>
          <a:prstGeom prst="rect">
            <a:avLst/>
          </a:prstGeo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4F657769-1745-44F5-8358-465EC758FF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8" r="-1" b="7584"/>
          <a:stretch/>
        </p:blipFill>
        <p:spPr>
          <a:xfrm>
            <a:off x="6251736" y="2527997"/>
            <a:ext cx="5546955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792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7">
            <a:extLst>
              <a:ext uri="{FF2B5EF4-FFF2-40B4-BE49-F238E27FC236}">
                <a16:creationId xmlns:a16="http://schemas.microsoft.com/office/drawing/2014/main" id="{4E65CDE2-194C-4A17-9E3C-017E8A897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4515680-5BB6-4AD9-BCB0-65E0944C3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Breed: 5 Epochs – Batch Size 32</a:t>
            </a:r>
          </a:p>
        </p:txBody>
      </p:sp>
      <p:cxnSp>
        <p:nvCxnSpPr>
          <p:cNvPr id="23" name="Straight Connector 19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8C13D0-1BB5-4A81-9368-3EA26E650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Train on 6243 samples, validate on 2081 samples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Epoch 1/5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6243/6243 [==============================] - 146s 23ms/step - loss: 3.9415 - accuracy: 0.0407 - </a:t>
            </a:r>
            <a:r>
              <a:rPr lang="en-US" sz="1400" dirty="0" err="1">
                <a:solidFill>
                  <a:srgbClr val="FFFFFF"/>
                </a:solidFill>
              </a:rPr>
              <a:t>val_loss</a:t>
            </a:r>
            <a:r>
              <a:rPr lang="en-US" sz="1400" dirty="0">
                <a:solidFill>
                  <a:srgbClr val="FFFFFF"/>
                </a:solidFill>
              </a:rPr>
              <a:t>: 3.9291 - </a:t>
            </a:r>
            <a:r>
              <a:rPr lang="en-US" sz="1400" dirty="0" err="1">
                <a:solidFill>
                  <a:srgbClr val="FFFFFF"/>
                </a:solidFill>
              </a:rPr>
              <a:t>val_accuracy</a:t>
            </a:r>
            <a:r>
              <a:rPr lang="en-US" sz="1400" dirty="0">
                <a:solidFill>
                  <a:srgbClr val="FFFFFF"/>
                </a:solidFill>
              </a:rPr>
              <a:t>: 0.0351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Epoch 2/5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6243/6243 [==============================] - 152s 24ms/step - loss: 3.9148 - accuracy: 0.0437 - </a:t>
            </a:r>
            <a:r>
              <a:rPr lang="en-US" sz="1400" dirty="0" err="1">
                <a:solidFill>
                  <a:srgbClr val="FFFFFF"/>
                </a:solidFill>
              </a:rPr>
              <a:t>val_loss</a:t>
            </a:r>
            <a:r>
              <a:rPr lang="en-US" sz="1400" dirty="0">
                <a:solidFill>
                  <a:srgbClr val="FFFFFF"/>
                </a:solidFill>
              </a:rPr>
              <a:t>: 3.8875 - </a:t>
            </a:r>
            <a:r>
              <a:rPr lang="en-US" sz="1400" dirty="0" err="1">
                <a:solidFill>
                  <a:srgbClr val="FFFFFF"/>
                </a:solidFill>
              </a:rPr>
              <a:t>val_accuracy</a:t>
            </a:r>
            <a:r>
              <a:rPr lang="en-US" sz="1400" dirty="0">
                <a:solidFill>
                  <a:srgbClr val="FFFFFF"/>
                </a:solidFill>
              </a:rPr>
              <a:t>: 0.0341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Epoch 3/5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6243/6243 [==============================] - 148s 24ms/step - loss: 3.8196 - accuracy: 0.0548 - </a:t>
            </a:r>
            <a:r>
              <a:rPr lang="en-US" sz="1400" dirty="0" err="1">
                <a:solidFill>
                  <a:srgbClr val="FFFFFF"/>
                </a:solidFill>
              </a:rPr>
              <a:t>val_loss</a:t>
            </a:r>
            <a:r>
              <a:rPr lang="en-US" sz="1400" dirty="0">
                <a:solidFill>
                  <a:srgbClr val="FFFFFF"/>
                </a:solidFill>
              </a:rPr>
              <a:t>: 3.8161 - </a:t>
            </a:r>
            <a:r>
              <a:rPr lang="en-US" sz="1400" dirty="0" err="1">
                <a:solidFill>
                  <a:srgbClr val="FFFFFF"/>
                </a:solidFill>
              </a:rPr>
              <a:t>val_accuracy</a:t>
            </a:r>
            <a:r>
              <a:rPr lang="en-US" sz="1400" dirty="0">
                <a:solidFill>
                  <a:srgbClr val="FFFFFF"/>
                </a:solidFill>
              </a:rPr>
              <a:t>: 0.0553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Epoch 4/5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6243/6243 [==============================] - 147s 24ms/step - loss: 3.5933 - accuracy: 0.0982 - </a:t>
            </a:r>
            <a:r>
              <a:rPr lang="en-US" sz="1400" dirty="0" err="1">
                <a:solidFill>
                  <a:srgbClr val="FFFFFF"/>
                </a:solidFill>
              </a:rPr>
              <a:t>val_loss</a:t>
            </a:r>
            <a:r>
              <a:rPr lang="en-US" sz="1400" dirty="0">
                <a:solidFill>
                  <a:srgbClr val="FFFFFF"/>
                </a:solidFill>
              </a:rPr>
              <a:t>: 3.8857 - </a:t>
            </a:r>
            <a:r>
              <a:rPr lang="en-US" sz="1400" dirty="0" err="1">
                <a:solidFill>
                  <a:srgbClr val="FFFFFF"/>
                </a:solidFill>
              </a:rPr>
              <a:t>val_accuracy</a:t>
            </a:r>
            <a:r>
              <a:rPr lang="en-US" sz="1400" dirty="0">
                <a:solidFill>
                  <a:srgbClr val="FFFFFF"/>
                </a:solidFill>
              </a:rPr>
              <a:t>: 0.0505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Epoch 5/5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6243/6243 [==============================] - 147s 24ms/step - loss: 2.9392 - accuracy: 0.2478 - </a:t>
            </a:r>
            <a:r>
              <a:rPr lang="en-US" sz="1400" dirty="0" err="1">
                <a:solidFill>
                  <a:srgbClr val="FFFFFF"/>
                </a:solidFill>
              </a:rPr>
              <a:t>val_loss</a:t>
            </a:r>
            <a:r>
              <a:rPr lang="en-US" sz="1400" dirty="0">
                <a:solidFill>
                  <a:srgbClr val="FFFFFF"/>
                </a:solidFill>
              </a:rPr>
              <a:t>: 4.1275 - </a:t>
            </a:r>
            <a:r>
              <a:rPr lang="en-US" sz="1400" dirty="0" err="1">
                <a:solidFill>
                  <a:srgbClr val="FFFFFF"/>
                </a:solidFill>
              </a:rPr>
              <a:t>val_accuracy</a:t>
            </a:r>
            <a:r>
              <a:rPr lang="en-US" sz="1400" dirty="0">
                <a:solidFill>
                  <a:srgbClr val="FFFFFF"/>
                </a:solidFill>
              </a:rPr>
              <a:t>: 0.0553</a:t>
            </a:r>
          </a:p>
        </p:txBody>
      </p:sp>
    </p:spTree>
    <p:extLst>
      <p:ext uri="{BB962C8B-B14F-4D97-AF65-F5344CB8AC3E}">
        <p14:creationId xmlns:p14="http://schemas.microsoft.com/office/powerpoint/2010/main" val="2365778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1DFF2-A87F-4B56-8FB6-DDE9213F4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Breed: 5 Epochs – Batch Size 32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88AB31-8493-4AF8-A562-9FA6870BF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Train on 6243 samples</a:t>
            </a:r>
          </a:p>
          <a:p>
            <a:r>
              <a:rPr lang="en-US" sz="1800" dirty="0"/>
              <a:t>Validate on 2081 samples</a:t>
            </a:r>
          </a:p>
          <a:p>
            <a:r>
              <a:rPr lang="en-US" sz="1800" dirty="0"/>
              <a:t>Accuracy: 0.06</a:t>
            </a:r>
          </a:p>
          <a:p>
            <a:r>
              <a:rPr lang="en-US" sz="1800" dirty="0"/>
              <a:t>Predicted breed: Scottish Fold</a:t>
            </a:r>
          </a:p>
          <a:p>
            <a:r>
              <a:rPr lang="en-US" sz="1800" dirty="0"/>
              <a:t>Prediction: Bad</a:t>
            </a:r>
          </a:p>
        </p:txBody>
      </p:sp>
      <p:pic>
        <p:nvPicPr>
          <p:cNvPr id="5" name="Content Placeholder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94B3ADC-7294-433A-A715-9BB2A5AE8BE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101" y="1215998"/>
            <a:ext cx="5510771" cy="413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7794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8A1DDF02-3E6C-4B82-A717-C935B9990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Breed Prediction: Bad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21DC5F9-588D-4FD1-B266-A9402181FB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Mystery Breed</a:t>
            </a:r>
          </a:p>
        </p:txBody>
      </p:sp>
      <p:pic>
        <p:nvPicPr>
          <p:cNvPr id="8" name="Content Placeholder 7" descr="A grey and white cat lying on a rug&#10;&#10;Description automatically generated">
            <a:extLst>
              <a:ext uri="{FF2B5EF4-FFF2-40B4-BE49-F238E27FC236}">
                <a16:creationId xmlns:a16="http://schemas.microsoft.com/office/drawing/2014/main" id="{ABF64C3E-8287-4B6D-A5BE-20D41A933F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962289" y="2505075"/>
            <a:ext cx="4912784" cy="3684588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C2125D9-5820-48C8-A715-FC49519295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Scottish Fold</a:t>
            </a:r>
          </a:p>
        </p:txBody>
      </p:sp>
      <p:pic>
        <p:nvPicPr>
          <p:cNvPr id="16" name="Content Placeholder 15" descr="A grey and white cat looking at the camera&#10;&#10;Description automatically generated">
            <a:extLst>
              <a:ext uri="{FF2B5EF4-FFF2-40B4-BE49-F238E27FC236}">
                <a16:creationId xmlns:a16="http://schemas.microsoft.com/office/drawing/2014/main" id="{A2B6716F-C732-4A9C-A582-38800C91E90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316929" y="2512220"/>
            <a:ext cx="4912782" cy="368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7228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E65CDE2-194C-4A17-9E3C-017E8A897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CF96D44-AB15-4BED-86D8-09DA5DDEE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Age: 5 Epochs – Batch Size 32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D6F3748-50EA-41F5-97F9-4027E7F11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Train on 283 samples, validate on 95 samples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Epoch 1/5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283/283 [==============================] - 2s 7ms/step - loss: 6.4316 - accuracy: 0.3357 - </a:t>
            </a:r>
            <a:r>
              <a:rPr lang="en-US" sz="1400" dirty="0" err="1">
                <a:solidFill>
                  <a:srgbClr val="FFFFFF"/>
                </a:solidFill>
              </a:rPr>
              <a:t>val_loss</a:t>
            </a:r>
            <a:r>
              <a:rPr lang="en-US" sz="1400" dirty="0">
                <a:solidFill>
                  <a:srgbClr val="FFFFFF"/>
                </a:solidFill>
              </a:rPr>
              <a:t>: 1.5352 - </a:t>
            </a:r>
            <a:r>
              <a:rPr lang="en-US" sz="1400" dirty="0" err="1">
                <a:solidFill>
                  <a:srgbClr val="FFFFFF"/>
                </a:solidFill>
              </a:rPr>
              <a:t>val_accuracy</a:t>
            </a:r>
            <a:r>
              <a:rPr lang="en-US" sz="1400" dirty="0">
                <a:solidFill>
                  <a:srgbClr val="FFFFFF"/>
                </a:solidFill>
              </a:rPr>
              <a:t>: 0.2947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Epoch 2/5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283/283 [==============================] - 2s 7ms/step - loss: 1.3316 - accuracy: 0.4205 - </a:t>
            </a:r>
            <a:r>
              <a:rPr lang="en-US" sz="1400" dirty="0" err="1">
                <a:solidFill>
                  <a:srgbClr val="FFFFFF"/>
                </a:solidFill>
              </a:rPr>
              <a:t>val_loss</a:t>
            </a:r>
            <a:r>
              <a:rPr lang="en-US" sz="1400" dirty="0">
                <a:solidFill>
                  <a:srgbClr val="FFFFFF"/>
                </a:solidFill>
              </a:rPr>
              <a:t>: 1.1013 - </a:t>
            </a:r>
            <a:r>
              <a:rPr lang="en-US" sz="1400" dirty="0" err="1">
                <a:solidFill>
                  <a:srgbClr val="FFFFFF"/>
                </a:solidFill>
              </a:rPr>
              <a:t>val_accuracy</a:t>
            </a:r>
            <a:r>
              <a:rPr lang="en-US" sz="1400" dirty="0">
                <a:solidFill>
                  <a:srgbClr val="FFFFFF"/>
                </a:solidFill>
              </a:rPr>
              <a:t>: 0.5684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Epoch 3/5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283/283 [==============================] - 2s 7ms/step - loss: 1.1875 - accuracy: 0.5406 - </a:t>
            </a:r>
            <a:r>
              <a:rPr lang="en-US" sz="1400" dirty="0" err="1">
                <a:solidFill>
                  <a:srgbClr val="FFFFFF"/>
                </a:solidFill>
              </a:rPr>
              <a:t>val_loss</a:t>
            </a:r>
            <a:r>
              <a:rPr lang="en-US" sz="1400" dirty="0">
                <a:solidFill>
                  <a:srgbClr val="FFFFFF"/>
                </a:solidFill>
              </a:rPr>
              <a:t>: 1.0561 - </a:t>
            </a:r>
            <a:r>
              <a:rPr lang="en-US" sz="1400" dirty="0" err="1">
                <a:solidFill>
                  <a:srgbClr val="FFFFFF"/>
                </a:solidFill>
              </a:rPr>
              <a:t>val_accuracy</a:t>
            </a:r>
            <a:r>
              <a:rPr lang="en-US" sz="1400" dirty="0">
                <a:solidFill>
                  <a:srgbClr val="FFFFFF"/>
                </a:solidFill>
              </a:rPr>
              <a:t>: 0.5684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Epoch 4/5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283/283 [==============================] - 2s 7ms/step - loss: 1.1458 - accuracy: 0.5371 - </a:t>
            </a:r>
            <a:r>
              <a:rPr lang="en-US" sz="1400" dirty="0" err="1">
                <a:solidFill>
                  <a:srgbClr val="FFFFFF"/>
                </a:solidFill>
              </a:rPr>
              <a:t>val_loss</a:t>
            </a:r>
            <a:r>
              <a:rPr lang="en-US" sz="1400" dirty="0">
                <a:solidFill>
                  <a:srgbClr val="FFFFFF"/>
                </a:solidFill>
              </a:rPr>
              <a:t>: 1.0811 - </a:t>
            </a:r>
            <a:r>
              <a:rPr lang="en-US" sz="1400" dirty="0" err="1">
                <a:solidFill>
                  <a:srgbClr val="FFFFFF"/>
                </a:solidFill>
              </a:rPr>
              <a:t>val_accuracy</a:t>
            </a:r>
            <a:r>
              <a:rPr lang="en-US" sz="1400" dirty="0">
                <a:solidFill>
                  <a:srgbClr val="FFFFFF"/>
                </a:solidFill>
              </a:rPr>
              <a:t>: 0.5684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Epoch 5/5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283/283 [==============================] - 2s 7ms/step - loss: 1.1115 - accuracy: 0.5689 - </a:t>
            </a:r>
            <a:r>
              <a:rPr lang="en-US" sz="1400" dirty="0" err="1">
                <a:solidFill>
                  <a:srgbClr val="FFFFFF"/>
                </a:solidFill>
              </a:rPr>
              <a:t>val_loss</a:t>
            </a:r>
            <a:r>
              <a:rPr lang="en-US" sz="1400" dirty="0">
                <a:solidFill>
                  <a:srgbClr val="FFFFFF"/>
                </a:solidFill>
              </a:rPr>
              <a:t>: 1.1293 - </a:t>
            </a:r>
            <a:r>
              <a:rPr lang="en-US" sz="1400" dirty="0" err="1">
                <a:solidFill>
                  <a:srgbClr val="FFFFFF"/>
                </a:solidFill>
              </a:rPr>
              <a:t>val_accuracy</a:t>
            </a:r>
            <a:r>
              <a:rPr lang="en-US" sz="1400" dirty="0">
                <a:solidFill>
                  <a:srgbClr val="FFFFFF"/>
                </a:solidFill>
              </a:rPr>
              <a:t>: 0.5263</a:t>
            </a:r>
          </a:p>
        </p:txBody>
      </p:sp>
    </p:spTree>
    <p:extLst>
      <p:ext uri="{BB962C8B-B14F-4D97-AF65-F5344CB8AC3E}">
        <p14:creationId xmlns:p14="http://schemas.microsoft.com/office/powerpoint/2010/main" val="16616556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88D0FF-71F7-48AA-958F-46773072B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Age: 5 Epochs – Batch Size 32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60733-C31A-474B-BDA2-46E0B850F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Train on 283 samples</a:t>
            </a:r>
          </a:p>
          <a:p>
            <a:r>
              <a:rPr lang="en-US" sz="1800" dirty="0"/>
              <a:t>Validate on 95 samples</a:t>
            </a:r>
          </a:p>
          <a:p>
            <a:r>
              <a:rPr lang="en-US" sz="1800" dirty="0"/>
              <a:t>Accuracy: 0.53</a:t>
            </a:r>
          </a:p>
          <a:p>
            <a:r>
              <a:rPr lang="en-US" sz="1800" dirty="0"/>
              <a:t>Predicted age: Adult</a:t>
            </a:r>
          </a:p>
          <a:p>
            <a:r>
              <a:rPr lang="en-US" sz="1800" dirty="0"/>
              <a:t>Actual age: Adult</a:t>
            </a:r>
          </a:p>
          <a:p>
            <a:r>
              <a:rPr lang="en-US" sz="1800" dirty="0"/>
              <a:t>Prediction: Correct</a:t>
            </a:r>
          </a:p>
          <a:p>
            <a:endParaRPr lang="en-US" sz="1800" dirty="0"/>
          </a:p>
        </p:txBody>
      </p:sp>
      <p:pic>
        <p:nvPicPr>
          <p:cNvPr id="10" name="Content Placeholder 5">
            <a:extLst>
              <a:ext uri="{FF2B5EF4-FFF2-40B4-BE49-F238E27FC236}">
                <a16:creationId xmlns:a16="http://schemas.microsoft.com/office/drawing/2014/main" id="{A345CE13-6D67-46A8-894E-035F83B6518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101" y="1215998"/>
            <a:ext cx="5510771" cy="413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9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65CDE2-194C-4A17-9E3C-017E8A897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526F2CA-2EFE-4F93-A17A-D3AAFB38D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Gender: 5 Epochs – Batch Size 32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F0A48D-16B8-4C13-A995-B51DAD1E2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Train on 283 samples, validate on 95 samples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Epoch 1/5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283/283 [==============================] - 2s 8ms/step - loss: 2.3828 - accuracy: 0.4982 - </a:t>
            </a:r>
            <a:r>
              <a:rPr lang="en-US" sz="1400" dirty="0" err="1">
                <a:solidFill>
                  <a:srgbClr val="FFFFFF"/>
                </a:solidFill>
              </a:rPr>
              <a:t>val_loss</a:t>
            </a:r>
            <a:r>
              <a:rPr lang="en-US" sz="1400" dirty="0">
                <a:solidFill>
                  <a:srgbClr val="FFFFFF"/>
                </a:solidFill>
              </a:rPr>
              <a:t>: 0.7091 - </a:t>
            </a:r>
            <a:r>
              <a:rPr lang="en-US" sz="1400" dirty="0" err="1">
                <a:solidFill>
                  <a:srgbClr val="FFFFFF"/>
                </a:solidFill>
              </a:rPr>
              <a:t>val_accuracy</a:t>
            </a:r>
            <a:r>
              <a:rPr lang="en-US" sz="1400" dirty="0">
                <a:solidFill>
                  <a:srgbClr val="FFFFFF"/>
                </a:solidFill>
              </a:rPr>
              <a:t>: 0.4579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Epoch 2/5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283/283 [==============================] - 2s 7ms/step - loss: 0.6886 - accuracy: 0.5512 - </a:t>
            </a:r>
            <a:r>
              <a:rPr lang="en-US" sz="1400" dirty="0" err="1">
                <a:solidFill>
                  <a:srgbClr val="FFFFFF"/>
                </a:solidFill>
              </a:rPr>
              <a:t>val_loss</a:t>
            </a:r>
            <a:r>
              <a:rPr lang="en-US" sz="1400" dirty="0">
                <a:solidFill>
                  <a:srgbClr val="FFFFFF"/>
                </a:solidFill>
              </a:rPr>
              <a:t>: 0.6993 - </a:t>
            </a:r>
            <a:r>
              <a:rPr lang="en-US" sz="1400" dirty="0" err="1">
                <a:solidFill>
                  <a:srgbClr val="FFFFFF"/>
                </a:solidFill>
              </a:rPr>
              <a:t>val_accuracy</a:t>
            </a:r>
            <a:r>
              <a:rPr lang="en-US" sz="1400" dirty="0">
                <a:solidFill>
                  <a:srgbClr val="FFFFFF"/>
                </a:solidFill>
              </a:rPr>
              <a:t>: 0.4789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Epoch 3/5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283/283 [==============================] - 2s 7ms/step - loss: 0.6664 - accuracy: 0.6095 - </a:t>
            </a:r>
            <a:r>
              <a:rPr lang="en-US" sz="1400" dirty="0" err="1">
                <a:solidFill>
                  <a:srgbClr val="FFFFFF"/>
                </a:solidFill>
              </a:rPr>
              <a:t>val_loss</a:t>
            </a:r>
            <a:r>
              <a:rPr lang="en-US" sz="1400" dirty="0">
                <a:solidFill>
                  <a:srgbClr val="FFFFFF"/>
                </a:solidFill>
              </a:rPr>
              <a:t>: 0.7410 - </a:t>
            </a:r>
            <a:r>
              <a:rPr lang="en-US" sz="1400" dirty="0" err="1">
                <a:solidFill>
                  <a:srgbClr val="FFFFFF"/>
                </a:solidFill>
              </a:rPr>
              <a:t>val_accuracy</a:t>
            </a:r>
            <a:r>
              <a:rPr lang="en-US" sz="1400" dirty="0">
                <a:solidFill>
                  <a:srgbClr val="FFFFFF"/>
                </a:solidFill>
              </a:rPr>
              <a:t>: 0.4526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Epoch 4/5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283/283 [==============================] - 2s 7ms/step - loss: 0.6420 - accuracy: 0.6343 - </a:t>
            </a:r>
            <a:r>
              <a:rPr lang="en-US" sz="1400" dirty="0" err="1">
                <a:solidFill>
                  <a:srgbClr val="FFFFFF"/>
                </a:solidFill>
              </a:rPr>
              <a:t>val_loss</a:t>
            </a:r>
            <a:r>
              <a:rPr lang="en-US" sz="1400" dirty="0">
                <a:solidFill>
                  <a:srgbClr val="FFFFFF"/>
                </a:solidFill>
              </a:rPr>
              <a:t>: 0.7330 - </a:t>
            </a:r>
            <a:r>
              <a:rPr lang="en-US" sz="1400" dirty="0" err="1">
                <a:solidFill>
                  <a:srgbClr val="FFFFFF"/>
                </a:solidFill>
              </a:rPr>
              <a:t>val_accuracy</a:t>
            </a:r>
            <a:r>
              <a:rPr lang="en-US" sz="1400" dirty="0">
                <a:solidFill>
                  <a:srgbClr val="FFFFFF"/>
                </a:solidFill>
              </a:rPr>
              <a:t>: 0.4474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Epoch 5/5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283/283 [==============================] - 2s 7ms/step - loss: 0.6610 - accuracy: 0.6855 - </a:t>
            </a:r>
            <a:r>
              <a:rPr lang="en-US" sz="1400" dirty="0" err="1">
                <a:solidFill>
                  <a:srgbClr val="FFFFFF"/>
                </a:solidFill>
              </a:rPr>
              <a:t>val_loss</a:t>
            </a:r>
            <a:r>
              <a:rPr lang="en-US" sz="1400" dirty="0">
                <a:solidFill>
                  <a:srgbClr val="FFFFFF"/>
                </a:solidFill>
              </a:rPr>
              <a:t>: 0.7493 - </a:t>
            </a:r>
            <a:r>
              <a:rPr lang="en-US" sz="1400" dirty="0" err="1">
                <a:solidFill>
                  <a:srgbClr val="FFFFFF"/>
                </a:solidFill>
              </a:rPr>
              <a:t>val_accuracy</a:t>
            </a:r>
            <a:r>
              <a:rPr lang="en-US" sz="1400" dirty="0">
                <a:solidFill>
                  <a:srgbClr val="FFFFFF"/>
                </a:solidFill>
              </a:rPr>
              <a:t>: 0.4368</a:t>
            </a:r>
          </a:p>
        </p:txBody>
      </p:sp>
    </p:spTree>
    <p:extLst>
      <p:ext uri="{BB962C8B-B14F-4D97-AF65-F5344CB8AC3E}">
        <p14:creationId xmlns:p14="http://schemas.microsoft.com/office/powerpoint/2010/main" val="96191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69AFDE-A4AF-4DF7-81E1-AEBD664E1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Gender: 5 Epochs – Batch Size 32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A9C54-B42C-4C92-86DD-373AB7E1EB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Train on 283 samples</a:t>
            </a:r>
          </a:p>
          <a:p>
            <a:r>
              <a:rPr lang="en-US" sz="1800" dirty="0"/>
              <a:t>Validate on 95 samples</a:t>
            </a:r>
          </a:p>
          <a:p>
            <a:r>
              <a:rPr lang="en-US" sz="1800" dirty="0"/>
              <a:t>Accuracy: 0.46</a:t>
            </a:r>
          </a:p>
          <a:p>
            <a:r>
              <a:rPr lang="en-US" sz="1800" dirty="0"/>
              <a:t>Predicted gender: Female</a:t>
            </a:r>
          </a:p>
          <a:p>
            <a:r>
              <a:rPr lang="en-US" sz="1800" dirty="0"/>
              <a:t>Actual gender: Male</a:t>
            </a:r>
          </a:p>
          <a:p>
            <a:r>
              <a:rPr lang="en-US" sz="1800" dirty="0"/>
              <a:t>Prediction: Bad</a:t>
            </a:r>
          </a:p>
          <a:p>
            <a:endParaRPr lang="en-US" sz="1800" dirty="0"/>
          </a:p>
        </p:txBody>
      </p:sp>
      <p:pic>
        <p:nvPicPr>
          <p:cNvPr id="5" name="Content Placeholder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98ECD73-F072-4CAC-8B59-6C25384FD8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101" y="1215998"/>
            <a:ext cx="5510771" cy="413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537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65CDE2-194C-4A17-9E3C-017E8A897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ABF005-DB6D-48BE-B2EE-2AABABB52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Breed: 10 Epochs – Batch Size 64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90C08-1125-4139-9388-D1B8A31AE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Train on 6243 samples, validate on 2081 samples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Epoch 1/10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6243/6243 [==============================] - 117s 19ms/step - loss: 3.9272 - accuracy: 0.0423 - </a:t>
            </a:r>
            <a:r>
              <a:rPr lang="en-US" sz="1400" dirty="0" err="1">
                <a:solidFill>
                  <a:srgbClr val="FFFFFF"/>
                </a:solidFill>
              </a:rPr>
              <a:t>val_loss</a:t>
            </a:r>
            <a:r>
              <a:rPr lang="en-US" sz="1400" dirty="0">
                <a:solidFill>
                  <a:srgbClr val="FFFFFF"/>
                </a:solidFill>
              </a:rPr>
              <a:t>: 3.8926 - </a:t>
            </a:r>
            <a:r>
              <a:rPr lang="en-US" sz="1400" dirty="0" err="1">
                <a:solidFill>
                  <a:srgbClr val="FFFFFF"/>
                </a:solidFill>
              </a:rPr>
              <a:t>val_accuracy</a:t>
            </a:r>
            <a:r>
              <a:rPr lang="en-US" sz="1400" dirty="0">
                <a:solidFill>
                  <a:srgbClr val="FFFFFF"/>
                </a:solidFill>
              </a:rPr>
              <a:t>: 0.0428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Epoch 2/10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6243/6243 [==============================] - 118s 19ms/step - loss: 3.8398 - accuracy: 0.0537 - </a:t>
            </a:r>
            <a:r>
              <a:rPr lang="en-US" sz="1400" dirty="0" err="1">
                <a:solidFill>
                  <a:srgbClr val="FFFFFF"/>
                </a:solidFill>
              </a:rPr>
              <a:t>val_loss</a:t>
            </a:r>
            <a:r>
              <a:rPr lang="en-US" sz="1400" dirty="0">
                <a:solidFill>
                  <a:srgbClr val="FFFFFF"/>
                </a:solidFill>
              </a:rPr>
              <a:t>: 3.8465 - </a:t>
            </a:r>
            <a:r>
              <a:rPr lang="en-US" sz="1400" dirty="0" err="1">
                <a:solidFill>
                  <a:srgbClr val="FFFFFF"/>
                </a:solidFill>
              </a:rPr>
              <a:t>val_accuracy</a:t>
            </a:r>
            <a:r>
              <a:rPr lang="en-US" sz="1400" dirty="0">
                <a:solidFill>
                  <a:srgbClr val="FFFFFF"/>
                </a:solidFill>
              </a:rPr>
              <a:t>: 0.0490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…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Epoch 8/10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6243/6243 [==============================] - 119s 19ms/step - loss: 0.4483 - accuracy: 0.8842 - </a:t>
            </a:r>
            <a:r>
              <a:rPr lang="en-US" sz="1400" dirty="0" err="1">
                <a:solidFill>
                  <a:srgbClr val="FFFFFF"/>
                </a:solidFill>
              </a:rPr>
              <a:t>val_loss</a:t>
            </a:r>
            <a:r>
              <a:rPr lang="en-US" sz="1400" dirty="0">
                <a:solidFill>
                  <a:srgbClr val="FFFFFF"/>
                </a:solidFill>
              </a:rPr>
              <a:t>: 6.4192 - </a:t>
            </a:r>
            <a:r>
              <a:rPr lang="en-US" sz="1400" dirty="0" err="1">
                <a:solidFill>
                  <a:srgbClr val="FFFFFF"/>
                </a:solidFill>
              </a:rPr>
              <a:t>val_accuracy</a:t>
            </a:r>
            <a:r>
              <a:rPr lang="en-US" sz="1400" dirty="0">
                <a:solidFill>
                  <a:srgbClr val="FFFFFF"/>
                </a:solidFill>
              </a:rPr>
              <a:t>: 0.0721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Epoch 9/10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6243/6243 [==============================] - 118s 19ms/step - loss: 0.1448 - accuracy: 0.9696 - </a:t>
            </a:r>
            <a:r>
              <a:rPr lang="en-US" sz="1400" dirty="0" err="1">
                <a:solidFill>
                  <a:srgbClr val="FFFFFF"/>
                </a:solidFill>
              </a:rPr>
              <a:t>val_loss</a:t>
            </a:r>
            <a:r>
              <a:rPr lang="en-US" sz="1400" dirty="0">
                <a:solidFill>
                  <a:srgbClr val="FFFFFF"/>
                </a:solidFill>
              </a:rPr>
              <a:t>: 7.4723 - </a:t>
            </a:r>
            <a:r>
              <a:rPr lang="en-US" sz="1400" dirty="0" err="1">
                <a:solidFill>
                  <a:srgbClr val="FFFFFF"/>
                </a:solidFill>
              </a:rPr>
              <a:t>val_accuracy</a:t>
            </a:r>
            <a:r>
              <a:rPr lang="en-US" sz="1400" dirty="0">
                <a:solidFill>
                  <a:srgbClr val="FFFFFF"/>
                </a:solidFill>
              </a:rPr>
              <a:t>: 0.0740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Epoch 10/10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6243/6243 [==============================] - 120s 19ms/step - loss: 0.0690 - accuracy: 0.9869 - </a:t>
            </a:r>
            <a:r>
              <a:rPr lang="en-US" sz="1400" dirty="0" err="1">
                <a:solidFill>
                  <a:srgbClr val="FFFFFF"/>
                </a:solidFill>
              </a:rPr>
              <a:t>val_loss</a:t>
            </a:r>
            <a:r>
              <a:rPr lang="en-US" sz="1400" dirty="0">
                <a:solidFill>
                  <a:srgbClr val="FFFFFF"/>
                </a:solidFill>
              </a:rPr>
              <a:t>: 8.1053 - </a:t>
            </a:r>
            <a:r>
              <a:rPr lang="en-US" sz="1400" dirty="0" err="1">
                <a:solidFill>
                  <a:srgbClr val="FFFFFF"/>
                </a:solidFill>
              </a:rPr>
              <a:t>val_accuracy</a:t>
            </a:r>
            <a:r>
              <a:rPr lang="en-US" sz="1400" dirty="0">
                <a:solidFill>
                  <a:srgbClr val="FFFFFF"/>
                </a:solidFill>
              </a:rPr>
              <a:t>: 0.0687</a:t>
            </a:r>
          </a:p>
        </p:txBody>
      </p:sp>
    </p:spTree>
    <p:extLst>
      <p:ext uri="{BB962C8B-B14F-4D97-AF65-F5344CB8AC3E}">
        <p14:creationId xmlns:p14="http://schemas.microsoft.com/office/powerpoint/2010/main" val="9885945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6457B-1C78-47DE-860E-71978B4F5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330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/>
              <a:t>Dataset - Images</a:t>
            </a:r>
          </a:p>
        </p:txBody>
      </p:sp>
      <p:sp>
        <p:nvSpPr>
          <p:cNvPr id="29" name="Freeform: Shape 26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6" descr="Cat Young Domestic - Free photo on Pixabay">
            <a:extLst>
              <a:ext uri="{FF2B5EF4-FFF2-40B4-BE49-F238E27FC236}">
                <a16:creationId xmlns:a16="http://schemas.microsoft.com/office/drawing/2014/main" id="{F746748A-7534-4C73-AD4E-973491B2F9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98" r="21023"/>
          <a:stretch/>
        </p:blipFill>
        <p:spPr bwMode="auto">
          <a:xfrm>
            <a:off x="2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0" y="0"/>
                </a:moveTo>
                <a:lnTo>
                  <a:pt x="4400491" y="0"/>
                </a:lnTo>
                <a:lnTo>
                  <a:pt x="4484766" y="76595"/>
                </a:lnTo>
                <a:cubicBezTo>
                  <a:pt x="5076107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5D2CA-AAF4-4DA8-B563-B5E84F73B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329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700"/>
              <a:t>Cat Breeds Dataset</a:t>
            </a:r>
          </a:p>
          <a:p>
            <a:r>
              <a:rPr lang="en-US" sz="1700"/>
              <a:t>Images for 67 different cat breeds as labeled by advertisers for adoption</a:t>
            </a:r>
          </a:p>
          <a:p>
            <a:r>
              <a:rPr lang="en-US" sz="1700"/>
              <a:t>Size: 2GB</a:t>
            </a:r>
          </a:p>
          <a:p>
            <a:r>
              <a:rPr lang="en-US" sz="1700"/>
              <a:t>We have an unbalanced dataset of images representing 67 different cat breeds.</a:t>
            </a:r>
          </a:p>
          <a:p>
            <a:r>
              <a:rPr lang="en-US" sz="1700"/>
              <a:t>Disclaimer: These breeds has been selected by advertisers and not by professionals, there is a probability of error in some of them</a:t>
            </a:r>
          </a:p>
          <a:p>
            <a:r>
              <a:rPr lang="en-US" sz="1700">
                <a:hlinkClick r:id="rId3"/>
              </a:rPr>
              <a:t>https://www.kaggle.com/ma7555/cat-breeds-dataset</a:t>
            </a: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30110529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AC5BF6-BC7F-494D-B784-55ACDDF14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Breed: 10 Epochs – Batch Size 64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2A934A-91BF-4451-A8EC-8746C1E93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/>
              <a:t>Train on 6243 samples</a:t>
            </a:r>
          </a:p>
          <a:p>
            <a:r>
              <a:rPr lang="en-US" sz="1800"/>
              <a:t>Validate on 2081 samples</a:t>
            </a:r>
          </a:p>
          <a:p>
            <a:r>
              <a:rPr lang="en-US" sz="1800"/>
              <a:t>Accuracy: 0.07</a:t>
            </a:r>
          </a:p>
          <a:p>
            <a:r>
              <a:rPr lang="en-US" sz="1800"/>
              <a:t>Predicted breed: Chartreux</a:t>
            </a:r>
          </a:p>
          <a:p>
            <a:endParaRPr lang="en-US" sz="180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82AEA81-3096-401C-AAB2-D1DE1E1BE3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101" y="1215998"/>
            <a:ext cx="5510771" cy="413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2748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58D363E-2ECA-4795-A66A-B0789924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Breed Prediction: Better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4F3A552-831B-469D-8E6B-0FAF6022C3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Mystery Cat</a:t>
            </a:r>
          </a:p>
        </p:txBody>
      </p:sp>
      <p:pic>
        <p:nvPicPr>
          <p:cNvPr id="13" name="Content Placeholder 7" descr="A grey and white cat lying on a rug&#10;&#10;Description automatically generated">
            <a:extLst>
              <a:ext uri="{FF2B5EF4-FFF2-40B4-BE49-F238E27FC236}">
                <a16:creationId xmlns:a16="http://schemas.microsoft.com/office/drawing/2014/main" id="{3B26FDEE-5C80-4EA2-9674-111F43A676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962289" y="2505075"/>
            <a:ext cx="4912784" cy="3684588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8A4395-8656-4D13-853E-E0BAE1AEB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Chartreux</a:t>
            </a:r>
          </a:p>
        </p:txBody>
      </p:sp>
      <p:pic>
        <p:nvPicPr>
          <p:cNvPr id="15" name="Content Placeholder 9" descr="A black gray and white cat with its mouth open&#10;&#10;Description automatically generated">
            <a:extLst>
              <a:ext uri="{FF2B5EF4-FFF2-40B4-BE49-F238E27FC236}">
                <a16:creationId xmlns:a16="http://schemas.microsoft.com/office/drawing/2014/main" id="{5825C3CE-EBA6-4B57-97DF-FB5B1664178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102" y="2505075"/>
            <a:ext cx="5499384" cy="3684587"/>
          </a:xfrm>
        </p:spPr>
      </p:pic>
    </p:spTree>
    <p:extLst>
      <p:ext uri="{BB962C8B-B14F-4D97-AF65-F5344CB8AC3E}">
        <p14:creationId xmlns:p14="http://schemas.microsoft.com/office/powerpoint/2010/main" val="2061513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65CDE2-194C-4A17-9E3C-017E8A897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BBA55C-4171-4610-9D3C-41444A03C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Age: 10 Epochs – Batch Size 64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E8C37-FC4D-4D3D-971A-C2F862D85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Train on 62 samples, validate on 21 samples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Epoch 1/10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62/62 [==============================] - 1s 8ms/step - loss: 1.3686 - accuracy: 0.3387 - </a:t>
            </a:r>
            <a:r>
              <a:rPr lang="en-US" sz="1400" dirty="0" err="1">
                <a:solidFill>
                  <a:srgbClr val="FFFFFF"/>
                </a:solidFill>
              </a:rPr>
              <a:t>val_loss</a:t>
            </a:r>
            <a:r>
              <a:rPr lang="en-US" sz="1400" dirty="0">
                <a:solidFill>
                  <a:srgbClr val="FFFFFF"/>
                </a:solidFill>
              </a:rPr>
              <a:t>: 35.9386 - </a:t>
            </a:r>
            <a:r>
              <a:rPr lang="en-US" sz="1400" dirty="0" err="1">
                <a:solidFill>
                  <a:srgbClr val="FFFFFF"/>
                </a:solidFill>
              </a:rPr>
              <a:t>val_accuracy</a:t>
            </a:r>
            <a:r>
              <a:rPr lang="en-US" sz="1400" dirty="0">
                <a:solidFill>
                  <a:srgbClr val="FFFFFF"/>
                </a:solidFill>
              </a:rPr>
              <a:t>: 0.6190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Epoch 2/10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62/62 [==============================] - 0s 6ms/step - loss: 55.4884 - accuracy: 0.4032 - </a:t>
            </a:r>
            <a:r>
              <a:rPr lang="en-US" sz="1400" dirty="0" err="1">
                <a:solidFill>
                  <a:srgbClr val="FFFFFF"/>
                </a:solidFill>
              </a:rPr>
              <a:t>val_loss</a:t>
            </a:r>
            <a:r>
              <a:rPr lang="en-US" sz="1400" dirty="0">
                <a:solidFill>
                  <a:srgbClr val="FFFFFF"/>
                </a:solidFill>
              </a:rPr>
              <a:t>: 31.6081 - </a:t>
            </a:r>
            <a:r>
              <a:rPr lang="en-US" sz="1400" dirty="0" err="1">
                <a:solidFill>
                  <a:srgbClr val="FFFFFF"/>
                </a:solidFill>
              </a:rPr>
              <a:t>val_accuracy</a:t>
            </a:r>
            <a:r>
              <a:rPr lang="en-US" sz="1400" dirty="0">
                <a:solidFill>
                  <a:srgbClr val="FFFFFF"/>
                </a:solidFill>
              </a:rPr>
              <a:t>: 0.1905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…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Epoch 8/10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62/62 [==============================] - 0s 6ms/step - loss: 1.3043 - accuracy: 0.4194 - </a:t>
            </a:r>
            <a:r>
              <a:rPr lang="en-US" sz="1400" dirty="0" err="1">
                <a:solidFill>
                  <a:srgbClr val="FFFFFF"/>
                </a:solidFill>
              </a:rPr>
              <a:t>val_loss</a:t>
            </a:r>
            <a:r>
              <a:rPr lang="en-US" sz="1400" dirty="0">
                <a:solidFill>
                  <a:srgbClr val="FFFFFF"/>
                </a:solidFill>
              </a:rPr>
              <a:t>: 1.8031 - </a:t>
            </a:r>
            <a:r>
              <a:rPr lang="en-US" sz="1400" dirty="0" err="1">
                <a:solidFill>
                  <a:srgbClr val="FFFFFF"/>
                </a:solidFill>
              </a:rPr>
              <a:t>val_accuracy</a:t>
            </a:r>
            <a:r>
              <a:rPr lang="en-US" sz="1400" dirty="0">
                <a:solidFill>
                  <a:srgbClr val="FFFFFF"/>
                </a:solidFill>
              </a:rPr>
              <a:t>: 0.0952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Epoch 9/10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62/62 [==============================] - 0s 6ms/step - loss: 1.2588 - accuracy: 0.5000 - </a:t>
            </a:r>
            <a:r>
              <a:rPr lang="en-US" sz="1400" dirty="0" err="1">
                <a:solidFill>
                  <a:srgbClr val="FFFFFF"/>
                </a:solidFill>
              </a:rPr>
              <a:t>val_loss</a:t>
            </a:r>
            <a:r>
              <a:rPr lang="en-US" sz="1400" dirty="0">
                <a:solidFill>
                  <a:srgbClr val="FFFFFF"/>
                </a:solidFill>
              </a:rPr>
              <a:t>: 1.2647 - </a:t>
            </a:r>
            <a:r>
              <a:rPr lang="en-US" sz="1400" dirty="0" err="1">
                <a:solidFill>
                  <a:srgbClr val="FFFFFF"/>
                </a:solidFill>
              </a:rPr>
              <a:t>val_accuracy</a:t>
            </a:r>
            <a:r>
              <a:rPr lang="en-US" sz="1400" dirty="0">
                <a:solidFill>
                  <a:srgbClr val="FFFFFF"/>
                </a:solidFill>
              </a:rPr>
              <a:t>: 0.2381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Epoch 10/10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62/62 [==============================] - 0s 6ms/step - loss: 0.8906 - accuracy: 0.7581 - </a:t>
            </a:r>
            <a:r>
              <a:rPr lang="en-US" sz="1400" dirty="0" err="1">
                <a:solidFill>
                  <a:srgbClr val="FFFFFF"/>
                </a:solidFill>
              </a:rPr>
              <a:t>val_loss</a:t>
            </a:r>
            <a:r>
              <a:rPr lang="en-US" sz="1400" dirty="0">
                <a:solidFill>
                  <a:srgbClr val="FFFFFF"/>
                </a:solidFill>
              </a:rPr>
              <a:t>: 1.2384 - </a:t>
            </a:r>
            <a:r>
              <a:rPr lang="en-US" sz="1400" dirty="0" err="1">
                <a:solidFill>
                  <a:srgbClr val="FFFFFF"/>
                </a:solidFill>
              </a:rPr>
              <a:t>val_accuracy</a:t>
            </a:r>
            <a:r>
              <a:rPr lang="en-US" sz="1400" dirty="0">
                <a:solidFill>
                  <a:srgbClr val="FFFFFF"/>
                </a:solidFill>
              </a:rPr>
              <a:t>: 0.2857</a:t>
            </a:r>
          </a:p>
        </p:txBody>
      </p:sp>
    </p:spTree>
    <p:extLst>
      <p:ext uri="{BB962C8B-B14F-4D97-AF65-F5344CB8AC3E}">
        <p14:creationId xmlns:p14="http://schemas.microsoft.com/office/powerpoint/2010/main" val="2806189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491C50-62BF-41C5-8EFE-DDF3F641C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Age: 10 Epochs – Batch Size 64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E6349-4983-4D94-8B97-112A249A70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Train on 62 samples</a:t>
            </a:r>
          </a:p>
          <a:p>
            <a:r>
              <a:rPr lang="en-US" sz="1800" dirty="0"/>
              <a:t>Validate on 21 samples</a:t>
            </a:r>
          </a:p>
          <a:p>
            <a:r>
              <a:rPr lang="en-US" sz="1800" dirty="0"/>
              <a:t>Accuracy: 0.29</a:t>
            </a:r>
          </a:p>
          <a:p>
            <a:r>
              <a:rPr lang="en-US" sz="1800" dirty="0"/>
              <a:t>Predicted age: Young</a:t>
            </a:r>
          </a:p>
          <a:p>
            <a:r>
              <a:rPr lang="en-US" sz="1800" dirty="0"/>
              <a:t>Actual age: Adult</a:t>
            </a:r>
          </a:p>
          <a:p>
            <a:r>
              <a:rPr lang="en-US" sz="1800" dirty="0"/>
              <a:t>Prediction: Bad</a:t>
            </a:r>
          </a:p>
          <a:p>
            <a:endParaRPr lang="en-US" sz="1800" dirty="0"/>
          </a:p>
        </p:txBody>
      </p:sp>
      <p:pic>
        <p:nvPicPr>
          <p:cNvPr id="6" name="Content Placeholder 5" descr="A picture containing game&#10;&#10;Description automatically generated">
            <a:extLst>
              <a:ext uri="{FF2B5EF4-FFF2-40B4-BE49-F238E27FC236}">
                <a16:creationId xmlns:a16="http://schemas.microsoft.com/office/drawing/2014/main" id="{FD32420D-EFF7-4338-B117-313F9F36D0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101" y="1215998"/>
            <a:ext cx="5510771" cy="413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21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65CDE2-194C-4A17-9E3C-017E8A897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543A9E-E212-45E2-A9B5-4DF4E17B8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Gender: 10 Epochs – Batch Size 64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28D2A-DB9C-4F46-A059-0DF9F80A1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Train on 62 samples, validate on 21 samples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Epoch 1/10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62/62 [==============================] - 1s 9ms/step - loss: 0.6981 - accuracy: 0.5000 - </a:t>
            </a:r>
            <a:r>
              <a:rPr lang="en-US" sz="1400" dirty="0" err="1">
                <a:solidFill>
                  <a:srgbClr val="FFFFFF"/>
                </a:solidFill>
              </a:rPr>
              <a:t>val_loss</a:t>
            </a:r>
            <a:r>
              <a:rPr lang="en-US" sz="1400" dirty="0">
                <a:solidFill>
                  <a:srgbClr val="FFFFFF"/>
                </a:solidFill>
              </a:rPr>
              <a:t>: 13.3760 - </a:t>
            </a:r>
            <a:r>
              <a:rPr lang="en-US" sz="1400" dirty="0" err="1">
                <a:solidFill>
                  <a:srgbClr val="FFFFFF"/>
                </a:solidFill>
              </a:rPr>
              <a:t>val_accuracy</a:t>
            </a:r>
            <a:r>
              <a:rPr lang="en-US" sz="1400" dirty="0">
                <a:solidFill>
                  <a:srgbClr val="FFFFFF"/>
                </a:solidFill>
              </a:rPr>
              <a:t>: 0.4762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Epoch 2/10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62/62 [==============================] - 0s 7ms/step - loss: 8.7332 - accuracy: 0.6452 - </a:t>
            </a:r>
            <a:r>
              <a:rPr lang="en-US" sz="1400" dirty="0" err="1">
                <a:solidFill>
                  <a:srgbClr val="FFFFFF"/>
                </a:solidFill>
              </a:rPr>
              <a:t>val_loss</a:t>
            </a:r>
            <a:r>
              <a:rPr lang="en-US" sz="1400" dirty="0">
                <a:solidFill>
                  <a:srgbClr val="FFFFFF"/>
                </a:solidFill>
              </a:rPr>
              <a:t>: 1.6781 - </a:t>
            </a:r>
            <a:r>
              <a:rPr lang="en-US" sz="1400" dirty="0" err="1">
                <a:solidFill>
                  <a:srgbClr val="FFFFFF"/>
                </a:solidFill>
              </a:rPr>
              <a:t>val_accuracy</a:t>
            </a:r>
            <a:r>
              <a:rPr lang="en-US" sz="1400" dirty="0">
                <a:solidFill>
                  <a:srgbClr val="FFFFFF"/>
                </a:solidFill>
              </a:rPr>
              <a:t>: 0.5476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…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Epoch 8/10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62/62 [==============================] - 0s 7ms/step - loss: 0.6123 - accuracy: 0.6855 - </a:t>
            </a:r>
            <a:r>
              <a:rPr lang="en-US" sz="1400" dirty="0" err="1">
                <a:solidFill>
                  <a:srgbClr val="FFFFFF"/>
                </a:solidFill>
              </a:rPr>
              <a:t>val_loss</a:t>
            </a:r>
            <a:r>
              <a:rPr lang="en-US" sz="1400" dirty="0">
                <a:solidFill>
                  <a:srgbClr val="FFFFFF"/>
                </a:solidFill>
              </a:rPr>
              <a:t>: 1.3582 - </a:t>
            </a:r>
            <a:r>
              <a:rPr lang="en-US" sz="1400" dirty="0" err="1">
                <a:solidFill>
                  <a:srgbClr val="FFFFFF"/>
                </a:solidFill>
              </a:rPr>
              <a:t>val_accuracy</a:t>
            </a:r>
            <a:r>
              <a:rPr lang="en-US" sz="1400" dirty="0">
                <a:solidFill>
                  <a:srgbClr val="FFFFFF"/>
                </a:solidFill>
              </a:rPr>
              <a:t>: 0.4762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Epoch 9/10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62/62 [==============================] - 0s 7ms/step - loss: 0.7076 - accuracy: 0.6371 - </a:t>
            </a:r>
            <a:r>
              <a:rPr lang="en-US" sz="1400" dirty="0" err="1">
                <a:solidFill>
                  <a:srgbClr val="FFFFFF"/>
                </a:solidFill>
              </a:rPr>
              <a:t>val_loss</a:t>
            </a:r>
            <a:r>
              <a:rPr lang="en-US" sz="1400" dirty="0">
                <a:solidFill>
                  <a:srgbClr val="FFFFFF"/>
                </a:solidFill>
              </a:rPr>
              <a:t>: 0.8544 - </a:t>
            </a:r>
            <a:r>
              <a:rPr lang="en-US" sz="1400" dirty="0" err="1">
                <a:solidFill>
                  <a:srgbClr val="FFFFFF"/>
                </a:solidFill>
              </a:rPr>
              <a:t>val_accuracy</a:t>
            </a:r>
            <a:r>
              <a:rPr lang="en-US" sz="1400" dirty="0">
                <a:solidFill>
                  <a:srgbClr val="FFFFFF"/>
                </a:solidFill>
              </a:rPr>
              <a:t>: 0.5238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Epoch 10/10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62/62 [==============================] - 0s 6ms/step - loss: 0.9266 - accuracy: 0.4435 - </a:t>
            </a:r>
            <a:r>
              <a:rPr lang="en-US" sz="1400" dirty="0" err="1">
                <a:solidFill>
                  <a:srgbClr val="FFFFFF"/>
                </a:solidFill>
              </a:rPr>
              <a:t>val_loss</a:t>
            </a:r>
            <a:r>
              <a:rPr lang="en-US" sz="1400" dirty="0">
                <a:solidFill>
                  <a:srgbClr val="FFFFFF"/>
                </a:solidFill>
              </a:rPr>
              <a:t>: 0.7952 - </a:t>
            </a:r>
            <a:r>
              <a:rPr lang="en-US" sz="1400" dirty="0" err="1">
                <a:solidFill>
                  <a:srgbClr val="FFFFFF"/>
                </a:solidFill>
              </a:rPr>
              <a:t>val_accuracy</a:t>
            </a:r>
            <a:r>
              <a:rPr lang="en-US" sz="1400" dirty="0">
                <a:solidFill>
                  <a:srgbClr val="FFFFFF"/>
                </a:solidFill>
              </a:rPr>
              <a:t>: 0.4762</a:t>
            </a:r>
          </a:p>
        </p:txBody>
      </p:sp>
    </p:spTree>
    <p:extLst>
      <p:ext uri="{BB962C8B-B14F-4D97-AF65-F5344CB8AC3E}">
        <p14:creationId xmlns:p14="http://schemas.microsoft.com/office/powerpoint/2010/main" val="696636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5ABD45-BF1D-42C8-9473-756DCCCF6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Gender: 10 Epochs – Batch Size 64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7D791-784B-44D1-A5EE-D042C2576A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Train on 62 samples</a:t>
            </a:r>
          </a:p>
          <a:p>
            <a:r>
              <a:rPr lang="en-US" sz="1800" dirty="0"/>
              <a:t>Validate on 21 samples</a:t>
            </a:r>
          </a:p>
          <a:p>
            <a:r>
              <a:rPr lang="en-US" sz="1800" dirty="0"/>
              <a:t>Accuracy: 0.48</a:t>
            </a:r>
          </a:p>
          <a:p>
            <a:r>
              <a:rPr lang="en-US" sz="1800" dirty="0"/>
              <a:t>Predicted breed: Male</a:t>
            </a:r>
          </a:p>
          <a:p>
            <a:r>
              <a:rPr lang="en-US" sz="1800" dirty="0"/>
              <a:t>Actual Breed: Male</a:t>
            </a:r>
          </a:p>
          <a:p>
            <a:r>
              <a:rPr lang="en-US" sz="1800" dirty="0"/>
              <a:t>Prediction: Good</a:t>
            </a:r>
          </a:p>
          <a:p>
            <a:endParaRPr lang="en-US" sz="1800" dirty="0"/>
          </a:p>
        </p:txBody>
      </p:sp>
      <p:pic>
        <p:nvPicPr>
          <p:cNvPr id="6" name="Content Placeholder 5" descr="A picture containing game&#10;&#10;Description automatically generated">
            <a:extLst>
              <a:ext uri="{FF2B5EF4-FFF2-40B4-BE49-F238E27FC236}">
                <a16:creationId xmlns:a16="http://schemas.microsoft.com/office/drawing/2014/main" id="{47852822-8974-4D9F-990E-9B7C0239F3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101" y="1215998"/>
            <a:ext cx="5510771" cy="413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03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65CDE2-194C-4A17-9E3C-017E8A897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4B1525-F4B4-4912-8155-4C6486956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Observations &amp; Challenges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C3F7B-EAC7-462B-A02D-F883A476B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Dataset had numerous images of non-cat animals such as dogs and rabbits.</a:t>
            </a:r>
          </a:p>
          <a:p>
            <a:r>
              <a:rPr lang="en-US" sz="2400" dirty="0">
                <a:solidFill>
                  <a:srgbClr val="FFFFFF"/>
                </a:solidFill>
              </a:rPr>
              <a:t>Numerous images in one breed folder had a different breed listed in the CSV</a:t>
            </a:r>
          </a:p>
          <a:p>
            <a:r>
              <a:rPr lang="en-US" sz="2400" dirty="0">
                <a:solidFill>
                  <a:srgbClr val="FFFFFF"/>
                </a:solidFill>
              </a:rPr>
              <a:t>Breed prediction varied wildly with numerous breeds and few images of each breed.</a:t>
            </a:r>
          </a:p>
          <a:p>
            <a:r>
              <a:rPr lang="en-US" sz="2400" dirty="0">
                <a:solidFill>
                  <a:srgbClr val="FFFFFF"/>
                </a:solidFill>
              </a:rPr>
              <a:t>Time to run networks after each change was at least 20 minutes.</a:t>
            </a:r>
          </a:p>
          <a:p>
            <a:r>
              <a:rPr lang="en-US" sz="2400" dirty="0">
                <a:solidFill>
                  <a:srgbClr val="FFFFFF"/>
                </a:solidFill>
              </a:rPr>
              <a:t>Predictions were better with fewer breeds and more images per breed.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3253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6457B-1C78-47DE-860E-71978B4F5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/>
              <a:t>Dataset - CSV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4" descr="Young">
            <a:extLst>
              <a:ext uri="{FF2B5EF4-FFF2-40B4-BE49-F238E27FC236}">
                <a16:creationId xmlns:a16="http://schemas.microsoft.com/office/drawing/2014/main" id="{68AF9D52-01AB-4C9D-A19E-C4658F6437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5" r="20561" b="1"/>
          <a:stretch/>
        </p:blipFill>
        <p:spPr bwMode="auto"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DF91F254-BC99-4C2D-BDDC-3CC30B66B9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0863543"/>
              </p:ext>
            </p:extLst>
          </p:nvPr>
        </p:nvGraphicFramePr>
        <p:xfrm>
          <a:off x="762000" y="2279018"/>
          <a:ext cx="5314543" cy="3375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42492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65CDE2-194C-4A17-9E3C-017E8A897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C7A556-D9D9-409D-8722-DDE2C0575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Original Idea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90040-4D0B-4C68-992A-7F33E0D7E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Use KNN to predict a cat’s breed</a:t>
            </a:r>
          </a:p>
          <a:p>
            <a:r>
              <a:rPr lang="en-US" sz="2400" dirty="0">
                <a:solidFill>
                  <a:srgbClr val="FFFFFF"/>
                </a:solidFill>
              </a:rPr>
              <a:t>Then use the images of that predicted breed and KNN to predict: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Age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Gender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Size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Coat</a:t>
            </a:r>
          </a:p>
          <a:p>
            <a:pPr marL="457200" lvl="1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440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F5E30-EAD8-42CC-9601-8E175A106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The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7F229-0EAC-4469-9958-570634A01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 dirty="0"/>
              <a:t>Tens of thousands of images take over an hour to process</a:t>
            </a:r>
          </a:p>
          <a:p>
            <a:r>
              <a:rPr lang="en-US" sz="1800" dirty="0"/>
              <a:t>KNN has terrible accuracy even when hyperparameters are tuned</a:t>
            </a:r>
          </a:p>
          <a:p>
            <a:r>
              <a:rPr lang="en-US" sz="1800" dirty="0"/>
              <a:t>Tuning hyperparameters increases the time of each run.</a:t>
            </a:r>
          </a:p>
          <a:p>
            <a:r>
              <a:rPr lang="en-US" sz="1800" dirty="0"/>
              <a:t>Not enough time to spend over an hour on each run</a:t>
            </a:r>
          </a:p>
          <a:p>
            <a:endParaRPr lang="en-US" sz="18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Stopwatch">
            <a:extLst>
              <a:ext uri="{FF2B5EF4-FFF2-40B4-BE49-F238E27FC236}">
                <a16:creationId xmlns:a16="http://schemas.microsoft.com/office/drawing/2014/main" id="{8D070330-3CB6-4D4B-A5B9-3E0E80701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4057" y="643002"/>
            <a:ext cx="3796790" cy="37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6048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E65CDE2-194C-4A17-9E3C-017E8A897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8C56325-7BE2-44E9-95B3-40370C992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Idea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ACB3457-648D-4C0A-99ED-C18E4FBC3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Reduce the size of the dataset</a:t>
            </a:r>
          </a:p>
          <a:p>
            <a:r>
              <a:rPr lang="en-US" sz="2400" dirty="0">
                <a:solidFill>
                  <a:srgbClr val="FFFFFF"/>
                </a:solidFill>
              </a:rPr>
              <a:t>Build a neural network to predict a cat’s breed</a:t>
            </a:r>
          </a:p>
          <a:p>
            <a:r>
              <a:rPr lang="en-US" sz="2400" dirty="0">
                <a:solidFill>
                  <a:srgbClr val="FFFFFF"/>
                </a:solidFill>
              </a:rPr>
              <a:t>Use the predicted breed to build neural networks specific to that breed of cat:</a:t>
            </a:r>
            <a:endParaRPr lang="en-US" sz="2000" dirty="0">
              <a:solidFill>
                <a:srgbClr val="FFFFFF"/>
              </a:solidFill>
            </a:endParaRPr>
          </a:p>
          <a:p>
            <a:pPr lvl="1"/>
            <a:r>
              <a:rPr lang="en-US" dirty="0">
                <a:solidFill>
                  <a:srgbClr val="FFFFFF"/>
                </a:solidFill>
              </a:rPr>
              <a:t>Network to predict age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Network to predict gender</a:t>
            </a:r>
          </a:p>
          <a:p>
            <a:pPr marL="457200" lvl="1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Example: 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Breed NN predicts Calico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Build NN from Calico images to predict age and gender.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pPr lvl="1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901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DC6924-6BF2-4C94-92B3-EBDFD1A27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Dataset Used: 55 Breeds – 8,324 Images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D8C9750-27A3-463C-9E1F-94A95167AC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2832330"/>
              </p:ext>
            </p:extLst>
          </p:nvPr>
        </p:nvGraphicFramePr>
        <p:xfrm>
          <a:off x="320040" y="2742538"/>
          <a:ext cx="11496822" cy="376666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399609">
                  <a:extLst>
                    <a:ext uri="{9D8B030D-6E8A-4147-A177-3AD203B41FA5}">
                      <a16:colId xmlns:a16="http://schemas.microsoft.com/office/drawing/2014/main" val="912964846"/>
                    </a:ext>
                  </a:extLst>
                </a:gridCol>
                <a:gridCol w="2360963">
                  <a:extLst>
                    <a:ext uri="{9D8B030D-6E8A-4147-A177-3AD203B41FA5}">
                      <a16:colId xmlns:a16="http://schemas.microsoft.com/office/drawing/2014/main" val="3749186513"/>
                    </a:ext>
                  </a:extLst>
                </a:gridCol>
                <a:gridCol w="2435034">
                  <a:extLst>
                    <a:ext uri="{9D8B030D-6E8A-4147-A177-3AD203B41FA5}">
                      <a16:colId xmlns:a16="http://schemas.microsoft.com/office/drawing/2014/main" val="1862637284"/>
                    </a:ext>
                  </a:extLst>
                </a:gridCol>
                <a:gridCol w="1810897">
                  <a:extLst>
                    <a:ext uri="{9D8B030D-6E8A-4147-A177-3AD203B41FA5}">
                      <a16:colId xmlns:a16="http://schemas.microsoft.com/office/drawing/2014/main" val="4227114860"/>
                    </a:ext>
                  </a:extLst>
                </a:gridCol>
                <a:gridCol w="2490319">
                  <a:extLst>
                    <a:ext uri="{9D8B030D-6E8A-4147-A177-3AD203B41FA5}">
                      <a16:colId xmlns:a16="http://schemas.microsoft.com/office/drawing/2014/main" val="2889679454"/>
                    </a:ext>
                  </a:extLst>
                </a:gridCol>
              </a:tblGrid>
              <a:tr h="306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Abyssinian: 247</a:t>
                      </a:r>
                      <a:endParaRPr lang="en-US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71" marR="4697" marT="49292" marB="4929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Burmese: 193</a:t>
                      </a:r>
                      <a:endParaRPr lang="en-US" sz="1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71" marR="4697" marT="49292" marB="4929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Havana: 164</a:t>
                      </a:r>
                      <a:endParaRPr lang="en-US" sz="1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71" marR="4697" marT="49292" marB="4929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Persian: 166</a:t>
                      </a:r>
                      <a:endParaRPr lang="en-US" sz="1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71" marR="4697" marT="49292" marB="4929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Snowshoe: 172</a:t>
                      </a:r>
                      <a:endParaRPr lang="en-US" sz="1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71" marR="4697" marT="49292" marB="49292" anchor="ctr"/>
                </a:tc>
                <a:extLst>
                  <a:ext uri="{0D108BD9-81ED-4DB2-BD59-A6C34878D82A}">
                    <a16:rowId xmlns:a16="http://schemas.microsoft.com/office/drawing/2014/main" val="2502086318"/>
                  </a:ext>
                </a:extLst>
              </a:tr>
              <a:tr h="306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American Bobtail: 165</a:t>
                      </a:r>
                      <a:endParaRPr lang="en-US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71" marR="4697" marT="49292" marB="4929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Calico: 169</a:t>
                      </a:r>
                      <a:endParaRPr lang="en-US" sz="1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71" marR="4697" marT="49292" marB="4929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Himalayan: 163</a:t>
                      </a:r>
                      <a:endParaRPr lang="en-US" sz="1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71" marR="4697" marT="49292" marB="4929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Pixiebob: 108</a:t>
                      </a:r>
                      <a:endParaRPr lang="en-US" sz="1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71" marR="4697" marT="49292" marB="4929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Somali: 34</a:t>
                      </a:r>
                      <a:endParaRPr lang="en-US" sz="1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71" marR="4697" marT="49292" marB="49292" anchor="ctr"/>
                </a:tc>
                <a:extLst>
                  <a:ext uri="{0D108BD9-81ED-4DB2-BD59-A6C34878D82A}">
                    <a16:rowId xmlns:a16="http://schemas.microsoft.com/office/drawing/2014/main" val="3000435995"/>
                  </a:ext>
                </a:extLst>
              </a:tr>
              <a:tr h="306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American Curl: 144</a:t>
                      </a:r>
                      <a:endParaRPr lang="en-US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71" marR="4697" marT="49292" marB="4929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Chartreux: 83</a:t>
                      </a:r>
                      <a:endParaRPr lang="en-US" sz="1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71" marR="4697" marT="49292" marB="4929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Japanese Bobtail: 125</a:t>
                      </a:r>
                      <a:endParaRPr lang="en-US" sz="1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71" marR="4697" marT="49292" marB="4929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Ragamuffin: 131</a:t>
                      </a:r>
                      <a:endParaRPr lang="en-US" sz="1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71" marR="4697" marT="49292" marB="4929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Sphynx - Hairless Cat: 209</a:t>
                      </a:r>
                      <a:endParaRPr lang="en-US" sz="1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71" marR="4697" marT="49292" marB="49292" anchor="ctr"/>
                </a:tc>
                <a:extLst>
                  <a:ext uri="{0D108BD9-81ED-4DB2-BD59-A6C34878D82A}">
                    <a16:rowId xmlns:a16="http://schemas.microsoft.com/office/drawing/2014/main" val="4123050964"/>
                  </a:ext>
                </a:extLst>
              </a:tr>
              <a:tr h="306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American Shorthair: 152</a:t>
                      </a:r>
                      <a:endParaRPr lang="en-US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71" marR="4697" marT="49292" marB="4929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Chausie</a:t>
                      </a:r>
                      <a:r>
                        <a:rPr lang="en-US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: 23</a:t>
                      </a:r>
                      <a:endParaRPr lang="en-US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71" marR="4697" marT="49292" marB="4929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Maine Coon: 173</a:t>
                      </a:r>
                      <a:endParaRPr lang="en-US" sz="1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71" marR="4697" marT="49292" marB="4929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Ragdoll: 168</a:t>
                      </a:r>
                      <a:endParaRPr lang="en-US" sz="1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71" marR="4697" marT="49292" marB="4929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Tabby: 185</a:t>
                      </a:r>
                      <a:endParaRPr lang="en-US" sz="1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71" marR="4697" marT="49292" marB="49292" anchor="ctr"/>
                </a:tc>
                <a:extLst>
                  <a:ext uri="{0D108BD9-81ED-4DB2-BD59-A6C34878D82A}">
                    <a16:rowId xmlns:a16="http://schemas.microsoft.com/office/drawing/2014/main" val="3742949076"/>
                  </a:ext>
                </a:extLst>
              </a:tr>
              <a:tr h="306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American Wirehair: 19</a:t>
                      </a:r>
                      <a:endParaRPr lang="en-US" sz="1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71" marR="4697" marT="49292" marB="4929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Cornish Rex: 171</a:t>
                      </a:r>
                      <a:endParaRPr lang="en-US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71" marR="4697" marT="49292" marB="4929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Munchkin: 181</a:t>
                      </a:r>
                      <a:endParaRPr lang="en-US" sz="1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71" marR="4697" marT="49292" marB="4929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Russian Blue: 168</a:t>
                      </a:r>
                      <a:endParaRPr lang="en-US" sz="1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71" marR="4697" marT="49292" marB="4929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Tiger: 175</a:t>
                      </a:r>
                      <a:endParaRPr lang="en-US" sz="1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71" marR="4697" marT="49292" marB="49292" anchor="ctr"/>
                </a:tc>
                <a:extLst>
                  <a:ext uri="{0D108BD9-81ED-4DB2-BD59-A6C34878D82A}">
                    <a16:rowId xmlns:a16="http://schemas.microsoft.com/office/drawing/2014/main" val="3971982072"/>
                  </a:ext>
                </a:extLst>
              </a:tr>
              <a:tr h="306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Applehead Siamese: 133</a:t>
                      </a:r>
                      <a:endParaRPr lang="en-US" sz="1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71" marR="4697" marT="49292" marB="4929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Cymric: 17</a:t>
                      </a:r>
                      <a:endParaRPr lang="en-US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71" marR="4697" marT="49292" marB="4929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Nebelung: 146</a:t>
                      </a:r>
                      <a:endParaRPr lang="en-US" sz="1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71" marR="4697" marT="49292" marB="4929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Scottish Fold: 378</a:t>
                      </a:r>
                      <a:endParaRPr lang="en-US" sz="1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71" marR="4697" marT="49292" marB="4929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Tonkinese: 168</a:t>
                      </a:r>
                      <a:endParaRPr lang="en-US" sz="1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71" marR="4697" marT="49292" marB="49292" anchor="ctr"/>
                </a:tc>
                <a:extLst>
                  <a:ext uri="{0D108BD9-81ED-4DB2-BD59-A6C34878D82A}">
                    <a16:rowId xmlns:a16="http://schemas.microsoft.com/office/drawing/2014/main" val="2340135391"/>
                  </a:ext>
                </a:extLst>
              </a:tr>
              <a:tr h="306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Balinese: 253</a:t>
                      </a:r>
                      <a:endParaRPr lang="en-US" sz="1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71" marR="4697" marT="49292" marB="4929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Devon Rex: 116</a:t>
                      </a:r>
                      <a:endParaRPr lang="en-US" sz="1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71" marR="4697" marT="49292" marB="4929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Norwegian Forest Cat: 181</a:t>
                      </a:r>
                      <a:endParaRPr lang="en-US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71" marR="4697" marT="49292" marB="4929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Selkirk Rex: 75</a:t>
                      </a:r>
                      <a:endParaRPr lang="en-US" sz="1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71" marR="4697" marT="49292" marB="4929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Torbie: 168</a:t>
                      </a:r>
                      <a:endParaRPr lang="en-US" sz="1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71" marR="4697" marT="49292" marB="49292" anchor="ctr"/>
                </a:tc>
                <a:extLst>
                  <a:ext uri="{0D108BD9-81ED-4DB2-BD59-A6C34878D82A}">
                    <a16:rowId xmlns:a16="http://schemas.microsoft.com/office/drawing/2014/main" val="1535949832"/>
                  </a:ext>
                </a:extLst>
              </a:tr>
              <a:tr h="306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Bengal: 166</a:t>
                      </a:r>
                      <a:endParaRPr lang="en-US" sz="1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71" marR="4697" marT="49292" marB="4929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Dilute Calico: 171</a:t>
                      </a:r>
                      <a:endParaRPr lang="en-US" sz="1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71" marR="4697" marT="49292" marB="4929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Ocicat: 118</a:t>
                      </a:r>
                      <a:endParaRPr lang="en-US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71" marR="4697" marT="49292" marB="4929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Siamese: 155</a:t>
                      </a:r>
                      <a:endParaRPr lang="en-US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71" marR="4697" marT="49292" marB="4929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Tortoiseshell: 177</a:t>
                      </a:r>
                      <a:endParaRPr lang="en-US" sz="1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71" marR="4697" marT="49292" marB="49292" anchor="ctr"/>
                </a:tc>
                <a:extLst>
                  <a:ext uri="{0D108BD9-81ED-4DB2-BD59-A6C34878D82A}">
                    <a16:rowId xmlns:a16="http://schemas.microsoft.com/office/drawing/2014/main" val="2030087089"/>
                  </a:ext>
                </a:extLst>
              </a:tr>
              <a:tr h="306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Birman: 225</a:t>
                      </a:r>
                      <a:endParaRPr lang="en-US" sz="1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71" marR="4697" marT="49292" marB="4929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Dilute Tortoiseshell: 175</a:t>
                      </a:r>
                      <a:endParaRPr lang="en-US" sz="1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71" marR="4697" marT="49292" marB="4929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Oriental Long Hair: 37</a:t>
                      </a:r>
                      <a:endParaRPr lang="en-US" sz="1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71" marR="4697" marT="49292" marB="4929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Siberian: 186</a:t>
                      </a:r>
                      <a:endParaRPr lang="en-US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71" marR="4697" marT="49292" marB="4929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Turkish Angora: 166</a:t>
                      </a:r>
                      <a:endParaRPr lang="en-US" sz="1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71" marR="4697" marT="49292" marB="49292" anchor="ctr"/>
                </a:tc>
                <a:extLst>
                  <a:ext uri="{0D108BD9-81ED-4DB2-BD59-A6C34878D82A}">
                    <a16:rowId xmlns:a16="http://schemas.microsoft.com/office/drawing/2014/main" val="252204801"/>
                  </a:ext>
                </a:extLst>
              </a:tr>
              <a:tr h="306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Bombay: 173</a:t>
                      </a:r>
                      <a:endParaRPr lang="en-US" sz="1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71" marR="4697" marT="49292" marB="4929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Egyptian Mau: 187</a:t>
                      </a:r>
                      <a:endParaRPr lang="en-US" sz="1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71" marR="4697" marT="49292" marB="4929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Oriental Short Hair: 182</a:t>
                      </a:r>
                      <a:endParaRPr lang="en-US" sz="1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71" marR="4697" marT="49292" marB="4929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Silver: 89</a:t>
                      </a:r>
                      <a:endParaRPr lang="en-US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71" marR="4697" marT="49292" marB="4929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Turkish Van: 173</a:t>
                      </a:r>
                      <a:endParaRPr lang="en-US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71" marR="4697" marT="49292" marB="49292" anchor="ctr"/>
                </a:tc>
                <a:extLst>
                  <a:ext uri="{0D108BD9-81ED-4DB2-BD59-A6C34878D82A}">
                    <a16:rowId xmlns:a16="http://schemas.microsoft.com/office/drawing/2014/main" val="4122601762"/>
                  </a:ext>
                </a:extLst>
              </a:tr>
              <a:tr h="306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British Shorthair: 174</a:t>
                      </a:r>
                      <a:endParaRPr lang="en-US" sz="1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71" marR="4697" marT="49292" marB="4929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Exotic Shorthair: 174</a:t>
                      </a:r>
                      <a:endParaRPr lang="en-US" sz="1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71" marR="4697" marT="49292" marB="4929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Oriental Tabby: 101</a:t>
                      </a:r>
                      <a:endParaRPr lang="en-US" sz="1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71" marR="4697" marT="49292" marB="4929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Singapura: 22</a:t>
                      </a:r>
                      <a:endParaRPr lang="en-US" sz="1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71" marR="4697" marT="49292" marB="4929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Tuxedo: 150</a:t>
                      </a:r>
                      <a:endParaRPr lang="en-US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71" marR="4697" marT="49292" marB="49292" anchor="ctr"/>
                </a:tc>
                <a:extLst>
                  <a:ext uri="{0D108BD9-81ED-4DB2-BD59-A6C34878D82A}">
                    <a16:rowId xmlns:a16="http://schemas.microsoft.com/office/drawing/2014/main" val="3281525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9054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65CDE2-194C-4A17-9E3C-017E8A897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D4542F-CD63-4B37-946C-2C47251C9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Models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42119-7927-4E0D-B46A-0B564233A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All Sequential</a:t>
            </a:r>
          </a:p>
          <a:p>
            <a:r>
              <a:rPr lang="en-US" sz="2200" dirty="0">
                <a:solidFill>
                  <a:srgbClr val="FFFFFF"/>
                </a:solidFill>
              </a:rPr>
              <a:t>Convolutional layers:</a:t>
            </a:r>
          </a:p>
          <a:p>
            <a:pPr lvl="1"/>
            <a:r>
              <a:rPr lang="en-US" sz="2200" dirty="0">
                <a:solidFill>
                  <a:srgbClr val="FFFFFF"/>
                </a:solidFill>
              </a:rPr>
              <a:t>Increasing filters</a:t>
            </a:r>
          </a:p>
          <a:p>
            <a:pPr lvl="1"/>
            <a:r>
              <a:rPr lang="en-US" sz="2200" dirty="0" err="1">
                <a:solidFill>
                  <a:srgbClr val="FFFFFF"/>
                </a:solidFill>
              </a:rPr>
              <a:t>Deacreasing</a:t>
            </a:r>
            <a:r>
              <a:rPr lang="en-US" sz="2200" dirty="0">
                <a:solidFill>
                  <a:srgbClr val="FFFFFF"/>
                </a:solidFill>
              </a:rPr>
              <a:t> kernels</a:t>
            </a:r>
          </a:p>
          <a:p>
            <a:pPr lvl="1"/>
            <a:r>
              <a:rPr lang="en-US" sz="2200" dirty="0">
                <a:solidFill>
                  <a:srgbClr val="FFFFFF"/>
                </a:solidFill>
              </a:rPr>
              <a:t>Sometimes padding</a:t>
            </a:r>
          </a:p>
          <a:p>
            <a:pPr lvl="1"/>
            <a:r>
              <a:rPr lang="en-US" sz="2200" dirty="0">
                <a:solidFill>
                  <a:srgbClr val="FFFFFF"/>
                </a:solidFill>
              </a:rPr>
              <a:t>Sometimes decreasing strides</a:t>
            </a:r>
          </a:p>
          <a:p>
            <a:pPr lvl="1"/>
            <a:r>
              <a:rPr lang="en-US" sz="2200" dirty="0">
                <a:solidFill>
                  <a:srgbClr val="FFFFFF"/>
                </a:solidFill>
              </a:rPr>
              <a:t>Activation: </a:t>
            </a:r>
            <a:r>
              <a:rPr lang="en-US" sz="2200" dirty="0" err="1">
                <a:solidFill>
                  <a:srgbClr val="FFFFFF"/>
                </a:solidFill>
              </a:rPr>
              <a:t>relu</a:t>
            </a:r>
            <a:endParaRPr lang="en-US" sz="2200" dirty="0">
              <a:solidFill>
                <a:srgbClr val="FFFFFF"/>
              </a:solidFill>
            </a:endParaRPr>
          </a:p>
          <a:p>
            <a:pPr lvl="1"/>
            <a:r>
              <a:rPr lang="en-US" sz="2200" dirty="0">
                <a:solidFill>
                  <a:srgbClr val="FFFFFF"/>
                </a:solidFill>
              </a:rPr>
              <a:t>Pooling between layers</a:t>
            </a:r>
          </a:p>
          <a:p>
            <a:r>
              <a:rPr lang="en-US" sz="2200" dirty="0">
                <a:solidFill>
                  <a:srgbClr val="FFFFFF"/>
                </a:solidFill>
              </a:rPr>
              <a:t>Some use flatten before dense layers</a:t>
            </a:r>
          </a:p>
          <a:p>
            <a:r>
              <a:rPr lang="en-US" sz="2200" dirty="0">
                <a:solidFill>
                  <a:srgbClr val="FFFFFF"/>
                </a:solidFill>
              </a:rPr>
              <a:t>Dense layers:</a:t>
            </a:r>
          </a:p>
          <a:p>
            <a:pPr lvl="1"/>
            <a:r>
              <a:rPr lang="en-US" sz="2200" dirty="0">
                <a:solidFill>
                  <a:srgbClr val="FFFFFF"/>
                </a:solidFill>
              </a:rPr>
              <a:t>Decreasing units</a:t>
            </a:r>
          </a:p>
          <a:p>
            <a:pPr lvl="1"/>
            <a:r>
              <a:rPr lang="en-US" sz="2200" dirty="0">
                <a:solidFill>
                  <a:srgbClr val="FFFFFF"/>
                </a:solidFill>
              </a:rPr>
              <a:t>Activation: </a:t>
            </a:r>
            <a:r>
              <a:rPr lang="en-US" sz="2200" dirty="0" err="1">
                <a:solidFill>
                  <a:srgbClr val="FFFFFF"/>
                </a:solidFill>
              </a:rPr>
              <a:t>relu</a:t>
            </a:r>
            <a:r>
              <a:rPr lang="en-US" sz="2200" dirty="0">
                <a:solidFill>
                  <a:srgbClr val="FFFFFF"/>
                </a:solidFill>
              </a:rPr>
              <a:t>, sigmoid, </a:t>
            </a:r>
            <a:r>
              <a:rPr lang="en-US" sz="2200" dirty="0" err="1">
                <a:solidFill>
                  <a:srgbClr val="FFFFFF"/>
                </a:solidFill>
              </a:rPr>
              <a:t>softmax</a:t>
            </a:r>
            <a:endParaRPr lang="en-US" sz="2200" dirty="0">
              <a:solidFill>
                <a:srgbClr val="FFFFFF"/>
              </a:solidFill>
            </a:endParaRPr>
          </a:p>
          <a:p>
            <a:r>
              <a:rPr lang="en-US" sz="2200" dirty="0">
                <a:solidFill>
                  <a:srgbClr val="FFFFFF"/>
                </a:solidFill>
              </a:rPr>
              <a:t>Some use dropout before final dense layer</a:t>
            </a:r>
          </a:p>
        </p:txBody>
      </p:sp>
    </p:spTree>
    <p:extLst>
      <p:ext uri="{BB962C8B-B14F-4D97-AF65-F5344CB8AC3E}">
        <p14:creationId xmlns:p14="http://schemas.microsoft.com/office/powerpoint/2010/main" val="2686704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65CDE2-194C-4A17-9E3C-017E8A897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EF2612-C153-4EDB-B33C-2E5528269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Compiling models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4B595-18E1-435F-A511-124BB0446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Breed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Loss: categorical cross entropy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Optimizer: sigmoid</a:t>
            </a:r>
          </a:p>
          <a:p>
            <a:r>
              <a:rPr lang="en-US" sz="2400" dirty="0">
                <a:solidFill>
                  <a:srgbClr val="FFFFFF"/>
                </a:solidFill>
              </a:rPr>
              <a:t>Age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Loss: categorical cross entropy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Optimizer: </a:t>
            </a:r>
            <a:r>
              <a:rPr lang="en-US" dirty="0" err="1">
                <a:solidFill>
                  <a:srgbClr val="FFFFFF"/>
                </a:solidFill>
              </a:rPr>
              <a:t>adagrad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Gender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Loss: binary cross entropy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Optimizer: </a:t>
            </a:r>
            <a:r>
              <a:rPr lang="en-US" dirty="0" err="1">
                <a:solidFill>
                  <a:srgbClr val="FFFFFF"/>
                </a:solidFill>
              </a:rPr>
              <a:t>rmsprop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110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1782</Words>
  <Application>Microsoft Office PowerPoint</Application>
  <PresentationFormat>Widescreen</PresentationFormat>
  <Paragraphs>254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Cat Classifier</vt:lpstr>
      <vt:lpstr>Dataset - Images</vt:lpstr>
      <vt:lpstr>Dataset - CSV</vt:lpstr>
      <vt:lpstr>The Original Idea</vt:lpstr>
      <vt:lpstr>The problems</vt:lpstr>
      <vt:lpstr>The Idea</vt:lpstr>
      <vt:lpstr>Dataset Used: 55 Breeds – 8,324 Images</vt:lpstr>
      <vt:lpstr>The Models</vt:lpstr>
      <vt:lpstr>Compiling models</vt:lpstr>
      <vt:lpstr>Let’s Predict A Cat</vt:lpstr>
      <vt:lpstr>Image Before &amp; After Resizing/Flattening</vt:lpstr>
      <vt:lpstr>Breed: 5 Epochs – Batch Size 32</vt:lpstr>
      <vt:lpstr>Breed: 5 Epochs – Batch Size 32</vt:lpstr>
      <vt:lpstr>Breed Prediction: Bad</vt:lpstr>
      <vt:lpstr>Age: 5 Epochs – Batch Size 32</vt:lpstr>
      <vt:lpstr>Age: 5 Epochs – Batch Size 32</vt:lpstr>
      <vt:lpstr>Gender: 5 Epochs – Batch Size 32</vt:lpstr>
      <vt:lpstr>Gender: 5 Epochs – Batch Size 32</vt:lpstr>
      <vt:lpstr>Breed: 10 Epochs – Batch Size 64</vt:lpstr>
      <vt:lpstr>Breed: 10 Epochs – Batch Size 64</vt:lpstr>
      <vt:lpstr>Breed Prediction: Better</vt:lpstr>
      <vt:lpstr>Age: 10 Epochs – Batch Size 64</vt:lpstr>
      <vt:lpstr>Age: 10 Epochs – Batch Size 64</vt:lpstr>
      <vt:lpstr>Gender: 10 Epochs – Batch Size 64</vt:lpstr>
      <vt:lpstr>Gender: 10 Epochs – Batch Size 64</vt:lpstr>
      <vt:lpstr>Observations &amp; 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 Classifier</dc:title>
  <dc:creator>J T</dc:creator>
  <cp:lastModifiedBy>J T</cp:lastModifiedBy>
  <cp:revision>5</cp:revision>
  <dcterms:created xsi:type="dcterms:W3CDTF">2020-05-15T18:23:15Z</dcterms:created>
  <dcterms:modified xsi:type="dcterms:W3CDTF">2020-05-15T20:26:49Z</dcterms:modified>
</cp:coreProperties>
</file>