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50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0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D7C"/>
    <a:srgbClr val="003B70"/>
    <a:srgbClr val="173063"/>
    <a:srgbClr val="1415A3"/>
    <a:srgbClr val="0C0A3F"/>
    <a:srgbClr val="100E51"/>
    <a:srgbClr val="0A0E71"/>
    <a:srgbClr val="7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74"/>
  </p:normalViewPr>
  <p:slideViewPr>
    <p:cSldViewPr>
      <p:cViewPr varScale="1">
        <p:scale>
          <a:sx n="80" d="100"/>
          <a:sy n="80" d="100"/>
        </p:scale>
        <p:origin x="252" y="64"/>
      </p:cViewPr>
      <p:guideLst>
        <p:guide orient="horz" pos="2256"/>
        <p:guide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42547-1216-8745-B61E-1644CC83EEDE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C235E-F41A-DE4A-9D7D-9E19E772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D7F38-9E4B-194A-AA5A-81BF138D29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</p:spPr>
        <p:txBody>
          <a:bodyPr/>
          <a:lstStyle>
            <a:lvl1pPr algn="ctr"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4B0F9-A7FB-5046-8EA1-145E13C1BB14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36954-0798-F74F-B089-73282A31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7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8096" y="1947672"/>
            <a:ext cx="10509504" cy="377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61B8EA-79DB-F845-97F0-24C5A509848C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38BCF56-2392-5945-BBFF-D427D64A3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4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040245-401E-DC4F-B046-F0C79A3107CA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6C8536-7E23-234B-A8F7-08E8ECDA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3EDF6-D7E0-BF42-B0B6-A092B242026B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4907F-A62D-D441-A93A-A617401C2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67437"/>
            <a:ext cx="2762250" cy="574305"/>
          </a:xfrm>
          <a:prstGeom prst="rect">
            <a:avLst/>
          </a:prstGeom>
        </p:spPr>
      </p:pic>
      <p:sp>
        <p:nvSpPr>
          <p:cNvPr id="10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482C3D94-7C5D-0846-984C-DFD8ACC0A135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99D00A5A-8E11-5342-9E35-AFD70D067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SzPct val="25000"/>
        <a:buFont typeface="Lucida Grande" charset="0"/>
        <a:buChar char=" "/>
        <a:defRPr sz="2800">
          <a:solidFill>
            <a:srgbClr val="003B70"/>
          </a:solidFill>
          <a:latin typeface="+mn-lt"/>
          <a:ea typeface="ＭＳ Ｐゴシック" charset="0"/>
          <a:cs typeface="ＭＳ Ｐゴシック" charset="0"/>
        </a:defRPr>
      </a:lvl1pPr>
      <a:lvl2pPr marL="114300" indent="227013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Font typeface="Arial" charset="0"/>
        <a:buChar char="•"/>
        <a:defRPr sz="2800">
          <a:solidFill>
            <a:srgbClr val="003B70"/>
          </a:solidFill>
          <a:latin typeface="+mj-lt"/>
          <a:ea typeface="ＭＳ Ｐゴシック" charset="0"/>
        </a:defRPr>
      </a:lvl2pPr>
      <a:lvl3pPr marL="346075" indent="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3pPr>
      <a:lvl4pPr marL="8032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4pPr>
      <a:lvl5pPr marL="10318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5pPr>
      <a:lvl6pPr marL="16002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6pPr>
      <a:lvl7pPr marL="20574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7pPr>
      <a:lvl8pPr marL="25146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8pPr>
      <a:lvl9pPr marL="29718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11737304" cy="5544616"/>
          </a:xfrm>
        </p:spPr>
        <p:txBody>
          <a:bodyPr/>
          <a:lstStyle/>
          <a:p>
            <a:r>
              <a:rPr lang="en-US" sz="40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AAI-521-A1  Assignment  Final Team Project</a:t>
            </a:r>
            <a:br>
              <a:rPr lang="en-IN" dirty="0">
                <a:latin typeface="+mn-lt"/>
              </a:rPr>
            </a:br>
            <a:r>
              <a:rPr dirty="0">
                <a:latin typeface="+mn-lt"/>
              </a:rPr>
              <a:t>Face Mask Detection Project</a:t>
            </a: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r>
              <a:rPr lang="en-IN" sz="28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Masters Program in AAI, USD.</a:t>
            </a:r>
            <a:br>
              <a:rPr lang="en-IN" sz="28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Group 10 – Angshuman Roy and Harish Acharya</a:t>
            </a: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800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Haisav</a:t>
            </a:r>
            <a: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Chokshi (Instructor – University of San Diego)</a:t>
            </a: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endParaRPr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C425-344A-8920-F32F-5D2EF8B1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76E-05B8-7312-407E-16994F36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Modelling Methods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CF372B-8ACF-9DCA-7D9F-6C08234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623877"/>
            <a:ext cx="102971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(CNNs):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CNN architecture.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convolutional, pooling, and fully connected layers.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with techniques like dropout and batch normalization.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 Captures spatial features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MobileNetV2: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Pretrained model for transfer learning.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Lightweight architecture with </a:t>
            </a:r>
            <a:r>
              <a:rPr lang="en-US" altLang="en-US" sz="1800" dirty="0" err="1">
                <a:latin typeface="Arial" panose="020B0604020202020204" pitchFamily="34" charset="0"/>
              </a:rPr>
              <a:t>depthwise</a:t>
            </a:r>
            <a:r>
              <a:rPr lang="en-US" altLang="en-US" sz="1800" dirty="0">
                <a:latin typeface="Arial" panose="020B0604020202020204" pitchFamily="34" charset="0"/>
              </a:rPr>
              <a:t> separable convolutions.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Fine-tuned on mask detection dataset.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Strengths: Fast and efficient, suitable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6CC3B-A01D-9F31-7910-4F12D1F3B4E3}"/>
              </a:ext>
            </a:extLst>
          </p:cNvPr>
          <p:cNvSpPr txBox="1">
            <a:spLocks/>
          </p:cNvSpPr>
          <p:nvPr/>
        </p:nvSpPr>
        <p:spPr bwMode="auto">
          <a:xfrm>
            <a:off x="335360" y="4027259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Results and Insights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DD69DA-09D1-E7DA-E832-D408B70D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4642102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Metrics: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CNN in accuracy and inference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 and balancing significantly improved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7632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842C-81AB-61CE-05F1-2B114F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32" y="2348880"/>
            <a:ext cx="2592288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621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0796-E451-94A0-4DCA-08D8EBBC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9610-A9C6-A15A-ECC6-8BB657A9AA27}"/>
              </a:ext>
            </a:extLst>
          </p:cNvPr>
          <p:cNvSpPr txBox="1"/>
          <p:nvPr/>
        </p:nvSpPr>
        <p:spPr>
          <a:xfrm>
            <a:off x="263352" y="776427"/>
            <a:ext cx="111612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problem you are solving?</a:t>
            </a:r>
            <a:br>
              <a:rPr lang="en-US" sz="2000" dirty="0"/>
            </a:br>
            <a:r>
              <a:rPr lang="en-US" sz="2000" dirty="0"/>
              <a:t>The project addresses the challenge of monitoring public adherence to mask-wearing guidelines during health crises, such as the COVID-19 pandemic. Ensuring widespread compliance in real-time, large-scale scenarios is difficult due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Labor-intensive manual enforcement prone to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need for scalable, efficient monitoring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Context: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Masks are critical in reducing airborne disease transmission, especially in crowded environments like hospitals, airports, and workplaces.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mask detection systems powered by computer vision can automate monitoring, providing a scalable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Use Cases: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Monitoring compliance in high-risk zones.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workplace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Enforcing public health regulations via existing surveillance systems.</a:t>
            </a:r>
          </a:p>
        </p:txBody>
      </p:sp>
    </p:spTree>
    <p:extLst>
      <p:ext uri="{BB962C8B-B14F-4D97-AF65-F5344CB8AC3E}">
        <p14:creationId xmlns:p14="http://schemas.microsoft.com/office/powerpoint/2010/main" val="37380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E62E-D206-A1EE-8625-34AEAA27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E0AC-823F-756A-6B18-53BECDC3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 – continuation..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73E9F-67CD-6C33-F588-07DBB2E7FC3A}"/>
              </a:ext>
            </a:extLst>
          </p:cNvPr>
          <p:cNvSpPr txBox="1"/>
          <p:nvPr/>
        </p:nvSpPr>
        <p:spPr>
          <a:xfrm>
            <a:off x="314737" y="764754"/>
            <a:ext cx="108873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Why Does This Problem Need to Be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 mask compliance monitoring is essential for controlling disease transmission in public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Automating this process ensures consistent, scalable, and accurate enforcement of public safety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Role of Computer Vision in Solving the Problem</a:t>
            </a:r>
          </a:p>
          <a:p>
            <a:r>
              <a:rPr lang="en-US" sz="2000" dirty="0"/>
              <a:t>Detects and classifies mask-wearing behavior in real-time.</a:t>
            </a:r>
          </a:p>
          <a:p>
            <a:r>
              <a:rPr lang="en-US" sz="2000" dirty="0"/>
              <a:t>Categories: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with_mask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without_mask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mask_weared_incorrect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Reduces manual effort while significantly increasing accuracy and scalability.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1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62DC-BDA7-5239-ACBE-B166FFBE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3F4E-7750-5BFE-F62D-B361D68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 – continuation..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1AAA1-7320-2039-8359-8B9238DDE77B}"/>
              </a:ext>
            </a:extLst>
          </p:cNvPr>
          <p:cNvSpPr txBox="1"/>
          <p:nvPr/>
        </p:nvSpPr>
        <p:spPr>
          <a:xfrm>
            <a:off x="335360" y="836712"/>
            <a:ext cx="108873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Goals and Objectives</a:t>
            </a:r>
          </a:p>
          <a:p>
            <a:r>
              <a:rPr lang="en-US" sz="2000" dirty="0"/>
              <a:t>Primary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a computer vision model achieving high accuracy, precision, recall, and F1-scores for reliable mask compliance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individuals correctly wearing masks.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Detect improper or missing masks.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 seamlessly with existing surveillance systems.</a:t>
            </a:r>
          </a:p>
        </p:txBody>
      </p:sp>
    </p:spTree>
    <p:extLst>
      <p:ext uri="{BB962C8B-B14F-4D97-AF65-F5344CB8AC3E}">
        <p14:creationId xmlns:p14="http://schemas.microsoft.com/office/powerpoint/2010/main" val="243826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B6A5-C546-9C39-C546-C7D0F4B0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B47-6375-4276-BB05-EB75C54D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Overview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DF8ED-D725-BF75-E264-4005F76197D2}"/>
              </a:ext>
            </a:extLst>
          </p:cNvPr>
          <p:cNvSpPr txBox="1"/>
          <p:nvPr/>
        </p:nvSpPr>
        <p:spPr>
          <a:xfrm>
            <a:off x="335360" y="836712"/>
            <a:ext cx="1088738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Dataset Name: Face Mask Detection Dataset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Source: Sourced from Kaggle - a platform for datasets and machine learning experiments.</a:t>
            </a:r>
          </a:p>
          <a:p>
            <a:endParaRPr lang="en-US" sz="2000" dirty="0">
              <a:latin typeface="+mn-lt"/>
            </a:endParaRPr>
          </a:p>
          <a:p>
            <a:r>
              <a:rPr lang="en-IN" sz="2000" b="1" dirty="0">
                <a:latin typeface="+mn-lt"/>
              </a:rPr>
              <a:t>Dataset Structure</a:t>
            </a:r>
            <a:endParaRPr lang="en-US" sz="2000" b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Images: Real-world images with varied lighting, angles, and environments.</a:t>
            </a:r>
          </a:p>
          <a:p>
            <a:r>
              <a:rPr lang="en-US" sz="2000" dirty="0">
                <a:latin typeface="+mn-lt"/>
              </a:rPr>
              <a:t>Annotations: XML files containing bounding box coordinates and labels for three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with_mask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without_mask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mask_weared_incorrect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IN" sz="2000" b="1" dirty="0">
                <a:latin typeface="+mn-lt"/>
              </a:rPr>
              <a:t>Why This Dataset?</a:t>
            </a:r>
          </a:p>
          <a:p>
            <a:r>
              <a:rPr lang="en-US" sz="2000" dirty="0">
                <a:latin typeface="+mn-lt"/>
              </a:rPr>
              <a:t>Comprehensive real-world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Detailed annotations for three mask compliance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Provides a robust foundation for training a deep learning model to detect mask compliance effectively.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5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2DEF-9E7C-67CF-CBBE-B52742E31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7792-CCBF-11CA-7475-E486F564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Solution Approach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D29349-5A18-E9E2-CADF-0E4DF0B8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773577"/>
            <a:ext cx="102971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deep learning model to detect mask compliance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frameworks like CNN and also transfer learning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robust feature extraction.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real-world generalization through advanced data augmentation.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Classifying individuals into three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with_mask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without_mask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mask_weared_incorrect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AF2E-1BE8-B946-FED6-E6543868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C0B0-4BB8-4321-2E1C-6B6DA922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Necessary Libraries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02F2E3-D5B8-F8AF-E936-7447A292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782091"/>
            <a:ext cx="102971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Libraries Used: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&amp; Pandas: Data manipulation and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Seaborn: Data visualization for Exploratory Data Analysis (EDA).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OpenCV: Image preprocessing and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Building, training, and evaluating deep learning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Sci-kit Learn: Metrics and splitting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Imbalanced-learn: Handling dataset imbalance with oversampling.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1E911-6836-755E-D4FD-E212B5BD712E}"/>
              </a:ext>
            </a:extLst>
          </p:cNvPr>
          <p:cNvSpPr txBox="1">
            <a:spLocks/>
          </p:cNvSpPr>
          <p:nvPr/>
        </p:nvSpPr>
        <p:spPr bwMode="auto">
          <a:xfrm>
            <a:off x="323986" y="3068960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Exploratory Data Analysis (EDA)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1717A8-6D2B-88DE-276E-7FEC0FFF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89" y="3635896"/>
            <a:ext cx="102971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dataset characteristics and identify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class distributions: Detect imbalance in mask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 image variations: Lighting, angles, and backgrounds.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bounding box annotations to ensure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potential biases and preprocessing needs.</a:t>
            </a:r>
          </a:p>
        </p:txBody>
      </p:sp>
    </p:spTree>
    <p:extLst>
      <p:ext uri="{BB962C8B-B14F-4D97-AF65-F5344CB8AC3E}">
        <p14:creationId xmlns:p14="http://schemas.microsoft.com/office/powerpoint/2010/main" val="28182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0337-DE49-78F9-680F-C1008DF2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5025-3EBC-C4D5-5BD2-E21087EE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Balancing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DB757C-DF0C-4B53-74D1-AB5EB680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71" y="736549"/>
            <a:ext cx="113772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class distribution skewing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Oversampling: Replicate underrepresented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(Synthetic Minority Oversampling Technique): Create synthetic samples for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 dataset ensures fair training across all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92883-150E-7399-ECB3-3E533E57D198}"/>
              </a:ext>
            </a:extLst>
          </p:cNvPr>
          <p:cNvSpPr txBox="1">
            <a:spLocks/>
          </p:cNvSpPr>
          <p:nvPr/>
        </p:nvSpPr>
        <p:spPr bwMode="auto">
          <a:xfrm>
            <a:off x="335360" y="2719001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Image Preprocessing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A1B3AE-265A-D02C-AF55-B3D7A474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71" y="3270237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images to 128x128 for uniformity.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pixel values to range [0, 1] for faster model convergence.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color spaces where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performance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7645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6C84-4AF8-0402-C489-4F22A055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B7A0-8801-80DA-AAFC-FC7FBFDD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Splitting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8B2F5C-D404-7D10-3FE4-27FC94A8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36712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Set: 80%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Set: 10%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Set: 10%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robust evaluation and avoids overfitting.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C949C-FDC0-2FF2-D7CF-680761B486B9}"/>
              </a:ext>
            </a:extLst>
          </p:cNvPr>
          <p:cNvSpPr txBox="1">
            <a:spLocks/>
          </p:cNvSpPr>
          <p:nvPr/>
        </p:nvSpPr>
        <p:spPr bwMode="auto">
          <a:xfrm>
            <a:off x="407368" y="3015248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Data Augmentation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39E103-94FC-E4E1-35A4-137FE2D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3717032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Rotation, flipping, and scaling.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Brightness adjustment for varied lighting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cropping to simulate real-world scenarios.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model generalization by exposing it to diverse conditions.</a:t>
            </a:r>
          </a:p>
        </p:txBody>
      </p:sp>
    </p:spTree>
    <p:extLst>
      <p:ext uri="{BB962C8B-B14F-4D97-AF65-F5344CB8AC3E}">
        <p14:creationId xmlns:p14="http://schemas.microsoft.com/office/powerpoint/2010/main" val="42386011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D-PowerPoint-Template" id="{0D8B6819-499E-9341-B13D-B41B5A88AD2E}" vid="{D828E52F-980C-A946-9AE0-8A7A3D815F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USD-PowerPoint-Template-Wide</Template>
  <TotalTime>4647</TotalTime>
  <Words>861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 Extended</vt:lpstr>
      <vt:lpstr>Lucida Grande</vt:lpstr>
      <vt:lpstr>Palatino</vt:lpstr>
      <vt:lpstr>Wingdings</vt:lpstr>
      <vt:lpstr>Default Theme</vt:lpstr>
      <vt:lpstr>AAI-521-A1  Assignment  Final Team Project Face Mask Detection Project  Masters Program in AAI, USD. Group 10 – Angshuman Roy and Harish Acharya   Haisav Chokshi (Instructor – University of San Diego) </vt:lpstr>
      <vt:lpstr> Problem Definition </vt:lpstr>
      <vt:lpstr> Problem Definition – continuation.. </vt:lpstr>
      <vt:lpstr> Problem Definition – continuation.. </vt:lpstr>
      <vt:lpstr> Dataset Overview </vt:lpstr>
      <vt:lpstr> Solution Approach </vt:lpstr>
      <vt:lpstr> Necessary Libraries </vt:lpstr>
      <vt:lpstr> Dataset Balancing </vt:lpstr>
      <vt:lpstr> Dataset Splitting </vt:lpstr>
      <vt:lpstr> Modelling Methods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Module 1: Probability and Statistics for Artificial Intelligence   Presenter: Dr. Rakesh L. Das (Instructor - USD) Masters Program in AAI, USD.</dc:title>
  <dc:creator>Rakesh Das</dc:creator>
  <cp:lastModifiedBy>A R</cp:lastModifiedBy>
  <cp:revision>24</cp:revision>
  <cp:lastPrinted>2006-12-06T17:07:15Z</cp:lastPrinted>
  <dcterms:created xsi:type="dcterms:W3CDTF">2024-05-10T12:11:33Z</dcterms:created>
  <dcterms:modified xsi:type="dcterms:W3CDTF">2024-12-09T13:27:35Z</dcterms:modified>
</cp:coreProperties>
</file>