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agrama de bloques (Funcionalidades)" id="{C45EDC63-0AC1-4334-B4D6-C78F57F93A13}">
          <p14:sldIdLst>
            <p14:sldId id="256"/>
          </p14:sldIdLst>
        </p14:section>
        <p14:section name="busqueda de activos" id="{EC270CE0-058F-4BF2-8E7C-756D467FB8B2}">
          <p14:sldIdLst>
            <p14:sldId id="258"/>
          </p14:sldIdLst>
        </p14:section>
        <p14:section name="eliminar registro" id="{62A5E50C-EF63-4064-BF4C-79A59FD380DB}">
          <p14:sldIdLst>
            <p14:sldId id="261"/>
          </p14:sldIdLst>
        </p14:section>
        <p14:section name="registro de activo" id="{5162E917-7B21-4EBA-85F7-E6E8A49E6F1D}">
          <p14:sldIdLst>
            <p14:sldId id="257"/>
          </p14:sldIdLst>
        </p14:section>
        <p14:section name="config. de usuarios y roles" id="{6E3C2722-E006-4A6D-AA7C-73D3D4F1A7CB}">
          <p14:sldIdLst>
            <p14:sldId id="259"/>
          </p14:sldIdLst>
        </p14:section>
        <p14:section name="config de tablas" id="{7BD11FC0-E1A8-4932-B9E8-D762E7C20878}">
          <p14:sldIdLst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E851A-6D27-E706-3259-52351CB8C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8B4634-FC37-0475-E7F7-788055FBD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00103E-07BD-2015-6757-54DE9C4B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1B5A-927B-4ADF-8606-0F8DB85D36B1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A222F6-D4DD-7714-37B6-295CFD37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0683C1-1D95-C6C2-1172-C1899B0F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D3EF-5B91-4D3A-8EC6-250DC2525C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587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E8AB3-FADE-969F-DD1A-C6961578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D021B8-6DAE-90DD-5DEA-81B831E78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9B9EBA-0295-C6E6-0953-4A70E699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1B5A-927B-4ADF-8606-0F8DB85D36B1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97DDD3-2697-5051-650D-56590BFB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EEC034-0C47-AC48-8255-59291056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D3EF-5B91-4D3A-8EC6-250DC2525C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313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E55B79-9AAC-B6F4-BB0E-B1CD06AAD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60FB6F-D38E-E3A3-83CB-99B477B7A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BF699-4E7E-8FA0-3844-A05C9F5B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1B5A-927B-4ADF-8606-0F8DB85D36B1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B211A2-A650-8621-BD80-9A3268D4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5FC8A5-C261-C57A-6801-C443153D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D3EF-5B91-4D3A-8EC6-250DC2525C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179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A38E3-12E8-8C79-8E33-B1B30A7F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274CA-A2ED-3E0D-FB34-65A74F92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619314-5D24-5632-8487-2D64992F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1B5A-927B-4ADF-8606-0F8DB85D36B1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45DAEB-2BE9-7DCA-6D67-FDA600C1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DBCCCF-D84A-2914-9338-78F9B4D2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D3EF-5B91-4D3A-8EC6-250DC2525C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783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8DED-1A61-B1DF-85EE-60F09625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6D7367-722E-8AF3-4650-D3850044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04E469-3F31-767F-C155-761241A6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1B5A-927B-4ADF-8606-0F8DB85D36B1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B40ECB-6C48-1634-2E9A-67C778C8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D0332D-23BB-FAC2-196B-342B990B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D3EF-5B91-4D3A-8EC6-250DC2525C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983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77D4E-682D-8653-3461-E74DDDE2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82A0F9-6837-569A-5859-D515E301B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8255DA-EDFD-2617-CC8A-FEB0C85EB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C20D0B-91E8-9359-F2C7-DE919A80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1B5A-927B-4ADF-8606-0F8DB85D36B1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833E4A-6A60-30B9-7F21-CDE94F91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5ECF2A-1456-33B5-C459-FB6681F2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D3EF-5B91-4D3A-8EC6-250DC2525C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352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DCAAF-3DE4-2C23-23C9-3615BB84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B6B8BC-47A7-ED9D-0055-BB6C3DD86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18291B-8D7A-0550-AF09-A60781E84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282C24-541F-05A4-E280-6196F5559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355A55-981F-8F55-C5DF-D64455ADA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A07CF8-8772-6B8B-8662-A28FD267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1B5A-927B-4ADF-8606-0F8DB85D36B1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057326-E2B9-A518-5CE1-D3442733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4BD895-6086-7B3F-D5B7-EA637F73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D3EF-5B91-4D3A-8EC6-250DC2525C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772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8A5BE-3BD2-E497-0B9D-8B5A9C3B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349F76-E733-02DD-B0D7-201A75E7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1B5A-927B-4ADF-8606-0F8DB85D36B1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78B352-0AF0-395C-E7AF-E7C745F4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34223E-7276-2895-28CA-48453B03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D3EF-5B91-4D3A-8EC6-250DC2525C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76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245972-0EB8-0F2D-F167-6B7E972E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1B5A-927B-4ADF-8606-0F8DB85D36B1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BEF7F2-B0A7-1B3C-7000-FB4965BF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F59984-AD93-DC9A-1898-BF8DCCA7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D3EF-5B91-4D3A-8EC6-250DC2525C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222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5B2C3-5D9C-2332-7CC5-2C4AE361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F2AF01-DDDD-8E73-0018-EE5DE5F51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759914-2ABD-3AB6-024A-9A3BCBAB0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87C422-CF75-7DF4-4375-42CA8CB5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1B5A-927B-4ADF-8606-0F8DB85D36B1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0D983D-FFCB-99F8-493D-113892F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0A3160-E83D-C907-40C0-6C183CDC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D3EF-5B91-4D3A-8EC6-250DC2525C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762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36B81-AE63-B30C-68F7-9BADE0C9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F26DD3-0699-EA29-6F5D-72A6C823C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7E3889-9092-93E2-30F1-CB7D06C53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5A9C63-C328-7D6F-4F14-FED1E281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1B5A-927B-4ADF-8606-0F8DB85D36B1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C66109-432A-4B41-B44B-3173B345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D38A71-F5E0-C279-EBB0-F876E516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D3EF-5B91-4D3A-8EC6-250DC2525C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218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CBF91E-6010-36B2-C2D9-8377F866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4E6A61-8FCC-3D6A-8E82-52C1C48FB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1298EA-4643-BE09-AE84-2BADE438F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E1B5A-927B-4ADF-8606-0F8DB85D36B1}" type="datetimeFigureOut">
              <a:rPr lang="es-PE" smtClean="0"/>
              <a:t>14/05/2024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107716-539E-9E29-B824-7CB45F60E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5800B-28F4-C7EC-2220-66CD79665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7D3EF-5B91-4D3A-8EC6-250DC2525C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731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54CC088-E965-5058-CA50-048C75AB08AE}"/>
              </a:ext>
            </a:extLst>
          </p:cNvPr>
          <p:cNvSpPr/>
          <p:nvPr/>
        </p:nvSpPr>
        <p:spPr>
          <a:xfrm>
            <a:off x="2320565" y="579749"/>
            <a:ext cx="7885390" cy="3959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MÓDULO DE INVENTARIO (INTRANET)</a:t>
            </a:r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94947B8-1356-603A-4766-51ABC36B8D3D}"/>
              </a:ext>
            </a:extLst>
          </p:cNvPr>
          <p:cNvSpPr/>
          <p:nvPr/>
        </p:nvSpPr>
        <p:spPr>
          <a:xfrm>
            <a:off x="4609710" y="1536571"/>
            <a:ext cx="1282046" cy="5656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REGISTRO DEL ACTIVO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98A4F51-CDBA-08B9-2F6E-F8B3ADC5BE54}"/>
              </a:ext>
            </a:extLst>
          </p:cNvPr>
          <p:cNvSpPr/>
          <p:nvPr/>
        </p:nvSpPr>
        <p:spPr>
          <a:xfrm>
            <a:off x="6666323" y="1536571"/>
            <a:ext cx="1282046" cy="5656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MAESTROS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7BEACD5-D43F-3065-CBEE-B95C36220B4A}"/>
              </a:ext>
            </a:extLst>
          </p:cNvPr>
          <p:cNvSpPr/>
          <p:nvPr/>
        </p:nvSpPr>
        <p:spPr>
          <a:xfrm>
            <a:off x="8722935" y="1513004"/>
            <a:ext cx="1282046" cy="5656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REPORTE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D90F77A-F5F1-CAD9-0E98-4EA513F94A2F}"/>
              </a:ext>
            </a:extLst>
          </p:cNvPr>
          <p:cNvSpPr/>
          <p:nvPr/>
        </p:nvSpPr>
        <p:spPr>
          <a:xfrm>
            <a:off x="4609710" y="2271862"/>
            <a:ext cx="1282046" cy="5656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AGREGAR ACTIVO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E5FCF0-BA31-6350-AE35-C9AA3446A32E}"/>
              </a:ext>
            </a:extLst>
          </p:cNvPr>
          <p:cNvSpPr/>
          <p:nvPr/>
        </p:nvSpPr>
        <p:spPr>
          <a:xfrm>
            <a:off x="4609710" y="3007153"/>
            <a:ext cx="1282046" cy="5656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EDITAR ACTIVO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C85B0D8-E94B-3894-FE36-8DCE902D6E81}"/>
              </a:ext>
            </a:extLst>
          </p:cNvPr>
          <p:cNvSpPr/>
          <p:nvPr/>
        </p:nvSpPr>
        <p:spPr>
          <a:xfrm>
            <a:off x="4609710" y="3718874"/>
            <a:ext cx="1282046" cy="5656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ELIMINAR ACTIVO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3B8D4CA-8215-2664-8D9D-BDBB2A70C38B}"/>
              </a:ext>
            </a:extLst>
          </p:cNvPr>
          <p:cNvSpPr/>
          <p:nvPr/>
        </p:nvSpPr>
        <p:spPr>
          <a:xfrm>
            <a:off x="6666323" y="2271861"/>
            <a:ext cx="1282046" cy="5656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MAESTRO DE TABLAS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A0C83-B717-4F30-96AC-349EC4A7CE88}"/>
              </a:ext>
            </a:extLst>
          </p:cNvPr>
          <p:cNvSpPr/>
          <p:nvPr/>
        </p:nvSpPr>
        <p:spPr>
          <a:xfrm>
            <a:off x="6666323" y="3007152"/>
            <a:ext cx="1282046" cy="5656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MAESTRO DE ROLES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F83249E-E487-CEB7-76F1-829EBC63C298}"/>
              </a:ext>
            </a:extLst>
          </p:cNvPr>
          <p:cNvSpPr/>
          <p:nvPr/>
        </p:nvSpPr>
        <p:spPr>
          <a:xfrm>
            <a:off x="8722935" y="2229439"/>
            <a:ext cx="1282046" cy="5656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REPORTE DE ACTIVOS</a:t>
            </a:r>
            <a:endParaRPr lang="es-PE" sz="1100" dirty="0">
              <a:solidFill>
                <a:schemeClr val="tx1"/>
              </a:solidFill>
            </a:endParaRP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858C0666-53AD-13FB-95A0-5DDBB7F59175}"/>
              </a:ext>
            </a:extLst>
          </p:cNvPr>
          <p:cNvCxnSpPr>
            <a:stCxn id="5" idx="1"/>
            <a:endCxn id="9" idx="1"/>
          </p:cNvCxnSpPr>
          <p:nvPr/>
        </p:nvCxnSpPr>
        <p:spPr>
          <a:xfrm rot="10800000" flipV="1">
            <a:off x="4609710" y="1819374"/>
            <a:ext cx="12700" cy="73529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AB44CBC4-6F15-5615-58DF-B6450EEFAAF0}"/>
              </a:ext>
            </a:extLst>
          </p:cNvPr>
          <p:cNvCxnSpPr>
            <a:stCxn id="5" idx="1"/>
            <a:endCxn id="10" idx="1"/>
          </p:cNvCxnSpPr>
          <p:nvPr/>
        </p:nvCxnSpPr>
        <p:spPr>
          <a:xfrm rot="10800000" flipV="1">
            <a:off x="4609710" y="1819375"/>
            <a:ext cx="12700" cy="147058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78AB4BC4-80D6-E9E3-905B-29B300F06060}"/>
              </a:ext>
            </a:extLst>
          </p:cNvPr>
          <p:cNvCxnSpPr>
            <a:stCxn id="5" idx="1"/>
            <a:endCxn id="11" idx="1"/>
          </p:cNvCxnSpPr>
          <p:nvPr/>
        </p:nvCxnSpPr>
        <p:spPr>
          <a:xfrm rot="10800000" flipV="1">
            <a:off x="4609710" y="1819374"/>
            <a:ext cx="12700" cy="218230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A80D502F-7C2D-4DB3-BC1E-0086CE88238A}"/>
              </a:ext>
            </a:extLst>
          </p:cNvPr>
          <p:cNvCxnSpPr>
            <a:stCxn id="7" idx="1"/>
            <a:endCxn id="12" idx="1"/>
          </p:cNvCxnSpPr>
          <p:nvPr/>
        </p:nvCxnSpPr>
        <p:spPr>
          <a:xfrm rot="10800000" flipV="1">
            <a:off x="6666323" y="1819375"/>
            <a:ext cx="12700" cy="73529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F9808538-FB02-BE4C-041E-E0C4A143A3AB}"/>
              </a:ext>
            </a:extLst>
          </p:cNvPr>
          <p:cNvCxnSpPr>
            <a:stCxn id="7" idx="1"/>
            <a:endCxn id="13" idx="1"/>
          </p:cNvCxnSpPr>
          <p:nvPr/>
        </p:nvCxnSpPr>
        <p:spPr>
          <a:xfrm rot="10800000" flipV="1">
            <a:off x="6666323" y="1819374"/>
            <a:ext cx="12700" cy="14705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B3D9B13F-0B9C-3DE8-0E1E-49B88946FB89}"/>
              </a:ext>
            </a:extLst>
          </p:cNvPr>
          <p:cNvCxnSpPr>
            <a:stCxn id="8" idx="1"/>
            <a:endCxn id="14" idx="1"/>
          </p:cNvCxnSpPr>
          <p:nvPr/>
        </p:nvCxnSpPr>
        <p:spPr>
          <a:xfrm rot="10800000" flipV="1">
            <a:off x="8722935" y="1795807"/>
            <a:ext cx="12700" cy="71643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34915B57-64C6-9331-0A75-877851E99D3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5476549" y="749860"/>
            <a:ext cx="560896" cy="10125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C8A57FA6-52FF-0CD1-B7A7-1991581ABB2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504855" y="734080"/>
            <a:ext cx="560896" cy="10440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38350C61-28F5-C578-7B08-01067A898A8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7544945" y="-306010"/>
            <a:ext cx="537329" cy="3100698"/>
          </a:xfrm>
          <a:prstGeom prst="bentConnector3">
            <a:avLst>
              <a:gd name="adj1" fmla="val 535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98FC531B-8280-64E5-46DF-A6C76F789EFB}"/>
              </a:ext>
            </a:extLst>
          </p:cNvPr>
          <p:cNvSpPr/>
          <p:nvPr/>
        </p:nvSpPr>
        <p:spPr>
          <a:xfrm>
            <a:off x="2686640" y="1536571"/>
            <a:ext cx="1282046" cy="5656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ACCESO  DE INGRESO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7D816558-505E-A815-1296-5DE3121306AE}"/>
              </a:ext>
            </a:extLst>
          </p:cNvPr>
          <p:cNvSpPr/>
          <p:nvPr/>
        </p:nvSpPr>
        <p:spPr>
          <a:xfrm>
            <a:off x="2686640" y="2271862"/>
            <a:ext cx="1282046" cy="5656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INGRESAR AL SISTEMA</a:t>
            </a:r>
            <a:endParaRPr lang="es-PE" sz="1100" dirty="0">
              <a:solidFill>
                <a:schemeClr val="tx1"/>
              </a:solidFill>
            </a:endParaRPr>
          </a:p>
        </p:txBody>
      </p: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0A00D305-B92D-2117-88CB-C5C25224049E}"/>
              </a:ext>
            </a:extLst>
          </p:cNvPr>
          <p:cNvCxnSpPr>
            <a:stCxn id="44" idx="1"/>
            <a:endCxn id="45" idx="1"/>
          </p:cNvCxnSpPr>
          <p:nvPr/>
        </p:nvCxnSpPr>
        <p:spPr>
          <a:xfrm rot="10800000" flipV="1">
            <a:off x="2686640" y="1819374"/>
            <a:ext cx="12700" cy="735291"/>
          </a:xfrm>
          <a:prstGeom prst="bentConnector3">
            <a:avLst>
              <a:gd name="adj1" fmla="val 1948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800778E3-9352-FE2B-81D6-B5D6026FC1F7}"/>
              </a:ext>
            </a:extLst>
          </p:cNvPr>
          <p:cNvCxnSpPr>
            <a:stCxn id="4" idx="2"/>
            <a:endCxn id="44" idx="0"/>
          </p:cNvCxnSpPr>
          <p:nvPr/>
        </p:nvCxnSpPr>
        <p:spPr>
          <a:xfrm rot="5400000">
            <a:off x="4515014" y="-211675"/>
            <a:ext cx="560896" cy="29355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2B578AB6-F171-FF73-AE43-4202D337D0A6}"/>
              </a:ext>
            </a:extLst>
          </p:cNvPr>
          <p:cNvSpPr/>
          <p:nvPr/>
        </p:nvSpPr>
        <p:spPr>
          <a:xfrm>
            <a:off x="2699342" y="2997724"/>
            <a:ext cx="1282046" cy="5656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RECUPAR CONTRASEÑA</a:t>
            </a:r>
            <a:endParaRPr lang="es-PE" sz="1100" dirty="0">
              <a:solidFill>
                <a:schemeClr val="tx1"/>
              </a:solidFill>
            </a:endParaRPr>
          </a:p>
        </p:txBody>
      </p: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3C559F6B-0E8A-D2A7-CB77-AA256348CACB}"/>
              </a:ext>
            </a:extLst>
          </p:cNvPr>
          <p:cNvCxnSpPr>
            <a:stCxn id="44" idx="1"/>
            <a:endCxn id="49" idx="1"/>
          </p:cNvCxnSpPr>
          <p:nvPr/>
        </p:nvCxnSpPr>
        <p:spPr>
          <a:xfrm rot="10800000" flipH="1" flipV="1">
            <a:off x="2686640" y="1819374"/>
            <a:ext cx="12702" cy="1461153"/>
          </a:xfrm>
          <a:prstGeom prst="bentConnector3">
            <a:avLst>
              <a:gd name="adj1" fmla="val -1799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76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372443E-76F3-BF65-C5D6-DF21061899D2}"/>
              </a:ext>
            </a:extLst>
          </p:cNvPr>
          <p:cNvSpPr/>
          <p:nvPr/>
        </p:nvSpPr>
        <p:spPr>
          <a:xfrm>
            <a:off x="584562" y="237393"/>
            <a:ext cx="11378051" cy="64075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E823E27-43E4-B8EB-DF54-1884156ADB14}"/>
              </a:ext>
            </a:extLst>
          </p:cNvPr>
          <p:cNvSpPr/>
          <p:nvPr/>
        </p:nvSpPr>
        <p:spPr>
          <a:xfrm>
            <a:off x="584557" y="225204"/>
            <a:ext cx="1686689" cy="6407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594FC6-F16D-E471-7C36-EC33DC577636}"/>
              </a:ext>
            </a:extLst>
          </p:cNvPr>
          <p:cNvSpPr txBox="1"/>
          <p:nvPr/>
        </p:nvSpPr>
        <p:spPr>
          <a:xfrm>
            <a:off x="584563" y="1730477"/>
            <a:ext cx="134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Inventario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7E96AC-E3C7-29BB-6559-2E3DA3B009B8}"/>
              </a:ext>
            </a:extLst>
          </p:cNvPr>
          <p:cNvSpPr txBox="1"/>
          <p:nvPr/>
        </p:nvSpPr>
        <p:spPr>
          <a:xfrm>
            <a:off x="584562" y="437727"/>
            <a:ext cx="168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Configuración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CC530D-4591-E46D-83B0-E6CB4F65AA51}"/>
              </a:ext>
            </a:extLst>
          </p:cNvPr>
          <p:cNvSpPr txBox="1"/>
          <p:nvPr/>
        </p:nvSpPr>
        <p:spPr>
          <a:xfrm>
            <a:off x="781665" y="2259317"/>
            <a:ext cx="1592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Registro de activo</a:t>
            </a:r>
            <a:endParaRPr lang="es-PE" sz="11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D8EDFCD-77F0-FC34-2635-431A6687D553}"/>
              </a:ext>
            </a:extLst>
          </p:cNvPr>
          <p:cNvSpPr txBox="1"/>
          <p:nvPr/>
        </p:nvSpPr>
        <p:spPr>
          <a:xfrm>
            <a:off x="771831" y="2013008"/>
            <a:ext cx="1592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</a:rPr>
              <a:t>Listado de activos</a:t>
            </a:r>
            <a:endParaRPr lang="es-PE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B98F85F-3DE2-5235-E11B-A1DCF0796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66281"/>
              </p:ext>
            </p:extLst>
          </p:nvPr>
        </p:nvGraphicFramePr>
        <p:xfrm>
          <a:off x="2421851" y="2426523"/>
          <a:ext cx="9395641" cy="338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287">
                  <a:extLst>
                    <a:ext uri="{9D8B030D-6E8A-4147-A177-3AD203B41FA5}">
                      <a16:colId xmlns:a16="http://schemas.microsoft.com/office/drawing/2014/main" val="2263364150"/>
                    </a:ext>
                  </a:extLst>
                </a:gridCol>
                <a:gridCol w="865791">
                  <a:extLst>
                    <a:ext uri="{9D8B030D-6E8A-4147-A177-3AD203B41FA5}">
                      <a16:colId xmlns:a16="http://schemas.microsoft.com/office/drawing/2014/main" val="2941306813"/>
                    </a:ext>
                  </a:extLst>
                </a:gridCol>
                <a:gridCol w="800646">
                  <a:extLst>
                    <a:ext uri="{9D8B030D-6E8A-4147-A177-3AD203B41FA5}">
                      <a16:colId xmlns:a16="http://schemas.microsoft.com/office/drawing/2014/main" val="2037053644"/>
                    </a:ext>
                  </a:extLst>
                </a:gridCol>
                <a:gridCol w="800646">
                  <a:extLst>
                    <a:ext uri="{9D8B030D-6E8A-4147-A177-3AD203B41FA5}">
                      <a16:colId xmlns:a16="http://schemas.microsoft.com/office/drawing/2014/main" val="334755431"/>
                    </a:ext>
                  </a:extLst>
                </a:gridCol>
                <a:gridCol w="560725">
                  <a:extLst>
                    <a:ext uri="{9D8B030D-6E8A-4147-A177-3AD203B41FA5}">
                      <a16:colId xmlns:a16="http://schemas.microsoft.com/office/drawing/2014/main" val="3134128135"/>
                    </a:ext>
                  </a:extLst>
                </a:gridCol>
                <a:gridCol w="665860">
                  <a:extLst>
                    <a:ext uri="{9D8B030D-6E8A-4147-A177-3AD203B41FA5}">
                      <a16:colId xmlns:a16="http://schemas.microsoft.com/office/drawing/2014/main" val="1473755756"/>
                    </a:ext>
                  </a:extLst>
                </a:gridCol>
                <a:gridCol w="735952">
                  <a:extLst>
                    <a:ext uri="{9D8B030D-6E8A-4147-A177-3AD203B41FA5}">
                      <a16:colId xmlns:a16="http://schemas.microsoft.com/office/drawing/2014/main" val="1920889694"/>
                    </a:ext>
                  </a:extLst>
                </a:gridCol>
                <a:gridCol w="700906">
                  <a:extLst>
                    <a:ext uri="{9D8B030D-6E8A-4147-A177-3AD203B41FA5}">
                      <a16:colId xmlns:a16="http://schemas.microsoft.com/office/drawing/2014/main" val="2404906518"/>
                    </a:ext>
                  </a:extLst>
                </a:gridCol>
                <a:gridCol w="1047991">
                  <a:extLst>
                    <a:ext uri="{9D8B030D-6E8A-4147-A177-3AD203B41FA5}">
                      <a16:colId xmlns:a16="http://schemas.microsoft.com/office/drawing/2014/main" val="1713347519"/>
                    </a:ext>
                  </a:extLst>
                </a:gridCol>
                <a:gridCol w="1014135">
                  <a:extLst>
                    <a:ext uri="{9D8B030D-6E8A-4147-A177-3AD203B41FA5}">
                      <a16:colId xmlns:a16="http://schemas.microsoft.com/office/drawing/2014/main" val="3755836474"/>
                    </a:ext>
                  </a:extLst>
                </a:gridCol>
                <a:gridCol w="720607">
                  <a:extLst>
                    <a:ext uri="{9D8B030D-6E8A-4147-A177-3AD203B41FA5}">
                      <a16:colId xmlns:a16="http://schemas.microsoft.com/office/drawing/2014/main" val="2929681485"/>
                    </a:ext>
                  </a:extLst>
                </a:gridCol>
                <a:gridCol w="831095">
                  <a:extLst>
                    <a:ext uri="{9D8B030D-6E8A-4147-A177-3AD203B41FA5}">
                      <a16:colId xmlns:a16="http://schemas.microsoft.com/office/drawing/2014/main" val="894864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Área responsable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Proveedor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Tipo de bien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Grupo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Articulo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Modelo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Marca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Fecha ingreso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Comprobante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importe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Opciones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022192"/>
                  </a:ext>
                </a:extLst>
              </a:tr>
              <a:tr h="440458">
                <a:tc>
                  <a:txBody>
                    <a:bodyPr/>
                    <a:lstStyle/>
                    <a:p>
                      <a:r>
                        <a:rPr lang="es-PE" sz="1050" dirty="0">
                          <a:solidFill>
                            <a:schemeClr val="tx1"/>
                          </a:solidFill>
                        </a:rPr>
                        <a:t>TITAN1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TI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err="1">
                          <a:solidFill>
                            <a:schemeClr val="tx1"/>
                          </a:solidFill>
                        </a:rPr>
                        <a:t>Deltron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Tangible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EC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Laptop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E15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Lenovo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21/04/2024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F 001-3467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S/1,000.00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Editar/ eliminar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50" dirty="0">
                          <a:solidFill>
                            <a:schemeClr val="tx1"/>
                          </a:solidFill>
                        </a:rPr>
                        <a:t>TIINT1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TI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Intangible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Office365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otro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Otro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15/04/2024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F 002-4456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USD 850.00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Editar/ eliminar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60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50" dirty="0">
                          <a:solidFill>
                            <a:schemeClr val="tx1"/>
                          </a:solidFill>
                        </a:rPr>
                        <a:t>ADTAN1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AD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err="1">
                          <a:solidFill>
                            <a:schemeClr val="tx1"/>
                          </a:solidFill>
                        </a:rPr>
                        <a:t>Dimerc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Tangible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EC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Aire acondicionado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s3000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York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10/03/2024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F 001-2346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S/2,300.00</a:t>
                      </a:r>
                    </a:p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Editar/ eliminar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3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50" dirty="0">
                          <a:solidFill>
                            <a:schemeClr val="tx1"/>
                          </a:solidFill>
                        </a:rPr>
                        <a:t>ADINT1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AD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El comercio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Intangible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EC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Suscripción diario Gestión digital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otro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Otro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11/02/2024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B 002-6890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USD 35.00</a:t>
                      </a:r>
                    </a:p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Editar/ eliminar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TITAN2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TI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err="1">
                          <a:solidFill>
                            <a:schemeClr val="tx1"/>
                          </a:solidFill>
                        </a:rPr>
                        <a:t>Deltron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Tangible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err="1">
                          <a:solidFill>
                            <a:schemeClr val="tx1"/>
                          </a:solidFill>
                        </a:rPr>
                        <a:t>Pavillion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05/01/2024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F 001-5681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S/2,500.00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Editar/ eliminar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8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TIINT2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TI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err="1">
                          <a:solidFill>
                            <a:schemeClr val="tx1"/>
                          </a:solidFill>
                        </a:rPr>
                        <a:t>Mesajil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intangible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EC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err="1">
                          <a:solidFill>
                            <a:schemeClr val="tx1"/>
                          </a:solidFill>
                        </a:rPr>
                        <a:t>Telefono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E200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Huawei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05/01/2024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F 001-3560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USD 45.00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Editar/ eliminar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572551"/>
                  </a:ext>
                </a:extLst>
              </a:tr>
            </a:tbl>
          </a:graphicData>
        </a:graphic>
      </p:graphicFrame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8400D3B6-0581-9ECE-E340-2AE95EEECFF2}"/>
              </a:ext>
            </a:extLst>
          </p:cNvPr>
          <p:cNvSpPr/>
          <p:nvPr/>
        </p:nvSpPr>
        <p:spPr>
          <a:xfrm flipV="1">
            <a:off x="3742229" y="2513741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2FD6347C-2E0B-85EC-E3EE-9EB58CCF564C}"/>
              </a:ext>
            </a:extLst>
          </p:cNvPr>
          <p:cNvSpPr/>
          <p:nvPr/>
        </p:nvSpPr>
        <p:spPr>
          <a:xfrm flipV="1">
            <a:off x="4612733" y="2513709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265184E9-A1D5-25CC-2C69-A8C7D5DC310D}"/>
              </a:ext>
            </a:extLst>
          </p:cNvPr>
          <p:cNvSpPr/>
          <p:nvPr/>
        </p:nvSpPr>
        <p:spPr>
          <a:xfrm flipV="1">
            <a:off x="5361560" y="2509610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C55123CE-5F20-48F5-3430-D2DBFFFBCCC7}"/>
              </a:ext>
            </a:extLst>
          </p:cNvPr>
          <p:cNvSpPr/>
          <p:nvPr/>
        </p:nvSpPr>
        <p:spPr>
          <a:xfrm flipV="1">
            <a:off x="7334404" y="2527519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59450D9A-552A-EB6B-727D-C977D5689E3E}"/>
              </a:ext>
            </a:extLst>
          </p:cNvPr>
          <p:cNvSpPr/>
          <p:nvPr/>
        </p:nvSpPr>
        <p:spPr>
          <a:xfrm flipV="1">
            <a:off x="7997761" y="2521498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1DECBEB8-6D27-9121-1E72-DFBE3DB60FDF}"/>
              </a:ext>
            </a:extLst>
          </p:cNvPr>
          <p:cNvSpPr/>
          <p:nvPr/>
        </p:nvSpPr>
        <p:spPr>
          <a:xfrm flipV="1">
            <a:off x="9065035" y="2509610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5C38B37A-CB42-9A5F-8B73-C62EA6999239}"/>
              </a:ext>
            </a:extLst>
          </p:cNvPr>
          <p:cNvSpPr/>
          <p:nvPr/>
        </p:nvSpPr>
        <p:spPr>
          <a:xfrm flipV="1">
            <a:off x="10126837" y="2504944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36AC8676-8DB6-6DB1-D0A8-C8504905EF06}"/>
              </a:ext>
            </a:extLst>
          </p:cNvPr>
          <p:cNvSpPr/>
          <p:nvPr/>
        </p:nvSpPr>
        <p:spPr>
          <a:xfrm flipV="1">
            <a:off x="10806199" y="2505323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AA9A2148-5675-A531-9573-25F00FFEF5F6}"/>
              </a:ext>
            </a:extLst>
          </p:cNvPr>
          <p:cNvSpPr/>
          <p:nvPr/>
        </p:nvSpPr>
        <p:spPr>
          <a:xfrm flipV="1">
            <a:off x="11617884" y="2502358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7C0EBC7-2FD4-7897-A6E8-68241BD4BF44}"/>
              </a:ext>
            </a:extLst>
          </p:cNvPr>
          <p:cNvSpPr txBox="1"/>
          <p:nvPr/>
        </p:nvSpPr>
        <p:spPr>
          <a:xfrm>
            <a:off x="2374490" y="711308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Área responsable</a:t>
            </a:r>
            <a:endParaRPr lang="es-PE" sz="12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5389BEB-F092-0AC4-4632-5E7799CE1338}"/>
              </a:ext>
            </a:extLst>
          </p:cNvPr>
          <p:cNvSpPr txBox="1"/>
          <p:nvPr/>
        </p:nvSpPr>
        <p:spPr>
          <a:xfrm>
            <a:off x="2374490" y="980049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Tipo de bien</a:t>
            </a:r>
            <a:endParaRPr lang="es-PE" sz="12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4C4B529-BD8E-EDA0-3788-AE5429832153}"/>
              </a:ext>
            </a:extLst>
          </p:cNvPr>
          <p:cNvSpPr txBox="1"/>
          <p:nvPr/>
        </p:nvSpPr>
        <p:spPr>
          <a:xfrm>
            <a:off x="2374490" y="1257048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Grupo</a:t>
            </a:r>
            <a:endParaRPr lang="es-PE" sz="1200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05AD18BF-E198-232A-6687-D10A521BB35C}"/>
              </a:ext>
            </a:extLst>
          </p:cNvPr>
          <p:cNvSpPr txBox="1"/>
          <p:nvPr/>
        </p:nvSpPr>
        <p:spPr>
          <a:xfrm>
            <a:off x="5740053" y="734139"/>
            <a:ext cx="1648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Fecha compra (desde)</a:t>
            </a:r>
            <a:endParaRPr lang="es-PE" sz="1200" dirty="0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7133A54A-E7BD-8DF0-91C7-4E28046D8316}"/>
              </a:ext>
            </a:extLst>
          </p:cNvPr>
          <p:cNvGrpSpPr/>
          <p:nvPr/>
        </p:nvGrpSpPr>
        <p:grpSpPr>
          <a:xfrm>
            <a:off x="3667431" y="1032117"/>
            <a:ext cx="1745226" cy="221704"/>
            <a:chOff x="3731342" y="738244"/>
            <a:chExt cx="2674374" cy="223723"/>
          </a:xfrm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871938BB-5C9C-F32D-4E14-BF822E84ED01}"/>
                </a:ext>
              </a:extLst>
            </p:cNvPr>
            <p:cNvSpPr/>
            <p:nvPr/>
          </p:nvSpPr>
          <p:spPr>
            <a:xfrm>
              <a:off x="3731342" y="738244"/>
              <a:ext cx="2674374" cy="2237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C2306923-7245-5E8D-5FE3-079172235B2B}"/>
                </a:ext>
              </a:extLst>
            </p:cNvPr>
            <p:cNvSpPr/>
            <p:nvPr/>
          </p:nvSpPr>
          <p:spPr>
            <a:xfrm>
              <a:off x="6174658" y="738245"/>
              <a:ext cx="216310" cy="2237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5" name="Triángulo isósceles 84">
              <a:extLst>
                <a:ext uri="{FF2B5EF4-FFF2-40B4-BE49-F238E27FC236}">
                  <a16:creationId xmlns:a16="http://schemas.microsoft.com/office/drawing/2014/main" id="{77EF8E0C-7FE3-3D6A-70A7-5556A5C5A5A3}"/>
                </a:ext>
              </a:extLst>
            </p:cNvPr>
            <p:cNvSpPr/>
            <p:nvPr/>
          </p:nvSpPr>
          <p:spPr>
            <a:xfrm flipV="1">
              <a:off x="6199239" y="786186"/>
              <a:ext cx="167148" cy="15490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868D14E4-7664-FD40-1884-76600D4A5F2F}"/>
              </a:ext>
            </a:extLst>
          </p:cNvPr>
          <p:cNvGrpSpPr/>
          <p:nvPr/>
        </p:nvGrpSpPr>
        <p:grpSpPr>
          <a:xfrm>
            <a:off x="3657807" y="1301880"/>
            <a:ext cx="1745226" cy="221704"/>
            <a:chOff x="3731342" y="738244"/>
            <a:chExt cx="2674374" cy="223723"/>
          </a:xfrm>
        </p:grpSpPr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8D8A6986-8BE2-ABD4-7DC8-3BB09230175B}"/>
                </a:ext>
              </a:extLst>
            </p:cNvPr>
            <p:cNvSpPr/>
            <p:nvPr/>
          </p:nvSpPr>
          <p:spPr>
            <a:xfrm>
              <a:off x="3731342" y="738244"/>
              <a:ext cx="2674374" cy="2237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A86EDD68-AEF7-45DF-EC13-F480D88065A9}"/>
                </a:ext>
              </a:extLst>
            </p:cNvPr>
            <p:cNvSpPr/>
            <p:nvPr/>
          </p:nvSpPr>
          <p:spPr>
            <a:xfrm>
              <a:off x="6174658" y="738245"/>
              <a:ext cx="216310" cy="2237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4" name="Triángulo isósceles 93">
              <a:extLst>
                <a:ext uri="{FF2B5EF4-FFF2-40B4-BE49-F238E27FC236}">
                  <a16:creationId xmlns:a16="http://schemas.microsoft.com/office/drawing/2014/main" id="{75B913E9-3EA6-7E8C-2D31-31FD1A2C8307}"/>
                </a:ext>
              </a:extLst>
            </p:cNvPr>
            <p:cNvSpPr/>
            <p:nvPr/>
          </p:nvSpPr>
          <p:spPr>
            <a:xfrm flipV="1">
              <a:off x="6199239" y="786186"/>
              <a:ext cx="167148" cy="15490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9FD3E8B8-77F9-5E77-E126-5D906FA0257B}"/>
              </a:ext>
            </a:extLst>
          </p:cNvPr>
          <p:cNvGrpSpPr/>
          <p:nvPr/>
        </p:nvGrpSpPr>
        <p:grpSpPr>
          <a:xfrm>
            <a:off x="3667431" y="755118"/>
            <a:ext cx="1745226" cy="221704"/>
            <a:chOff x="3731342" y="738244"/>
            <a:chExt cx="2674374" cy="223723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E27484AC-F1EF-3A53-F69E-F88F06560E51}"/>
                </a:ext>
              </a:extLst>
            </p:cNvPr>
            <p:cNvSpPr/>
            <p:nvPr/>
          </p:nvSpPr>
          <p:spPr>
            <a:xfrm>
              <a:off x="3731342" y="738244"/>
              <a:ext cx="2674374" cy="2237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06A9B638-BB4F-B7B7-D2C6-F5B84A3CEDA4}"/>
                </a:ext>
              </a:extLst>
            </p:cNvPr>
            <p:cNvSpPr/>
            <p:nvPr/>
          </p:nvSpPr>
          <p:spPr>
            <a:xfrm>
              <a:off x="6174658" y="738245"/>
              <a:ext cx="216310" cy="2237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8" name="Triángulo isósceles 97">
              <a:extLst>
                <a:ext uri="{FF2B5EF4-FFF2-40B4-BE49-F238E27FC236}">
                  <a16:creationId xmlns:a16="http://schemas.microsoft.com/office/drawing/2014/main" id="{0EDA178A-FF59-9858-6D2E-1DB0CFF16466}"/>
                </a:ext>
              </a:extLst>
            </p:cNvPr>
            <p:cNvSpPr/>
            <p:nvPr/>
          </p:nvSpPr>
          <p:spPr>
            <a:xfrm flipV="1">
              <a:off x="6199239" y="786186"/>
              <a:ext cx="167148" cy="15490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EE687A6A-174F-DC9B-B5B4-4FF9A9154516}"/>
              </a:ext>
            </a:extLst>
          </p:cNvPr>
          <p:cNvSpPr/>
          <p:nvPr/>
        </p:nvSpPr>
        <p:spPr>
          <a:xfrm>
            <a:off x="7266385" y="764108"/>
            <a:ext cx="1745226" cy="243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dd</a:t>
            </a:r>
            <a:r>
              <a:rPr lang="es-MX" sz="1200" dirty="0">
                <a:solidFill>
                  <a:schemeClr val="tx1"/>
                </a:solidFill>
              </a:rPr>
              <a:t>/mm/</a:t>
            </a:r>
            <a:r>
              <a:rPr lang="es-MX" sz="1200" dirty="0" err="1">
                <a:solidFill>
                  <a:schemeClr val="tx1"/>
                </a:solidFill>
              </a:rPr>
              <a:t>aaaa</a:t>
            </a:r>
            <a:endParaRPr lang="es-PE" sz="1200" dirty="0">
              <a:solidFill>
                <a:schemeClr val="tx1"/>
              </a:solidFill>
            </a:endParaRPr>
          </a:p>
        </p:txBody>
      </p: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154BF361-FD46-E3F0-AE7D-202A23E7F98A}"/>
              </a:ext>
            </a:extLst>
          </p:cNvPr>
          <p:cNvGrpSpPr/>
          <p:nvPr/>
        </p:nvGrpSpPr>
        <p:grpSpPr>
          <a:xfrm>
            <a:off x="9114849" y="772806"/>
            <a:ext cx="297556" cy="243508"/>
            <a:chOff x="5680457" y="1555732"/>
            <a:chExt cx="1890382" cy="862761"/>
          </a:xfrm>
        </p:grpSpPr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B34DF1EA-07FC-E9A4-09D9-BA23D0E13A22}"/>
                </a:ext>
              </a:extLst>
            </p:cNvPr>
            <p:cNvSpPr/>
            <p:nvPr/>
          </p:nvSpPr>
          <p:spPr>
            <a:xfrm>
              <a:off x="5680457" y="1555732"/>
              <a:ext cx="1890382" cy="8574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DE0F925B-33A6-3F34-F87E-3CD7142768F6}"/>
                </a:ext>
              </a:extLst>
            </p:cNvPr>
            <p:cNvCxnSpPr/>
            <p:nvPr/>
          </p:nvCxnSpPr>
          <p:spPr>
            <a:xfrm>
              <a:off x="5692618" y="1730477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F406BB22-DFA4-91BF-2E7B-325A028A2258}"/>
                </a:ext>
              </a:extLst>
            </p:cNvPr>
            <p:cNvCxnSpPr/>
            <p:nvPr/>
          </p:nvCxnSpPr>
          <p:spPr>
            <a:xfrm>
              <a:off x="5692618" y="1853604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8B864F9C-73D8-AE27-D41E-AABCE90C294E}"/>
                </a:ext>
              </a:extLst>
            </p:cNvPr>
            <p:cNvCxnSpPr/>
            <p:nvPr/>
          </p:nvCxnSpPr>
          <p:spPr>
            <a:xfrm>
              <a:off x="5692618" y="2013008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B5E20DEB-E678-55B9-6E4B-5564EEE1692F}"/>
                </a:ext>
              </a:extLst>
            </p:cNvPr>
            <p:cNvCxnSpPr/>
            <p:nvPr/>
          </p:nvCxnSpPr>
          <p:spPr>
            <a:xfrm>
              <a:off x="5692618" y="2172946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F9B6B975-0A37-3351-85A0-5EE8AB31C584}"/>
                </a:ext>
              </a:extLst>
            </p:cNvPr>
            <p:cNvCxnSpPr/>
            <p:nvPr/>
          </p:nvCxnSpPr>
          <p:spPr>
            <a:xfrm>
              <a:off x="5692618" y="2296204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C247431F-D406-DC6B-0FF8-FADD0F35799F}"/>
                </a:ext>
              </a:extLst>
            </p:cNvPr>
            <p:cNvCxnSpPr/>
            <p:nvPr/>
          </p:nvCxnSpPr>
          <p:spPr>
            <a:xfrm>
              <a:off x="5840361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A73E6245-3876-6333-6C34-A2C127E3CA2C}"/>
                </a:ext>
              </a:extLst>
            </p:cNvPr>
            <p:cNvCxnSpPr/>
            <p:nvPr/>
          </p:nvCxnSpPr>
          <p:spPr>
            <a:xfrm>
              <a:off x="6002594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562AC364-D18A-7FA5-5349-895C49A7D054}"/>
                </a:ext>
              </a:extLst>
            </p:cNvPr>
            <p:cNvCxnSpPr/>
            <p:nvPr/>
          </p:nvCxnSpPr>
          <p:spPr>
            <a:xfrm>
              <a:off x="6189407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5FE7DED0-2804-9761-B6EB-587FB05CFBE3}"/>
                </a:ext>
              </a:extLst>
            </p:cNvPr>
            <p:cNvCxnSpPr/>
            <p:nvPr/>
          </p:nvCxnSpPr>
          <p:spPr>
            <a:xfrm>
              <a:off x="6371303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5EADADB5-6D26-85FA-41B2-C540AC0E894E}"/>
                </a:ext>
              </a:extLst>
            </p:cNvPr>
            <p:cNvCxnSpPr/>
            <p:nvPr/>
          </p:nvCxnSpPr>
          <p:spPr>
            <a:xfrm>
              <a:off x="6538452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B45C0603-331E-B16D-7E64-79ECEBF5AB2A}"/>
                </a:ext>
              </a:extLst>
            </p:cNvPr>
            <p:cNvCxnSpPr/>
            <p:nvPr/>
          </p:nvCxnSpPr>
          <p:spPr>
            <a:xfrm>
              <a:off x="6735098" y="1735765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FF2C994A-87AB-78C0-C9E5-D482423F5517}"/>
                </a:ext>
              </a:extLst>
            </p:cNvPr>
            <p:cNvCxnSpPr/>
            <p:nvPr/>
          </p:nvCxnSpPr>
          <p:spPr>
            <a:xfrm>
              <a:off x="6912078" y="1725933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644D1EF3-20F6-2CE2-4234-2469DD9BB42F}"/>
                </a:ext>
              </a:extLst>
            </p:cNvPr>
            <p:cNvCxnSpPr/>
            <p:nvPr/>
          </p:nvCxnSpPr>
          <p:spPr>
            <a:xfrm>
              <a:off x="7128388" y="1725933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2D5C7457-794B-A37B-9B64-351FFF4D8D6F}"/>
                </a:ext>
              </a:extLst>
            </p:cNvPr>
            <p:cNvCxnSpPr/>
            <p:nvPr/>
          </p:nvCxnSpPr>
          <p:spPr>
            <a:xfrm>
              <a:off x="7359447" y="1730866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F5F6F5CF-4C2E-E517-7C6A-EF2AE208791B}"/>
              </a:ext>
            </a:extLst>
          </p:cNvPr>
          <p:cNvSpPr txBox="1"/>
          <p:nvPr/>
        </p:nvSpPr>
        <p:spPr>
          <a:xfrm>
            <a:off x="5780790" y="1171612"/>
            <a:ext cx="174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Fecha compra (hasta)</a:t>
            </a:r>
            <a:endParaRPr lang="es-PE" sz="1200" dirty="0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0E667BAE-75B7-BAEF-52A2-19C30778194C}"/>
              </a:ext>
            </a:extLst>
          </p:cNvPr>
          <p:cNvSpPr/>
          <p:nvPr/>
        </p:nvSpPr>
        <p:spPr>
          <a:xfrm>
            <a:off x="7307121" y="1201581"/>
            <a:ext cx="1745226" cy="243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dd</a:t>
            </a:r>
            <a:r>
              <a:rPr lang="es-MX" sz="1200" dirty="0">
                <a:solidFill>
                  <a:schemeClr val="tx1"/>
                </a:solidFill>
              </a:rPr>
              <a:t>/mm/</a:t>
            </a:r>
            <a:r>
              <a:rPr lang="es-MX" sz="1200" dirty="0" err="1">
                <a:solidFill>
                  <a:schemeClr val="tx1"/>
                </a:solidFill>
              </a:rPr>
              <a:t>aaaa</a:t>
            </a:r>
            <a:endParaRPr lang="es-PE" sz="1200" dirty="0">
              <a:solidFill>
                <a:schemeClr val="tx1"/>
              </a:solidFill>
            </a:endParaRPr>
          </a:p>
        </p:txBody>
      </p: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B2C25A25-E7A9-4FF5-F0D9-56AB4C6E8F39}"/>
              </a:ext>
            </a:extLst>
          </p:cNvPr>
          <p:cNvGrpSpPr/>
          <p:nvPr/>
        </p:nvGrpSpPr>
        <p:grpSpPr>
          <a:xfrm>
            <a:off x="9155585" y="1210279"/>
            <a:ext cx="297556" cy="243508"/>
            <a:chOff x="5680457" y="1555732"/>
            <a:chExt cx="1890382" cy="862761"/>
          </a:xfrm>
        </p:grpSpPr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E4462E9C-EEFA-1071-1D34-CDC7F8EF312E}"/>
                </a:ext>
              </a:extLst>
            </p:cNvPr>
            <p:cNvSpPr/>
            <p:nvPr/>
          </p:nvSpPr>
          <p:spPr>
            <a:xfrm>
              <a:off x="5680457" y="1555732"/>
              <a:ext cx="1890382" cy="8574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C909C1F2-770A-40E0-D0E7-3FF7173555E9}"/>
                </a:ext>
              </a:extLst>
            </p:cNvPr>
            <p:cNvCxnSpPr/>
            <p:nvPr/>
          </p:nvCxnSpPr>
          <p:spPr>
            <a:xfrm>
              <a:off x="5692618" y="1730477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898260DE-DBC8-6F6E-D552-DD22248AC3D1}"/>
                </a:ext>
              </a:extLst>
            </p:cNvPr>
            <p:cNvCxnSpPr/>
            <p:nvPr/>
          </p:nvCxnSpPr>
          <p:spPr>
            <a:xfrm>
              <a:off x="5692618" y="1853604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F079FB6B-FF54-C3FA-6F2D-E257C922CE96}"/>
                </a:ext>
              </a:extLst>
            </p:cNvPr>
            <p:cNvCxnSpPr/>
            <p:nvPr/>
          </p:nvCxnSpPr>
          <p:spPr>
            <a:xfrm>
              <a:off x="5692618" y="2013008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22309E73-74B7-88A5-30AF-CD55C37292BE}"/>
                </a:ext>
              </a:extLst>
            </p:cNvPr>
            <p:cNvCxnSpPr/>
            <p:nvPr/>
          </p:nvCxnSpPr>
          <p:spPr>
            <a:xfrm>
              <a:off x="5692618" y="2172946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58CBB5E0-75BB-AC57-C131-4EB9373012D0}"/>
                </a:ext>
              </a:extLst>
            </p:cNvPr>
            <p:cNvCxnSpPr/>
            <p:nvPr/>
          </p:nvCxnSpPr>
          <p:spPr>
            <a:xfrm>
              <a:off x="5692618" y="2296204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B99CBC7B-BED0-7960-629E-D196DE687346}"/>
                </a:ext>
              </a:extLst>
            </p:cNvPr>
            <p:cNvCxnSpPr/>
            <p:nvPr/>
          </p:nvCxnSpPr>
          <p:spPr>
            <a:xfrm>
              <a:off x="5840361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9DEE65F4-7076-7046-C2E9-8F93DCE7F0AC}"/>
                </a:ext>
              </a:extLst>
            </p:cNvPr>
            <p:cNvCxnSpPr/>
            <p:nvPr/>
          </p:nvCxnSpPr>
          <p:spPr>
            <a:xfrm>
              <a:off x="6002594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94539978-4CF4-BB88-FBEF-8279BB9BEE63}"/>
                </a:ext>
              </a:extLst>
            </p:cNvPr>
            <p:cNvCxnSpPr/>
            <p:nvPr/>
          </p:nvCxnSpPr>
          <p:spPr>
            <a:xfrm>
              <a:off x="6189407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2DDD845C-486D-0441-9674-31503D5194C5}"/>
                </a:ext>
              </a:extLst>
            </p:cNvPr>
            <p:cNvCxnSpPr/>
            <p:nvPr/>
          </p:nvCxnSpPr>
          <p:spPr>
            <a:xfrm>
              <a:off x="6371303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7A26DF74-1065-39E1-A919-77770A4A7C33}"/>
                </a:ext>
              </a:extLst>
            </p:cNvPr>
            <p:cNvCxnSpPr/>
            <p:nvPr/>
          </p:nvCxnSpPr>
          <p:spPr>
            <a:xfrm>
              <a:off x="6538452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03B51704-E839-B811-2EAD-F76590599D72}"/>
                </a:ext>
              </a:extLst>
            </p:cNvPr>
            <p:cNvCxnSpPr/>
            <p:nvPr/>
          </p:nvCxnSpPr>
          <p:spPr>
            <a:xfrm>
              <a:off x="6735098" y="1735765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D1A4CD4D-691E-077A-C03D-30E3884A4AB1}"/>
                </a:ext>
              </a:extLst>
            </p:cNvPr>
            <p:cNvCxnSpPr/>
            <p:nvPr/>
          </p:nvCxnSpPr>
          <p:spPr>
            <a:xfrm>
              <a:off x="6912078" y="1725933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CE429546-7CC3-12B6-871B-1B369F1B7AD0}"/>
                </a:ext>
              </a:extLst>
            </p:cNvPr>
            <p:cNvCxnSpPr/>
            <p:nvPr/>
          </p:nvCxnSpPr>
          <p:spPr>
            <a:xfrm>
              <a:off x="7128388" y="1725933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616EA94D-061C-C880-0E1F-0BE8CF53D719}"/>
                </a:ext>
              </a:extLst>
            </p:cNvPr>
            <p:cNvCxnSpPr/>
            <p:nvPr/>
          </p:nvCxnSpPr>
          <p:spPr>
            <a:xfrm>
              <a:off x="7359447" y="1730866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4C99FD28-507F-1FD7-CC95-04C3A98841EE}"/>
              </a:ext>
            </a:extLst>
          </p:cNvPr>
          <p:cNvSpPr/>
          <p:nvPr/>
        </p:nvSpPr>
        <p:spPr>
          <a:xfrm>
            <a:off x="8878872" y="1567561"/>
            <a:ext cx="1179871" cy="276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Buscar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41" name="Rectángulo: esquinas redondeadas 140">
            <a:extLst>
              <a:ext uri="{FF2B5EF4-FFF2-40B4-BE49-F238E27FC236}">
                <a16:creationId xmlns:a16="http://schemas.microsoft.com/office/drawing/2014/main" id="{45EEEC93-3291-486E-68EE-39C443BF552D}"/>
              </a:ext>
            </a:extLst>
          </p:cNvPr>
          <p:cNvSpPr/>
          <p:nvPr/>
        </p:nvSpPr>
        <p:spPr>
          <a:xfrm>
            <a:off x="10427567" y="1569349"/>
            <a:ext cx="1179871" cy="276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Descargar xls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42" name="Triángulo isósceles 141">
            <a:extLst>
              <a:ext uri="{FF2B5EF4-FFF2-40B4-BE49-F238E27FC236}">
                <a16:creationId xmlns:a16="http://schemas.microsoft.com/office/drawing/2014/main" id="{9F87594A-7291-22FB-4C59-3093510EDE99}"/>
              </a:ext>
            </a:extLst>
          </p:cNvPr>
          <p:cNvSpPr/>
          <p:nvPr/>
        </p:nvSpPr>
        <p:spPr>
          <a:xfrm rot="16200000">
            <a:off x="9571443" y="6196769"/>
            <a:ext cx="235975" cy="37852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3" name="Triángulo isósceles 142">
            <a:extLst>
              <a:ext uri="{FF2B5EF4-FFF2-40B4-BE49-F238E27FC236}">
                <a16:creationId xmlns:a16="http://schemas.microsoft.com/office/drawing/2014/main" id="{980569AE-FE31-8F79-024F-C486E7720A09}"/>
              </a:ext>
            </a:extLst>
          </p:cNvPr>
          <p:cNvSpPr/>
          <p:nvPr/>
        </p:nvSpPr>
        <p:spPr>
          <a:xfrm rot="5400000">
            <a:off x="11163916" y="6196770"/>
            <a:ext cx="235975" cy="37852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0297000A-61FB-8CFD-AF9D-FA7981592C32}"/>
              </a:ext>
            </a:extLst>
          </p:cNvPr>
          <p:cNvSpPr txBox="1"/>
          <p:nvPr/>
        </p:nvSpPr>
        <p:spPr>
          <a:xfrm>
            <a:off x="10097011" y="6220073"/>
            <a:ext cx="882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Pagina 1-5</a:t>
            </a:r>
            <a:endParaRPr lang="es-PE" sz="1200" dirty="0"/>
          </a:p>
        </p:txBody>
      </p: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806106C5-FCBA-7CAA-0448-46AFA81DEED3}"/>
              </a:ext>
            </a:extLst>
          </p:cNvPr>
          <p:cNvCxnSpPr/>
          <p:nvPr/>
        </p:nvCxnSpPr>
        <p:spPr>
          <a:xfrm>
            <a:off x="2442397" y="2259317"/>
            <a:ext cx="9395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1F72B4C1-8CA9-A483-C33F-DCB475573874}"/>
              </a:ext>
            </a:extLst>
          </p:cNvPr>
          <p:cNvSpPr txBox="1"/>
          <p:nvPr/>
        </p:nvSpPr>
        <p:spPr>
          <a:xfrm>
            <a:off x="650325" y="741167"/>
            <a:ext cx="1745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Creación de usuarios y roles</a:t>
            </a:r>
            <a:endParaRPr lang="es-PE" sz="1100" dirty="0"/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D079847B-9CA1-4926-A895-719EE1B02B71}"/>
              </a:ext>
            </a:extLst>
          </p:cNvPr>
          <p:cNvSpPr txBox="1"/>
          <p:nvPr/>
        </p:nvSpPr>
        <p:spPr>
          <a:xfrm>
            <a:off x="665027" y="1198468"/>
            <a:ext cx="174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Maestro de tablas</a:t>
            </a:r>
            <a:endParaRPr lang="es-PE" sz="1100" dirty="0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B43A8C23-19EA-F88F-DF73-9083281332DC}"/>
              </a:ext>
            </a:extLst>
          </p:cNvPr>
          <p:cNvSpPr/>
          <p:nvPr/>
        </p:nvSpPr>
        <p:spPr>
          <a:xfrm flipV="1">
            <a:off x="2728017" y="2513235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DAF4C3D4-9E6E-5D8E-D73C-A02E8BE502BD}"/>
              </a:ext>
            </a:extLst>
          </p:cNvPr>
          <p:cNvSpPr/>
          <p:nvPr/>
        </p:nvSpPr>
        <p:spPr>
          <a:xfrm flipV="1">
            <a:off x="5974280" y="2527519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FFD1E640-F00A-FE59-F753-A120574D06DE}"/>
              </a:ext>
            </a:extLst>
          </p:cNvPr>
          <p:cNvSpPr/>
          <p:nvPr/>
        </p:nvSpPr>
        <p:spPr>
          <a:xfrm flipV="1">
            <a:off x="6631115" y="2527519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381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372443E-76F3-BF65-C5D6-DF21061899D2}"/>
              </a:ext>
            </a:extLst>
          </p:cNvPr>
          <p:cNvSpPr/>
          <p:nvPr/>
        </p:nvSpPr>
        <p:spPr>
          <a:xfrm>
            <a:off x="584562" y="237393"/>
            <a:ext cx="11378051" cy="64075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E823E27-43E4-B8EB-DF54-1884156ADB14}"/>
              </a:ext>
            </a:extLst>
          </p:cNvPr>
          <p:cNvSpPr/>
          <p:nvPr/>
        </p:nvSpPr>
        <p:spPr>
          <a:xfrm>
            <a:off x="584557" y="225204"/>
            <a:ext cx="1686689" cy="6407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594FC6-F16D-E471-7C36-EC33DC577636}"/>
              </a:ext>
            </a:extLst>
          </p:cNvPr>
          <p:cNvSpPr txBox="1"/>
          <p:nvPr/>
        </p:nvSpPr>
        <p:spPr>
          <a:xfrm>
            <a:off x="584563" y="1730477"/>
            <a:ext cx="134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Inventario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7E96AC-E3C7-29BB-6559-2E3DA3B009B8}"/>
              </a:ext>
            </a:extLst>
          </p:cNvPr>
          <p:cNvSpPr txBox="1"/>
          <p:nvPr/>
        </p:nvSpPr>
        <p:spPr>
          <a:xfrm>
            <a:off x="584562" y="437727"/>
            <a:ext cx="168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Configuración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CC530D-4591-E46D-83B0-E6CB4F65AA51}"/>
              </a:ext>
            </a:extLst>
          </p:cNvPr>
          <p:cNvSpPr txBox="1"/>
          <p:nvPr/>
        </p:nvSpPr>
        <p:spPr>
          <a:xfrm>
            <a:off x="781665" y="2259317"/>
            <a:ext cx="1592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Registro de activo</a:t>
            </a:r>
            <a:endParaRPr lang="es-PE" sz="11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D8EDFCD-77F0-FC34-2635-431A6687D553}"/>
              </a:ext>
            </a:extLst>
          </p:cNvPr>
          <p:cNvSpPr txBox="1"/>
          <p:nvPr/>
        </p:nvSpPr>
        <p:spPr>
          <a:xfrm>
            <a:off x="771831" y="2013008"/>
            <a:ext cx="1592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</a:rPr>
              <a:t>Listado de activos</a:t>
            </a:r>
            <a:endParaRPr lang="es-PE" sz="1100" b="1" dirty="0">
              <a:solidFill>
                <a:schemeClr val="bg1"/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7C0EBC7-2FD4-7897-A6E8-68241BD4BF44}"/>
              </a:ext>
            </a:extLst>
          </p:cNvPr>
          <p:cNvSpPr txBox="1"/>
          <p:nvPr/>
        </p:nvSpPr>
        <p:spPr>
          <a:xfrm>
            <a:off x="2374490" y="711308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Área responsable</a:t>
            </a:r>
            <a:endParaRPr lang="es-PE" sz="12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5389BEB-F092-0AC4-4632-5E7799CE1338}"/>
              </a:ext>
            </a:extLst>
          </p:cNvPr>
          <p:cNvSpPr txBox="1"/>
          <p:nvPr/>
        </p:nvSpPr>
        <p:spPr>
          <a:xfrm>
            <a:off x="2374490" y="980049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Tipo de bien</a:t>
            </a:r>
            <a:endParaRPr lang="es-PE" sz="12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4C4B529-BD8E-EDA0-3788-AE5429832153}"/>
              </a:ext>
            </a:extLst>
          </p:cNvPr>
          <p:cNvSpPr txBox="1"/>
          <p:nvPr/>
        </p:nvSpPr>
        <p:spPr>
          <a:xfrm>
            <a:off x="2374490" y="1257048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Grupo</a:t>
            </a:r>
            <a:endParaRPr lang="es-PE" sz="1200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05AD18BF-E198-232A-6687-D10A521BB35C}"/>
              </a:ext>
            </a:extLst>
          </p:cNvPr>
          <p:cNvSpPr txBox="1"/>
          <p:nvPr/>
        </p:nvSpPr>
        <p:spPr>
          <a:xfrm>
            <a:off x="5740053" y="734139"/>
            <a:ext cx="1648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Fecha compra (desde)</a:t>
            </a:r>
            <a:endParaRPr lang="es-PE" sz="1200" dirty="0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7133A54A-E7BD-8DF0-91C7-4E28046D8316}"/>
              </a:ext>
            </a:extLst>
          </p:cNvPr>
          <p:cNvGrpSpPr/>
          <p:nvPr/>
        </p:nvGrpSpPr>
        <p:grpSpPr>
          <a:xfrm>
            <a:off x="3667431" y="1032117"/>
            <a:ext cx="1745226" cy="221704"/>
            <a:chOff x="3731342" y="738244"/>
            <a:chExt cx="2674374" cy="223723"/>
          </a:xfrm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871938BB-5C9C-F32D-4E14-BF822E84ED01}"/>
                </a:ext>
              </a:extLst>
            </p:cNvPr>
            <p:cNvSpPr/>
            <p:nvPr/>
          </p:nvSpPr>
          <p:spPr>
            <a:xfrm>
              <a:off x="3731342" y="738244"/>
              <a:ext cx="2674374" cy="2237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C2306923-7245-5E8D-5FE3-079172235B2B}"/>
                </a:ext>
              </a:extLst>
            </p:cNvPr>
            <p:cNvSpPr/>
            <p:nvPr/>
          </p:nvSpPr>
          <p:spPr>
            <a:xfrm>
              <a:off x="6174658" y="738245"/>
              <a:ext cx="216310" cy="2237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5" name="Triángulo isósceles 84">
              <a:extLst>
                <a:ext uri="{FF2B5EF4-FFF2-40B4-BE49-F238E27FC236}">
                  <a16:creationId xmlns:a16="http://schemas.microsoft.com/office/drawing/2014/main" id="{77EF8E0C-7FE3-3D6A-70A7-5556A5C5A5A3}"/>
                </a:ext>
              </a:extLst>
            </p:cNvPr>
            <p:cNvSpPr/>
            <p:nvPr/>
          </p:nvSpPr>
          <p:spPr>
            <a:xfrm flipV="1">
              <a:off x="6199239" y="786186"/>
              <a:ext cx="167148" cy="15490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868D14E4-7664-FD40-1884-76600D4A5F2F}"/>
              </a:ext>
            </a:extLst>
          </p:cNvPr>
          <p:cNvGrpSpPr/>
          <p:nvPr/>
        </p:nvGrpSpPr>
        <p:grpSpPr>
          <a:xfrm>
            <a:off x="3657807" y="1301880"/>
            <a:ext cx="1745226" cy="221704"/>
            <a:chOff x="3731342" y="738244"/>
            <a:chExt cx="2674374" cy="223723"/>
          </a:xfrm>
        </p:grpSpPr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8D8A6986-8BE2-ABD4-7DC8-3BB09230175B}"/>
                </a:ext>
              </a:extLst>
            </p:cNvPr>
            <p:cNvSpPr/>
            <p:nvPr/>
          </p:nvSpPr>
          <p:spPr>
            <a:xfrm>
              <a:off x="3731342" y="738244"/>
              <a:ext cx="2674374" cy="2237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A86EDD68-AEF7-45DF-EC13-F480D88065A9}"/>
                </a:ext>
              </a:extLst>
            </p:cNvPr>
            <p:cNvSpPr/>
            <p:nvPr/>
          </p:nvSpPr>
          <p:spPr>
            <a:xfrm>
              <a:off x="6174658" y="738245"/>
              <a:ext cx="216310" cy="2237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4" name="Triángulo isósceles 93">
              <a:extLst>
                <a:ext uri="{FF2B5EF4-FFF2-40B4-BE49-F238E27FC236}">
                  <a16:creationId xmlns:a16="http://schemas.microsoft.com/office/drawing/2014/main" id="{75B913E9-3EA6-7E8C-2D31-31FD1A2C8307}"/>
                </a:ext>
              </a:extLst>
            </p:cNvPr>
            <p:cNvSpPr/>
            <p:nvPr/>
          </p:nvSpPr>
          <p:spPr>
            <a:xfrm flipV="1">
              <a:off x="6199239" y="786186"/>
              <a:ext cx="167148" cy="15490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9FD3E8B8-77F9-5E77-E126-5D906FA0257B}"/>
              </a:ext>
            </a:extLst>
          </p:cNvPr>
          <p:cNvGrpSpPr/>
          <p:nvPr/>
        </p:nvGrpSpPr>
        <p:grpSpPr>
          <a:xfrm>
            <a:off x="3667431" y="755118"/>
            <a:ext cx="1745226" cy="221704"/>
            <a:chOff x="3731342" y="738244"/>
            <a:chExt cx="2674374" cy="223723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E27484AC-F1EF-3A53-F69E-F88F06560E51}"/>
                </a:ext>
              </a:extLst>
            </p:cNvPr>
            <p:cNvSpPr/>
            <p:nvPr/>
          </p:nvSpPr>
          <p:spPr>
            <a:xfrm>
              <a:off x="3731342" y="738244"/>
              <a:ext cx="2674374" cy="2237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06A9B638-BB4F-B7B7-D2C6-F5B84A3CEDA4}"/>
                </a:ext>
              </a:extLst>
            </p:cNvPr>
            <p:cNvSpPr/>
            <p:nvPr/>
          </p:nvSpPr>
          <p:spPr>
            <a:xfrm>
              <a:off x="6174658" y="738245"/>
              <a:ext cx="216310" cy="2237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8" name="Triángulo isósceles 97">
              <a:extLst>
                <a:ext uri="{FF2B5EF4-FFF2-40B4-BE49-F238E27FC236}">
                  <a16:creationId xmlns:a16="http://schemas.microsoft.com/office/drawing/2014/main" id="{0EDA178A-FF59-9858-6D2E-1DB0CFF16466}"/>
                </a:ext>
              </a:extLst>
            </p:cNvPr>
            <p:cNvSpPr/>
            <p:nvPr/>
          </p:nvSpPr>
          <p:spPr>
            <a:xfrm flipV="1">
              <a:off x="6199239" y="786186"/>
              <a:ext cx="167148" cy="15490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EE687A6A-174F-DC9B-B5B4-4FF9A9154516}"/>
              </a:ext>
            </a:extLst>
          </p:cNvPr>
          <p:cNvSpPr/>
          <p:nvPr/>
        </p:nvSpPr>
        <p:spPr>
          <a:xfrm>
            <a:off x="7266385" y="764108"/>
            <a:ext cx="1745226" cy="243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dd</a:t>
            </a:r>
            <a:r>
              <a:rPr lang="es-MX" sz="1200" dirty="0">
                <a:solidFill>
                  <a:schemeClr val="tx1"/>
                </a:solidFill>
              </a:rPr>
              <a:t>/mm/</a:t>
            </a:r>
            <a:r>
              <a:rPr lang="es-MX" sz="1200" dirty="0" err="1">
                <a:solidFill>
                  <a:schemeClr val="tx1"/>
                </a:solidFill>
              </a:rPr>
              <a:t>aaaa</a:t>
            </a:r>
            <a:endParaRPr lang="es-PE" sz="1200" dirty="0">
              <a:solidFill>
                <a:schemeClr val="tx1"/>
              </a:solidFill>
            </a:endParaRPr>
          </a:p>
        </p:txBody>
      </p: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154BF361-FD46-E3F0-AE7D-202A23E7F98A}"/>
              </a:ext>
            </a:extLst>
          </p:cNvPr>
          <p:cNvGrpSpPr/>
          <p:nvPr/>
        </p:nvGrpSpPr>
        <p:grpSpPr>
          <a:xfrm>
            <a:off x="9114849" y="772806"/>
            <a:ext cx="297556" cy="243508"/>
            <a:chOff x="5680457" y="1555732"/>
            <a:chExt cx="1890382" cy="862761"/>
          </a:xfrm>
        </p:grpSpPr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B34DF1EA-07FC-E9A4-09D9-BA23D0E13A22}"/>
                </a:ext>
              </a:extLst>
            </p:cNvPr>
            <p:cNvSpPr/>
            <p:nvPr/>
          </p:nvSpPr>
          <p:spPr>
            <a:xfrm>
              <a:off x="5680457" y="1555732"/>
              <a:ext cx="1890382" cy="8574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DE0F925B-33A6-3F34-F87E-3CD7142768F6}"/>
                </a:ext>
              </a:extLst>
            </p:cNvPr>
            <p:cNvCxnSpPr/>
            <p:nvPr/>
          </p:nvCxnSpPr>
          <p:spPr>
            <a:xfrm>
              <a:off x="5692618" y="1730477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F406BB22-DFA4-91BF-2E7B-325A028A2258}"/>
                </a:ext>
              </a:extLst>
            </p:cNvPr>
            <p:cNvCxnSpPr/>
            <p:nvPr/>
          </p:nvCxnSpPr>
          <p:spPr>
            <a:xfrm>
              <a:off x="5692618" y="1853604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8B864F9C-73D8-AE27-D41E-AABCE90C294E}"/>
                </a:ext>
              </a:extLst>
            </p:cNvPr>
            <p:cNvCxnSpPr/>
            <p:nvPr/>
          </p:nvCxnSpPr>
          <p:spPr>
            <a:xfrm>
              <a:off x="5692618" y="2013008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B5E20DEB-E678-55B9-6E4B-5564EEE1692F}"/>
                </a:ext>
              </a:extLst>
            </p:cNvPr>
            <p:cNvCxnSpPr/>
            <p:nvPr/>
          </p:nvCxnSpPr>
          <p:spPr>
            <a:xfrm>
              <a:off x="5692618" y="2172946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F9B6B975-0A37-3351-85A0-5EE8AB31C584}"/>
                </a:ext>
              </a:extLst>
            </p:cNvPr>
            <p:cNvCxnSpPr/>
            <p:nvPr/>
          </p:nvCxnSpPr>
          <p:spPr>
            <a:xfrm>
              <a:off x="5692618" y="2296204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C247431F-D406-DC6B-0FF8-FADD0F35799F}"/>
                </a:ext>
              </a:extLst>
            </p:cNvPr>
            <p:cNvCxnSpPr/>
            <p:nvPr/>
          </p:nvCxnSpPr>
          <p:spPr>
            <a:xfrm>
              <a:off x="5840361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A73E6245-3876-6333-6C34-A2C127E3CA2C}"/>
                </a:ext>
              </a:extLst>
            </p:cNvPr>
            <p:cNvCxnSpPr/>
            <p:nvPr/>
          </p:nvCxnSpPr>
          <p:spPr>
            <a:xfrm>
              <a:off x="6002594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562AC364-D18A-7FA5-5349-895C49A7D054}"/>
                </a:ext>
              </a:extLst>
            </p:cNvPr>
            <p:cNvCxnSpPr/>
            <p:nvPr/>
          </p:nvCxnSpPr>
          <p:spPr>
            <a:xfrm>
              <a:off x="6189407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5FE7DED0-2804-9761-B6EB-587FB05CFBE3}"/>
                </a:ext>
              </a:extLst>
            </p:cNvPr>
            <p:cNvCxnSpPr/>
            <p:nvPr/>
          </p:nvCxnSpPr>
          <p:spPr>
            <a:xfrm>
              <a:off x="6371303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5EADADB5-6D26-85FA-41B2-C540AC0E894E}"/>
                </a:ext>
              </a:extLst>
            </p:cNvPr>
            <p:cNvCxnSpPr/>
            <p:nvPr/>
          </p:nvCxnSpPr>
          <p:spPr>
            <a:xfrm>
              <a:off x="6538452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B45C0603-331E-B16D-7E64-79ECEBF5AB2A}"/>
                </a:ext>
              </a:extLst>
            </p:cNvPr>
            <p:cNvCxnSpPr/>
            <p:nvPr/>
          </p:nvCxnSpPr>
          <p:spPr>
            <a:xfrm>
              <a:off x="6735098" y="1735765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FF2C994A-87AB-78C0-C9E5-D482423F5517}"/>
                </a:ext>
              </a:extLst>
            </p:cNvPr>
            <p:cNvCxnSpPr/>
            <p:nvPr/>
          </p:nvCxnSpPr>
          <p:spPr>
            <a:xfrm>
              <a:off x="6912078" y="1725933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644D1EF3-20F6-2CE2-4234-2469DD9BB42F}"/>
                </a:ext>
              </a:extLst>
            </p:cNvPr>
            <p:cNvCxnSpPr/>
            <p:nvPr/>
          </p:nvCxnSpPr>
          <p:spPr>
            <a:xfrm>
              <a:off x="7128388" y="1725933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2D5C7457-794B-A37B-9B64-351FFF4D8D6F}"/>
                </a:ext>
              </a:extLst>
            </p:cNvPr>
            <p:cNvCxnSpPr/>
            <p:nvPr/>
          </p:nvCxnSpPr>
          <p:spPr>
            <a:xfrm>
              <a:off x="7359447" y="1730866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F5F6F5CF-4C2E-E517-7C6A-EF2AE208791B}"/>
              </a:ext>
            </a:extLst>
          </p:cNvPr>
          <p:cNvSpPr txBox="1"/>
          <p:nvPr/>
        </p:nvSpPr>
        <p:spPr>
          <a:xfrm>
            <a:off x="5780790" y="1171612"/>
            <a:ext cx="174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Fecha compra (hasta)</a:t>
            </a:r>
            <a:endParaRPr lang="es-PE" sz="1200" dirty="0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0E667BAE-75B7-BAEF-52A2-19C30778194C}"/>
              </a:ext>
            </a:extLst>
          </p:cNvPr>
          <p:cNvSpPr/>
          <p:nvPr/>
        </p:nvSpPr>
        <p:spPr>
          <a:xfrm>
            <a:off x="7307121" y="1201581"/>
            <a:ext cx="1745226" cy="243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dd</a:t>
            </a:r>
            <a:r>
              <a:rPr lang="es-MX" sz="1200" dirty="0">
                <a:solidFill>
                  <a:schemeClr val="tx1"/>
                </a:solidFill>
              </a:rPr>
              <a:t>/mm/</a:t>
            </a:r>
            <a:r>
              <a:rPr lang="es-MX" sz="1200" dirty="0" err="1">
                <a:solidFill>
                  <a:schemeClr val="tx1"/>
                </a:solidFill>
              </a:rPr>
              <a:t>aaaa</a:t>
            </a:r>
            <a:endParaRPr lang="es-PE" sz="1200" dirty="0">
              <a:solidFill>
                <a:schemeClr val="tx1"/>
              </a:solidFill>
            </a:endParaRPr>
          </a:p>
        </p:txBody>
      </p: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B2C25A25-E7A9-4FF5-F0D9-56AB4C6E8F39}"/>
              </a:ext>
            </a:extLst>
          </p:cNvPr>
          <p:cNvGrpSpPr/>
          <p:nvPr/>
        </p:nvGrpSpPr>
        <p:grpSpPr>
          <a:xfrm>
            <a:off x="9155585" y="1210279"/>
            <a:ext cx="297556" cy="243508"/>
            <a:chOff x="5680457" y="1555732"/>
            <a:chExt cx="1890382" cy="862761"/>
          </a:xfrm>
        </p:grpSpPr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E4462E9C-EEFA-1071-1D34-CDC7F8EF312E}"/>
                </a:ext>
              </a:extLst>
            </p:cNvPr>
            <p:cNvSpPr/>
            <p:nvPr/>
          </p:nvSpPr>
          <p:spPr>
            <a:xfrm>
              <a:off x="5680457" y="1555732"/>
              <a:ext cx="1890382" cy="8574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C909C1F2-770A-40E0-D0E7-3FF7173555E9}"/>
                </a:ext>
              </a:extLst>
            </p:cNvPr>
            <p:cNvCxnSpPr/>
            <p:nvPr/>
          </p:nvCxnSpPr>
          <p:spPr>
            <a:xfrm>
              <a:off x="5692618" y="1730477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898260DE-DBC8-6F6E-D552-DD22248AC3D1}"/>
                </a:ext>
              </a:extLst>
            </p:cNvPr>
            <p:cNvCxnSpPr/>
            <p:nvPr/>
          </p:nvCxnSpPr>
          <p:spPr>
            <a:xfrm>
              <a:off x="5692618" y="1853604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F079FB6B-FF54-C3FA-6F2D-E257C922CE96}"/>
                </a:ext>
              </a:extLst>
            </p:cNvPr>
            <p:cNvCxnSpPr/>
            <p:nvPr/>
          </p:nvCxnSpPr>
          <p:spPr>
            <a:xfrm>
              <a:off x="5692618" y="2013008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22309E73-74B7-88A5-30AF-CD55C37292BE}"/>
                </a:ext>
              </a:extLst>
            </p:cNvPr>
            <p:cNvCxnSpPr/>
            <p:nvPr/>
          </p:nvCxnSpPr>
          <p:spPr>
            <a:xfrm>
              <a:off x="5692618" y="2172946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58CBB5E0-75BB-AC57-C131-4EB9373012D0}"/>
                </a:ext>
              </a:extLst>
            </p:cNvPr>
            <p:cNvCxnSpPr/>
            <p:nvPr/>
          </p:nvCxnSpPr>
          <p:spPr>
            <a:xfrm>
              <a:off x="5692618" y="2296204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B99CBC7B-BED0-7960-629E-D196DE687346}"/>
                </a:ext>
              </a:extLst>
            </p:cNvPr>
            <p:cNvCxnSpPr/>
            <p:nvPr/>
          </p:nvCxnSpPr>
          <p:spPr>
            <a:xfrm>
              <a:off x="5840361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9DEE65F4-7076-7046-C2E9-8F93DCE7F0AC}"/>
                </a:ext>
              </a:extLst>
            </p:cNvPr>
            <p:cNvCxnSpPr/>
            <p:nvPr/>
          </p:nvCxnSpPr>
          <p:spPr>
            <a:xfrm>
              <a:off x="6002594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94539978-4CF4-BB88-FBEF-8279BB9BEE63}"/>
                </a:ext>
              </a:extLst>
            </p:cNvPr>
            <p:cNvCxnSpPr/>
            <p:nvPr/>
          </p:nvCxnSpPr>
          <p:spPr>
            <a:xfrm>
              <a:off x="6189407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2DDD845C-486D-0441-9674-31503D5194C5}"/>
                </a:ext>
              </a:extLst>
            </p:cNvPr>
            <p:cNvCxnSpPr/>
            <p:nvPr/>
          </p:nvCxnSpPr>
          <p:spPr>
            <a:xfrm>
              <a:off x="6371303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7A26DF74-1065-39E1-A919-77770A4A7C33}"/>
                </a:ext>
              </a:extLst>
            </p:cNvPr>
            <p:cNvCxnSpPr/>
            <p:nvPr/>
          </p:nvCxnSpPr>
          <p:spPr>
            <a:xfrm>
              <a:off x="6538452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03B51704-E839-B811-2EAD-F76590599D72}"/>
                </a:ext>
              </a:extLst>
            </p:cNvPr>
            <p:cNvCxnSpPr/>
            <p:nvPr/>
          </p:nvCxnSpPr>
          <p:spPr>
            <a:xfrm>
              <a:off x="6735098" y="1735765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D1A4CD4D-691E-077A-C03D-30E3884A4AB1}"/>
                </a:ext>
              </a:extLst>
            </p:cNvPr>
            <p:cNvCxnSpPr/>
            <p:nvPr/>
          </p:nvCxnSpPr>
          <p:spPr>
            <a:xfrm>
              <a:off x="6912078" y="1725933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CE429546-7CC3-12B6-871B-1B369F1B7AD0}"/>
                </a:ext>
              </a:extLst>
            </p:cNvPr>
            <p:cNvCxnSpPr/>
            <p:nvPr/>
          </p:nvCxnSpPr>
          <p:spPr>
            <a:xfrm>
              <a:off x="7128388" y="1725933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616EA94D-061C-C880-0E1F-0BE8CF53D719}"/>
                </a:ext>
              </a:extLst>
            </p:cNvPr>
            <p:cNvCxnSpPr/>
            <p:nvPr/>
          </p:nvCxnSpPr>
          <p:spPr>
            <a:xfrm>
              <a:off x="7359447" y="1730866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4C99FD28-507F-1FD7-CC95-04C3A98841EE}"/>
              </a:ext>
            </a:extLst>
          </p:cNvPr>
          <p:cNvSpPr/>
          <p:nvPr/>
        </p:nvSpPr>
        <p:spPr>
          <a:xfrm>
            <a:off x="8878872" y="1567561"/>
            <a:ext cx="1179871" cy="276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Buscar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41" name="Rectángulo: esquinas redondeadas 140">
            <a:extLst>
              <a:ext uri="{FF2B5EF4-FFF2-40B4-BE49-F238E27FC236}">
                <a16:creationId xmlns:a16="http://schemas.microsoft.com/office/drawing/2014/main" id="{45EEEC93-3291-486E-68EE-39C443BF552D}"/>
              </a:ext>
            </a:extLst>
          </p:cNvPr>
          <p:cNvSpPr/>
          <p:nvPr/>
        </p:nvSpPr>
        <p:spPr>
          <a:xfrm>
            <a:off x="10427567" y="1569349"/>
            <a:ext cx="1179871" cy="276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Descargar xls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42" name="Triángulo isósceles 141">
            <a:extLst>
              <a:ext uri="{FF2B5EF4-FFF2-40B4-BE49-F238E27FC236}">
                <a16:creationId xmlns:a16="http://schemas.microsoft.com/office/drawing/2014/main" id="{9F87594A-7291-22FB-4C59-3093510EDE99}"/>
              </a:ext>
            </a:extLst>
          </p:cNvPr>
          <p:cNvSpPr/>
          <p:nvPr/>
        </p:nvSpPr>
        <p:spPr>
          <a:xfrm rot="16200000">
            <a:off x="9571443" y="6196769"/>
            <a:ext cx="235975" cy="37852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3" name="Triángulo isósceles 142">
            <a:extLst>
              <a:ext uri="{FF2B5EF4-FFF2-40B4-BE49-F238E27FC236}">
                <a16:creationId xmlns:a16="http://schemas.microsoft.com/office/drawing/2014/main" id="{980569AE-FE31-8F79-024F-C486E7720A09}"/>
              </a:ext>
            </a:extLst>
          </p:cNvPr>
          <p:cNvSpPr/>
          <p:nvPr/>
        </p:nvSpPr>
        <p:spPr>
          <a:xfrm rot="5400000">
            <a:off x="11163916" y="6196770"/>
            <a:ext cx="235975" cy="37852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0297000A-61FB-8CFD-AF9D-FA7981592C32}"/>
              </a:ext>
            </a:extLst>
          </p:cNvPr>
          <p:cNvSpPr txBox="1"/>
          <p:nvPr/>
        </p:nvSpPr>
        <p:spPr>
          <a:xfrm>
            <a:off x="10097011" y="6220073"/>
            <a:ext cx="882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Pagina 1-5</a:t>
            </a:r>
            <a:endParaRPr lang="es-PE" sz="1200" dirty="0"/>
          </a:p>
        </p:txBody>
      </p: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806106C5-FCBA-7CAA-0448-46AFA81DEED3}"/>
              </a:ext>
            </a:extLst>
          </p:cNvPr>
          <p:cNvCxnSpPr/>
          <p:nvPr/>
        </p:nvCxnSpPr>
        <p:spPr>
          <a:xfrm>
            <a:off x="2442397" y="2259317"/>
            <a:ext cx="9395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1F72B4C1-8CA9-A483-C33F-DCB475573874}"/>
              </a:ext>
            </a:extLst>
          </p:cNvPr>
          <p:cNvSpPr txBox="1"/>
          <p:nvPr/>
        </p:nvSpPr>
        <p:spPr>
          <a:xfrm>
            <a:off x="650325" y="741167"/>
            <a:ext cx="1745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Creación de usuarios y roles</a:t>
            </a:r>
            <a:endParaRPr lang="es-PE" sz="1100" dirty="0"/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D079847B-9CA1-4926-A895-719EE1B02B71}"/>
              </a:ext>
            </a:extLst>
          </p:cNvPr>
          <p:cNvSpPr txBox="1"/>
          <p:nvPr/>
        </p:nvSpPr>
        <p:spPr>
          <a:xfrm>
            <a:off x="665027" y="1198468"/>
            <a:ext cx="174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Maestro de tablas</a:t>
            </a:r>
            <a:endParaRPr lang="es-PE" sz="1100" dirty="0"/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8708C51C-197F-AC20-3705-63681B131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87550"/>
              </p:ext>
            </p:extLst>
          </p:nvPr>
        </p:nvGraphicFramePr>
        <p:xfrm>
          <a:off x="2421851" y="2426523"/>
          <a:ext cx="9395641" cy="338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287">
                  <a:extLst>
                    <a:ext uri="{9D8B030D-6E8A-4147-A177-3AD203B41FA5}">
                      <a16:colId xmlns:a16="http://schemas.microsoft.com/office/drawing/2014/main" val="2263364150"/>
                    </a:ext>
                  </a:extLst>
                </a:gridCol>
                <a:gridCol w="865791">
                  <a:extLst>
                    <a:ext uri="{9D8B030D-6E8A-4147-A177-3AD203B41FA5}">
                      <a16:colId xmlns:a16="http://schemas.microsoft.com/office/drawing/2014/main" val="2941306813"/>
                    </a:ext>
                  </a:extLst>
                </a:gridCol>
                <a:gridCol w="800646">
                  <a:extLst>
                    <a:ext uri="{9D8B030D-6E8A-4147-A177-3AD203B41FA5}">
                      <a16:colId xmlns:a16="http://schemas.microsoft.com/office/drawing/2014/main" val="2037053644"/>
                    </a:ext>
                  </a:extLst>
                </a:gridCol>
                <a:gridCol w="800646">
                  <a:extLst>
                    <a:ext uri="{9D8B030D-6E8A-4147-A177-3AD203B41FA5}">
                      <a16:colId xmlns:a16="http://schemas.microsoft.com/office/drawing/2014/main" val="334755431"/>
                    </a:ext>
                  </a:extLst>
                </a:gridCol>
                <a:gridCol w="560725">
                  <a:extLst>
                    <a:ext uri="{9D8B030D-6E8A-4147-A177-3AD203B41FA5}">
                      <a16:colId xmlns:a16="http://schemas.microsoft.com/office/drawing/2014/main" val="3134128135"/>
                    </a:ext>
                  </a:extLst>
                </a:gridCol>
                <a:gridCol w="665860">
                  <a:extLst>
                    <a:ext uri="{9D8B030D-6E8A-4147-A177-3AD203B41FA5}">
                      <a16:colId xmlns:a16="http://schemas.microsoft.com/office/drawing/2014/main" val="1473755756"/>
                    </a:ext>
                  </a:extLst>
                </a:gridCol>
                <a:gridCol w="735952">
                  <a:extLst>
                    <a:ext uri="{9D8B030D-6E8A-4147-A177-3AD203B41FA5}">
                      <a16:colId xmlns:a16="http://schemas.microsoft.com/office/drawing/2014/main" val="1920889694"/>
                    </a:ext>
                  </a:extLst>
                </a:gridCol>
                <a:gridCol w="700906">
                  <a:extLst>
                    <a:ext uri="{9D8B030D-6E8A-4147-A177-3AD203B41FA5}">
                      <a16:colId xmlns:a16="http://schemas.microsoft.com/office/drawing/2014/main" val="2404906518"/>
                    </a:ext>
                  </a:extLst>
                </a:gridCol>
                <a:gridCol w="1047991">
                  <a:extLst>
                    <a:ext uri="{9D8B030D-6E8A-4147-A177-3AD203B41FA5}">
                      <a16:colId xmlns:a16="http://schemas.microsoft.com/office/drawing/2014/main" val="1713347519"/>
                    </a:ext>
                  </a:extLst>
                </a:gridCol>
                <a:gridCol w="1014135">
                  <a:extLst>
                    <a:ext uri="{9D8B030D-6E8A-4147-A177-3AD203B41FA5}">
                      <a16:colId xmlns:a16="http://schemas.microsoft.com/office/drawing/2014/main" val="3755836474"/>
                    </a:ext>
                  </a:extLst>
                </a:gridCol>
                <a:gridCol w="720607">
                  <a:extLst>
                    <a:ext uri="{9D8B030D-6E8A-4147-A177-3AD203B41FA5}">
                      <a16:colId xmlns:a16="http://schemas.microsoft.com/office/drawing/2014/main" val="2929681485"/>
                    </a:ext>
                  </a:extLst>
                </a:gridCol>
                <a:gridCol w="831095">
                  <a:extLst>
                    <a:ext uri="{9D8B030D-6E8A-4147-A177-3AD203B41FA5}">
                      <a16:colId xmlns:a16="http://schemas.microsoft.com/office/drawing/2014/main" val="894864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Área responsable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Proveedor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Tipo de bien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Grupo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Articulo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Modelo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Marca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Fecha ingreso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Comprobante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importe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Opciones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022192"/>
                  </a:ext>
                </a:extLst>
              </a:tr>
              <a:tr h="440458">
                <a:tc>
                  <a:txBody>
                    <a:bodyPr/>
                    <a:lstStyle/>
                    <a:p>
                      <a:r>
                        <a:rPr lang="es-PE" sz="1050" dirty="0">
                          <a:solidFill>
                            <a:schemeClr val="tx1"/>
                          </a:solidFill>
                        </a:rPr>
                        <a:t>TITAN1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TI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err="1">
                          <a:solidFill>
                            <a:schemeClr val="tx1"/>
                          </a:solidFill>
                        </a:rPr>
                        <a:t>Deltron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Tangible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EC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Laptop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E15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Lenovo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21/04/2024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F 001-3467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S/1,000.00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Editar/ eliminar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50" dirty="0">
                          <a:solidFill>
                            <a:schemeClr val="tx1"/>
                          </a:solidFill>
                        </a:rPr>
                        <a:t>TIINT1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TI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Intangible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Office365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otro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Otro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15/04/2024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F 002-4456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USD 850.00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Editar/ eliminar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60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50" dirty="0">
                          <a:solidFill>
                            <a:schemeClr val="tx1"/>
                          </a:solidFill>
                        </a:rPr>
                        <a:t>ADTAN1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AD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dirty="0" err="1">
                          <a:solidFill>
                            <a:schemeClr val="tx1"/>
                          </a:solidFill>
                        </a:rPr>
                        <a:t>Dimerc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Tangible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EC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Aire acondicionado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s3000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York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10/03/2024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F 001-2346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S/2,300.00</a:t>
                      </a:r>
                    </a:p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Editar/ eliminar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13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50" dirty="0">
                          <a:solidFill>
                            <a:schemeClr val="tx1"/>
                          </a:solidFill>
                        </a:rPr>
                        <a:t>ADINT1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AD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El comercio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Intangible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EC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Suscripción diario Gestión digital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otro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Otro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11/02/2024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B 002-6890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USD 35.00</a:t>
                      </a:r>
                    </a:p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Editar/ eliminar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TITAN2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TI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err="1">
                          <a:solidFill>
                            <a:schemeClr val="tx1"/>
                          </a:solidFill>
                        </a:rPr>
                        <a:t>Deltron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Tangible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err="1">
                          <a:solidFill>
                            <a:schemeClr val="tx1"/>
                          </a:solidFill>
                        </a:rPr>
                        <a:t>Pavillion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05/01/2024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F 001-5681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S/2,500.00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Editar/ eliminar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8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TIINT2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TI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err="1">
                          <a:solidFill>
                            <a:schemeClr val="tx1"/>
                          </a:solidFill>
                        </a:rPr>
                        <a:t>Mesajil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intangible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EC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err="1">
                          <a:solidFill>
                            <a:schemeClr val="tx1"/>
                          </a:solidFill>
                        </a:rPr>
                        <a:t>Telefono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E200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Huawei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05/01/2024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F 001-3560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USD 45.00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Editar/ eliminar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572551"/>
                  </a:ext>
                </a:extLst>
              </a:tr>
            </a:tbl>
          </a:graphicData>
        </a:graphic>
      </p:graphicFrame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D838EE93-81CA-6145-8287-35D01840932D}"/>
              </a:ext>
            </a:extLst>
          </p:cNvPr>
          <p:cNvSpPr/>
          <p:nvPr/>
        </p:nvSpPr>
        <p:spPr>
          <a:xfrm flipV="1">
            <a:off x="3742229" y="2513741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8E844254-F9CA-C89B-FF28-99C89CA3E693}"/>
              </a:ext>
            </a:extLst>
          </p:cNvPr>
          <p:cNvSpPr/>
          <p:nvPr/>
        </p:nvSpPr>
        <p:spPr>
          <a:xfrm flipV="1">
            <a:off x="4612733" y="2513709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6D66B630-27A3-8206-6CB7-BAA6B3813881}"/>
              </a:ext>
            </a:extLst>
          </p:cNvPr>
          <p:cNvSpPr/>
          <p:nvPr/>
        </p:nvSpPr>
        <p:spPr>
          <a:xfrm flipV="1">
            <a:off x="5361560" y="2509610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5ABA99BC-A18C-5E75-18E2-E7E5DC673539}"/>
              </a:ext>
            </a:extLst>
          </p:cNvPr>
          <p:cNvSpPr/>
          <p:nvPr/>
        </p:nvSpPr>
        <p:spPr>
          <a:xfrm flipV="1">
            <a:off x="7334404" y="2527519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8AEB47EF-B0EF-E711-2FAF-07032DEF6E17}"/>
              </a:ext>
            </a:extLst>
          </p:cNvPr>
          <p:cNvSpPr/>
          <p:nvPr/>
        </p:nvSpPr>
        <p:spPr>
          <a:xfrm flipV="1">
            <a:off x="7997761" y="2521498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B47BBD30-BE43-5380-31CC-D3E1B561E333}"/>
              </a:ext>
            </a:extLst>
          </p:cNvPr>
          <p:cNvSpPr/>
          <p:nvPr/>
        </p:nvSpPr>
        <p:spPr>
          <a:xfrm flipV="1">
            <a:off x="9065035" y="2509610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8193AE62-1129-536C-DCE8-E3FF73B7BD58}"/>
              </a:ext>
            </a:extLst>
          </p:cNvPr>
          <p:cNvSpPr/>
          <p:nvPr/>
        </p:nvSpPr>
        <p:spPr>
          <a:xfrm flipV="1">
            <a:off x="10126837" y="2504944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120BCA8C-A538-BCC4-F2E7-4B93F1E802FD}"/>
              </a:ext>
            </a:extLst>
          </p:cNvPr>
          <p:cNvSpPr/>
          <p:nvPr/>
        </p:nvSpPr>
        <p:spPr>
          <a:xfrm flipV="1">
            <a:off x="10806199" y="2505323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06F12D85-D10F-4170-A0E6-FF3E92025946}"/>
              </a:ext>
            </a:extLst>
          </p:cNvPr>
          <p:cNvSpPr/>
          <p:nvPr/>
        </p:nvSpPr>
        <p:spPr>
          <a:xfrm flipV="1">
            <a:off x="11617884" y="2502358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FD72D7FF-E4C5-EB74-F7A3-52CFC7E1722A}"/>
              </a:ext>
            </a:extLst>
          </p:cNvPr>
          <p:cNvSpPr/>
          <p:nvPr/>
        </p:nvSpPr>
        <p:spPr>
          <a:xfrm flipV="1">
            <a:off x="2728017" y="2513235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D16E336E-3D04-963C-6D96-C1E98F083EC1}"/>
              </a:ext>
            </a:extLst>
          </p:cNvPr>
          <p:cNvSpPr/>
          <p:nvPr/>
        </p:nvSpPr>
        <p:spPr>
          <a:xfrm flipV="1">
            <a:off x="5974280" y="2527519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223543C3-F339-463B-51EC-218EC5E556D8}"/>
              </a:ext>
            </a:extLst>
          </p:cNvPr>
          <p:cNvSpPr/>
          <p:nvPr/>
        </p:nvSpPr>
        <p:spPr>
          <a:xfrm flipV="1">
            <a:off x="6631115" y="2527519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D78FF0E-63FF-AC47-2BDF-708861AEB403}"/>
              </a:ext>
            </a:extLst>
          </p:cNvPr>
          <p:cNvSpPr/>
          <p:nvPr/>
        </p:nvSpPr>
        <p:spPr>
          <a:xfrm>
            <a:off x="9165555" y="4809504"/>
            <a:ext cx="2723904" cy="108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Confirma eliminar registro?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0107361-A6A0-D341-511A-0D82B712DAF8}"/>
              </a:ext>
            </a:extLst>
          </p:cNvPr>
          <p:cNvSpPr/>
          <p:nvPr/>
        </p:nvSpPr>
        <p:spPr>
          <a:xfrm>
            <a:off x="11666753" y="4809504"/>
            <a:ext cx="214918" cy="217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  <a:endParaRPr lang="es-PE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959DC9E-CDD6-EF75-6F54-826867F0481E}"/>
              </a:ext>
            </a:extLst>
          </p:cNvPr>
          <p:cNvSpPr/>
          <p:nvPr/>
        </p:nvSpPr>
        <p:spPr>
          <a:xfrm>
            <a:off x="9287597" y="5507255"/>
            <a:ext cx="1179871" cy="276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Si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5337080-A0E6-F6D6-878B-2F4C5CCE2E44}"/>
              </a:ext>
            </a:extLst>
          </p:cNvPr>
          <p:cNvSpPr/>
          <p:nvPr/>
        </p:nvSpPr>
        <p:spPr>
          <a:xfrm>
            <a:off x="10597298" y="5507255"/>
            <a:ext cx="1179871" cy="276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No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7605274F-30F4-8EF9-4BA9-CB48A7E782A7}"/>
              </a:ext>
            </a:extLst>
          </p:cNvPr>
          <p:cNvCxnSpPr>
            <a:endCxn id="10" idx="1"/>
          </p:cNvCxnSpPr>
          <p:nvPr/>
        </p:nvCxnSpPr>
        <p:spPr>
          <a:xfrm rot="16200000" flipH="1">
            <a:off x="8122660" y="4307734"/>
            <a:ext cx="1243069" cy="84272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6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372443E-76F3-BF65-C5D6-DF21061899D2}"/>
              </a:ext>
            </a:extLst>
          </p:cNvPr>
          <p:cNvSpPr/>
          <p:nvPr/>
        </p:nvSpPr>
        <p:spPr>
          <a:xfrm>
            <a:off x="584563" y="237393"/>
            <a:ext cx="10260418" cy="64075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E823E27-43E4-B8EB-DF54-1884156ADB14}"/>
              </a:ext>
            </a:extLst>
          </p:cNvPr>
          <p:cNvSpPr/>
          <p:nvPr/>
        </p:nvSpPr>
        <p:spPr>
          <a:xfrm>
            <a:off x="584557" y="225204"/>
            <a:ext cx="1686689" cy="6407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594FC6-F16D-E471-7C36-EC33DC577636}"/>
              </a:ext>
            </a:extLst>
          </p:cNvPr>
          <p:cNvSpPr txBox="1"/>
          <p:nvPr/>
        </p:nvSpPr>
        <p:spPr>
          <a:xfrm>
            <a:off x="584563" y="1730477"/>
            <a:ext cx="134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Inventario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7E96AC-E3C7-29BB-6559-2E3DA3B009B8}"/>
              </a:ext>
            </a:extLst>
          </p:cNvPr>
          <p:cNvSpPr txBox="1"/>
          <p:nvPr/>
        </p:nvSpPr>
        <p:spPr>
          <a:xfrm>
            <a:off x="584562" y="437727"/>
            <a:ext cx="168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Configuración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CC530D-4591-E46D-83B0-E6CB4F65AA51}"/>
              </a:ext>
            </a:extLst>
          </p:cNvPr>
          <p:cNvSpPr txBox="1"/>
          <p:nvPr/>
        </p:nvSpPr>
        <p:spPr>
          <a:xfrm>
            <a:off x="781665" y="2259317"/>
            <a:ext cx="1592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</a:rPr>
              <a:t>Registro de activo</a:t>
            </a:r>
            <a:endParaRPr lang="es-PE" sz="1100" b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8EC89B2-9CEB-F190-B42A-04878CE78A48}"/>
              </a:ext>
            </a:extLst>
          </p:cNvPr>
          <p:cNvSpPr txBox="1"/>
          <p:nvPr/>
        </p:nvSpPr>
        <p:spPr>
          <a:xfrm>
            <a:off x="2526890" y="437727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Área responsable</a:t>
            </a:r>
            <a:endParaRPr lang="es-PE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DEB9890-C149-6ED3-F2D6-4CB5813BFC5F}"/>
              </a:ext>
            </a:extLst>
          </p:cNvPr>
          <p:cNvSpPr txBox="1"/>
          <p:nvPr/>
        </p:nvSpPr>
        <p:spPr>
          <a:xfrm>
            <a:off x="2526890" y="706468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Tipo de bien</a:t>
            </a:r>
            <a:endParaRPr lang="es-PE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B78567-3DBE-A062-D68D-DD94AE212CD2}"/>
              </a:ext>
            </a:extLst>
          </p:cNvPr>
          <p:cNvSpPr txBox="1"/>
          <p:nvPr/>
        </p:nvSpPr>
        <p:spPr>
          <a:xfrm>
            <a:off x="2526890" y="983467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Grupo</a:t>
            </a:r>
            <a:endParaRPr lang="es-PE" sz="1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2B212FC-6EE3-923A-AC6A-0192F228F59E}"/>
              </a:ext>
            </a:extLst>
          </p:cNvPr>
          <p:cNvSpPr txBox="1"/>
          <p:nvPr/>
        </p:nvSpPr>
        <p:spPr>
          <a:xfrm>
            <a:off x="2526890" y="1266741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Articulo</a:t>
            </a:r>
            <a:endParaRPr lang="es-PE" sz="12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0FBE467-763E-7B47-6391-91567DF56108}"/>
              </a:ext>
            </a:extLst>
          </p:cNvPr>
          <p:cNvSpPr txBox="1"/>
          <p:nvPr/>
        </p:nvSpPr>
        <p:spPr>
          <a:xfrm>
            <a:off x="2526890" y="1556446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Modelo</a:t>
            </a:r>
            <a:endParaRPr lang="es-PE" sz="1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BF6DD2F-A8A0-0434-E71F-C5CDBEE5FD2E}"/>
              </a:ext>
            </a:extLst>
          </p:cNvPr>
          <p:cNvSpPr txBox="1"/>
          <p:nvPr/>
        </p:nvSpPr>
        <p:spPr>
          <a:xfrm>
            <a:off x="2526890" y="1848688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Marca</a:t>
            </a:r>
            <a:endParaRPr lang="es-PE" sz="12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F3D1C84-58BB-2190-FC6A-4C4A6671D7E2}"/>
              </a:ext>
            </a:extLst>
          </p:cNvPr>
          <p:cNvSpPr txBox="1"/>
          <p:nvPr/>
        </p:nvSpPr>
        <p:spPr>
          <a:xfrm>
            <a:off x="2537633" y="2363633"/>
            <a:ext cx="114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Fecha ingreso</a:t>
            </a:r>
            <a:endParaRPr lang="es-PE" sz="1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A2DB04-EE5B-1D13-9E8C-26303B92A505}"/>
              </a:ext>
            </a:extLst>
          </p:cNvPr>
          <p:cNvSpPr txBox="1"/>
          <p:nvPr/>
        </p:nvSpPr>
        <p:spPr>
          <a:xfrm>
            <a:off x="2537633" y="2612295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Importe</a:t>
            </a:r>
            <a:endParaRPr lang="es-PE" sz="12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444ED36-18A0-BBF2-E5BF-BF89B2403D98}"/>
              </a:ext>
            </a:extLst>
          </p:cNvPr>
          <p:cNvSpPr txBox="1"/>
          <p:nvPr/>
        </p:nvSpPr>
        <p:spPr>
          <a:xfrm>
            <a:off x="2374490" y="221814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INFORMACIÓN GENERAL</a:t>
            </a:r>
            <a:endParaRPr lang="es-PE" sz="12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4586D6F-46D0-1D5C-09AD-0289F85CCD58}"/>
              </a:ext>
            </a:extLst>
          </p:cNvPr>
          <p:cNvSpPr txBox="1"/>
          <p:nvPr/>
        </p:nvSpPr>
        <p:spPr>
          <a:xfrm>
            <a:off x="2374490" y="4136979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ESPECIFICACIONES TECNICAS</a:t>
            </a:r>
            <a:endParaRPr lang="es-PE" sz="1200" b="1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8B69B42-6622-9511-3740-8A84B1DA46FB}"/>
              </a:ext>
            </a:extLst>
          </p:cNvPr>
          <p:cNvCxnSpPr/>
          <p:nvPr/>
        </p:nvCxnSpPr>
        <p:spPr>
          <a:xfrm>
            <a:off x="2374490" y="3135355"/>
            <a:ext cx="82148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CE92BC9-3A88-8C4F-F64F-192548DE93E7}"/>
              </a:ext>
            </a:extLst>
          </p:cNvPr>
          <p:cNvSpPr/>
          <p:nvPr/>
        </p:nvSpPr>
        <p:spPr>
          <a:xfrm>
            <a:off x="9117473" y="6176879"/>
            <a:ext cx="1179871" cy="276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Guardar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D8EDFCD-77F0-FC34-2635-431A6687D553}"/>
              </a:ext>
            </a:extLst>
          </p:cNvPr>
          <p:cNvSpPr txBox="1"/>
          <p:nvPr/>
        </p:nvSpPr>
        <p:spPr>
          <a:xfrm>
            <a:off x="771831" y="2013008"/>
            <a:ext cx="1592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Listado de activos</a:t>
            </a:r>
            <a:endParaRPr lang="es-PE" sz="1100" dirty="0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F39FB4D-FB76-A667-4EF5-7C3B9C530FF7}"/>
              </a:ext>
            </a:extLst>
          </p:cNvPr>
          <p:cNvGrpSpPr/>
          <p:nvPr/>
        </p:nvGrpSpPr>
        <p:grpSpPr>
          <a:xfrm>
            <a:off x="3819831" y="758536"/>
            <a:ext cx="1745226" cy="221704"/>
            <a:chOff x="3731342" y="738244"/>
            <a:chExt cx="2674374" cy="223723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62C2BEFA-98F7-E149-F8D4-225FC7036153}"/>
                </a:ext>
              </a:extLst>
            </p:cNvPr>
            <p:cNvSpPr/>
            <p:nvPr/>
          </p:nvSpPr>
          <p:spPr>
            <a:xfrm>
              <a:off x="3731342" y="738244"/>
              <a:ext cx="2674374" cy="2237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C29B7722-E410-D326-B974-60DD2227011B}"/>
                </a:ext>
              </a:extLst>
            </p:cNvPr>
            <p:cNvSpPr/>
            <p:nvPr/>
          </p:nvSpPr>
          <p:spPr>
            <a:xfrm>
              <a:off x="6174658" y="738245"/>
              <a:ext cx="216310" cy="2237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Triángulo isósceles 27">
              <a:extLst>
                <a:ext uri="{FF2B5EF4-FFF2-40B4-BE49-F238E27FC236}">
                  <a16:creationId xmlns:a16="http://schemas.microsoft.com/office/drawing/2014/main" id="{B612689F-7504-BF25-7D1D-C403442C5BC3}"/>
                </a:ext>
              </a:extLst>
            </p:cNvPr>
            <p:cNvSpPr/>
            <p:nvPr/>
          </p:nvSpPr>
          <p:spPr>
            <a:xfrm flipV="1">
              <a:off x="6199239" y="786186"/>
              <a:ext cx="167148" cy="15490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EFCAF26-0835-BCA5-1C12-8FB20DA456B5}"/>
              </a:ext>
            </a:extLst>
          </p:cNvPr>
          <p:cNvGrpSpPr/>
          <p:nvPr/>
        </p:nvGrpSpPr>
        <p:grpSpPr>
          <a:xfrm>
            <a:off x="3810207" y="1028299"/>
            <a:ext cx="1745226" cy="221704"/>
            <a:chOff x="3731342" y="738244"/>
            <a:chExt cx="2674374" cy="223723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D4C088D9-0B9C-7142-2FBA-7A5F1679A272}"/>
                </a:ext>
              </a:extLst>
            </p:cNvPr>
            <p:cNvSpPr/>
            <p:nvPr/>
          </p:nvSpPr>
          <p:spPr>
            <a:xfrm>
              <a:off x="3731342" y="738244"/>
              <a:ext cx="2674374" cy="2237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AB25281A-6882-2080-594A-74126795D06F}"/>
                </a:ext>
              </a:extLst>
            </p:cNvPr>
            <p:cNvSpPr/>
            <p:nvPr/>
          </p:nvSpPr>
          <p:spPr>
            <a:xfrm>
              <a:off x="6174658" y="738245"/>
              <a:ext cx="216310" cy="2237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Triángulo isósceles 32">
              <a:extLst>
                <a:ext uri="{FF2B5EF4-FFF2-40B4-BE49-F238E27FC236}">
                  <a16:creationId xmlns:a16="http://schemas.microsoft.com/office/drawing/2014/main" id="{B77C8908-CA0D-F63A-B213-C36025814A9D}"/>
                </a:ext>
              </a:extLst>
            </p:cNvPr>
            <p:cNvSpPr/>
            <p:nvPr/>
          </p:nvSpPr>
          <p:spPr>
            <a:xfrm flipV="1">
              <a:off x="6199239" y="786186"/>
              <a:ext cx="167148" cy="15490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AD260826-8AD1-5427-9788-804ECCB948CE}"/>
              </a:ext>
            </a:extLst>
          </p:cNvPr>
          <p:cNvGrpSpPr/>
          <p:nvPr/>
        </p:nvGrpSpPr>
        <p:grpSpPr>
          <a:xfrm>
            <a:off x="3819831" y="481537"/>
            <a:ext cx="1745226" cy="221704"/>
            <a:chOff x="3731342" y="738244"/>
            <a:chExt cx="2674374" cy="223723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76B4D165-F651-C506-F450-F210287AA1C6}"/>
                </a:ext>
              </a:extLst>
            </p:cNvPr>
            <p:cNvSpPr/>
            <p:nvPr/>
          </p:nvSpPr>
          <p:spPr>
            <a:xfrm>
              <a:off x="3731342" y="738244"/>
              <a:ext cx="2674374" cy="2237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72A648AE-8C60-67FB-4AD9-267A7FADCDEE}"/>
                </a:ext>
              </a:extLst>
            </p:cNvPr>
            <p:cNvSpPr/>
            <p:nvPr/>
          </p:nvSpPr>
          <p:spPr>
            <a:xfrm>
              <a:off x="6174658" y="738245"/>
              <a:ext cx="216310" cy="2237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Triángulo isósceles 36">
              <a:extLst>
                <a:ext uri="{FF2B5EF4-FFF2-40B4-BE49-F238E27FC236}">
                  <a16:creationId xmlns:a16="http://schemas.microsoft.com/office/drawing/2014/main" id="{7AD11E16-DC12-93D6-B049-B43C8FAEB336}"/>
                </a:ext>
              </a:extLst>
            </p:cNvPr>
            <p:cNvSpPr/>
            <p:nvPr/>
          </p:nvSpPr>
          <p:spPr>
            <a:xfrm flipV="1">
              <a:off x="6199239" y="786186"/>
              <a:ext cx="167148" cy="15490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4FC7E65-FFFD-1BAF-BA18-D99983EEBEBF}"/>
              </a:ext>
            </a:extLst>
          </p:cNvPr>
          <p:cNvSpPr/>
          <p:nvPr/>
        </p:nvSpPr>
        <p:spPr>
          <a:xfrm>
            <a:off x="3819831" y="1555732"/>
            <a:ext cx="1745226" cy="221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CDAB032-4F3E-7802-8B06-FD876411B016}"/>
              </a:ext>
            </a:extLst>
          </p:cNvPr>
          <p:cNvSpPr/>
          <p:nvPr/>
        </p:nvSpPr>
        <p:spPr>
          <a:xfrm>
            <a:off x="3819831" y="1826988"/>
            <a:ext cx="1745226" cy="221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0836D21-B54A-B28D-3C7A-FBF7C952F583}"/>
              </a:ext>
            </a:extLst>
          </p:cNvPr>
          <p:cNvSpPr/>
          <p:nvPr/>
        </p:nvSpPr>
        <p:spPr>
          <a:xfrm>
            <a:off x="4498908" y="2664401"/>
            <a:ext cx="1076892" cy="2014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BBFC9BE-963F-90FB-40D8-576FC922F953}"/>
              </a:ext>
            </a:extLst>
          </p:cNvPr>
          <p:cNvSpPr/>
          <p:nvPr/>
        </p:nvSpPr>
        <p:spPr>
          <a:xfrm>
            <a:off x="3830574" y="2674732"/>
            <a:ext cx="535859" cy="191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/>
                </a:solidFill>
              </a:rPr>
              <a:t>S/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31F7A4A5-509C-922A-DC81-F85221100A88}"/>
              </a:ext>
            </a:extLst>
          </p:cNvPr>
          <p:cNvSpPr/>
          <p:nvPr/>
        </p:nvSpPr>
        <p:spPr>
          <a:xfrm flipV="1">
            <a:off x="4235894" y="2691646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678146E8-F13B-2818-1CC9-05F6E5C4BFDF}"/>
              </a:ext>
            </a:extLst>
          </p:cNvPr>
          <p:cNvSpPr/>
          <p:nvPr/>
        </p:nvSpPr>
        <p:spPr>
          <a:xfrm>
            <a:off x="3827987" y="2393602"/>
            <a:ext cx="1745226" cy="243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dd</a:t>
            </a:r>
            <a:r>
              <a:rPr lang="es-MX" sz="1200" dirty="0">
                <a:solidFill>
                  <a:schemeClr val="tx1"/>
                </a:solidFill>
              </a:rPr>
              <a:t>/mm/</a:t>
            </a:r>
            <a:r>
              <a:rPr lang="es-MX" sz="1200" dirty="0" err="1">
                <a:solidFill>
                  <a:schemeClr val="tx1"/>
                </a:solidFill>
              </a:rPr>
              <a:t>aaaa</a:t>
            </a:r>
            <a:endParaRPr lang="es-PE" sz="1200" dirty="0">
              <a:solidFill>
                <a:schemeClr val="tx1"/>
              </a:solidFill>
            </a:endParaRP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562BA5B7-91B4-E41E-CE17-690E0BE268E4}"/>
              </a:ext>
            </a:extLst>
          </p:cNvPr>
          <p:cNvGrpSpPr/>
          <p:nvPr/>
        </p:nvGrpSpPr>
        <p:grpSpPr>
          <a:xfrm>
            <a:off x="5676451" y="2402300"/>
            <a:ext cx="297556" cy="243508"/>
            <a:chOff x="5680457" y="1555732"/>
            <a:chExt cx="1890382" cy="862761"/>
          </a:xfrm>
        </p:grpSpPr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798D96E3-3311-B8F6-05C4-AD1ACC3A27A7}"/>
                </a:ext>
              </a:extLst>
            </p:cNvPr>
            <p:cNvSpPr/>
            <p:nvPr/>
          </p:nvSpPr>
          <p:spPr>
            <a:xfrm>
              <a:off x="5680457" y="1555732"/>
              <a:ext cx="1890382" cy="8574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6911F81B-F6D3-6558-7625-5F1F98309F27}"/>
                </a:ext>
              </a:extLst>
            </p:cNvPr>
            <p:cNvCxnSpPr/>
            <p:nvPr/>
          </p:nvCxnSpPr>
          <p:spPr>
            <a:xfrm>
              <a:off x="5692618" y="1730477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E9C602A4-0D3D-7B68-F220-AA09ED6D5766}"/>
                </a:ext>
              </a:extLst>
            </p:cNvPr>
            <p:cNvCxnSpPr/>
            <p:nvPr/>
          </p:nvCxnSpPr>
          <p:spPr>
            <a:xfrm>
              <a:off x="5692618" y="1853604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BD6191E2-E463-2C84-5B93-0B5017F78FD7}"/>
                </a:ext>
              </a:extLst>
            </p:cNvPr>
            <p:cNvCxnSpPr/>
            <p:nvPr/>
          </p:nvCxnSpPr>
          <p:spPr>
            <a:xfrm>
              <a:off x="5692618" y="2013008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BF802BC9-8788-D8DB-D36B-E3B267AB6439}"/>
                </a:ext>
              </a:extLst>
            </p:cNvPr>
            <p:cNvCxnSpPr/>
            <p:nvPr/>
          </p:nvCxnSpPr>
          <p:spPr>
            <a:xfrm>
              <a:off x="5692618" y="2172946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04CDEF0D-1A9B-DBB8-963E-2AE93D352A29}"/>
                </a:ext>
              </a:extLst>
            </p:cNvPr>
            <p:cNvCxnSpPr/>
            <p:nvPr/>
          </p:nvCxnSpPr>
          <p:spPr>
            <a:xfrm>
              <a:off x="5692618" y="2296204"/>
              <a:ext cx="1868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169D2A14-14F2-32EB-EB21-E81C57E88526}"/>
                </a:ext>
              </a:extLst>
            </p:cNvPr>
            <p:cNvCxnSpPr/>
            <p:nvPr/>
          </p:nvCxnSpPr>
          <p:spPr>
            <a:xfrm>
              <a:off x="5840361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61CB0135-A772-3E09-4D25-866017734D2D}"/>
                </a:ext>
              </a:extLst>
            </p:cNvPr>
            <p:cNvCxnSpPr/>
            <p:nvPr/>
          </p:nvCxnSpPr>
          <p:spPr>
            <a:xfrm>
              <a:off x="6002594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E67DAFBA-9B9E-51A6-EACE-B0375CFA962D}"/>
                </a:ext>
              </a:extLst>
            </p:cNvPr>
            <p:cNvCxnSpPr/>
            <p:nvPr/>
          </p:nvCxnSpPr>
          <p:spPr>
            <a:xfrm>
              <a:off x="6189407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B60A072E-63A0-6708-C029-E1A3BABAD9BE}"/>
                </a:ext>
              </a:extLst>
            </p:cNvPr>
            <p:cNvCxnSpPr/>
            <p:nvPr/>
          </p:nvCxnSpPr>
          <p:spPr>
            <a:xfrm>
              <a:off x="6371303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23EA25F4-02CC-7B38-17E8-7B118FBAB040}"/>
                </a:ext>
              </a:extLst>
            </p:cNvPr>
            <p:cNvCxnSpPr/>
            <p:nvPr/>
          </p:nvCxnSpPr>
          <p:spPr>
            <a:xfrm>
              <a:off x="6538452" y="1730477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D79BF62D-939E-7EAA-16F0-91E955A6DB63}"/>
                </a:ext>
              </a:extLst>
            </p:cNvPr>
            <p:cNvCxnSpPr/>
            <p:nvPr/>
          </p:nvCxnSpPr>
          <p:spPr>
            <a:xfrm>
              <a:off x="6735098" y="1735765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B89DC7B5-1156-F850-592B-0F883E2F2C30}"/>
                </a:ext>
              </a:extLst>
            </p:cNvPr>
            <p:cNvCxnSpPr/>
            <p:nvPr/>
          </p:nvCxnSpPr>
          <p:spPr>
            <a:xfrm>
              <a:off x="6912078" y="1725933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DAD92296-64F9-11B7-4BE4-8E098C41E2B0}"/>
                </a:ext>
              </a:extLst>
            </p:cNvPr>
            <p:cNvCxnSpPr/>
            <p:nvPr/>
          </p:nvCxnSpPr>
          <p:spPr>
            <a:xfrm>
              <a:off x="7128388" y="1725933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A4D5C50D-F9E6-CD80-ED5A-69BFA1712461}"/>
                </a:ext>
              </a:extLst>
            </p:cNvPr>
            <p:cNvCxnSpPr/>
            <p:nvPr/>
          </p:nvCxnSpPr>
          <p:spPr>
            <a:xfrm>
              <a:off x="7359447" y="1730866"/>
              <a:ext cx="0" cy="682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ángulo 70">
            <a:extLst>
              <a:ext uri="{FF2B5EF4-FFF2-40B4-BE49-F238E27FC236}">
                <a16:creationId xmlns:a16="http://schemas.microsoft.com/office/drawing/2014/main" id="{4ADF6277-A080-DFD5-6C83-1F58D2B02153}"/>
              </a:ext>
            </a:extLst>
          </p:cNvPr>
          <p:cNvSpPr/>
          <p:nvPr/>
        </p:nvSpPr>
        <p:spPr>
          <a:xfrm>
            <a:off x="7236543" y="429753"/>
            <a:ext cx="3352793" cy="2348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imagen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3400047E-003D-1CAA-D4BC-1C168CC98ADA}"/>
              </a:ext>
            </a:extLst>
          </p:cNvPr>
          <p:cNvSpPr/>
          <p:nvPr/>
        </p:nvSpPr>
        <p:spPr>
          <a:xfrm>
            <a:off x="3969546" y="4855740"/>
            <a:ext cx="4663652" cy="232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799E3A9-77C1-C283-5EFD-2D1F0903A0CB}"/>
              </a:ext>
            </a:extLst>
          </p:cNvPr>
          <p:cNvSpPr txBox="1"/>
          <p:nvPr/>
        </p:nvSpPr>
        <p:spPr>
          <a:xfrm>
            <a:off x="2374490" y="3158842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DESCRIPCIÓN GENERAL</a:t>
            </a:r>
            <a:endParaRPr lang="es-PE" sz="1200" b="1" dirty="0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65C328D6-C639-9419-7635-DD070B93E2C3}"/>
              </a:ext>
            </a:extLst>
          </p:cNvPr>
          <p:cNvSpPr/>
          <p:nvPr/>
        </p:nvSpPr>
        <p:spPr>
          <a:xfrm>
            <a:off x="2479925" y="3431945"/>
            <a:ext cx="8109412" cy="579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1BD25679-8759-DDDC-1D59-4861AC21C46B}"/>
              </a:ext>
            </a:extLst>
          </p:cNvPr>
          <p:cNvSpPr/>
          <p:nvPr/>
        </p:nvSpPr>
        <p:spPr>
          <a:xfrm>
            <a:off x="2479925" y="4869816"/>
            <a:ext cx="1413649" cy="197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Atributo</a:t>
            </a:r>
            <a:endParaRPr lang="es-PE" sz="1200" dirty="0">
              <a:solidFill>
                <a:schemeClr val="tx1"/>
              </a:solidFill>
            </a:endParaRPr>
          </a:p>
        </p:txBody>
      </p:sp>
      <p:sp>
        <p:nvSpPr>
          <p:cNvPr id="80" name="Triángulo isósceles 79">
            <a:extLst>
              <a:ext uri="{FF2B5EF4-FFF2-40B4-BE49-F238E27FC236}">
                <a16:creationId xmlns:a16="http://schemas.microsoft.com/office/drawing/2014/main" id="{9197F1EF-BAE8-C51E-2A98-DC17F4E0CE73}"/>
              </a:ext>
            </a:extLst>
          </p:cNvPr>
          <p:cNvSpPr/>
          <p:nvPr/>
        </p:nvSpPr>
        <p:spPr>
          <a:xfrm flipV="1">
            <a:off x="3721509" y="4908138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EA10AEFC-8C27-F751-ECC5-F1173F995A02}"/>
              </a:ext>
            </a:extLst>
          </p:cNvPr>
          <p:cNvSpPr/>
          <p:nvPr/>
        </p:nvSpPr>
        <p:spPr>
          <a:xfrm>
            <a:off x="2479925" y="5061648"/>
            <a:ext cx="1413649" cy="6319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8C17CF9C-4C85-35A2-5E5F-9CFE0354800C}"/>
              </a:ext>
            </a:extLst>
          </p:cNvPr>
          <p:cNvSpPr txBox="1"/>
          <p:nvPr/>
        </p:nvSpPr>
        <p:spPr>
          <a:xfrm>
            <a:off x="2479925" y="5047315"/>
            <a:ext cx="1032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Atributo 1</a:t>
            </a:r>
          </a:p>
          <a:p>
            <a:r>
              <a:rPr lang="es-MX" sz="1200" dirty="0"/>
              <a:t>Atributo 2</a:t>
            </a:r>
          </a:p>
          <a:p>
            <a:r>
              <a:rPr lang="es-MX" sz="1200" b="1" dirty="0"/>
              <a:t>Agregar +</a:t>
            </a:r>
            <a:endParaRPr lang="es-PE" sz="1200" b="1" dirty="0"/>
          </a:p>
        </p:txBody>
      </p:sp>
      <p:pic>
        <p:nvPicPr>
          <p:cNvPr id="86" name="Imagen 85">
            <a:extLst>
              <a:ext uri="{FF2B5EF4-FFF2-40B4-BE49-F238E27FC236}">
                <a16:creationId xmlns:a16="http://schemas.microsoft.com/office/drawing/2014/main" id="{3EF976F4-6585-2D64-8ACD-24F4D8DFC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009" y="4795031"/>
            <a:ext cx="299312" cy="299312"/>
          </a:xfrm>
          <a:prstGeom prst="rect">
            <a:avLst/>
          </a:prstGeom>
        </p:spPr>
      </p:pic>
      <p:sp>
        <p:nvSpPr>
          <p:cNvPr id="87" name="Rectángulo 86">
            <a:extLst>
              <a:ext uri="{FF2B5EF4-FFF2-40B4-BE49-F238E27FC236}">
                <a16:creationId xmlns:a16="http://schemas.microsoft.com/office/drawing/2014/main" id="{E0B14252-2327-86C7-2092-09E3908B04F9}"/>
              </a:ext>
            </a:extLst>
          </p:cNvPr>
          <p:cNvSpPr/>
          <p:nvPr/>
        </p:nvSpPr>
        <p:spPr>
          <a:xfrm>
            <a:off x="3961869" y="4456636"/>
            <a:ext cx="4663653" cy="228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0738C02C-0C1C-130A-9835-310E3713DCDE}"/>
              </a:ext>
            </a:extLst>
          </p:cNvPr>
          <p:cNvSpPr/>
          <p:nvPr/>
        </p:nvSpPr>
        <p:spPr>
          <a:xfrm>
            <a:off x="2472249" y="4470711"/>
            <a:ext cx="1413649" cy="197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Atributo</a:t>
            </a:r>
            <a:endParaRPr lang="es-PE" sz="1200" dirty="0">
              <a:solidFill>
                <a:schemeClr val="tx1"/>
              </a:solidFill>
            </a:endParaRPr>
          </a:p>
        </p:txBody>
      </p:sp>
      <p:sp>
        <p:nvSpPr>
          <p:cNvPr id="89" name="Triángulo isósceles 88">
            <a:extLst>
              <a:ext uri="{FF2B5EF4-FFF2-40B4-BE49-F238E27FC236}">
                <a16:creationId xmlns:a16="http://schemas.microsoft.com/office/drawing/2014/main" id="{167C93D8-6696-0C21-E4DB-3B7236CBB195}"/>
              </a:ext>
            </a:extLst>
          </p:cNvPr>
          <p:cNvSpPr/>
          <p:nvPr/>
        </p:nvSpPr>
        <p:spPr>
          <a:xfrm flipV="1">
            <a:off x="3713833" y="4509033"/>
            <a:ext cx="109076" cy="1535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0" name="Imagen 89">
            <a:extLst>
              <a:ext uri="{FF2B5EF4-FFF2-40B4-BE49-F238E27FC236}">
                <a16:creationId xmlns:a16="http://schemas.microsoft.com/office/drawing/2014/main" id="{9217C1A8-254F-D0AF-49CA-182C44421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8776" y1="43673" x2="48776" y2="436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57061" y="4382437"/>
            <a:ext cx="380214" cy="380214"/>
          </a:xfrm>
          <a:prstGeom prst="rect">
            <a:avLst/>
          </a:prstGeom>
        </p:spPr>
      </p:pic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3CC8922-0D1A-B3DF-15FB-6E2211AA1666}"/>
              </a:ext>
            </a:extLst>
          </p:cNvPr>
          <p:cNvCxnSpPr/>
          <p:nvPr/>
        </p:nvCxnSpPr>
        <p:spPr>
          <a:xfrm>
            <a:off x="7245666" y="429753"/>
            <a:ext cx="3352793" cy="23480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AE6FA877-FC3A-0388-27DD-54ED788C0A7F}"/>
              </a:ext>
            </a:extLst>
          </p:cNvPr>
          <p:cNvCxnSpPr/>
          <p:nvPr/>
        </p:nvCxnSpPr>
        <p:spPr>
          <a:xfrm flipH="1">
            <a:off x="7217295" y="440994"/>
            <a:ext cx="3352793" cy="23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>
            <a:extLst>
              <a:ext uri="{FF2B5EF4-FFF2-40B4-BE49-F238E27FC236}">
                <a16:creationId xmlns:a16="http://schemas.microsoft.com/office/drawing/2014/main" id="{27AD79AE-3507-A7B7-B9DF-E0FA87E04374}"/>
              </a:ext>
            </a:extLst>
          </p:cNvPr>
          <p:cNvSpPr txBox="1"/>
          <p:nvPr/>
        </p:nvSpPr>
        <p:spPr>
          <a:xfrm>
            <a:off x="743064" y="759560"/>
            <a:ext cx="1745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Creación de usuarios y roles</a:t>
            </a:r>
            <a:endParaRPr lang="es-PE" sz="1100" dirty="0"/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4B75E66C-C957-6DD9-61E9-2BE1C6A2EE8D}"/>
              </a:ext>
            </a:extLst>
          </p:cNvPr>
          <p:cNvSpPr txBox="1"/>
          <p:nvPr/>
        </p:nvSpPr>
        <p:spPr>
          <a:xfrm>
            <a:off x="727023" y="1190447"/>
            <a:ext cx="174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Maestro de tablas</a:t>
            </a:r>
            <a:endParaRPr lang="es-PE" sz="11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C7824F5-DA58-C3A5-CD3A-4772A77FA0C1}"/>
              </a:ext>
            </a:extLst>
          </p:cNvPr>
          <p:cNvSpPr/>
          <p:nvPr/>
        </p:nvSpPr>
        <p:spPr>
          <a:xfrm>
            <a:off x="9227385" y="4444956"/>
            <a:ext cx="2723904" cy="108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Registro guardado con ID [TI/ADM][TAN/INT][CORRELATIVO]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CCDEC7C6-DB3D-001D-FDEA-D3B9922C3D60}"/>
              </a:ext>
            </a:extLst>
          </p:cNvPr>
          <p:cNvSpPr/>
          <p:nvPr/>
        </p:nvSpPr>
        <p:spPr>
          <a:xfrm rot="16200000">
            <a:off x="8370521" y="2870142"/>
            <a:ext cx="202721" cy="21573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61D30B5-66F2-DF55-3CB1-9E310FF107EF}"/>
              </a:ext>
            </a:extLst>
          </p:cNvPr>
          <p:cNvSpPr txBox="1"/>
          <p:nvPr/>
        </p:nvSpPr>
        <p:spPr>
          <a:xfrm>
            <a:off x="8625523" y="2824109"/>
            <a:ext cx="1285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Pagina 1-5</a:t>
            </a:r>
            <a:endParaRPr lang="es-PE" sz="1100" dirty="0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E1E37847-8487-E520-3BBD-44DE6AD195BE}"/>
              </a:ext>
            </a:extLst>
          </p:cNvPr>
          <p:cNvSpPr/>
          <p:nvPr/>
        </p:nvSpPr>
        <p:spPr>
          <a:xfrm rot="5400000" flipH="1">
            <a:off x="9456174" y="2871677"/>
            <a:ext cx="202721" cy="21573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/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200AE10A-7695-933E-F67F-39A29B0781D3}"/>
              </a:ext>
            </a:extLst>
          </p:cNvPr>
          <p:cNvCxnSpPr>
            <a:stCxn id="23" idx="3"/>
            <a:endCxn id="2" idx="2"/>
          </p:cNvCxnSpPr>
          <p:nvPr/>
        </p:nvCxnSpPr>
        <p:spPr>
          <a:xfrm flipV="1">
            <a:off x="10297344" y="5527208"/>
            <a:ext cx="291993" cy="7881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332BF49-0B05-916C-7931-26CCE54806C4}"/>
              </a:ext>
            </a:extLst>
          </p:cNvPr>
          <p:cNvSpPr/>
          <p:nvPr/>
        </p:nvSpPr>
        <p:spPr>
          <a:xfrm>
            <a:off x="11736371" y="4444956"/>
            <a:ext cx="214918" cy="217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  <a:endParaRPr lang="es-PE" dirty="0"/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0A177B31-0180-A34F-4E5B-13CEF5009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7143" y1="12245" x2="47143" y2="12245"/>
                        <a14:foregroundMark x1="50918" y1="47347" x2="50918" y2="473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4453" y="2450338"/>
            <a:ext cx="320420" cy="320420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94C35CB9-962C-3E81-852E-A70F5D96A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8776" y1="43673" x2="48776" y2="436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4610" y="2432740"/>
            <a:ext cx="380214" cy="380214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CCB7F4D2-E18A-AE03-BA5D-0AC05D08A03E}"/>
              </a:ext>
            </a:extLst>
          </p:cNvPr>
          <p:cNvSpPr txBox="1"/>
          <p:nvPr/>
        </p:nvSpPr>
        <p:spPr>
          <a:xfrm>
            <a:off x="2528437" y="2132594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Serie</a:t>
            </a:r>
            <a:endParaRPr lang="es-PE" sz="1200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591C0D60-C46D-F904-B04B-37CCB202D98A}"/>
              </a:ext>
            </a:extLst>
          </p:cNvPr>
          <p:cNvSpPr/>
          <p:nvPr/>
        </p:nvSpPr>
        <p:spPr>
          <a:xfrm>
            <a:off x="3821378" y="2110894"/>
            <a:ext cx="1745226" cy="221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70" name="Grupo 69">
            <a:extLst>
              <a:ext uri="{FF2B5EF4-FFF2-40B4-BE49-F238E27FC236}">
                <a16:creationId xmlns:a16="http://schemas.microsoft.com/office/drawing/2014/main" id="{8F77DBC8-DFFB-6F8A-381C-60877A50D156}"/>
              </a:ext>
            </a:extLst>
          </p:cNvPr>
          <p:cNvGrpSpPr/>
          <p:nvPr/>
        </p:nvGrpSpPr>
        <p:grpSpPr>
          <a:xfrm>
            <a:off x="3810207" y="1294388"/>
            <a:ext cx="1745226" cy="221704"/>
            <a:chOff x="3731342" y="738244"/>
            <a:chExt cx="2674374" cy="223723"/>
          </a:xfrm>
        </p:grpSpPr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A3C62000-4688-4D9C-616C-4E7D1ACA4A7F}"/>
                </a:ext>
              </a:extLst>
            </p:cNvPr>
            <p:cNvSpPr/>
            <p:nvPr/>
          </p:nvSpPr>
          <p:spPr>
            <a:xfrm>
              <a:off x="3731342" y="738244"/>
              <a:ext cx="2674374" cy="2237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B292B552-7BFB-A457-4757-BC88CB27B502}"/>
                </a:ext>
              </a:extLst>
            </p:cNvPr>
            <p:cNvSpPr/>
            <p:nvPr/>
          </p:nvSpPr>
          <p:spPr>
            <a:xfrm>
              <a:off x="6174658" y="738245"/>
              <a:ext cx="216310" cy="2237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4" name="Triángulo isósceles 73">
              <a:extLst>
                <a:ext uri="{FF2B5EF4-FFF2-40B4-BE49-F238E27FC236}">
                  <a16:creationId xmlns:a16="http://schemas.microsoft.com/office/drawing/2014/main" id="{26BE0048-4519-91BA-2857-522608DE8CD2}"/>
                </a:ext>
              </a:extLst>
            </p:cNvPr>
            <p:cNvSpPr/>
            <p:nvPr/>
          </p:nvSpPr>
          <p:spPr>
            <a:xfrm flipV="1">
              <a:off x="6199239" y="786186"/>
              <a:ext cx="167148" cy="15490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B04504E2-3AE3-6798-3DA7-E17D9287A879}"/>
              </a:ext>
            </a:extLst>
          </p:cNvPr>
          <p:cNvSpPr txBox="1"/>
          <p:nvPr/>
        </p:nvSpPr>
        <p:spPr>
          <a:xfrm>
            <a:off x="2526890" y="2848561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Proveedor</a:t>
            </a:r>
            <a:endParaRPr lang="es-PE" sz="12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3241C9F-36B1-B85E-E11B-1DAD163088DD}"/>
              </a:ext>
            </a:extLst>
          </p:cNvPr>
          <p:cNvSpPr/>
          <p:nvPr/>
        </p:nvSpPr>
        <p:spPr>
          <a:xfrm>
            <a:off x="3827987" y="2892593"/>
            <a:ext cx="1745226" cy="221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8852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372443E-76F3-BF65-C5D6-DF21061899D2}"/>
              </a:ext>
            </a:extLst>
          </p:cNvPr>
          <p:cNvSpPr/>
          <p:nvPr/>
        </p:nvSpPr>
        <p:spPr>
          <a:xfrm>
            <a:off x="584562" y="237393"/>
            <a:ext cx="11378051" cy="64075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E823E27-43E4-B8EB-DF54-1884156ADB14}"/>
              </a:ext>
            </a:extLst>
          </p:cNvPr>
          <p:cNvSpPr/>
          <p:nvPr/>
        </p:nvSpPr>
        <p:spPr>
          <a:xfrm>
            <a:off x="574728" y="237394"/>
            <a:ext cx="1686689" cy="6407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594FC6-F16D-E471-7C36-EC33DC577636}"/>
              </a:ext>
            </a:extLst>
          </p:cNvPr>
          <p:cNvSpPr txBox="1"/>
          <p:nvPr/>
        </p:nvSpPr>
        <p:spPr>
          <a:xfrm>
            <a:off x="584563" y="1730477"/>
            <a:ext cx="134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Inventario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7E96AC-E3C7-29BB-6559-2E3DA3B009B8}"/>
              </a:ext>
            </a:extLst>
          </p:cNvPr>
          <p:cNvSpPr txBox="1"/>
          <p:nvPr/>
        </p:nvSpPr>
        <p:spPr>
          <a:xfrm>
            <a:off x="584562" y="437727"/>
            <a:ext cx="168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Configuración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CC530D-4591-E46D-83B0-E6CB4F65AA51}"/>
              </a:ext>
            </a:extLst>
          </p:cNvPr>
          <p:cNvSpPr txBox="1"/>
          <p:nvPr/>
        </p:nvSpPr>
        <p:spPr>
          <a:xfrm>
            <a:off x="781665" y="2259317"/>
            <a:ext cx="1592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Registro de activo</a:t>
            </a:r>
            <a:endParaRPr lang="es-PE" sz="11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D8EDFCD-77F0-FC34-2635-431A6687D553}"/>
              </a:ext>
            </a:extLst>
          </p:cNvPr>
          <p:cNvSpPr txBox="1"/>
          <p:nvPr/>
        </p:nvSpPr>
        <p:spPr>
          <a:xfrm>
            <a:off x="771831" y="2013008"/>
            <a:ext cx="1592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Listado de activos</a:t>
            </a:r>
            <a:endParaRPr lang="es-PE" sz="11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B98F85F-3DE2-5235-E11B-A1DCF0796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495151"/>
              </p:ext>
            </p:extLst>
          </p:nvPr>
        </p:nvGraphicFramePr>
        <p:xfrm>
          <a:off x="2442397" y="2609427"/>
          <a:ext cx="9395641" cy="2706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284">
                  <a:extLst>
                    <a:ext uri="{9D8B030D-6E8A-4147-A177-3AD203B41FA5}">
                      <a16:colId xmlns:a16="http://schemas.microsoft.com/office/drawing/2014/main" val="2941306813"/>
                    </a:ext>
                  </a:extLst>
                </a:gridCol>
                <a:gridCol w="968622">
                  <a:extLst>
                    <a:ext uri="{9D8B030D-6E8A-4147-A177-3AD203B41FA5}">
                      <a16:colId xmlns:a16="http://schemas.microsoft.com/office/drawing/2014/main" val="334755431"/>
                    </a:ext>
                  </a:extLst>
                </a:gridCol>
                <a:gridCol w="1086050">
                  <a:extLst>
                    <a:ext uri="{9D8B030D-6E8A-4147-A177-3AD203B41FA5}">
                      <a16:colId xmlns:a16="http://schemas.microsoft.com/office/drawing/2014/main" val="3134128135"/>
                    </a:ext>
                  </a:extLst>
                </a:gridCol>
                <a:gridCol w="926024">
                  <a:extLst>
                    <a:ext uri="{9D8B030D-6E8A-4147-A177-3AD203B41FA5}">
                      <a16:colId xmlns:a16="http://schemas.microsoft.com/office/drawing/2014/main" val="1473755756"/>
                    </a:ext>
                  </a:extLst>
                </a:gridCol>
                <a:gridCol w="786821">
                  <a:extLst>
                    <a:ext uri="{9D8B030D-6E8A-4147-A177-3AD203B41FA5}">
                      <a16:colId xmlns:a16="http://schemas.microsoft.com/office/drawing/2014/main" val="1920889694"/>
                    </a:ext>
                  </a:extLst>
                </a:gridCol>
                <a:gridCol w="1043960">
                  <a:extLst>
                    <a:ext uri="{9D8B030D-6E8A-4147-A177-3AD203B41FA5}">
                      <a16:colId xmlns:a16="http://schemas.microsoft.com/office/drawing/2014/main" val="2404906518"/>
                    </a:ext>
                  </a:extLst>
                </a:gridCol>
                <a:gridCol w="1043960">
                  <a:extLst>
                    <a:ext uri="{9D8B030D-6E8A-4147-A177-3AD203B41FA5}">
                      <a16:colId xmlns:a16="http://schemas.microsoft.com/office/drawing/2014/main" val="1713347519"/>
                    </a:ext>
                  </a:extLst>
                </a:gridCol>
                <a:gridCol w="1043960">
                  <a:extLst>
                    <a:ext uri="{9D8B030D-6E8A-4147-A177-3AD203B41FA5}">
                      <a16:colId xmlns:a16="http://schemas.microsoft.com/office/drawing/2014/main" val="2929681485"/>
                    </a:ext>
                  </a:extLst>
                </a:gridCol>
                <a:gridCol w="1043960">
                  <a:extLst>
                    <a:ext uri="{9D8B030D-6E8A-4147-A177-3AD203B41FA5}">
                      <a16:colId xmlns:a16="http://schemas.microsoft.com/office/drawing/2014/main" val="24990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Nombre de usuario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Nombre y apellido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correo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Área responsable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Agregar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Editar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Eliminar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Reportes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022192"/>
                  </a:ext>
                </a:extLst>
              </a:tr>
              <a:tr h="440458"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Editar/eliminar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60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3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8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572551"/>
                  </a:ext>
                </a:extLst>
              </a:tr>
            </a:tbl>
          </a:graphicData>
        </a:graphic>
      </p:graphicFrame>
      <p:sp>
        <p:nvSpPr>
          <p:cNvPr id="48" name="CuadroTexto 47">
            <a:extLst>
              <a:ext uri="{FF2B5EF4-FFF2-40B4-BE49-F238E27FC236}">
                <a16:creationId xmlns:a16="http://schemas.microsoft.com/office/drawing/2014/main" id="{D7C0EBC7-2FD4-7897-A6E8-68241BD4BF44}"/>
              </a:ext>
            </a:extLst>
          </p:cNvPr>
          <p:cNvSpPr txBox="1"/>
          <p:nvPr/>
        </p:nvSpPr>
        <p:spPr>
          <a:xfrm>
            <a:off x="2374490" y="711308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Nombre y Apellidos</a:t>
            </a:r>
            <a:endParaRPr lang="es-PE" sz="12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5389BEB-F092-0AC4-4632-5E7799CE1338}"/>
              </a:ext>
            </a:extLst>
          </p:cNvPr>
          <p:cNvSpPr txBox="1"/>
          <p:nvPr/>
        </p:nvSpPr>
        <p:spPr>
          <a:xfrm>
            <a:off x="2374490" y="980049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correo</a:t>
            </a:r>
            <a:endParaRPr lang="es-PE" sz="12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4C4B529-BD8E-EDA0-3788-AE5429832153}"/>
              </a:ext>
            </a:extLst>
          </p:cNvPr>
          <p:cNvSpPr txBox="1"/>
          <p:nvPr/>
        </p:nvSpPr>
        <p:spPr>
          <a:xfrm>
            <a:off x="2374490" y="1257048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Nombre de usuario</a:t>
            </a:r>
            <a:endParaRPr lang="es-PE" sz="1200" dirty="0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871938BB-5C9C-F32D-4E14-BF822E84ED01}"/>
              </a:ext>
            </a:extLst>
          </p:cNvPr>
          <p:cNvSpPr/>
          <p:nvPr/>
        </p:nvSpPr>
        <p:spPr>
          <a:xfrm>
            <a:off x="3873909" y="1032117"/>
            <a:ext cx="1745226" cy="221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8D8A6986-8BE2-ABD4-7DC8-3BB09230175B}"/>
              </a:ext>
            </a:extLst>
          </p:cNvPr>
          <p:cNvSpPr/>
          <p:nvPr/>
        </p:nvSpPr>
        <p:spPr>
          <a:xfrm>
            <a:off x="3864285" y="1301880"/>
            <a:ext cx="1745226" cy="221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E27484AC-F1EF-3A53-F69E-F88F06560E51}"/>
              </a:ext>
            </a:extLst>
          </p:cNvPr>
          <p:cNvSpPr/>
          <p:nvPr/>
        </p:nvSpPr>
        <p:spPr>
          <a:xfrm>
            <a:off x="3873909" y="755118"/>
            <a:ext cx="1745226" cy="221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2" name="Triángulo isósceles 141">
            <a:extLst>
              <a:ext uri="{FF2B5EF4-FFF2-40B4-BE49-F238E27FC236}">
                <a16:creationId xmlns:a16="http://schemas.microsoft.com/office/drawing/2014/main" id="{9F87594A-7291-22FB-4C59-3093510EDE99}"/>
              </a:ext>
            </a:extLst>
          </p:cNvPr>
          <p:cNvSpPr/>
          <p:nvPr/>
        </p:nvSpPr>
        <p:spPr>
          <a:xfrm rot="16200000">
            <a:off x="9571443" y="6196769"/>
            <a:ext cx="235975" cy="37852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3" name="Triángulo isósceles 142">
            <a:extLst>
              <a:ext uri="{FF2B5EF4-FFF2-40B4-BE49-F238E27FC236}">
                <a16:creationId xmlns:a16="http://schemas.microsoft.com/office/drawing/2014/main" id="{980569AE-FE31-8F79-024F-C486E7720A09}"/>
              </a:ext>
            </a:extLst>
          </p:cNvPr>
          <p:cNvSpPr/>
          <p:nvPr/>
        </p:nvSpPr>
        <p:spPr>
          <a:xfrm rot="5400000">
            <a:off x="11163916" y="6196770"/>
            <a:ext cx="235975" cy="37852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0297000A-61FB-8CFD-AF9D-FA7981592C32}"/>
              </a:ext>
            </a:extLst>
          </p:cNvPr>
          <p:cNvSpPr txBox="1"/>
          <p:nvPr/>
        </p:nvSpPr>
        <p:spPr>
          <a:xfrm>
            <a:off x="10097011" y="6220073"/>
            <a:ext cx="882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Pagina 1-5</a:t>
            </a:r>
            <a:endParaRPr lang="es-PE" sz="1200" dirty="0"/>
          </a:p>
        </p:txBody>
      </p: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806106C5-FCBA-7CAA-0448-46AFA81DEED3}"/>
              </a:ext>
            </a:extLst>
          </p:cNvPr>
          <p:cNvCxnSpPr/>
          <p:nvPr/>
        </p:nvCxnSpPr>
        <p:spPr>
          <a:xfrm>
            <a:off x="2442397" y="2259317"/>
            <a:ext cx="9395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D3BE20AA-EDA9-795E-7435-E9C56FA2A8B1}"/>
              </a:ext>
            </a:extLst>
          </p:cNvPr>
          <p:cNvSpPr txBox="1"/>
          <p:nvPr/>
        </p:nvSpPr>
        <p:spPr>
          <a:xfrm>
            <a:off x="650325" y="741167"/>
            <a:ext cx="1745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</a:rPr>
              <a:t>Creación de usuarios y roles</a:t>
            </a:r>
            <a:endParaRPr lang="es-PE" sz="1100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A1D4AF-CA32-CFB3-0F13-267F79A2F74B}"/>
              </a:ext>
            </a:extLst>
          </p:cNvPr>
          <p:cNvSpPr txBox="1"/>
          <p:nvPr/>
        </p:nvSpPr>
        <p:spPr>
          <a:xfrm>
            <a:off x="665027" y="1198468"/>
            <a:ext cx="174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Maestro de tablas</a:t>
            </a:r>
            <a:endParaRPr lang="es-PE" sz="11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5408212-BE07-6793-C25E-397E82EC022E}"/>
              </a:ext>
            </a:extLst>
          </p:cNvPr>
          <p:cNvSpPr txBox="1"/>
          <p:nvPr/>
        </p:nvSpPr>
        <p:spPr>
          <a:xfrm>
            <a:off x="2410253" y="360969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Área responsable</a:t>
            </a:r>
            <a:endParaRPr lang="es-PE" sz="1200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6BF6FDC-3501-24A1-9DAA-1B0F86D8C936}"/>
              </a:ext>
            </a:extLst>
          </p:cNvPr>
          <p:cNvGrpSpPr/>
          <p:nvPr/>
        </p:nvGrpSpPr>
        <p:grpSpPr>
          <a:xfrm>
            <a:off x="3873909" y="402488"/>
            <a:ext cx="1745226" cy="221704"/>
            <a:chOff x="3731342" y="738244"/>
            <a:chExt cx="2674374" cy="223723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CABA7E2-6864-2442-7580-C6DAC9EDF719}"/>
                </a:ext>
              </a:extLst>
            </p:cNvPr>
            <p:cNvSpPr/>
            <p:nvPr/>
          </p:nvSpPr>
          <p:spPr>
            <a:xfrm>
              <a:off x="3731342" y="738244"/>
              <a:ext cx="2674374" cy="2237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33D4353A-DE3E-0763-1790-CD07548C7C7F}"/>
                </a:ext>
              </a:extLst>
            </p:cNvPr>
            <p:cNvSpPr/>
            <p:nvPr/>
          </p:nvSpPr>
          <p:spPr>
            <a:xfrm>
              <a:off x="6174658" y="738245"/>
              <a:ext cx="216310" cy="2237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" name="Triángulo isósceles 14">
              <a:extLst>
                <a:ext uri="{FF2B5EF4-FFF2-40B4-BE49-F238E27FC236}">
                  <a16:creationId xmlns:a16="http://schemas.microsoft.com/office/drawing/2014/main" id="{0443E81F-C32C-DF31-4FBD-19BB35682CD4}"/>
                </a:ext>
              </a:extLst>
            </p:cNvPr>
            <p:cNvSpPr/>
            <p:nvPr/>
          </p:nvSpPr>
          <p:spPr>
            <a:xfrm flipV="1">
              <a:off x="6199239" y="786186"/>
              <a:ext cx="167148" cy="15490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0A1130F-00E6-CD33-3C2E-401B2D67E867}"/>
              </a:ext>
            </a:extLst>
          </p:cNvPr>
          <p:cNvSpPr/>
          <p:nvPr/>
        </p:nvSpPr>
        <p:spPr>
          <a:xfrm>
            <a:off x="5942053" y="1301464"/>
            <a:ext cx="1179871" cy="276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Agregar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431BF26-B25F-63E3-DD33-73268D6C4D2B}"/>
              </a:ext>
            </a:extLst>
          </p:cNvPr>
          <p:cNvSpPr/>
          <p:nvPr/>
        </p:nvSpPr>
        <p:spPr>
          <a:xfrm>
            <a:off x="3771674" y="3809508"/>
            <a:ext cx="3906699" cy="22933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CFDCE6B-F582-C987-8B68-73EF86AE3E09}"/>
              </a:ext>
            </a:extLst>
          </p:cNvPr>
          <p:cNvSpPr txBox="1"/>
          <p:nvPr/>
        </p:nvSpPr>
        <p:spPr>
          <a:xfrm>
            <a:off x="3771673" y="4280855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Nombre y Apellidos</a:t>
            </a:r>
            <a:endParaRPr lang="es-PE" sz="12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48231E7-AD39-5E4D-756E-02E41FF94340}"/>
              </a:ext>
            </a:extLst>
          </p:cNvPr>
          <p:cNvSpPr txBox="1"/>
          <p:nvPr/>
        </p:nvSpPr>
        <p:spPr>
          <a:xfrm>
            <a:off x="3771673" y="4549596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correo</a:t>
            </a:r>
            <a:endParaRPr lang="es-PE" sz="12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DCF96B5-2691-890A-E91A-495ED6FA308E}"/>
              </a:ext>
            </a:extLst>
          </p:cNvPr>
          <p:cNvSpPr txBox="1"/>
          <p:nvPr/>
        </p:nvSpPr>
        <p:spPr>
          <a:xfrm>
            <a:off x="3771673" y="4826595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Nombre de usuario</a:t>
            </a:r>
            <a:endParaRPr lang="es-PE" sz="12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6AA7B07-8AF7-EB73-630F-BE11C48FBDFC}"/>
              </a:ext>
            </a:extLst>
          </p:cNvPr>
          <p:cNvSpPr/>
          <p:nvPr/>
        </p:nvSpPr>
        <p:spPr>
          <a:xfrm>
            <a:off x="5271092" y="4601664"/>
            <a:ext cx="1745226" cy="221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3C0C30B-1568-2F30-8FF1-430EB83DB989}"/>
              </a:ext>
            </a:extLst>
          </p:cNvPr>
          <p:cNvSpPr/>
          <p:nvPr/>
        </p:nvSpPr>
        <p:spPr>
          <a:xfrm>
            <a:off x="5261468" y="4871427"/>
            <a:ext cx="1745226" cy="221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1D2D915-137F-DFA3-2597-732D7E690C92}"/>
              </a:ext>
            </a:extLst>
          </p:cNvPr>
          <p:cNvSpPr/>
          <p:nvPr/>
        </p:nvSpPr>
        <p:spPr>
          <a:xfrm>
            <a:off x="5271092" y="4304167"/>
            <a:ext cx="1745226" cy="221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0758494-8379-48F0-AB11-F9BB26A6227E}"/>
              </a:ext>
            </a:extLst>
          </p:cNvPr>
          <p:cNvSpPr txBox="1"/>
          <p:nvPr/>
        </p:nvSpPr>
        <p:spPr>
          <a:xfrm>
            <a:off x="3807436" y="3930516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Área responsable</a:t>
            </a:r>
            <a:endParaRPr lang="es-PE" sz="1200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17D7E00-22EC-EC5A-CEF4-B6DE7E63CF1A}"/>
              </a:ext>
            </a:extLst>
          </p:cNvPr>
          <p:cNvSpPr/>
          <p:nvPr/>
        </p:nvSpPr>
        <p:spPr>
          <a:xfrm>
            <a:off x="6400717" y="5707505"/>
            <a:ext cx="1179871" cy="276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Salir</a:t>
            </a:r>
            <a:endParaRPr lang="es-PE" sz="1400" dirty="0">
              <a:solidFill>
                <a:schemeClr val="tx1"/>
              </a:solidFill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F71039EE-82C0-908E-08E4-E324823319A0}"/>
              </a:ext>
            </a:extLst>
          </p:cNvPr>
          <p:cNvGrpSpPr/>
          <p:nvPr/>
        </p:nvGrpSpPr>
        <p:grpSpPr>
          <a:xfrm>
            <a:off x="5271092" y="4003856"/>
            <a:ext cx="1745226" cy="221704"/>
            <a:chOff x="3731342" y="738244"/>
            <a:chExt cx="2674374" cy="223723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1CE3691E-8CA4-17CE-FFA8-7C05B2162B7F}"/>
                </a:ext>
              </a:extLst>
            </p:cNvPr>
            <p:cNvSpPr/>
            <p:nvPr/>
          </p:nvSpPr>
          <p:spPr>
            <a:xfrm>
              <a:off x="3731342" y="738244"/>
              <a:ext cx="2674374" cy="2237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A0FA46B3-66A0-2629-9693-6FE6AC1B9953}"/>
                </a:ext>
              </a:extLst>
            </p:cNvPr>
            <p:cNvSpPr/>
            <p:nvPr/>
          </p:nvSpPr>
          <p:spPr>
            <a:xfrm>
              <a:off x="6174658" y="738245"/>
              <a:ext cx="216310" cy="2237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Triángulo isósceles 33">
              <a:extLst>
                <a:ext uri="{FF2B5EF4-FFF2-40B4-BE49-F238E27FC236}">
                  <a16:creationId xmlns:a16="http://schemas.microsoft.com/office/drawing/2014/main" id="{63DCEAC0-98DF-A2FD-5B7A-A4FC1A776A43}"/>
                </a:ext>
              </a:extLst>
            </p:cNvPr>
            <p:cNvSpPr/>
            <p:nvPr/>
          </p:nvSpPr>
          <p:spPr>
            <a:xfrm flipV="1">
              <a:off x="6199239" y="786186"/>
              <a:ext cx="167148" cy="15490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23619EDB-8BE7-F17C-8385-F31BCF091843}"/>
              </a:ext>
            </a:extLst>
          </p:cNvPr>
          <p:cNvSpPr/>
          <p:nvPr/>
        </p:nvSpPr>
        <p:spPr>
          <a:xfrm>
            <a:off x="5135087" y="5702140"/>
            <a:ext cx="1179871" cy="276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Actualizar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8884D933-252D-A608-1621-8005D4392F33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 flipV="1">
            <a:off x="5725025" y="3358544"/>
            <a:ext cx="5254773" cy="4509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0BD1BE2-4567-D5CC-FFD9-2EEB7DC71908}"/>
              </a:ext>
            </a:extLst>
          </p:cNvPr>
          <p:cNvSpPr/>
          <p:nvPr/>
        </p:nvSpPr>
        <p:spPr>
          <a:xfrm>
            <a:off x="7794685" y="3809508"/>
            <a:ext cx="2666837" cy="7921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BD1A4B20-A32D-ABED-A2BF-875536B08C66}"/>
              </a:ext>
            </a:extLst>
          </p:cNvPr>
          <p:cNvSpPr txBox="1"/>
          <p:nvPr/>
        </p:nvSpPr>
        <p:spPr>
          <a:xfrm>
            <a:off x="7961027" y="3862198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Confirmar eliminar registro</a:t>
            </a:r>
            <a:endParaRPr lang="es-PE" sz="1200" dirty="0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F4AB686D-84B1-5EC9-084D-15AA13E620F0}"/>
              </a:ext>
            </a:extLst>
          </p:cNvPr>
          <p:cNvSpPr/>
          <p:nvPr/>
        </p:nvSpPr>
        <p:spPr>
          <a:xfrm>
            <a:off x="9168270" y="4231932"/>
            <a:ext cx="1179871" cy="276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Salir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ADAD906F-9DF0-118D-33BC-147E355D2B79}"/>
              </a:ext>
            </a:extLst>
          </p:cNvPr>
          <p:cNvSpPr/>
          <p:nvPr/>
        </p:nvSpPr>
        <p:spPr>
          <a:xfrm>
            <a:off x="7839533" y="4223813"/>
            <a:ext cx="1179871" cy="276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Confirmar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1A49D36E-3385-594C-F152-2196832376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454251" y="3356614"/>
            <a:ext cx="1016915" cy="1002357"/>
          </a:xfrm>
          <a:prstGeom prst="bentConnector3">
            <a:avLst>
              <a:gd name="adj1" fmla="val 69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EADBB9E6-5C05-A90A-0525-F8D0E4F75583}"/>
              </a:ext>
            </a:extLst>
          </p:cNvPr>
          <p:cNvCxnSpPr>
            <a:stCxn id="17" idx="2"/>
            <a:endCxn id="2" idx="0"/>
          </p:cNvCxnSpPr>
          <p:nvPr/>
        </p:nvCxnSpPr>
        <p:spPr>
          <a:xfrm rot="16200000" flipH="1">
            <a:off x="6320620" y="1789829"/>
            <a:ext cx="1030967" cy="60822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2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372443E-76F3-BF65-C5D6-DF21061899D2}"/>
              </a:ext>
            </a:extLst>
          </p:cNvPr>
          <p:cNvSpPr/>
          <p:nvPr/>
        </p:nvSpPr>
        <p:spPr>
          <a:xfrm>
            <a:off x="584562" y="237393"/>
            <a:ext cx="11378051" cy="64075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E823E27-43E4-B8EB-DF54-1884156ADB14}"/>
              </a:ext>
            </a:extLst>
          </p:cNvPr>
          <p:cNvSpPr/>
          <p:nvPr/>
        </p:nvSpPr>
        <p:spPr>
          <a:xfrm>
            <a:off x="574728" y="237394"/>
            <a:ext cx="1686689" cy="6407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594FC6-F16D-E471-7C36-EC33DC577636}"/>
              </a:ext>
            </a:extLst>
          </p:cNvPr>
          <p:cNvSpPr txBox="1"/>
          <p:nvPr/>
        </p:nvSpPr>
        <p:spPr>
          <a:xfrm>
            <a:off x="584563" y="1730477"/>
            <a:ext cx="134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Inventario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7E96AC-E3C7-29BB-6559-2E3DA3B009B8}"/>
              </a:ext>
            </a:extLst>
          </p:cNvPr>
          <p:cNvSpPr txBox="1"/>
          <p:nvPr/>
        </p:nvSpPr>
        <p:spPr>
          <a:xfrm>
            <a:off x="584562" y="437727"/>
            <a:ext cx="168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Configuración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CC530D-4591-E46D-83B0-E6CB4F65AA51}"/>
              </a:ext>
            </a:extLst>
          </p:cNvPr>
          <p:cNvSpPr txBox="1"/>
          <p:nvPr/>
        </p:nvSpPr>
        <p:spPr>
          <a:xfrm>
            <a:off x="781665" y="2259317"/>
            <a:ext cx="1592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Registro de activo</a:t>
            </a:r>
            <a:endParaRPr lang="es-PE" sz="11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D8EDFCD-77F0-FC34-2635-431A6687D553}"/>
              </a:ext>
            </a:extLst>
          </p:cNvPr>
          <p:cNvSpPr txBox="1"/>
          <p:nvPr/>
        </p:nvSpPr>
        <p:spPr>
          <a:xfrm>
            <a:off x="771831" y="2013008"/>
            <a:ext cx="1592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Listado de activos</a:t>
            </a:r>
            <a:endParaRPr lang="es-PE" sz="11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BE20AA-EDA9-795E-7435-E9C56FA2A8B1}"/>
              </a:ext>
            </a:extLst>
          </p:cNvPr>
          <p:cNvSpPr txBox="1"/>
          <p:nvPr/>
        </p:nvSpPr>
        <p:spPr>
          <a:xfrm>
            <a:off x="650325" y="741167"/>
            <a:ext cx="1745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Creación de usuarios y roles</a:t>
            </a:r>
            <a:endParaRPr lang="es-PE" sz="11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A1D4AF-CA32-CFB3-0F13-267F79A2F74B}"/>
              </a:ext>
            </a:extLst>
          </p:cNvPr>
          <p:cNvSpPr txBox="1"/>
          <p:nvPr/>
        </p:nvSpPr>
        <p:spPr>
          <a:xfrm>
            <a:off x="665027" y="1198468"/>
            <a:ext cx="174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</a:rPr>
              <a:t>Maestro de tablas</a:t>
            </a:r>
            <a:endParaRPr lang="es-PE" sz="11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5408212-BE07-6793-C25E-397E82EC022E}"/>
              </a:ext>
            </a:extLst>
          </p:cNvPr>
          <p:cNvSpPr txBox="1"/>
          <p:nvPr/>
        </p:nvSpPr>
        <p:spPr>
          <a:xfrm>
            <a:off x="2410253" y="360969"/>
            <a:ext cx="24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Tabla</a:t>
            </a:r>
            <a:endParaRPr lang="es-PE" sz="1200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6BF6FDC-3501-24A1-9DAA-1B0F86D8C936}"/>
              </a:ext>
            </a:extLst>
          </p:cNvPr>
          <p:cNvGrpSpPr/>
          <p:nvPr/>
        </p:nvGrpSpPr>
        <p:grpSpPr>
          <a:xfrm>
            <a:off x="3873909" y="402488"/>
            <a:ext cx="1745226" cy="221704"/>
            <a:chOff x="3731342" y="738244"/>
            <a:chExt cx="2674374" cy="223723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CABA7E2-6864-2442-7580-C6DAC9EDF719}"/>
                </a:ext>
              </a:extLst>
            </p:cNvPr>
            <p:cNvSpPr/>
            <p:nvPr/>
          </p:nvSpPr>
          <p:spPr>
            <a:xfrm>
              <a:off x="3731342" y="738244"/>
              <a:ext cx="2674374" cy="2237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dirty="0"/>
                <a:t>proveedor</a:t>
              </a:r>
              <a:endParaRPr lang="es-PE" sz="1100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33D4353A-DE3E-0763-1790-CD07548C7C7F}"/>
                </a:ext>
              </a:extLst>
            </p:cNvPr>
            <p:cNvSpPr/>
            <p:nvPr/>
          </p:nvSpPr>
          <p:spPr>
            <a:xfrm>
              <a:off x="6174658" y="738245"/>
              <a:ext cx="216310" cy="2237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" name="Triángulo isósceles 14">
              <a:extLst>
                <a:ext uri="{FF2B5EF4-FFF2-40B4-BE49-F238E27FC236}">
                  <a16:creationId xmlns:a16="http://schemas.microsoft.com/office/drawing/2014/main" id="{0443E81F-C32C-DF31-4FBD-19BB35682CD4}"/>
                </a:ext>
              </a:extLst>
            </p:cNvPr>
            <p:cNvSpPr/>
            <p:nvPr/>
          </p:nvSpPr>
          <p:spPr>
            <a:xfrm flipV="1">
              <a:off x="6199239" y="786186"/>
              <a:ext cx="167148" cy="15490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71947-869C-4790-A10C-3596EF669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52800"/>
              </p:ext>
            </p:extLst>
          </p:nvPr>
        </p:nvGraphicFramePr>
        <p:xfrm>
          <a:off x="2490718" y="975978"/>
          <a:ext cx="3216358" cy="2665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89">
                  <a:extLst>
                    <a:ext uri="{9D8B030D-6E8A-4147-A177-3AD203B41FA5}">
                      <a16:colId xmlns:a16="http://schemas.microsoft.com/office/drawing/2014/main" val="2941306813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1492889139"/>
                    </a:ext>
                  </a:extLst>
                </a:gridCol>
                <a:gridCol w="850380">
                  <a:extLst>
                    <a:ext uri="{9D8B030D-6E8A-4147-A177-3AD203B41FA5}">
                      <a16:colId xmlns:a16="http://schemas.microsoft.com/office/drawing/2014/main" val="894864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Campo 1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Campo 2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Opciones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022192"/>
                  </a:ext>
                </a:extLst>
              </a:tr>
              <a:tr h="440458">
                <a:tc>
                  <a:txBody>
                    <a:bodyPr/>
                    <a:lstStyle/>
                    <a:p>
                      <a:r>
                        <a:rPr lang="es-PE" sz="1050" dirty="0">
                          <a:solidFill>
                            <a:schemeClr val="tx1"/>
                          </a:solidFill>
                        </a:rPr>
                        <a:t>Campo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Campo 2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>
                          <a:solidFill>
                            <a:schemeClr val="tx1"/>
                          </a:solidFill>
                        </a:rPr>
                        <a:t>Editar/ eliminar</a:t>
                      </a:r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60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3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8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572551"/>
                  </a:ext>
                </a:extLst>
              </a:tr>
            </a:tbl>
          </a:graphicData>
        </a:graphic>
      </p:graphicFrame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38301764-A2FC-0B19-33E4-72BA5820762B}"/>
              </a:ext>
            </a:extLst>
          </p:cNvPr>
          <p:cNvSpPr/>
          <p:nvPr/>
        </p:nvSpPr>
        <p:spPr>
          <a:xfrm>
            <a:off x="4527204" y="4103065"/>
            <a:ext cx="1179871" cy="276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Guardar</a:t>
            </a:r>
            <a:endParaRPr lang="es-P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10308EB-883B-C478-26F1-02778D2C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95" y="0"/>
            <a:ext cx="10762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89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544</Words>
  <Application>Microsoft Office PowerPoint</Application>
  <PresentationFormat>Panorámica</PresentationFormat>
  <Paragraphs>300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Monica Lizcette Seeman Alvarado</dc:creator>
  <cp:lastModifiedBy>Monica Lizcette Seeman Alvarado</cp:lastModifiedBy>
  <cp:revision>10</cp:revision>
  <dcterms:created xsi:type="dcterms:W3CDTF">2024-05-09T22:43:55Z</dcterms:created>
  <dcterms:modified xsi:type="dcterms:W3CDTF">2024-05-14T21:42:23Z</dcterms:modified>
</cp:coreProperties>
</file>