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notesSlides/notesSlide20.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ppt/notesSlides/notesSlide21.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charts/chart15.xml" ContentType="application/vnd.openxmlformats-officedocument.drawingml.chart+xml"/>
  <Override PartName="/ppt/theme/themeOverride15.xml" ContentType="application/vnd.openxmlformats-officedocument.themeOverride+xml"/>
  <Override PartName="/ppt/notesSlides/notesSlide22.xml" ContentType="application/vnd.openxmlformats-officedocument.presentationml.notesSlide+xml"/>
  <Override PartName="/ppt/charts/chart16.xml" ContentType="application/vnd.openxmlformats-officedocument.drawingml.chart+xml"/>
  <Override PartName="/ppt/theme/themeOverride1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42"/>
  </p:notesMasterIdLst>
  <p:sldIdLst>
    <p:sldId id="299" r:id="rId3"/>
    <p:sldId id="361" r:id="rId4"/>
    <p:sldId id="416" r:id="rId5"/>
    <p:sldId id="409" r:id="rId6"/>
    <p:sldId id="412" r:id="rId7"/>
    <p:sldId id="432" r:id="rId8"/>
    <p:sldId id="414" r:id="rId9"/>
    <p:sldId id="410" r:id="rId10"/>
    <p:sldId id="418" r:id="rId11"/>
    <p:sldId id="411" r:id="rId12"/>
    <p:sldId id="420" r:id="rId13"/>
    <p:sldId id="421" r:id="rId14"/>
    <p:sldId id="423" r:id="rId15"/>
    <p:sldId id="422" r:id="rId16"/>
    <p:sldId id="424" r:id="rId17"/>
    <p:sldId id="425" r:id="rId18"/>
    <p:sldId id="428" r:id="rId19"/>
    <p:sldId id="426" r:id="rId20"/>
    <p:sldId id="427" r:id="rId21"/>
    <p:sldId id="430" r:id="rId22"/>
    <p:sldId id="391" r:id="rId23"/>
    <p:sldId id="393" r:id="rId24"/>
    <p:sldId id="392" r:id="rId25"/>
    <p:sldId id="405" r:id="rId26"/>
    <p:sldId id="394" r:id="rId27"/>
    <p:sldId id="407" r:id="rId28"/>
    <p:sldId id="396" r:id="rId29"/>
    <p:sldId id="408" r:id="rId30"/>
    <p:sldId id="395" r:id="rId31"/>
    <p:sldId id="431" r:id="rId32"/>
    <p:sldId id="397" r:id="rId33"/>
    <p:sldId id="399" r:id="rId34"/>
    <p:sldId id="400" r:id="rId35"/>
    <p:sldId id="401" r:id="rId36"/>
    <p:sldId id="402" r:id="rId37"/>
    <p:sldId id="403" r:id="rId38"/>
    <p:sldId id="404" r:id="rId39"/>
    <p:sldId id="385" r:id="rId40"/>
    <p:sldId id="30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6E362E-DB93-4AF8-A5A5-20037E56BDC0}">
          <p14:sldIdLst>
            <p14:sldId id="299"/>
            <p14:sldId id="361"/>
            <p14:sldId id="416"/>
            <p14:sldId id="409"/>
            <p14:sldId id="412"/>
            <p14:sldId id="432"/>
            <p14:sldId id="414"/>
            <p14:sldId id="410"/>
            <p14:sldId id="418"/>
            <p14:sldId id="411"/>
            <p14:sldId id="420"/>
            <p14:sldId id="421"/>
            <p14:sldId id="423"/>
            <p14:sldId id="422"/>
            <p14:sldId id="424"/>
            <p14:sldId id="425"/>
            <p14:sldId id="428"/>
            <p14:sldId id="426"/>
            <p14:sldId id="427"/>
            <p14:sldId id="430"/>
            <p14:sldId id="391"/>
            <p14:sldId id="393"/>
            <p14:sldId id="392"/>
            <p14:sldId id="405"/>
            <p14:sldId id="394"/>
            <p14:sldId id="407"/>
            <p14:sldId id="396"/>
            <p14:sldId id="408"/>
            <p14:sldId id="395"/>
            <p14:sldId id="431"/>
            <p14:sldId id="397"/>
            <p14:sldId id="399"/>
            <p14:sldId id="400"/>
            <p14:sldId id="401"/>
            <p14:sldId id="402"/>
            <p14:sldId id="403"/>
            <p14:sldId id="404"/>
            <p14:sldId id="385"/>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8017" autoAdjust="0"/>
  </p:normalViewPr>
  <p:slideViewPr>
    <p:cSldViewPr>
      <p:cViewPr varScale="1">
        <p:scale>
          <a:sx n="67" d="100"/>
          <a:sy n="67" d="100"/>
        </p:scale>
        <p:origin x="1248" y="78"/>
      </p:cViewPr>
      <p:guideLst>
        <p:guide orient="horz" pos="2160"/>
        <p:guide pos="2880"/>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embeddings/oleObject8.bin"/><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embeddings/oleObject9.bin"/><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embeddings/oleObject10.bin"/><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embeddings/oleObject11.bin"/><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oleObject" Target="../embeddings/oleObject12.bin"/><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oleObject" Target="../embeddings/oleObject13.bin"/><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oleObject" Target="../embeddings/oleObject14.bin"/><Relationship Id="rId1" Type="http://schemas.openxmlformats.org/officeDocument/2006/relationships/themeOverride" Target="../theme/themeOverride16.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VHAANNHSM10.v11.med.va.gov\SMITREC%20DATA\Ind\John\JM\Ira%20Katz\Suicide%20Meetings%202017\5-3-17%20VA%20DoD%20Suicide%20Conference%20abstracts\5.%205-3-17%20JOHN%20M%20-%20Race-Ethnicity%20Suicide%20YES\7-27-17%20wisqars\Rate%20VHA%20%20Vet%20Users%202001-2014%20By%20Race%20Sex%20AND%20CDC.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VHAANNHSM10.v11.med.va.gov\SMITREC%20DATA\Ind\John\JM\Ira%20Katz\Suicide%20Meetings%202017\5-3-17%20VA%20DoD%20Suicide%20Conference%20abstracts\5.%205-3-17%20JOHN%20M%20-%20Race-Ethnicity%20Suicide%20YES\7-27-17%20wisqars\Rate%20VHA%20%20Vet%20Users%202001-2014%20By%20Race%20Sex%20AND%20CDC.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VHAANNHSM10.v11.med.va.gov\SMITREC%20DATA\Ind\John\JM\Ira%20Katz\Suicide%20Meetings%202017\5-3-17%20VA%20DoD%20Suicide%20Conference%20abstracts\5.%205-3-17%20JOHN%20M%20-%20Race-Ethnicity%20Suicide%20YES\7-27-17%20wisqars\Rate%20VHA%20%20Vet%20Users%202001-2014%20By%20Race%20Sex%20AND%20CDC.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embeddings/oleObject7.bin"/><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v>Race</c:v>
          </c:tx>
          <c:dLbls>
            <c:numFmt formatCode="0.0%" sourceLinked="0"/>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'Charts development'!$B$110:$B$116</c:f>
              <c:strCache>
                <c:ptCount val="7"/>
                <c:pt idx="0">
                  <c:v>American Indian / Native Alaskan</c:v>
                </c:pt>
                <c:pt idx="1">
                  <c:v>Black </c:v>
                </c:pt>
                <c:pt idx="2">
                  <c:v>Asian/Pacific Islander</c:v>
                </c:pt>
                <c:pt idx="3">
                  <c:v>White</c:v>
                </c:pt>
                <c:pt idx="4">
                  <c:v>Unknown </c:v>
                </c:pt>
                <c:pt idx="5">
                  <c:v>Two or more categories </c:v>
                </c:pt>
                <c:pt idx="6">
                  <c:v>Hispanic</c:v>
                </c:pt>
              </c:strCache>
            </c:strRef>
          </c:cat>
          <c:val>
            <c:numRef>
              <c:f>'Charts development'!$Q$110:$Q$116</c:f>
              <c:numCache>
                <c:formatCode>General</c:formatCode>
                <c:ptCount val="7"/>
                <c:pt idx="0">
                  <c:v>115</c:v>
                </c:pt>
                <c:pt idx="1">
                  <c:v>1263</c:v>
                </c:pt>
                <c:pt idx="2">
                  <c:v>209</c:v>
                </c:pt>
                <c:pt idx="3">
                  <c:v>22208</c:v>
                </c:pt>
                <c:pt idx="4">
                  <c:v>2177</c:v>
                </c:pt>
                <c:pt idx="5">
                  <c:v>425</c:v>
                </c:pt>
                <c:pt idx="6">
                  <c:v>590</c:v>
                </c:pt>
              </c:numCache>
            </c:numRef>
          </c:val>
          <c:extLst>
            <c:ext xmlns:c16="http://schemas.microsoft.com/office/drawing/2014/chart" uri="{C3380CC4-5D6E-409C-BE32-E72D297353CC}">
              <c16:uniqueId val="{00000000-E4D5-4871-A0C8-BE5C34DE6C85}"/>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600"/>
          </a:pPr>
          <a:endParaRPr lang="en-US"/>
        </a:p>
      </c:txPr>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ALLVET_VHA!$C$3</c:f>
              <c:strCache>
                <c:ptCount val="1"/>
                <c:pt idx="0">
                  <c:v>All Veterans                                 (n=99,803)</c:v>
                </c:pt>
              </c:strCache>
            </c:strRef>
          </c:tx>
          <c:dLbls>
            <c:numFmt formatCode="0.0%" sourceLinked="0"/>
            <c:spPr>
              <a:noFill/>
              <a:ln>
                <a:noFill/>
              </a:ln>
              <a:effectLst/>
            </c:spPr>
            <c:txPr>
              <a:bodyPr/>
              <a:lstStyle/>
              <a:p>
                <a:pPr>
                  <a:defRPr sz="16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ALLVET_VHA!$B$5:$B$11</c:f>
              <c:strCache>
                <c:ptCount val="7"/>
                <c:pt idx="0">
                  <c:v>American Indian/Alaskan Native</c:v>
                </c:pt>
                <c:pt idx="1">
                  <c:v>Black</c:v>
                </c:pt>
                <c:pt idx="2">
                  <c:v>Asian/Pacific Islander</c:v>
                </c:pt>
                <c:pt idx="3">
                  <c:v>White</c:v>
                </c:pt>
                <c:pt idx="4">
                  <c:v>Unknown</c:v>
                </c:pt>
                <c:pt idx="5">
                  <c:v>Other/Multiple Race</c:v>
                </c:pt>
                <c:pt idx="6">
                  <c:v>Hispanic</c:v>
                </c:pt>
              </c:strCache>
            </c:strRef>
          </c:cat>
          <c:val>
            <c:numRef>
              <c:f>ALLVET_VHA!$C$5:$C$11</c:f>
              <c:numCache>
                <c:formatCode>#,##0</c:formatCode>
                <c:ptCount val="7"/>
                <c:pt idx="0">
                  <c:v>414</c:v>
                </c:pt>
                <c:pt idx="1">
                  <c:v>4627</c:v>
                </c:pt>
                <c:pt idx="2">
                  <c:v>908</c:v>
                </c:pt>
                <c:pt idx="3">
                  <c:v>76710</c:v>
                </c:pt>
                <c:pt idx="4">
                  <c:v>13777</c:v>
                </c:pt>
                <c:pt idx="5">
                  <c:v>663</c:v>
                </c:pt>
                <c:pt idx="6">
                  <c:v>2704</c:v>
                </c:pt>
              </c:numCache>
            </c:numRef>
          </c:val>
          <c:extLst>
            <c:ext xmlns:c16="http://schemas.microsoft.com/office/drawing/2014/chart" uri="{C3380CC4-5D6E-409C-BE32-E72D297353CC}">
              <c16:uniqueId val="{00000000-7B65-4E2C-8EF4-1F9679A64E5E}"/>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800"/>
          </a:pPr>
          <a:endParaRPr lang="en-US"/>
        </a:p>
      </c:txPr>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ALLVET_VHA!$E$3</c:f>
              <c:strCache>
                <c:ptCount val="1"/>
                <c:pt idx="0">
                  <c:v>Recent VHA Utilizing Veterans (27.0%, n=26,987)</c:v>
                </c:pt>
              </c:strCache>
            </c:strRef>
          </c:tx>
          <c:dLbls>
            <c:numFmt formatCode="0.0%" sourceLinked="0"/>
            <c:spPr>
              <a:noFill/>
              <a:ln>
                <a:noFill/>
              </a:ln>
              <a:effectLst/>
            </c:spPr>
            <c:txPr>
              <a:bodyPr/>
              <a:lstStyle/>
              <a:p>
                <a:pPr>
                  <a:defRPr sz="14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ALLVET_VHA!$B$5:$B$11</c:f>
              <c:strCache>
                <c:ptCount val="7"/>
                <c:pt idx="0">
                  <c:v>American Indian/Alaskan Native</c:v>
                </c:pt>
                <c:pt idx="1">
                  <c:v>Black</c:v>
                </c:pt>
                <c:pt idx="2">
                  <c:v>Asian/Pacific Islander</c:v>
                </c:pt>
                <c:pt idx="3">
                  <c:v>White</c:v>
                </c:pt>
                <c:pt idx="4">
                  <c:v>Unknown</c:v>
                </c:pt>
                <c:pt idx="5">
                  <c:v>Other/Multiple Race</c:v>
                </c:pt>
                <c:pt idx="6">
                  <c:v>Hispanic</c:v>
                </c:pt>
              </c:strCache>
            </c:strRef>
          </c:cat>
          <c:val>
            <c:numRef>
              <c:f>ALLVET_VHA!$E$5:$E$11</c:f>
              <c:numCache>
                <c:formatCode>#,##0</c:formatCode>
                <c:ptCount val="7"/>
                <c:pt idx="0">
                  <c:v>115</c:v>
                </c:pt>
                <c:pt idx="1">
                  <c:v>1263</c:v>
                </c:pt>
                <c:pt idx="2">
                  <c:v>209</c:v>
                </c:pt>
                <c:pt idx="3">
                  <c:v>22208</c:v>
                </c:pt>
                <c:pt idx="4">
                  <c:v>2177</c:v>
                </c:pt>
                <c:pt idx="5">
                  <c:v>425</c:v>
                </c:pt>
                <c:pt idx="6">
                  <c:v>590</c:v>
                </c:pt>
              </c:numCache>
            </c:numRef>
          </c:val>
          <c:extLst>
            <c:ext xmlns:c16="http://schemas.microsoft.com/office/drawing/2014/chart" uri="{C3380CC4-5D6E-409C-BE32-E72D297353CC}">
              <c16:uniqueId val="{00000000-7716-4DF7-B9FD-FD8153E4DE77}"/>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800"/>
          </a:pPr>
          <a:endParaRPr lang="en-US"/>
        </a:p>
      </c:txPr>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ALLVET_VHA!$G$3</c:f>
              <c:strCache>
                <c:ptCount val="1"/>
                <c:pt idx="0">
                  <c:v>Non-Recent VHA Utilizing Veterans (73.0%, n=72,816)</c:v>
                </c:pt>
              </c:strCache>
            </c:strRef>
          </c:tx>
          <c:dLbls>
            <c:numFmt formatCode="0.0%" sourceLinked="0"/>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ALLVET_VHA!$B$5:$B$11</c:f>
              <c:strCache>
                <c:ptCount val="7"/>
                <c:pt idx="0">
                  <c:v>American Indian/Alaskan Native</c:v>
                </c:pt>
                <c:pt idx="1">
                  <c:v>Black</c:v>
                </c:pt>
                <c:pt idx="2">
                  <c:v>Asian/Pacific Islander</c:v>
                </c:pt>
                <c:pt idx="3">
                  <c:v>White</c:v>
                </c:pt>
                <c:pt idx="4">
                  <c:v>Unknown</c:v>
                </c:pt>
                <c:pt idx="5">
                  <c:v>Other/Multiple Race</c:v>
                </c:pt>
                <c:pt idx="6">
                  <c:v>Hispanic</c:v>
                </c:pt>
              </c:strCache>
            </c:strRef>
          </c:cat>
          <c:val>
            <c:numRef>
              <c:f>ALLVET_VHA!$G$5:$G$11</c:f>
              <c:numCache>
                <c:formatCode>#,##0</c:formatCode>
                <c:ptCount val="7"/>
                <c:pt idx="0">
                  <c:v>299</c:v>
                </c:pt>
                <c:pt idx="1">
                  <c:v>3364</c:v>
                </c:pt>
                <c:pt idx="2">
                  <c:v>699</c:v>
                </c:pt>
                <c:pt idx="3">
                  <c:v>54502</c:v>
                </c:pt>
                <c:pt idx="4">
                  <c:v>11600</c:v>
                </c:pt>
                <c:pt idx="5">
                  <c:v>238</c:v>
                </c:pt>
                <c:pt idx="6">
                  <c:v>2114</c:v>
                </c:pt>
              </c:numCache>
            </c:numRef>
          </c:val>
          <c:extLst>
            <c:ext xmlns:c16="http://schemas.microsoft.com/office/drawing/2014/chart" uri="{C3380CC4-5D6E-409C-BE32-E72D297353CC}">
              <c16:uniqueId val="{00000000-EEBF-4371-841D-A5658564B740}"/>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800"/>
          </a:pPr>
          <a:endParaRPr lang="en-US"/>
        </a:p>
      </c:txPr>
    </c:legend>
    <c:plotVisOnly val="1"/>
    <c:dispBlanksAs val="gap"/>
    <c:showDLblsOverMax val="0"/>
  </c:chart>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6183339839472901E-2"/>
          <c:y val="0.1281940238239451"/>
          <c:w val="0.83061157838224764"/>
          <c:h val="0.72389803894600513"/>
        </c:manualLayout>
      </c:layout>
      <c:lineChart>
        <c:grouping val="standard"/>
        <c:varyColors val="0"/>
        <c:ser>
          <c:idx val="1"/>
          <c:order val="0"/>
          <c:tx>
            <c:v>Non-Minority Males</c:v>
          </c:tx>
          <c:cat>
            <c:numRef>
              <c:f>ALLVET_Minority!$A$4:$A$17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ALLVET_Minority!$E$4:$E$17</c:f>
              <c:numCache>
                <c:formatCode>#,##0</c:formatCode>
                <c:ptCount val="14"/>
                <c:pt idx="0">
                  <c:v>5047</c:v>
                </c:pt>
                <c:pt idx="1">
                  <c:v>5173</c:v>
                </c:pt>
                <c:pt idx="2">
                  <c:v>4973</c:v>
                </c:pt>
                <c:pt idx="3">
                  <c:v>4944</c:v>
                </c:pt>
                <c:pt idx="4">
                  <c:v>5215</c:v>
                </c:pt>
                <c:pt idx="5">
                  <c:v>5302</c:v>
                </c:pt>
                <c:pt idx="6">
                  <c:v>5440</c:v>
                </c:pt>
                <c:pt idx="7">
                  <c:v>5339</c:v>
                </c:pt>
                <c:pt idx="8">
                  <c:v>4979</c:v>
                </c:pt>
                <c:pt idx="9">
                  <c:v>5133</c:v>
                </c:pt>
                <c:pt idx="10">
                  <c:v>5754</c:v>
                </c:pt>
                <c:pt idx="11">
                  <c:v>5805</c:v>
                </c:pt>
                <c:pt idx="12">
                  <c:v>5727</c:v>
                </c:pt>
                <c:pt idx="13">
                  <c:v>5629</c:v>
                </c:pt>
              </c:numCache>
            </c:numRef>
          </c:val>
          <c:smooth val="0"/>
          <c:extLst>
            <c:ext xmlns:c16="http://schemas.microsoft.com/office/drawing/2014/chart" uri="{C3380CC4-5D6E-409C-BE32-E72D297353CC}">
              <c16:uniqueId val="{00000000-F73B-4EE8-BB1F-6272FFD4166C}"/>
            </c:ext>
          </c:extLst>
        </c:ser>
        <c:ser>
          <c:idx val="2"/>
          <c:order val="1"/>
          <c:tx>
            <c:v>Non-Minority Females</c:v>
          </c:tx>
          <c:cat>
            <c:numRef>
              <c:f>ALLVET_Minority!$A$4:$A$17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ALLVET_Minority!$G$4:$G$17</c:f>
              <c:numCache>
                <c:formatCode>#,##0</c:formatCode>
                <c:ptCount val="14"/>
                <c:pt idx="0">
                  <c:v>144</c:v>
                </c:pt>
                <c:pt idx="1">
                  <c:v>127</c:v>
                </c:pt>
                <c:pt idx="2">
                  <c:v>133</c:v>
                </c:pt>
                <c:pt idx="3">
                  <c:v>143</c:v>
                </c:pt>
                <c:pt idx="4">
                  <c:v>165</c:v>
                </c:pt>
                <c:pt idx="5">
                  <c:v>152</c:v>
                </c:pt>
                <c:pt idx="6">
                  <c:v>155</c:v>
                </c:pt>
                <c:pt idx="7">
                  <c:v>183</c:v>
                </c:pt>
                <c:pt idx="8">
                  <c:v>184</c:v>
                </c:pt>
                <c:pt idx="9">
                  <c:v>196</c:v>
                </c:pt>
                <c:pt idx="10">
                  <c:v>208</c:v>
                </c:pt>
                <c:pt idx="11">
                  <c:v>210</c:v>
                </c:pt>
                <c:pt idx="12">
                  <c:v>196</c:v>
                </c:pt>
                <c:pt idx="13">
                  <c:v>234</c:v>
                </c:pt>
              </c:numCache>
            </c:numRef>
          </c:val>
          <c:smooth val="0"/>
          <c:extLst>
            <c:ext xmlns:c16="http://schemas.microsoft.com/office/drawing/2014/chart" uri="{C3380CC4-5D6E-409C-BE32-E72D297353CC}">
              <c16:uniqueId val="{00000001-F73B-4EE8-BB1F-6272FFD4166C}"/>
            </c:ext>
          </c:extLst>
        </c:ser>
        <c:ser>
          <c:idx val="4"/>
          <c:order val="2"/>
          <c:tx>
            <c:v>Minority Males</c:v>
          </c:tx>
          <c:cat>
            <c:numRef>
              <c:f>ALLVET_Minority!$A$4:$A$17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ALLVET_Minority!$K$4:$K$17</c:f>
              <c:numCache>
                <c:formatCode>#,##0</c:formatCode>
                <c:ptCount val="14"/>
                <c:pt idx="0">
                  <c:v>509</c:v>
                </c:pt>
                <c:pt idx="1">
                  <c:v>498</c:v>
                </c:pt>
                <c:pt idx="2">
                  <c:v>505</c:v>
                </c:pt>
                <c:pt idx="3">
                  <c:v>517</c:v>
                </c:pt>
                <c:pt idx="4">
                  <c:v>543</c:v>
                </c:pt>
                <c:pt idx="5">
                  <c:v>511</c:v>
                </c:pt>
                <c:pt idx="6">
                  <c:v>564</c:v>
                </c:pt>
                <c:pt idx="7">
                  <c:v>598</c:v>
                </c:pt>
                <c:pt idx="8">
                  <c:v>605</c:v>
                </c:pt>
                <c:pt idx="9">
                  <c:v>622</c:v>
                </c:pt>
                <c:pt idx="10">
                  <c:v>760</c:v>
                </c:pt>
                <c:pt idx="11">
                  <c:v>836</c:v>
                </c:pt>
                <c:pt idx="12">
                  <c:v>879</c:v>
                </c:pt>
                <c:pt idx="13">
                  <c:v>828</c:v>
                </c:pt>
              </c:numCache>
            </c:numRef>
          </c:val>
          <c:smooth val="0"/>
          <c:extLst>
            <c:ext xmlns:c16="http://schemas.microsoft.com/office/drawing/2014/chart" uri="{C3380CC4-5D6E-409C-BE32-E72D297353CC}">
              <c16:uniqueId val="{00000002-F73B-4EE8-BB1F-6272FFD4166C}"/>
            </c:ext>
          </c:extLst>
        </c:ser>
        <c:ser>
          <c:idx val="5"/>
          <c:order val="3"/>
          <c:tx>
            <c:v>Minority Females</c:v>
          </c:tx>
          <c:cat>
            <c:numRef>
              <c:f>ALLVET_Minority!$A$4:$A$17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ALLVET_Minority!$M$4:$M$17</c:f>
              <c:numCache>
                <c:formatCode>#,##0</c:formatCode>
                <c:ptCount val="14"/>
                <c:pt idx="0">
                  <c:v>24</c:v>
                </c:pt>
                <c:pt idx="1">
                  <c:v>17</c:v>
                </c:pt>
                <c:pt idx="2">
                  <c:v>23</c:v>
                </c:pt>
                <c:pt idx="3">
                  <c:v>28</c:v>
                </c:pt>
                <c:pt idx="4">
                  <c:v>34</c:v>
                </c:pt>
                <c:pt idx="5">
                  <c:v>25</c:v>
                </c:pt>
                <c:pt idx="6">
                  <c:v>29</c:v>
                </c:pt>
                <c:pt idx="7">
                  <c:v>35</c:v>
                </c:pt>
                <c:pt idx="8">
                  <c:v>40</c:v>
                </c:pt>
                <c:pt idx="9">
                  <c:v>39</c:v>
                </c:pt>
                <c:pt idx="10">
                  <c:v>40</c:v>
                </c:pt>
                <c:pt idx="11">
                  <c:v>40</c:v>
                </c:pt>
                <c:pt idx="12">
                  <c:v>52</c:v>
                </c:pt>
                <c:pt idx="13">
                  <c:v>64</c:v>
                </c:pt>
              </c:numCache>
            </c:numRef>
          </c:val>
          <c:smooth val="0"/>
          <c:extLst>
            <c:ext xmlns:c16="http://schemas.microsoft.com/office/drawing/2014/chart" uri="{C3380CC4-5D6E-409C-BE32-E72D297353CC}">
              <c16:uniqueId val="{00000003-F73B-4EE8-BB1F-6272FFD4166C}"/>
            </c:ext>
          </c:extLst>
        </c:ser>
        <c:dLbls>
          <c:showLegendKey val="0"/>
          <c:showVal val="0"/>
          <c:showCatName val="0"/>
          <c:showSerName val="0"/>
          <c:showPercent val="0"/>
          <c:showBubbleSize val="0"/>
        </c:dLbls>
        <c:marker val="1"/>
        <c:smooth val="0"/>
        <c:axId val="49400064"/>
        <c:axId val="49414144"/>
      </c:lineChart>
      <c:catAx>
        <c:axId val="49400064"/>
        <c:scaling>
          <c:orientation val="minMax"/>
        </c:scaling>
        <c:delete val="0"/>
        <c:axPos val="b"/>
        <c:numFmt formatCode="General" sourceLinked="1"/>
        <c:majorTickMark val="out"/>
        <c:minorTickMark val="none"/>
        <c:tickLblPos val="nextTo"/>
        <c:txPr>
          <a:bodyPr/>
          <a:lstStyle/>
          <a:p>
            <a:pPr>
              <a:defRPr sz="1200"/>
            </a:pPr>
            <a:endParaRPr lang="en-US"/>
          </a:p>
        </c:txPr>
        <c:crossAx val="49414144"/>
        <c:crosses val="autoZero"/>
        <c:auto val="1"/>
        <c:lblAlgn val="ctr"/>
        <c:lblOffset val="100"/>
        <c:noMultiLvlLbl val="0"/>
      </c:catAx>
      <c:valAx>
        <c:axId val="49414144"/>
        <c:scaling>
          <c:orientation val="minMax"/>
          <c:max val="6000"/>
        </c:scaling>
        <c:delete val="0"/>
        <c:axPos val="l"/>
        <c:majorGridlines/>
        <c:numFmt formatCode="#,##0" sourceLinked="0"/>
        <c:majorTickMark val="out"/>
        <c:minorTickMark val="none"/>
        <c:tickLblPos val="nextTo"/>
        <c:txPr>
          <a:bodyPr/>
          <a:lstStyle/>
          <a:p>
            <a:pPr>
              <a:defRPr sz="1050"/>
            </a:pPr>
            <a:endParaRPr lang="en-US"/>
          </a:p>
        </c:txPr>
        <c:crossAx val="49400064"/>
        <c:crosses val="autoZero"/>
        <c:crossBetween val="between"/>
      </c:valAx>
    </c:plotArea>
    <c:legend>
      <c:legendPos val="b"/>
      <c:overlay val="0"/>
      <c:txPr>
        <a:bodyPr/>
        <a:lstStyle/>
        <a:p>
          <a:pPr>
            <a:defRPr sz="1600"/>
          </a:pPr>
          <a:endParaRPr lang="en-US"/>
        </a:p>
      </c:txPr>
    </c:legend>
    <c:plotVisOnly val="1"/>
    <c:dispBlanksAs val="gap"/>
    <c:showDLblsOverMax val="0"/>
  </c:chart>
  <c:spPr>
    <a:solidFill>
      <a:sysClr val="window" lastClr="FFFFFF"/>
    </a:solidFill>
  </c:sp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ALLVET_sex!$A$2</c:f>
              <c:strCache>
                <c:ptCount val="1"/>
                <c:pt idx="0">
                  <c:v>All Veteran Suicides (2001-2014)</c:v>
                </c:pt>
              </c:strCache>
            </c:strRef>
          </c:tx>
          <c:dLbls>
            <c:numFmt formatCode="0.0%" sourceLinked="0"/>
            <c:spPr>
              <a:noFill/>
              <a:ln>
                <a:noFill/>
              </a:ln>
              <a:effectLst/>
            </c:spPr>
            <c:txPr>
              <a:bodyPr/>
              <a:lstStyle/>
              <a:p>
                <a:pPr>
                  <a:defRPr sz="14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ALLVET_sex!$A$4:$A$10</c:f>
              <c:strCache>
                <c:ptCount val="7"/>
                <c:pt idx="0">
                  <c:v>American Indian/Alaskan Native</c:v>
                </c:pt>
                <c:pt idx="1">
                  <c:v>Black/African-American</c:v>
                </c:pt>
                <c:pt idx="2">
                  <c:v>Asian/Pacific Islander</c:v>
                </c:pt>
                <c:pt idx="3">
                  <c:v>White</c:v>
                </c:pt>
                <c:pt idx="4">
                  <c:v>Unknown</c:v>
                </c:pt>
                <c:pt idx="5">
                  <c:v>Other/Multiple Race</c:v>
                </c:pt>
                <c:pt idx="6">
                  <c:v>Hispanic</c:v>
                </c:pt>
              </c:strCache>
            </c:strRef>
          </c:cat>
          <c:val>
            <c:numRef>
              <c:f>ALLVET_sex!$B$4:$B$10</c:f>
              <c:numCache>
                <c:formatCode>#,##0</c:formatCode>
                <c:ptCount val="7"/>
                <c:pt idx="0">
                  <c:v>385</c:v>
                </c:pt>
                <c:pt idx="1">
                  <c:v>4685</c:v>
                </c:pt>
                <c:pt idx="2">
                  <c:v>857</c:v>
                </c:pt>
                <c:pt idx="3">
                  <c:v>76890</c:v>
                </c:pt>
                <c:pt idx="4">
                  <c:v>13635</c:v>
                </c:pt>
                <c:pt idx="5">
                  <c:v>277</c:v>
                </c:pt>
                <c:pt idx="6" formatCode="General">
                  <c:v>2928</c:v>
                </c:pt>
              </c:numCache>
            </c:numRef>
          </c:val>
          <c:extLst>
            <c:ext xmlns:c16="http://schemas.microsoft.com/office/drawing/2014/chart" uri="{C3380CC4-5D6E-409C-BE32-E72D297353CC}">
              <c16:uniqueId val="{00000000-E735-4922-9634-BC74A64C1860}"/>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600"/>
          </a:pPr>
          <a:endParaRPr lang="en-US"/>
        </a:p>
      </c:txPr>
    </c:legend>
    <c:plotVisOnly val="1"/>
    <c:dispBlanksAs val="gap"/>
    <c:showDLblsOverMax val="0"/>
  </c:chart>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ALLVET_sex!$D$2</c:f>
              <c:strCache>
                <c:ptCount val="1"/>
                <c:pt idx="0">
                  <c:v>Male (96.5%, n=96,168) </c:v>
                </c:pt>
              </c:strCache>
            </c:strRef>
          </c:tx>
          <c:dLbls>
            <c:numFmt formatCode="0.0%" sourceLinked="0"/>
            <c:spPr>
              <a:noFill/>
              <a:ln>
                <a:noFill/>
              </a:ln>
              <a:effectLst/>
            </c:spPr>
            <c:txPr>
              <a:bodyPr/>
              <a:lstStyle/>
              <a:p>
                <a:pPr>
                  <a:defRPr sz="14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ALLVET_sex!$A$4:$A$10</c:f>
              <c:strCache>
                <c:ptCount val="7"/>
                <c:pt idx="0">
                  <c:v>American Indian/Alaskan Native</c:v>
                </c:pt>
                <c:pt idx="1">
                  <c:v>Black/African-American</c:v>
                </c:pt>
                <c:pt idx="2">
                  <c:v>Asian/Pacific Islander</c:v>
                </c:pt>
                <c:pt idx="3">
                  <c:v>White</c:v>
                </c:pt>
                <c:pt idx="4">
                  <c:v>Unknown</c:v>
                </c:pt>
                <c:pt idx="5">
                  <c:v>Other/Multiple Race</c:v>
                </c:pt>
                <c:pt idx="6">
                  <c:v>Hispanic</c:v>
                </c:pt>
              </c:strCache>
            </c:strRef>
          </c:cat>
          <c:val>
            <c:numRef>
              <c:f>ALLVET_sex!$D$4:$D$10</c:f>
              <c:numCache>
                <c:formatCode>#,##0</c:formatCode>
                <c:ptCount val="7"/>
                <c:pt idx="0">
                  <c:v>361</c:v>
                </c:pt>
                <c:pt idx="1">
                  <c:v>4436</c:v>
                </c:pt>
                <c:pt idx="2">
                  <c:v>805</c:v>
                </c:pt>
                <c:pt idx="3">
                  <c:v>74460</c:v>
                </c:pt>
                <c:pt idx="4" formatCode="General">
                  <c:v>13060</c:v>
                </c:pt>
                <c:pt idx="5" formatCode="General">
                  <c:v>252</c:v>
                </c:pt>
                <c:pt idx="6" formatCode="General">
                  <c:v>2794</c:v>
                </c:pt>
              </c:numCache>
            </c:numRef>
          </c:val>
          <c:extLst>
            <c:ext xmlns:c16="http://schemas.microsoft.com/office/drawing/2014/chart" uri="{C3380CC4-5D6E-409C-BE32-E72D297353CC}">
              <c16:uniqueId val="{00000000-FB4B-45D2-8903-655CA2BC310B}"/>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800"/>
          </a:pPr>
          <a:endParaRPr lang="en-US"/>
        </a:p>
      </c:txPr>
    </c:legend>
    <c:plotVisOnly val="1"/>
    <c:dispBlanksAs val="gap"/>
    <c:showDLblsOverMax val="0"/>
  </c:chart>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ALLVET_sex!$F$2</c:f>
              <c:strCache>
                <c:ptCount val="1"/>
                <c:pt idx="0">
                  <c:v>Female (3.5%, n=3,489)</c:v>
                </c:pt>
              </c:strCache>
            </c:strRef>
          </c:tx>
          <c:dLbls>
            <c:numFmt formatCode="0.0%" sourceLinked="0"/>
            <c:spPr>
              <a:noFill/>
              <a:ln>
                <a:noFill/>
              </a:ln>
              <a:effectLst/>
            </c:spPr>
            <c:txPr>
              <a:bodyPr/>
              <a:lstStyle/>
              <a:p>
                <a:pPr>
                  <a:defRPr sz="16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ALLVET_sex!$A$4:$A$10</c:f>
              <c:strCache>
                <c:ptCount val="7"/>
                <c:pt idx="0">
                  <c:v>American Indian/Alaskan Native</c:v>
                </c:pt>
                <c:pt idx="1">
                  <c:v>Black/African-American</c:v>
                </c:pt>
                <c:pt idx="2">
                  <c:v>Asian/Pacific Islander</c:v>
                </c:pt>
                <c:pt idx="3">
                  <c:v>White</c:v>
                </c:pt>
                <c:pt idx="4">
                  <c:v>Unknown</c:v>
                </c:pt>
                <c:pt idx="5">
                  <c:v>Other/Multiple Race</c:v>
                </c:pt>
                <c:pt idx="6">
                  <c:v>Hispanic</c:v>
                </c:pt>
              </c:strCache>
            </c:strRef>
          </c:cat>
          <c:val>
            <c:numRef>
              <c:f>ALLVET_sex!$F$4:$F$10</c:f>
              <c:numCache>
                <c:formatCode>#,##0</c:formatCode>
                <c:ptCount val="7"/>
                <c:pt idx="0">
                  <c:v>24</c:v>
                </c:pt>
                <c:pt idx="1">
                  <c:v>249</c:v>
                </c:pt>
                <c:pt idx="2">
                  <c:v>52</c:v>
                </c:pt>
                <c:pt idx="3">
                  <c:v>2430</c:v>
                </c:pt>
                <c:pt idx="4" formatCode="General">
                  <c:v>575</c:v>
                </c:pt>
                <c:pt idx="5" formatCode="General">
                  <c:v>25</c:v>
                </c:pt>
                <c:pt idx="6" formatCode="General">
                  <c:v>134</c:v>
                </c:pt>
              </c:numCache>
            </c:numRef>
          </c:val>
          <c:extLst>
            <c:ext xmlns:c16="http://schemas.microsoft.com/office/drawing/2014/chart" uri="{C3380CC4-5D6E-409C-BE32-E72D297353CC}">
              <c16:uniqueId val="{00000000-3328-4A75-A58B-BB9AFC362044}"/>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sz="1800"/>
          </a:pPr>
          <a:endParaRPr lang="en-US"/>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dLbls>
            <c:numFmt formatCode="0.0%" sourceLinked="0"/>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'Charts development'!$B$128:$B$134</c:f>
              <c:strCache>
                <c:ptCount val="7"/>
                <c:pt idx="0">
                  <c:v>American Indian / Native Alaskan</c:v>
                </c:pt>
                <c:pt idx="1">
                  <c:v>Black </c:v>
                </c:pt>
                <c:pt idx="2">
                  <c:v>Asian/Pacific Islander</c:v>
                </c:pt>
                <c:pt idx="3">
                  <c:v>White</c:v>
                </c:pt>
                <c:pt idx="4">
                  <c:v>Unknown </c:v>
                </c:pt>
                <c:pt idx="5">
                  <c:v>Two or more categories </c:v>
                </c:pt>
                <c:pt idx="6">
                  <c:v>Hispanic</c:v>
                </c:pt>
              </c:strCache>
            </c:strRef>
          </c:cat>
          <c:val>
            <c:numRef>
              <c:f>'Charts development'!$Q$128:$Q$134</c:f>
              <c:numCache>
                <c:formatCode>General</c:formatCode>
                <c:ptCount val="7"/>
                <c:pt idx="0">
                  <c:v>109</c:v>
                </c:pt>
                <c:pt idx="1">
                  <c:v>1200</c:v>
                </c:pt>
                <c:pt idx="2">
                  <c:v>201</c:v>
                </c:pt>
                <c:pt idx="3">
                  <c:v>21648</c:v>
                </c:pt>
                <c:pt idx="4">
                  <c:v>2105</c:v>
                </c:pt>
                <c:pt idx="5">
                  <c:v>398</c:v>
                </c:pt>
                <c:pt idx="6">
                  <c:v>570</c:v>
                </c:pt>
              </c:numCache>
            </c:numRef>
          </c:val>
          <c:extLst>
            <c:ext xmlns:c16="http://schemas.microsoft.com/office/drawing/2014/chart" uri="{C3380CC4-5D6E-409C-BE32-E72D297353CC}">
              <c16:uniqueId val="{00000000-3F5C-480C-9163-F2D3C845F509}"/>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600"/>
          </a:pPr>
          <a:endParaRPr lang="en-US"/>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pieChart>
        <c:varyColors val="1"/>
        <c:ser>
          <c:idx val="0"/>
          <c:order val="0"/>
          <c:dLbls>
            <c:numFmt formatCode="0.0%" sourceLinked="0"/>
            <c:spPr>
              <a:noFill/>
              <a:ln>
                <a:noFill/>
              </a:ln>
              <a:effectLst/>
            </c:spPr>
            <c:txPr>
              <a:bodyPr/>
              <a:lstStyle/>
              <a:p>
                <a:pPr>
                  <a:defRPr sz="1200"/>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'Charts development'!$B$119:$B$125</c:f>
              <c:strCache>
                <c:ptCount val="7"/>
                <c:pt idx="0">
                  <c:v>American Indian / Native Alaskan</c:v>
                </c:pt>
                <c:pt idx="1">
                  <c:v>Black </c:v>
                </c:pt>
                <c:pt idx="2">
                  <c:v>Asian/Pacific Islander</c:v>
                </c:pt>
                <c:pt idx="3">
                  <c:v>White</c:v>
                </c:pt>
                <c:pt idx="4">
                  <c:v>Unknown </c:v>
                </c:pt>
                <c:pt idx="5">
                  <c:v>Two or more categories </c:v>
                </c:pt>
                <c:pt idx="6">
                  <c:v>Hispanic</c:v>
                </c:pt>
              </c:strCache>
            </c:strRef>
          </c:cat>
          <c:val>
            <c:numRef>
              <c:f>'Charts development'!$Q$119:$Q$125</c:f>
              <c:numCache>
                <c:formatCode>General</c:formatCode>
                <c:ptCount val="7"/>
                <c:pt idx="0">
                  <c:v>6</c:v>
                </c:pt>
                <c:pt idx="1">
                  <c:v>63</c:v>
                </c:pt>
                <c:pt idx="2">
                  <c:v>8</c:v>
                </c:pt>
                <c:pt idx="3">
                  <c:v>560</c:v>
                </c:pt>
                <c:pt idx="4">
                  <c:v>72</c:v>
                </c:pt>
                <c:pt idx="5">
                  <c:v>27</c:v>
                </c:pt>
                <c:pt idx="6">
                  <c:v>20</c:v>
                </c:pt>
              </c:numCache>
            </c:numRef>
          </c:val>
          <c:extLst>
            <c:ext xmlns:c16="http://schemas.microsoft.com/office/drawing/2014/chart" uri="{C3380CC4-5D6E-409C-BE32-E72D297353CC}">
              <c16:uniqueId val="{00000000-F212-45F5-B8CA-716DDC4B1965}"/>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600"/>
          </a:pPr>
          <a:endParaRPr lang="en-US"/>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Sheet3!$D$9</c:f>
              <c:strCache>
                <c:ptCount val="1"/>
                <c:pt idx="0">
                  <c:v>American Indian / Native Alaskan</c:v>
                </c:pt>
              </c:strCache>
            </c:strRef>
          </c:tx>
          <c:spPr>
            <a:ln w="28575" cap="rnd">
              <a:solidFill>
                <a:schemeClr val="accent2">
                  <a:lumMod val="75000"/>
                </a:schemeClr>
              </a:solidFill>
              <a:round/>
            </a:ln>
            <a:effectLst/>
          </c:spPr>
          <c:marker>
            <c:symbol val="square"/>
            <c:size val="5"/>
            <c:spPr>
              <a:solidFill>
                <a:srgbClr val="C0000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Sheet3!$E$9:$S$9</c:f>
              <c:numCache>
                <c:formatCode>General</c:formatCode>
                <c:ptCount val="15"/>
                <c:pt idx="0">
                  <c:v>14.22</c:v>
                </c:pt>
                <c:pt idx="1">
                  <c:v>14.6</c:v>
                </c:pt>
                <c:pt idx="2">
                  <c:v>13.82</c:v>
                </c:pt>
                <c:pt idx="3">
                  <c:v>16.97</c:v>
                </c:pt>
                <c:pt idx="4">
                  <c:v>15.8</c:v>
                </c:pt>
                <c:pt idx="5">
                  <c:v>15.6</c:v>
                </c:pt>
                <c:pt idx="6">
                  <c:v>15.54</c:v>
                </c:pt>
                <c:pt idx="7">
                  <c:v>15.43</c:v>
                </c:pt>
                <c:pt idx="8">
                  <c:v>16.079999999999998</c:v>
                </c:pt>
                <c:pt idx="9">
                  <c:v>14.48</c:v>
                </c:pt>
                <c:pt idx="10">
                  <c:v>14.08</c:v>
                </c:pt>
                <c:pt idx="11">
                  <c:v>14.91</c:v>
                </c:pt>
                <c:pt idx="12">
                  <c:v>15.48</c:v>
                </c:pt>
                <c:pt idx="13">
                  <c:v>14.3</c:v>
                </c:pt>
                <c:pt idx="14">
                  <c:v>16.68</c:v>
                </c:pt>
              </c:numCache>
            </c:numRef>
          </c:val>
          <c:smooth val="0"/>
          <c:extLst>
            <c:ext xmlns:c16="http://schemas.microsoft.com/office/drawing/2014/chart" uri="{C3380CC4-5D6E-409C-BE32-E72D297353CC}">
              <c16:uniqueId val="{00000000-929A-4FDE-A13D-99BDBAAD7884}"/>
            </c:ext>
          </c:extLst>
        </c:ser>
        <c:ser>
          <c:idx val="1"/>
          <c:order val="1"/>
          <c:tx>
            <c:strRef>
              <c:f>Sheet3!$D$10</c:f>
              <c:strCache>
                <c:ptCount val="1"/>
                <c:pt idx="0">
                  <c:v>Black </c:v>
                </c:pt>
              </c:strCache>
            </c:strRef>
          </c:tx>
          <c:spPr>
            <a:ln w="28575" cap="rnd">
              <a:solidFill>
                <a:srgbClr val="00B050"/>
              </a:solidFill>
              <a:round/>
            </a:ln>
            <a:effectLst/>
          </c:spPr>
          <c:marker>
            <c:symbol val="triangle"/>
            <c:size val="5"/>
            <c:spPr>
              <a:solidFill>
                <a:srgbClr val="00B05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Sheet3!$E$10:$S$10</c:f>
              <c:numCache>
                <c:formatCode>General</c:formatCode>
                <c:ptCount val="15"/>
                <c:pt idx="0">
                  <c:v>7.36</c:v>
                </c:pt>
                <c:pt idx="1">
                  <c:v>7.21</c:v>
                </c:pt>
                <c:pt idx="2">
                  <c:v>7.13</c:v>
                </c:pt>
                <c:pt idx="3">
                  <c:v>7.18</c:v>
                </c:pt>
                <c:pt idx="4">
                  <c:v>6.97</c:v>
                </c:pt>
                <c:pt idx="5">
                  <c:v>6.8</c:v>
                </c:pt>
                <c:pt idx="6">
                  <c:v>6.68</c:v>
                </c:pt>
                <c:pt idx="7">
                  <c:v>6.99</c:v>
                </c:pt>
                <c:pt idx="8">
                  <c:v>6.78</c:v>
                </c:pt>
                <c:pt idx="9">
                  <c:v>6.83</c:v>
                </c:pt>
                <c:pt idx="10">
                  <c:v>6.95</c:v>
                </c:pt>
                <c:pt idx="11">
                  <c:v>7.21</c:v>
                </c:pt>
                <c:pt idx="12">
                  <c:v>7.01</c:v>
                </c:pt>
                <c:pt idx="13">
                  <c:v>7.17</c:v>
                </c:pt>
                <c:pt idx="14">
                  <c:v>7.26</c:v>
                </c:pt>
              </c:numCache>
            </c:numRef>
          </c:val>
          <c:smooth val="0"/>
          <c:extLst>
            <c:ext xmlns:c16="http://schemas.microsoft.com/office/drawing/2014/chart" uri="{C3380CC4-5D6E-409C-BE32-E72D297353CC}">
              <c16:uniqueId val="{00000001-929A-4FDE-A13D-99BDBAAD7884}"/>
            </c:ext>
          </c:extLst>
        </c:ser>
        <c:ser>
          <c:idx val="2"/>
          <c:order val="2"/>
          <c:tx>
            <c:strRef>
              <c:f>Sheet3!$D$11</c:f>
              <c:strCache>
                <c:ptCount val="1"/>
                <c:pt idx="0">
                  <c:v>Asian</c:v>
                </c:pt>
              </c:strCache>
            </c:strRef>
          </c:tx>
          <c:spPr>
            <a:ln w="28575" cap="rnd">
              <a:solidFill>
                <a:srgbClr val="7030A0"/>
              </a:solidFill>
              <a:round/>
            </a:ln>
            <a:effectLst/>
          </c:spPr>
          <c:marker>
            <c:symbol val="x"/>
            <c:size val="5"/>
            <c:spPr>
              <a:solidFill>
                <a:srgbClr val="7030A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Sheet3!$E$11:$S$11</c:f>
              <c:numCache>
                <c:formatCode>General</c:formatCode>
                <c:ptCount val="15"/>
                <c:pt idx="0">
                  <c:v>6.58</c:v>
                </c:pt>
                <c:pt idx="1">
                  <c:v>6.68</c:v>
                </c:pt>
                <c:pt idx="2">
                  <c:v>7.1</c:v>
                </c:pt>
                <c:pt idx="3">
                  <c:v>7.27</c:v>
                </c:pt>
                <c:pt idx="4">
                  <c:v>6.72</c:v>
                </c:pt>
                <c:pt idx="5">
                  <c:v>7.27</c:v>
                </c:pt>
                <c:pt idx="6">
                  <c:v>7.88</c:v>
                </c:pt>
                <c:pt idx="7">
                  <c:v>7.42</c:v>
                </c:pt>
                <c:pt idx="8">
                  <c:v>8.0299999999999994</c:v>
                </c:pt>
                <c:pt idx="9">
                  <c:v>7.99</c:v>
                </c:pt>
                <c:pt idx="10">
                  <c:v>7.49</c:v>
                </c:pt>
                <c:pt idx="11">
                  <c:v>8.01</c:v>
                </c:pt>
                <c:pt idx="12">
                  <c:v>7.47</c:v>
                </c:pt>
                <c:pt idx="13">
                  <c:v>7.62</c:v>
                </c:pt>
                <c:pt idx="14">
                  <c:v>8.06</c:v>
                </c:pt>
              </c:numCache>
            </c:numRef>
          </c:val>
          <c:smooth val="0"/>
          <c:extLst>
            <c:ext xmlns:c16="http://schemas.microsoft.com/office/drawing/2014/chart" uri="{C3380CC4-5D6E-409C-BE32-E72D297353CC}">
              <c16:uniqueId val="{00000002-929A-4FDE-A13D-99BDBAAD7884}"/>
            </c:ext>
          </c:extLst>
        </c:ser>
        <c:ser>
          <c:idx val="3"/>
          <c:order val="3"/>
          <c:tx>
            <c:strRef>
              <c:f>Sheet3!$D$12</c:f>
              <c:strCache>
                <c:ptCount val="1"/>
                <c:pt idx="0">
                  <c:v>White</c:v>
                </c:pt>
              </c:strCache>
            </c:strRef>
          </c:tx>
          <c:spPr>
            <a:ln w="28575" cap="rnd">
              <a:solidFill>
                <a:schemeClr val="accent5"/>
              </a:solidFill>
              <a:round/>
            </a:ln>
            <a:effectLst/>
          </c:spPr>
          <c:marker>
            <c:symbol val="star"/>
            <c:size val="5"/>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Sheet3!$E$12:$S$12</c:f>
              <c:numCache>
                <c:formatCode>General</c:formatCode>
                <c:ptCount val="15"/>
                <c:pt idx="0">
                  <c:v>15.26</c:v>
                </c:pt>
                <c:pt idx="1">
                  <c:v>15.71</c:v>
                </c:pt>
                <c:pt idx="2">
                  <c:v>15.48</c:v>
                </c:pt>
                <c:pt idx="3">
                  <c:v>15.71</c:v>
                </c:pt>
                <c:pt idx="4">
                  <c:v>15.73</c:v>
                </c:pt>
                <c:pt idx="5">
                  <c:v>15.94</c:v>
                </c:pt>
                <c:pt idx="6">
                  <c:v>16.489999999999998</c:v>
                </c:pt>
                <c:pt idx="7">
                  <c:v>16.96</c:v>
                </c:pt>
                <c:pt idx="8">
                  <c:v>17.18</c:v>
                </c:pt>
                <c:pt idx="9">
                  <c:v>17.920000000000002</c:v>
                </c:pt>
                <c:pt idx="10">
                  <c:v>18.25</c:v>
                </c:pt>
                <c:pt idx="11">
                  <c:v>18.510000000000002</c:v>
                </c:pt>
                <c:pt idx="12">
                  <c:v>18.649999999999999</c:v>
                </c:pt>
                <c:pt idx="13">
                  <c:v>19.27</c:v>
                </c:pt>
                <c:pt idx="14">
                  <c:v>19.670000000000002</c:v>
                </c:pt>
              </c:numCache>
            </c:numRef>
          </c:val>
          <c:smooth val="0"/>
          <c:extLst>
            <c:ext xmlns:c16="http://schemas.microsoft.com/office/drawing/2014/chart" uri="{C3380CC4-5D6E-409C-BE32-E72D297353CC}">
              <c16:uniqueId val="{00000003-929A-4FDE-A13D-99BDBAAD7884}"/>
            </c:ext>
          </c:extLst>
        </c:ser>
        <c:dLbls>
          <c:showLegendKey val="0"/>
          <c:showVal val="0"/>
          <c:showCatName val="0"/>
          <c:showSerName val="0"/>
          <c:showPercent val="0"/>
          <c:showBubbleSize val="0"/>
        </c:dLbls>
        <c:marker val="1"/>
        <c:smooth val="0"/>
        <c:axId val="100169984"/>
        <c:axId val="100175872"/>
      </c:lineChart>
      <c:catAx>
        <c:axId val="10016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0175872"/>
        <c:crosses val="autoZero"/>
        <c:auto val="1"/>
        <c:lblAlgn val="ctr"/>
        <c:lblOffset val="100"/>
        <c:noMultiLvlLbl val="0"/>
      </c:catAx>
      <c:valAx>
        <c:axId val="100175872"/>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169984"/>
        <c:crosses val="autoZero"/>
        <c:crossBetween val="between"/>
        <c:majorUnit val="10"/>
      </c:valAx>
      <c:spPr>
        <a:solidFill>
          <a:sysClr val="window" lastClr="FFFFFF"/>
        </a:solidFill>
        <a:ln>
          <a:solidFill>
            <a:sysClr val="windowText" lastClr="000000">
              <a:lumMod val="15000"/>
              <a:lumOff val="85000"/>
            </a:sys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7509740090435713E-2"/>
          <c:y val="0.1281940238239451"/>
          <c:w val="0.7702700407482177"/>
          <c:h val="0.75009898426373833"/>
        </c:manualLayout>
      </c:layout>
      <c:lineChart>
        <c:grouping val="standard"/>
        <c:varyColors val="0"/>
        <c:ser>
          <c:idx val="0"/>
          <c:order val="0"/>
          <c:tx>
            <c:strRef>
              <c:f>'Charts development'!$B$139</c:f>
              <c:strCache>
                <c:ptCount val="1"/>
                <c:pt idx="0">
                  <c:v>Total</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development'!$C$139:$P$139</c:f>
              <c:numCache>
                <c:formatCode>0.00</c:formatCode>
                <c:ptCount val="14"/>
                <c:pt idx="0">
                  <c:v>42.04</c:v>
                </c:pt>
                <c:pt idx="1">
                  <c:v>41.01</c:v>
                </c:pt>
                <c:pt idx="2">
                  <c:v>36.58</c:v>
                </c:pt>
                <c:pt idx="3">
                  <c:v>37.630000000000003</c:v>
                </c:pt>
                <c:pt idx="4">
                  <c:v>36.31</c:v>
                </c:pt>
                <c:pt idx="5">
                  <c:v>37.25</c:v>
                </c:pt>
                <c:pt idx="6">
                  <c:v>36.380000000000003</c:v>
                </c:pt>
                <c:pt idx="7">
                  <c:v>39.700000000000003</c:v>
                </c:pt>
                <c:pt idx="8">
                  <c:v>38</c:v>
                </c:pt>
                <c:pt idx="9">
                  <c:v>37.51</c:v>
                </c:pt>
                <c:pt idx="10">
                  <c:v>40.11</c:v>
                </c:pt>
                <c:pt idx="11">
                  <c:v>39.07</c:v>
                </c:pt>
                <c:pt idx="12">
                  <c:v>39.97</c:v>
                </c:pt>
                <c:pt idx="13">
                  <c:v>39.9</c:v>
                </c:pt>
              </c:numCache>
            </c:numRef>
          </c:val>
          <c:smooth val="0"/>
          <c:extLst>
            <c:ext xmlns:c16="http://schemas.microsoft.com/office/drawing/2014/chart" uri="{C3380CC4-5D6E-409C-BE32-E72D297353CC}">
              <c16:uniqueId val="{00000000-3BC8-438C-B0DC-C4D73C33D648}"/>
            </c:ext>
          </c:extLst>
        </c:ser>
        <c:ser>
          <c:idx val="1"/>
          <c:order val="1"/>
          <c:tx>
            <c:strRef>
              <c:f>'Charts development'!$B$140</c:f>
              <c:strCache>
                <c:ptCount val="1"/>
                <c:pt idx="0">
                  <c:v>American Indian / Native Alaskan</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development'!$C$140:$P$140</c:f>
              <c:numCache>
                <c:formatCode>0.00</c:formatCode>
                <c:ptCount val="14"/>
                <c:pt idx="0">
                  <c:v>29.91</c:v>
                </c:pt>
                <c:pt idx="1">
                  <c:v>33.61</c:v>
                </c:pt>
                <c:pt idx="2">
                  <c:v>10.72</c:v>
                </c:pt>
                <c:pt idx="3">
                  <c:v>36.07</c:v>
                </c:pt>
                <c:pt idx="4">
                  <c:v>29.11</c:v>
                </c:pt>
                <c:pt idx="5">
                  <c:v>14</c:v>
                </c:pt>
                <c:pt idx="6">
                  <c:v>22.19</c:v>
                </c:pt>
                <c:pt idx="7">
                  <c:v>29.42</c:v>
                </c:pt>
                <c:pt idx="8">
                  <c:v>31.4</c:v>
                </c:pt>
                <c:pt idx="9">
                  <c:v>18.07</c:v>
                </c:pt>
                <c:pt idx="10">
                  <c:v>36.75</c:v>
                </c:pt>
                <c:pt idx="11">
                  <c:v>37.619999999999997</c:v>
                </c:pt>
                <c:pt idx="12">
                  <c:v>56.13</c:v>
                </c:pt>
                <c:pt idx="13">
                  <c:v>53.05</c:v>
                </c:pt>
              </c:numCache>
            </c:numRef>
          </c:val>
          <c:smooth val="0"/>
          <c:extLst>
            <c:ext xmlns:c16="http://schemas.microsoft.com/office/drawing/2014/chart" uri="{C3380CC4-5D6E-409C-BE32-E72D297353CC}">
              <c16:uniqueId val="{00000001-3BC8-438C-B0DC-C4D73C33D648}"/>
            </c:ext>
          </c:extLst>
        </c:ser>
        <c:ser>
          <c:idx val="2"/>
          <c:order val="2"/>
          <c:tx>
            <c:strRef>
              <c:f>'Charts development'!$B$141</c:f>
              <c:strCache>
                <c:ptCount val="1"/>
                <c:pt idx="0">
                  <c:v>Black </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development'!$C$141:$P$141</c:f>
              <c:numCache>
                <c:formatCode>0.00</c:formatCode>
                <c:ptCount val="14"/>
                <c:pt idx="0">
                  <c:v>15.69</c:v>
                </c:pt>
                <c:pt idx="1">
                  <c:v>13.67</c:v>
                </c:pt>
                <c:pt idx="2">
                  <c:v>9.77</c:v>
                </c:pt>
                <c:pt idx="3">
                  <c:v>13.91</c:v>
                </c:pt>
                <c:pt idx="4">
                  <c:v>12.87</c:v>
                </c:pt>
                <c:pt idx="5">
                  <c:v>13.18</c:v>
                </c:pt>
                <c:pt idx="6">
                  <c:v>13.02</c:v>
                </c:pt>
                <c:pt idx="7">
                  <c:v>12.65</c:v>
                </c:pt>
                <c:pt idx="8">
                  <c:v>13.23</c:v>
                </c:pt>
                <c:pt idx="9">
                  <c:v>11.19</c:v>
                </c:pt>
                <c:pt idx="10">
                  <c:v>11.16</c:v>
                </c:pt>
                <c:pt idx="11">
                  <c:v>15.23</c:v>
                </c:pt>
                <c:pt idx="12">
                  <c:v>15.28</c:v>
                </c:pt>
                <c:pt idx="13">
                  <c:v>11.44</c:v>
                </c:pt>
              </c:numCache>
            </c:numRef>
          </c:val>
          <c:smooth val="0"/>
          <c:extLst>
            <c:ext xmlns:c16="http://schemas.microsoft.com/office/drawing/2014/chart" uri="{C3380CC4-5D6E-409C-BE32-E72D297353CC}">
              <c16:uniqueId val="{00000002-3BC8-438C-B0DC-C4D73C33D648}"/>
            </c:ext>
          </c:extLst>
        </c:ser>
        <c:ser>
          <c:idx val="3"/>
          <c:order val="3"/>
          <c:tx>
            <c:strRef>
              <c:f>'Charts development'!$B$142</c:f>
              <c:strCache>
                <c:ptCount val="1"/>
                <c:pt idx="0">
                  <c:v>Asian/Pacific Islander</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development'!$C$142:$P$142</c:f>
              <c:numCache>
                <c:formatCode>0.00</c:formatCode>
                <c:ptCount val="14"/>
                <c:pt idx="0">
                  <c:v>7.41</c:v>
                </c:pt>
                <c:pt idx="1">
                  <c:v>8.8800000000000008</c:v>
                </c:pt>
                <c:pt idx="2">
                  <c:v>14.23</c:v>
                </c:pt>
                <c:pt idx="3">
                  <c:v>16.96</c:v>
                </c:pt>
                <c:pt idx="4">
                  <c:v>29.89</c:v>
                </c:pt>
                <c:pt idx="5">
                  <c:v>28.83</c:v>
                </c:pt>
                <c:pt idx="6">
                  <c:v>22.76</c:v>
                </c:pt>
                <c:pt idx="7">
                  <c:v>21.87</c:v>
                </c:pt>
                <c:pt idx="8">
                  <c:v>31.32</c:v>
                </c:pt>
                <c:pt idx="9">
                  <c:v>26.84</c:v>
                </c:pt>
                <c:pt idx="10">
                  <c:v>18.809999999999999</c:v>
                </c:pt>
                <c:pt idx="11">
                  <c:v>19.39</c:v>
                </c:pt>
                <c:pt idx="12">
                  <c:v>43.35</c:v>
                </c:pt>
                <c:pt idx="13">
                  <c:v>23.43</c:v>
                </c:pt>
              </c:numCache>
            </c:numRef>
          </c:val>
          <c:smooth val="0"/>
          <c:extLst>
            <c:ext xmlns:c16="http://schemas.microsoft.com/office/drawing/2014/chart" uri="{C3380CC4-5D6E-409C-BE32-E72D297353CC}">
              <c16:uniqueId val="{00000003-3BC8-438C-B0DC-C4D73C33D648}"/>
            </c:ext>
          </c:extLst>
        </c:ser>
        <c:ser>
          <c:idx val="4"/>
          <c:order val="4"/>
          <c:tx>
            <c:strRef>
              <c:f>'Charts development'!$B$143</c:f>
              <c:strCache>
                <c:ptCount val="1"/>
                <c:pt idx="0">
                  <c:v>White</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development'!$C$143:$P$143</c:f>
              <c:numCache>
                <c:formatCode>0.00</c:formatCode>
                <c:ptCount val="14"/>
                <c:pt idx="0">
                  <c:v>45.32</c:v>
                </c:pt>
                <c:pt idx="1">
                  <c:v>43.71</c:v>
                </c:pt>
                <c:pt idx="2">
                  <c:v>38.409999999999997</c:v>
                </c:pt>
                <c:pt idx="3">
                  <c:v>39.700000000000003</c:v>
                </c:pt>
                <c:pt idx="4">
                  <c:v>39.840000000000003</c:v>
                </c:pt>
                <c:pt idx="5">
                  <c:v>41.79</c:v>
                </c:pt>
                <c:pt idx="6">
                  <c:v>41.58</c:v>
                </c:pt>
                <c:pt idx="7">
                  <c:v>45.76</c:v>
                </c:pt>
                <c:pt idx="8">
                  <c:v>44.19</c:v>
                </c:pt>
                <c:pt idx="9">
                  <c:v>43.65</c:v>
                </c:pt>
                <c:pt idx="10">
                  <c:v>47.36</c:v>
                </c:pt>
                <c:pt idx="11">
                  <c:v>46.1</c:v>
                </c:pt>
                <c:pt idx="12">
                  <c:v>47.07</c:v>
                </c:pt>
                <c:pt idx="13">
                  <c:v>47.22</c:v>
                </c:pt>
              </c:numCache>
            </c:numRef>
          </c:val>
          <c:smooth val="0"/>
          <c:extLst>
            <c:ext xmlns:c16="http://schemas.microsoft.com/office/drawing/2014/chart" uri="{C3380CC4-5D6E-409C-BE32-E72D297353CC}">
              <c16:uniqueId val="{00000004-3BC8-438C-B0DC-C4D73C33D648}"/>
            </c:ext>
          </c:extLst>
        </c:ser>
        <c:ser>
          <c:idx val="6"/>
          <c:order val="5"/>
          <c:tx>
            <c:strRef>
              <c:f>'Charts development'!$B$145</c:f>
              <c:strCache>
                <c:ptCount val="1"/>
                <c:pt idx="0">
                  <c:v>Two or more categories </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development'!$C$145:$P$145</c:f>
              <c:numCache>
                <c:formatCode>0.00</c:formatCode>
                <c:ptCount val="14"/>
                <c:pt idx="0">
                  <c:v>3.96</c:v>
                </c:pt>
                <c:pt idx="1">
                  <c:v>3.59</c:v>
                </c:pt>
                <c:pt idx="2">
                  <c:v>3.76</c:v>
                </c:pt>
                <c:pt idx="3">
                  <c:v>6.59</c:v>
                </c:pt>
                <c:pt idx="4">
                  <c:v>6.64</c:v>
                </c:pt>
                <c:pt idx="5">
                  <c:v>8.76</c:v>
                </c:pt>
                <c:pt idx="6">
                  <c:v>6.91</c:v>
                </c:pt>
                <c:pt idx="7">
                  <c:v>14.86</c:v>
                </c:pt>
                <c:pt idx="8">
                  <c:v>12.15</c:v>
                </c:pt>
                <c:pt idx="9">
                  <c:v>10.25</c:v>
                </c:pt>
                <c:pt idx="10">
                  <c:v>11.83</c:v>
                </c:pt>
                <c:pt idx="11">
                  <c:v>10.17</c:v>
                </c:pt>
                <c:pt idx="12">
                  <c:v>15.09</c:v>
                </c:pt>
                <c:pt idx="13">
                  <c:v>33.39</c:v>
                </c:pt>
              </c:numCache>
            </c:numRef>
          </c:val>
          <c:smooth val="0"/>
          <c:extLst>
            <c:ext xmlns:c16="http://schemas.microsoft.com/office/drawing/2014/chart" uri="{C3380CC4-5D6E-409C-BE32-E72D297353CC}">
              <c16:uniqueId val="{00000005-3BC8-438C-B0DC-C4D73C33D648}"/>
            </c:ext>
          </c:extLst>
        </c:ser>
        <c:ser>
          <c:idx val="7"/>
          <c:order val="6"/>
          <c:tx>
            <c:strRef>
              <c:f>'Charts development'!$B$146</c:f>
              <c:strCache>
                <c:ptCount val="1"/>
                <c:pt idx="0">
                  <c:v>Hispanic</c:v>
                </c:pt>
              </c:strCache>
            </c:strRef>
          </c:tx>
          <c:cat>
            <c:numRef>
              <c:f>'Charts development'!$C$138:$P$138</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development'!$C$146:$P$146</c:f>
              <c:numCache>
                <c:formatCode>0.00</c:formatCode>
                <c:ptCount val="14"/>
                <c:pt idx="0">
                  <c:v>26.83</c:v>
                </c:pt>
                <c:pt idx="1">
                  <c:v>25.87</c:v>
                </c:pt>
                <c:pt idx="2">
                  <c:v>17.05</c:v>
                </c:pt>
                <c:pt idx="3">
                  <c:v>22.93</c:v>
                </c:pt>
                <c:pt idx="4">
                  <c:v>22.26</c:v>
                </c:pt>
                <c:pt idx="5">
                  <c:v>18.47</c:v>
                </c:pt>
                <c:pt idx="6">
                  <c:v>21.86</c:v>
                </c:pt>
                <c:pt idx="7">
                  <c:v>17.829999999999998</c:v>
                </c:pt>
                <c:pt idx="8">
                  <c:v>21.84</c:v>
                </c:pt>
                <c:pt idx="9">
                  <c:v>24.7</c:v>
                </c:pt>
                <c:pt idx="10">
                  <c:v>25.39</c:v>
                </c:pt>
                <c:pt idx="11">
                  <c:v>27.85</c:v>
                </c:pt>
                <c:pt idx="12">
                  <c:v>24.02</c:v>
                </c:pt>
                <c:pt idx="13">
                  <c:v>24.91</c:v>
                </c:pt>
              </c:numCache>
            </c:numRef>
          </c:val>
          <c:smooth val="0"/>
          <c:extLst>
            <c:ext xmlns:c16="http://schemas.microsoft.com/office/drawing/2014/chart" uri="{C3380CC4-5D6E-409C-BE32-E72D297353CC}">
              <c16:uniqueId val="{00000006-3BC8-438C-B0DC-C4D73C33D648}"/>
            </c:ext>
          </c:extLst>
        </c:ser>
        <c:dLbls>
          <c:showLegendKey val="0"/>
          <c:showVal val="0"/>
          <c:showCatName val="0"/>
          <c:showSerName val="0"/>
          <c:showPercent val="0"/>
          <c:showBubbleSize val="0"/>
        </c:dLbls>
        <c:marker val="1"/>
        <c:smooth val="0"/>
        <c:axId val="101440128"/>
        <c:axId val="101441920"/>
      </c:lineChart>
      <c:catAx>
        <c:axId val="101440128"/>
        <c:scaling>
          <c:orientation val="minMax"/>
        </c:scaling>
        <c:delete val="0"/>
        <c:axPos val="b"/>
        <c:numFmt formatCode="General" sourceLinked="1"/>
        <c:majorTickMark val="out"/>
        <c:minorTickMark val="none"/>
        <c:tickLblPos val="nextTo"/>
        <c:txPr>
          <a:bodyPr/>
          <a:lstStyle/>
          <a:p>
            <a:pPr>
              <a:defRPr sz="1400"/>
            </a:pPr>
            <a:endParaRPr lang="en-US"/>
          </a:p>
        </c:txPr>
        <c:crossAx val="101441920"/>
        <c:crosses val="autoZero"/>
        <c:auto val="1"/>
        <c:lblAlgn val="ctr"/>
        <c:lblOffset val="100"/>
        <c:noMultiLvlLbl val="0"/>
      </c:catAx>
      <c:valAx>
        <c:axId val="101441920"/>
        <c:scaling>
          <c:orientation val="minMax"/>
          <c:max val="60"/>
          <c:min val="0"/>
        </c:scaling>
        <c:delete val="0"/>
        <c:axPos val="l"/>
        <c:majorGridlines/>
        <c:numFmt formatCode="0" sourceLinked="0"/>
        <c:majorTickMark val="out"/>
        <c:minorTickMark val="none"/>
        <c:tickLblPos val="nextTo"/>
        <c:txPr>
          <a:bodyPr/>
          <a:lstStyle/>
          <a:p>
            <a:pPr>
              <a:defRPr sz="1400"/>
            </a:pPr>
            <a:endParaRPr lang="en-US"/>
          </a:p>
        </c:txPr>
        <c:crossAx val="101440128"/>
        <c:crosses val="autoZero"/>
        <c:crossBetween val="between"/>
        <c:majorUnit val="10"/>
      </c:valAx>
    </c:plotArea>
    <c:legend>
      <c:legendPos val="r"/>
      <c:layout>
        <c:manualLayout>
          <c:xMode val="edge"/>
          <c:yMode val="edge"/>
          <c:x val="0.83856097465406298"/>
          <c:y val="0.11561937991284026"/>
          <c:w val="0.15503884810838822"/>
          <c:h val="0.84202474690663665"/>
        </c:manualLayout>
      </c:layout>
      <c:overlay val="0"/>
      <c:txPr>
        <a:bodyPr/>
        <a:lstStyle/>
        <a:p>
          <a:pPr>
            <a:defRPr sz="1200"/>
          </a:pPr>
          <a:endParaRPr lang="en-US"/>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Sheet3!$D$17</c:f>
              <c:strCache>
                <c:ptCount val="1"/>
                <c:pt idx="0">
                  <c:v>American Indian / Native Alaskan, Male</c:v>
                </c:pt>
              </c:strCache>
            </c:strRef>
          </c:tx>
          <c:spPr>
            <a:ln w="28575" cap="rnd">
              <a:solidFill>
                <a:schemeClr val="accent2">
                  <a:lumMod val="75000"/>
                </a:schemeClr>
              </a:solidFill>
              <a:round/>
            </a:ln>
            <a:effectLst/>
          </c:spPr>
          <c:marker>
            <c:symbol val="square"/>
            <c:size val="5"/>
            <c:spPr>
              <a:solidFill>
                <a:srgbClr val="C0000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Sheet3!$E$17:$S$17</c:f>
              <c:numCache>
                <c:formatCode>General</c:formatCode>
                <c:ptCount val="15"/>
                <c:pt idx="0">
                  <c:v>23.69</c:v>
                </c:pt>
                <c:pt idx="1">
                  <c:v>23.78</c:v>
                </c:pt>
                <c:pt idx="2">
                  <c:v>23.31</c:v>
                </c:pt>
                <c:pt idx="3">
                  <c:v>26.19</c:v>
                </c:pt>
                <c:pt idx="4">
                  <c:v>26</c:v>
                </c:pt>
                <c:pt idx="5">
                  <c:v>25.19</c:v>
                </c:pt>
                <c:pt idx="6">
                  <c:v>25.02</c:v>
                </c:pt>
                <c:pt idx="7">
                  <c:v>24.08</c:v>
                </c:pt>
                <c:pt idx="8">
                  <c:v>23.71</c:v>
                </c:pt>
                <c:pt idx="9">
                  <c:v>21.81</c:v>
                </c:pt>
                <c:pt idx="10">
                  <c:v>21.94</c:v>
                </c:pt>
                <c:pt idx="11">
                  <c:v>24.07</c:v>
                </c:pt>
                <c:pt idx="12">
                  <c:v>24.01</c:v>
                </c:pt>
                <c:pt idx="13">
                  <c:v>21.92</c:v>
                </c:pt>
                <c:pt idx="14">
                  <c:v>25.34</c:v>
                </c:pt>
              </c:numCache>
            </c:numRef>
          </c:val>
          <c:smooth val="0"/>
          <c:extLst>
            <c:ext xmlns:c16="http://schemas.microsoft.com/office/drawing/2014/chart" uri="{C3380CC4-5D6E-409C-BE32-E72D297353CC}">
              <c16:uniqueId val="{00000000-A78E-4B7B-ADFE-48D4F7C4D7CC}"/>
            </c:ext>
          </c:extLst>
        </c:ser>
        <c:ser>
          <c:idx val="1"/>
          <c:order val="1"/>
          <c:tx>
            <c:strRef>
              <c:f>Sheet3!$D$18</c:f>
              <c:strCache>
                <c:ptCount val="1"/>
                <c:pt idx="0">
                  <c:v>Black, Male</c:v>
                </c:pt>
              </c:strCache>
            </c:strRef>
          </c:tx>
          <c:spPr>
            <a:ln w="28575" cap="rnd">
              <a:solidFill>
                <a:srgbClr val="00B050"/>
              </a:solidFill>
              <a:round/>
            </a:ln>
            <a:effectLst/>
          </c:spPr>
          <c:marker>
            <c:symbol val="triangle"/>
            <c:size val="6"/>
            <c:spPr>
              <a:solidFill>
                <a:srgbClr val="00B050"/>
              </a:solidFill>
              <a:effectLst/>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Sheet3!$E$18:$S$18</c:f>
              <c:numCache>
                <c:formatCode>General</c:formatCode>
                <c:ptCount val="15"/>
                <c:pt idx="0">
                  <c:v>13.3</c:v>
                </c:pt>
                <c:pt idx="1">
                  <c:v>13.17</c:v>
                </c:pt>
                <c:pt idx="2">
                  <c:v>12.6</c:v>
                </c:pt>
                <c:pt idx="3">
                  <c:v>12.8</c:v>
                </c:pt>
                <c:pt idx="4">
                  <c:v>12.33</c:v>
                </c:pt>
                <c:pt idx="5">
                  <c:v>12.53</c:v>
                </c:pt>
                <c:pt idx="6">
                  <c:v>11.82</c:v>
                </c:pt>
                <c:pt idx="7">
                  <c:v>12.64</c:v>
                </c:pt>
                <c:pt idx="8">
                  <c:v>11.83</c:v>
                </c:pt>
                <c:pt idx="9">
                  <c:v>12.13</c:v>
                </c:pt>
                <c:pt idx="10">
                  <c:v>12.25</c:v>
                </c:pt>
                <c:pt idx="11">
                  <c:v>12.58</c:v>
                </c:pt>
                <c:pt idx="12">
                  <c:v>12.14</c:v>
                </c:pt>
                <c:pt idx="13">
                  <c:v>12.39</c:v>
                </c:pt>
                <c:pt idx="14">
                  <c:v>12.61</c:v>
                </c:pt>
              </c:numCache>
            </c:numRef>
          </c:val>
          <c:smooth val="0"/>
          <c:extLst>
            <c:ext xmlns:c16="http://schemas.microsoft.com/office/drawing/2014/chart" uri="{C3380CC4-5D6E-409C-BE32-E72D297353CC}">
              <c16:uniqueId val="{00000001-A78E-4B7B-ADFE-48D4F7C4D7CC}"/>
            </c:ext>
          </c:extLst>
        </c:ser>
        <c:ser>
          <c:idx val="2"/>
          <c:order val="2"/>
          <c:tx>
            <c:strRef>
              <c:f>Sheet3!$D$19</c:f>
              <c:strCache>
                <c:ptCount val="1"/>
                <c:pt idx="0">
                  <c:v>Asian, Male</c:v>
                </c:pt>
              </c:strCache>
            </c:strRef>
          </c:tx>
          <c:spPr>
            <a:ln w="28575" cap="rnd">
              <a:solidFill>
                <a:srgbClr val="7030A0"/>
              </a:solidFill>
              <a:round/>
            </a:ln>
            <a:effectLst/>
          </c:spPr>
          <c:marker>
            <c:symbol val="x"/>
            <c:size val="5"/>
            <c:spPr>
              <a:solidFill>
                <a:srgbClr val="7030A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Sheet3!$E$19:$S$19</c:f>
              <c:numCache>
                <c:formatCode>General</c:formatCode>
                <c:ptCount val="15"/>
                <c:pt idx="0">
                  <c:v>9.91</c:v>
                </c:pt>
                <c:pt idx="1">
                  <c:v>9.94</c:v>
                </c:pt>
                <c:pt idx="2">
                  <c:v>10.63</c:v>
                </c:pt>
                <c:pt idx="3">
                  <c:v>10.33</c:v>
                </c:pt>
                <c:pt idx="4">
                  <c:v>9.64</c:v>
                </c:pt>
                <c:pt idx="5">
                  <c:v>10.51</c:v>
                </c:pt>
                <c:pt idx="6">
                  <c:v>11.48</c:v>
                </c:pt>
                <c:pt idx="7">
                  <c:v>10.4</c:v>
                </c:pt>
                <c:pt idx="8">
                  <c:v>11.57</c:v>
                </c:pt>
                <c:pt idx="9">
                  <c:v>12.12</c:v>
                </c:pt>
                <c:pt idx="10">
                  <c:v>11.08</c:v>
                </c:pt>
                <c:pt idx="11">
                  <c:v>11.91</c:v>
                </c:pt>
                <c:pt idx="12">
                  <c:v>11.71</c:v>
                </c:pt>
                <c:pt idx="13">
                  <c:v>11.41</c:v>
                </c:pt>
                <c:pt idx="14">
                  <c:v>11.51</c:v>
                </c:pt>
              </c:numCache>
            </c:numRef>
          </c:val>
          <c:smooth val="0"/>
          <c:extLst>
            <c:ext xmlns:c16="http://schemas.microsoft.com/office/drawing/2014/chart" uri="{C3380CC4-5D6E-409C-BE32-E72D297353CC}">
              <c16:uniqueId val="{00000002-A78E-4B7B-ADFE-48D4F7C4D7CC}"/>
            </c:ext>
          </c:extLst>
        </c:ser>
        <c:ser>
          <c:idx val="3"/>
          <c:order val="3"/>
          <c:tx>
            <c:strRef>
              <c:f>Sheet3!$D$20</c:f>
              <c:strCache>
                <c:ptCount val="1"/>
                <c:pt idx="0">
                  <c:v>White, Male</c:v>
                </c:pt>
              </c:strCache>
            </c:strRef>
          </c:tx>
          <c:spPr>
            <a:ln w="28575" cap="rnd">
              <a:solidFill>
                <a:schemeClr val="accent5"/>
              </a:solidFill>
              <a:round/>
            </a:ln>
            <a:effectLst/>
          </c:spPr>
          <c:marker>
            <c:symbol val="x"/>
            <c:size val="5"/>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Sheet3!$E$20:$S$20</c:f>
              <c:numCache>
                <c:formatCode>General</c:formatCode>
                <c:ptCount val="15"/>
                <c:pt idx="0">
                  <c:v>25.24</c:v>
                </c:pt>
                <c:pt idx="1">
                  <c:v>25.85</c:v>
                </c:pt>
                <c:pt idx="2">
                  <c:v>25.43</c:v>
                </c:pt>
                <c:pt idx="3">
                  <c:v>25.43</c:v>
                </c:pt>
                <c:pt idx="4">
                  <c:v>25.58</c:v>
                </c:pt>
                <c:pt idx="5">
                  <c:v>25.7</c:v>
                </c:pt>
                <c:pt idx="6">
                  <c:v>26.53</c:v>
                </c:pt>
                <c:pt idx="7">
                  <c:v>27.35</c:v>
                </c:pt>
                <c:pt idx="8">
                  <c:v>27.71</c:v>
                </c:pt>
                <c:pt idx="9">
                  <c:v>28.97</c:v>
                </c:pt>
                <c:pt idx="10">
                  <c:v>29.31</c:v>
                </c:pt>
                <c:pt idx="11">
                  <c:v>29.66</c:v>
                </c:pt>
                <c:pt idx="12">
                  <c:v>29.69</c:v>
                </c:pt>
                <c:pt idx="13">
                  <c:v>30.51</c:v>
                </c:pt>
                <c:pt idx="14">
                  <c:v>30.96</c:v>
                </c:pt>
              </c:numCache>
            </c:numRef>
          </c:val>
          <c:smooth val="0"/>
          <c:extLst>
            <c:ext xmlns:c16="http://schemas.microsoft.com/office/drawing/2014/chart" uri="{C3380CC4-5D6E-409C-BE32-E72D297353CC}">
              <c16:uniqueId val="{00000003-A78E-4B7B-ADFE-48D4F7C4D7CC}"/>
            </c:ext>
          </c:extLst>
        </c:ser>
        <c:dLbls>
          <c:showLegendKey val="0"/>
          <c:showVal val="0"/>
          <c:showCatName val="0"/>
          <c:showSerName val="0"/>
          <c:showPercent val="0"/>
          <c:showBubbleSize val="0"/>
        </c:dLbls>
        <c:marker val="1"/>
        <c:smooth val="0"/>
        <c:axId val="101263232"/>
        <c:axId val="101264768"/>
      </c:lineChart>
      <c:catAx>
        <c:axId val="10126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64768"/>
        <c:crosses val="autoZero"/>
        <c:auto val="1"/>
        <c:lblAlgn val="ctr"/>
        <c:lblOffset val="100"/>
        <c:noMultiLvlLbl val="0"/>
      </c:catAx>
      <c:valAx>
        <c:axId val="101264768"/>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1263232"/>
        <c:crosses val="autoZero"/>
        <c:crossBetween val="between"/>
        <c:majorUnit val="10"/>
      </c:valAx>
      <c:spPr>
        <a:noFill/>
        <a:ln>
          <a:solidFill>
            <a:sysClr val="windowText" lastClr="000000">
              <a:lumMod val="15000"/>
              <a:lumOff val="85000"/>
            </a:sys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9678970764492587E-2"/>
          <c:y val="0.1281940238239451"/>
          <c:w val="0.76810082988181394"/>
          <c:h val="0.75009898426373833"/>
        </c:manualLayout>
      </c:layout>
      <c:lineChart>
        <c:grouping val="standard"/>
        <c:varyColors val="0"/>
        <c:ser>
          <c:idx val="0"/>
          <c:order val="0"/>
          <c:tx>
            <c:strRef>
              <c:f>'Charts development'!$B$157</c:f>
              <c:strCache>
                <c:ptCount val="1"/>
                <c:pt idx="0">
                  <c:v>Total</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development'!$C$157:$P$157</c:f>
              <c:numCache>
                <c:formatCode>0.00</c:formatCode>
                <c:ptCount val="14"/>
                <c:pt idx="0">
                  <c:v>43.15</c:v>
                </c:pt>
                <c:pt idx="1">
                  <c:v>42.08</c:v>
                </c:pt>
                <c:pt idx="2">
                  <c:v>37.69</c:v>
                </c:pt>
                <c:pt idx="3">
                  <c:v>38.630000000000003</c:v>
                </c:pt>
                <c:pt idx="4">
                  <c:v>37.04</c:v>
                </c:pt>
                <c:pt idx="5">
                  <c:v>38.64</c:v>
                </c:pt>
                <c:pt idx="6">
                  <c:v>37.56</c:v>
                </c:pt>
                <c:pt idx="7">
                  <c:v>41.09</c:v>
                </c:pt>
                <c:pt idx="8">
                  <c:v>39.32</c:v>
                </c:pt>
                <c:pt idx="9">
                  <c:v>38.729999999999997</c:v>
                </c:pt>
                <c:pt idx="10">
                  <c:v>41.37</c:v>
                </c:pt>
                <c:pt idx="11">
                  <c:v>40.340000000000003</c:v>
                </c:pt>
                <c:pt idx="12">
                  <c:v>41.68</c:v>
                </c:pt>
                <c:pt idx="13">
                  <c:v>41.48</c:v>
                </c:pt>
              </c:numCache>
            </c:numRef>
          </c:val>
          <c:smooth val="0"/>
          <c:extLst>
            <c:ext xmlns:c16="http://schemas.microsoft.com/office/drawing/2014/chart" uri="{C3380CC4-5D6E-409C-BE32-E72D297353CC}">
              <c16:uniqueId val="{00000000-988C-4EEF-BFC1-DB109541FA16}"/>
            </c:ext>
          </c:extLst>
        </c:ser>
        <c:ser>
          <c:idx val="1"/>
          <c:order val="1"/>
          <c:tx>
            <c:strRef>
              <c:f>'Charts development'!$B$158</c:f>
              <c:strCache>
                <c:ptCount val="1"/>
                <c:pt idx="0">
                  <c:v>American Indian / Native Alaskan</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development'!$C$158:$P$158</c:f>
              <c:numCache>
                <c:formatCode>0.00</c:formatCode>
                <c:ptCount val="14"/>
                <c:pt idx="0">
                  <c:v>31.92</c:v>
                </c:pt>
                <c:pt idx="1">
                  <c:v>35.89</c:v>
                </c:pt>
                <c:pt idx="2">
                  <c:v>11.46</c:v>
                </c:pt>
                <c:pt idx="3">
                  <c:v>38.61</c:v>
                </c:pt>
                <c:pt idx="4">
                  <c:v>26.09</c:v>
                </c:pt>
                <c:pt idx="5">
                  <c:v>15.13</c:v>
                </c:pt>
                <c:pt idx="6">
                  <c:v>19.260000000000002</c:v>
                </c:pt>
                <c:pt idx="7">
                  <c:v>32.03</c:v>
                </c:pt>
                <c:pt idx="8">
                  <c:v>34.28</c:v>
                </c:pt>
                <c:pt idx="9">
                  <c:v>19.809999999999999</c:v>
                </c:pt>
                <c:pt idx="10">
                  <c:v>33.04</c:v>
                </c:pt>
                <c:pt idx="11">
                  <c:v>38.07</c:v>
                </c:pt>
                <c:pt idx="12">
                  <c:v>62.3</c:v>
                </c:pt>
                <c:pt idx="13">
                  <c:v>56</c:v>
                </c:pt>
              </c:numCache>
            </c:numRef>
          </c:val>
          <c:smooth val="0"/>
          <c:extLst>
            <c:ext xmlns:c16="http://schemas.microsoft.com/office/drawing/2014/chart" uri="{C3380CC4-5D6E-409C-BE32-E72D297353CC}">
              <c16:uniqueId val="{00000001-988C-4EEF-BFC1-DB109541FA16}"/>
            </c:ext>
          </c:extLst>
        </c:ser>
        <c:ser>
          <c:idx val="2"/>
          <c:order val="2"/>
          <c:tx>
            <c:strRef>
              <c:f>'Charts development'!$B$159</c:f>
              <c:strCache>
                <c:ptCount val="1"/>
                <c:pt idx="0">
                  <c:v>Black </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development'!$C$159:$P$159</c:f>
              <c:numCache>
                <c:formatCode>0.00</c:formatCode>
                <c:ptCount val="14"/>
                <c:pt idx="0">
                  <c:v>15.76</c:v>
                </c:pt>
                <c:pt idx="1">
                  <c:v>14.61</c:v>
                </c:pt>
                <c:pt idx="2">
                  <c:v>10.24</c:v>
                </c:pt>
                <c:pt idx="3">
                  <c:v>14.65</c:v>
                </c:pt>
                <c:pt idx="4">
                  <c:v>13.09</c:v>
                </c:pt>
                <c:pt idx="5">
                  <c:v>14.38</c:v>
                </c:pt>
                <c:pt idx="6">
                  <c:v>13.78</c:v>
                </c:pt>
                <c:pt idx="7">
                  <c:v>13.61</c:v>
                </c:pt>
                <c:pt idx="8">
                  <c:v>13.86</c:v>
                </c:pt>
                <c:pt idx="9">
                  <c:v>11.97</c:v>
                </c:pt>
                <c:pt idx="10">
                  <c:v>11.88</c:v>
                </c:pt>
                <c:pt idx="11">
                  <c:v>16.059999999999999</c:v>
                </c:pt>
                <c:pt idx="12">
                  <c:v>16.12</c:v>
                </c:pt>
                <c:pt idx="13">
                  <c:v>12.76</c:v>
                </c:pt>
              </c:numCache>
            </c:numRef>
          </c:val>
          <c:smooth val="0"/>
          <c:extLst>
            <c:ext xmlns:c16="http://schemas.microsoft.com/office/drawing/2014/chart" uri="{C3380CC4-5D6E-409C-BE32-E72D297353CC}">
              <c16:uniqueId val="{00000002-988C-4EEF-BFC1-DB109541FA16}"/>
            </c:ext>
          </c:extLst>
        </c:ser>
        <c:ser>
          <c:idx val="3"/>
          <c:order val="3"/>
          <c:tx>
            <c:strRef>
              <c:f>'Charts development'!$B$160</c:f>
              <c:strCache>
                <c:ptCount val="1"/>
                <c:pt idx="0">
                  <c:v>Asian/Pacific Islander</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development'!$C$160:$P$160</c:f>
              <c:numCache>
                <c:formatCode>0.00</c:formatCode>
                <c:ptCount val="14"/>
                <c:pt idx="0">
                  <c:v>7.86</c:v>
                </c:pt>
                <c:pt idx="1">
                  <c:v>9.41</c:v>
                </c:pt>
                <c:pt idx="2">
                  <c:v>15.08</c:v>
                </c:pt>
                <c:pt idx="3">
                  <c:v>16</c:v>
                </c:pt>
                <c:pt idx="4">
                  <c:v>29.95</c:v>
                </c:pt>
                <c:pt idx="5">
                  <c:v>27.25</c:v>
                </c:pt>
                <c:pt idx="6">
                  <c:v>24.48</c:v>
                </c:pt>
                <c:pt idx="7">
                  <c:v>23.62</c:v>
                </c:pt>
                <c:pt idx="8">
                  <c:v>32.33</c:v>
                </c:pt>
                <c:pt idx="9">
                  <c:v>29.23</c:v>
                </c:pt>
                <c:pt idx="10">
                  <c:v>20.57</c:v>
                </c:pt>
                <c:pt idx="11">
                  <c:v>19.89</c:v>
                </c:pt>
                <c:pt idx="12">
                  <c:v>46.54</c:v>
                </c:pt>
                <c:pt idx="13">
                  <c:v>24.71</c:v>
                </c:pt>
              </c:numCache>
            </c:numRef>
          </c:val>
          <c:smooth val="0"/>
          <c:extLst>
            <c:ext xmlns:c16="http://schemas.microsoft.com/office/drawing/2014/chart" uri="{C3380CC4-5D6E-409C-BE32-E72D297353CC}">
              <c16:uniqueId val="{00000003-988C-4EEF-BFC1-DB109541FA16}"/>
            </c:ext>
          </c:extLst>
        </c:ser>
        <c:ser>
          <c:idx val="4"/>
          <c:order val="4"/>
          <c:tx>
            <c:strRef>
              <c:f>'Charts development'!$B$161</c:f>
              <c:strCache>
                <c:ptCount val="1"/>
                <c:pt idx="0">
                  <c:v>White</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development'!$C$161:$P$161</c:f>
              <c:numCache>
                <c:formatCode>0.00</c:formatCode>
                <c:ptCount val="14"/>
                <c:pt idx="0">
                  <c:v>46.16</c:v>
                </c:pt>
                <c:pt idx="1">
                  <c:v>44.36</c:v>
                </c:pt>
                <c:pt idx="2">
                  <c:v>39.340000000000003</c:v>
                </c:pt>
                <c:pt idx="3">
                  <c:v>40.369999999999997</c:v>
                </c:pt>
                <c:pt idx="4">
                  <c:v>40.4</c:v>
                </c:pt>
                <c:pt idx="5">
                  <c:v>42.87</c:v>
                </c:pt>
                <c:pt idx="6">
                  <c:v>42.56</c:v>
                </c:pt>
                <c:pt idx="7">
                  <c:v>46.78</c:v>
                </c:pt>
                <c:pt idx="8">
                  <c:v>45.32</c:v>
                </c:pt>
                <c:pt idx="9">
                  <c:v>44.55</c:v>
                </c:pt>
                <c:pt idx="10">
                  <c:v>48.25</c:v>
                </c:pt>
                <c:pt idx="11">
                  <c:v>47.09</c:v>
                </c:pt>
                <c:pt idx="12">
                  <c:v>48.56</c:v>
                </c:pt>
                <c:pt idx="13">
                  <c:v>48.51</c:v>
                </c:pt>
              </c:numCache>
            </c:numRef>
          </c:val>
          <c:smooth val="0"/>
          <c:extLst>
            <c:ext xmlns:c16="http://schemas.microsoft.com/office/drawing/2014/chart" uri="{C3380CC4-5D6E-409C-BE32-E72D297353CC}">
              <c16:uniqueId val="{00000004-988C-4EEF-BFC1-DB109541FA16}"/>
            </c:ext>
          </c:extLst>
        </c:ser>
        <c:ser>
          <c:idx val="6"/>
          <c:order val="5"/>
          <c:tx>
            <c:strRef>
              <c:f>'Charts development'!$B$163</c:f>
              <c:strCache>
                <c:ptCount val="1"/>
                <c:pt idx="0">
                  <c:v>Two or more categories </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development'!$C$163:$P$163</c:f>
              <c:numCache>
                <c:formatCode>0.00</c:formatCode>
                <c:ptCount val="14"/>
                <c:pt idx="0">
                  <c:v>4.2</c:v>
                </c:pt>
                <c:pt idx="1">
                  <c:v>3.81</c:v>
                </c:pt>
                <c:pt idx="2">
                  <c:v>3.99</c:v>
                </c:pt>
                <c:pt idx="3">
                  <c:v>6.99</c:v>
                </c:pt>
                <c:pt idx="4">
                  <c:v>7.06</c:v>
                </c:pt>
                <c:pt idx="5">
                  <c:v>8.91</c:v>
                </c:pt>
                <c:pt idx="6">
                  <c:v>7.38</c:v>
                </c:pt>
                <c:pt idx="7">
                  <c:v>15.5</c:v>
                </c:pt>
                <c:pt idx="8">
                  <c:v>11.87</c:v>
                </c:pt>
                <c:pt idx="9">
                  <c:v>10.63</c:v>
                </c:pt>
                <c:pt idx="10">
                  <c:v>11.65</c:v>
                </c:pt>
                <c:pt idx="11">
                  <c:v>9.93</c:v>
                </c:pt>
                <c:pt idx="12">
                  <c:v>14.3</c:v>
                </c:pt>
                <c:pt idx="13">
                  <c:v>33.21</c:v>
                </c:pt>
              </c:numCache>
            </c:numRef>
          </c:val>
          <c:smooth val="0"/>
          <c:extLst>
            <c:ext xmlns:c16="http://schemas.microsoft.com/office/drawing/2014/chart" uri="{C3380CC4-5D6E-409C-BE32-E72D297353CC}">
              <c16:uniqueId val="{00000005-988C-4EEF-BFC1-DB109541FA16}"/>
            </c:ext>
          </c:extLst>
        </c:ser>
        <c:ser>
          <c:idx val="7"/>
          <c:order val="6"/>
          <c:tx>
            <c:strRef>
              <c:f>'Charts development'!$B$164</c:f>
              <c:strCache>
                <c:ptCount val="1"/>
                <c:pt idx="0">
                  <c:v>Hispanic</c:v>
                </c:pt>
              </c:strCache>
            </c:strRef>
          </c:tx>
          <c:cat>
            <c:numRef>
              <c:f>'Charts development'!$C$156:$P$156</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development'!$C$164:$P$164</c:f>
              <c:numCache>
                <c:formatCode>0.00</c:formatCode>
                <c:ptCount val="14"/>
                <c:pt idx="0">
                  <c:v>27.72</c:v>
                </c:pt>
                <c:pt idx="1">
                  <c:v>26.77</c:v>
                </c:pt>
                <c:pt idx="2">
                  <c:v>17.690000000000001</c:v>
                </c:pt>
                <c:pt idx="3">
                  <c:v>23.18</c:v>
                </c:pt>
                <c:pt idx="4">
                  <c:v>21.96</c:v>
                </c:pt>
                <c:pt idx="5">
                  <c:v>18.739999999999998</c:v>
                </c:pt>
                <c:pt idx="6">
                  <c:v>22.39</c:v>
                </c:pt>
                <c:pt idx="7">
                  <c:v>18.25</c:v>
                </c:pt>
                <c:pt idx="8">
                  <c:v>22.59</c:v>
                </c:pt>
                <c:pt idx="9">
                  <c:v>25.22</c:v>
                </c:pt>
                <c:pt idx="10">
                  <c:v>25.61</c:v>
                </c:pt>
                <c:pt idx="11">
                  <c:v>28.93</c:v>
                </c:pt>
                <c:pt idx="12">
                  <c:v>24.52</c:v>
                </c:pt>
                <c:pt idx="13">
                  <c:v>25.68</c:v>
                </c:pt>
              </c:numCache>
            </c:numRef>
          </c:val>
          <c:smooth val="0"/>
          <c:extLst>
            <c:ext xmlns:c16="http://schemas.microsoft.com/office/drawing/2014/chart" uri="{C3380CC4-5D6E-409C-BE32-E72D297353CC}">
              <c16:uniqueId val="{00000006-988C-4EEF-BFC1-DB109541FA16}"/>
            </c:ext>
          </c:extLst>
        </c:ser>
        <c:dLbls>
          <c:showLegendKey val="0"/>
          <c:showVal val="0"/>
          <c:showCatName val="0"/>
          <c:showSerName val="0"/>
          <c:showPercent val="0"/>
          <c:showBubbleSize val="0"/>
        </c:dLbls>
        <c:marker val="1"/>
        <c:smooth val="0"/>
        <c:axId val="127992960"/>
        <c:axId val="127994496"/>
      </c:lineChart>
      <c:catAx>
        <c:axId val="127992960"/>
        <c:scaling>
          <c:orientation val="minMax"/>
        </c:scaling>
        <c:delete val="0"/>
        <c:axPos val="b"/>
        <c:numFmt formatCode="General" sourceLinked="1"/>
        <c:majorTickMark val="out"/>
        <c:minorTickMark val="none"/>
        <c:tickLblPos val="nextTo"/>
        <c:txPr>
          <a:bodyPr/>
          <a:lstStyle/>
          <a:p>
            <a:pPr>
              <a:defRPr sz="1200"/>
            </a:pPr>
            <a:endParaRPr lang="en-US"/>
          </a:p>
        </c:txPr>
        <c:crossAx val="127994496"/>
        <c:crosses val="autoZero"/>
        <c:auto val="1"/>
        <c:lblAlgn val="ctr"/>
        <c:lblOffset val="100"/>
        <c:noMultiLvlLbl val="0"/>
      </c:catAx>
      <c:valAx>
        <c:axId val="127994496"/>
        <c:scaling>
          <c:orientation val="minMax"/>
          <c:max val="80"/>
          <c:min val="0"/>
        </c:scaling>
        <c:delete val="0"/>
        <c:axPos val="l"/>
        <c:majorGridlines/>
        <c:numFmt formatCode="0" sourceLinked="0"/>
        <c:majorTickMark val="out"/>
        <c:minorTickMark val="none"/>
        <c:tickLblPos val="nextTo"/>
        <c:txPr>
          <a:bodyPr/>
          <a:lstStyle/>
          <a:p>
            <a:pPr>
              <a:defRPr sz="1200"/>
            </a:pPr>
            <a:endParaRPr lang="en-US"/>
          </a:p>
        </c:txPr>
        <c:crossAx val="127992960"/>
        <c:crosses val="autoZero"/>
        <c:crossBetween val="between"/>
        <c:majorUnit val="20"/>
      </c:valAx>
    </c:plotArea>
    <c:legend>
      <c:legendPos val="r"/>
      <c:layout>
        <c:manualLayout>
          <c:xMode val="edge"/>
          <c:yMode val="edge"/>
          <c:x val="0.83856097465406298"/>
          <c:y val="0.13078134463961238"/>
          <c:w val="0.15503884810838822"/>
          <c:h val="0.83514909416810701"/>
        </c:manualLayout>
      </c:layout>
      <c:overlay val="0"/>
      <c:txPr>
        <a:bodyPr/>
        <a:lstStyle/>
        <a:p>
          <a:pPr>
            <a:defRPr sz="1200"/>
          </a:pPr>
          <a:endParaRPr lang="en-US"/>
        </a:p>
      </c:txPr>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Sheet3!$D$13</c:f>
              <c:strCache>
                <c:ptCount val="1"/>
                <c:pt idx="0">
                  <c:v>American Indian / Native Alaskan, Female</c:v>
                </c:pt>
              </c:strCache>
            </c:strRef>
          </c:tx>
          <c:spPr>
            <a:ln w="28575" cap="rnd">
              <a:solidFill>
                <a:schemeClr val="accent2">
                  <a:lumMod val="75000"/>
                </a:schemeClr>
              </a:solidFill>
              <a:round/>
            </a:ln>
            <a:effectLst/>
          </c:spPr>
          <c:marker>
            <c:symbol val="square"/>
            <c:size val="5"/>
            <c:spPr>
              <a:solidFill>
                <a:srgbClr val="C0000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Sheet3!$E$13:$S$13</c:f>
              <c:numCache>
                <c:formatCode>General</c:formatCode>
                <c:ptCount val="15"/>
                <c:pt idx="0">
                  <c:v>4.95</c:v>
                </c:pt>
                <c:pt idx="1">
                  <c:v>5.6</c:v>
                </c:pt>
                <c:pt idx="2">
                  <c:v>4.53</c:v>
                </c:pt>
                <c:pt idx="3">
                  <c:v>7.92</c:v>
                </c:pt>
                <c:pt idx="4">
                  <c:v>5.76</c:v>
                </c:pt>
                <c:pt idx="5">
                  <c:v>6.16</c:v>
                </c:pt>
                <c:pt idx="6">
                  <c:v>6.19</c:v>
                </c:pt>
                <c:pt idx="7">
                  <c:v>6.89</c:v>
                </c:pt>
                <c:pt idx="8">
                  <c:v>8.5399999999999991</c:v>
                </c:pt>
                <c:pt idx="9">
                  <c:v>7.14</c:v>
                </c:pt>
                <c:pt idx="10">
                  <c:v>6.21</c:v>
                </c:pt>
                <c:pt idx="11">
                  <c:v>5.76</c:v>
                </c:pt>
                <c:pt idx="12">
                  <c:v>6.95</c:v>
                </c:pt>
                <c:pt idx="13">
                  <c:v>6.69</c:v>
                </c:pt>
                <c:pt idx="14">
                  <c:v>8.01</c:v>
                </c:pt>
              </c:numCache>
            </c:numRef>
          </c:val>
          <c:smooth val="0"/>
          <c:extLst>
            <c:ext xmlns:c16="http://schemas.microsoft.com/office/drawing/2014/chart" uri="{C3380CC4-5D6E-409C-BE32-E72D297353CC}">
              <c16:uniqueId val="{00000000-5F6E-4850-8CD1-D5FB3D42BA06}"/>
            </c:ext>
          </c:extLst>
        </c:ser>
        <c:ser>
          <c:idx val="1"/>
          <c:order val="1"/>
          <c:tx>
            <c:strRef>
              <c:f>Sheet3!$D$14</c:f>
              <c:strCache>
                <c:ptCount val="1"/>
                <c:pt idx="0">
                  <c:v>Black, Female</c:v>
                </c:pt>
              </c:strCache>
            </c:strRef>
          </c:tx>
          <c:spPr>
            <a:ln w="28575" cap="rnd">
              <a:solidFill>
                <a:srgbClr val="00B050"/>
              </a:solidFill>
              <a:round/>
            </a:ln>
            <a:effectLst/>
          </c:spPr>
          <c:marker>
            <c:symbol val="triangle"/>
            <c:size val="5"/>
            <c:spPr>
              <a:solidFill>
                <a:srgbClr val="00B050"/>
              </a:solidFill>
            </c:spPr>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Sheet3!$E$14:$S$14</c:f>
              <c:numCache>
                <c:formatCode>General</c:formatCode>
                <c:ptCount val="15"/>
                <c:pt idx="0">
                  <c:v>2.27</c:v>
                </c:pt>
                <c:pt idx="1">
                  <c:v>2.09</c:v>
                </c:pt>
                <c:pt idx="2">
                  <c:v>2.4300000000000002</c:v>
                </c:pt>
                <c:pt idx="3">
                  <c:v>2.34</c:v>
                </c:pt>
                <c:pt idx="4">
                  <c:v>2.35</c:v>
                </c:pt>
                <c:pt idx="5">
                  <c:v>1.83</c:v>
                </c:pt>
                <c:pt idx="6">
                  <c:v>2.21</c:v>
                </c:pt>
                <c:pt idx="7">
                  <c:v>2.0699999999999998</c:v>
                </c:pt>
                <c:pt idx="8">
                  <c:v>2.37</c:v>
                </c:pt>
                <c:pt idx="9">
                  <c:v>2.2200000000000002</c:v>
                </c:pt>
                <c:pt idx="10">
                  <c:v>2.3199999999999998</c:v>
                </c:pt>
                <c:pt idx="11">
                  <c:v>2.5099999999999998</c:v>
                </c:pt>
                <c:pt idx="12">
                  <c:v>2.5099999999999998</c:v>
                </c:pt>
                <c:pt idx="13">
                  <c:v>2.57</c:v>
                </c:pt>
                <c:pt idx="14">
                  <c:v>2.54</c:v>
                </c:pt>
              </c:numCache>
            </c:numRef>
          </c:val>
          <c:smooth val="0"/>
          <c:extLst>
            <c:ext xmlns:c16="http://schemas.microsoft.com/office/drawing/2014/chart" uri="{C3380CC4-5D6E-409C-BE32-E72D297353CC}">
              <c16:uniqueId val="{00000001-5F6E-4850-8CD1-D5FB3D42BA06}"/>
            </c:ext>
          </c:extLst>
        </c:ser>
        <c:ser>
          <c:idx val="2"/>
          <c:order val="2"/>
          <c:tx>
            <c:strRef>
              <c:f>Sheet3!$D$15</c:f>
              <c:strCache>
                <c:ptCount val="1"/>
                <c:pt idx="0">
                  <c:v>Asian, Female</c:v>
                </c:pt>
              </c:strCache>
            </c:strRef>
          </c:tx>
          <c:spPr>
            <a:ln w="28575" cap="rnd">
              <a:solidFill>
                <a:srgbClr val="7030A0"/>
              </a:solidFill>
              <a:round/>
            </a:ln>
            <a:effectLst/>
          </c:spPr>
          <c:marker>
            <c:symbol val="star"/>
            <c:size val="5"/>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Sheet3!$E$15:$S$15</c:f>
              <c:numCache>
                <c:formatCode>General</c:formatCode>
                <c:ptCount val="15"/>
                <c:pt idx="0">
                  <c:v>3.53</c:v>
                </c:pt>
                <c:pt idx="1">
                  <c:v>3.71</c:v>
                </c:pt>
                <c:pt idx="2">
                  <c:v>3.88</c:v>
                </c:pt>
                <c:pt idx="3">
                  <c:v>4.4800000000000004</c:v>
                </c:pt>
                <c:pt idx="4">
                  <c:v>4.05</c:v>
                </c:pt>
                <c:pt idx="5">
                  <c:v>4.32</c:v>
                </c:pt>
                <c:pt idx="6">
                  <c:v>4.5999999999999996</c:v>
                </c:pt>
                <c:pt idx="7">
                  <c:v>4.71</c:v>
                </c:pt>
                <c:pt idx="8">
                  <c:v>4.8</c:v>
                </c:pt>
                <c:pt idx="9">
                  <c:v>4.33</c:v>
                </c:pt>
                <c:pt idx="10">
                  <c:v>4.3</c:v>
                </c:pt>
                <c:pt idx="11">
                  <c:v>4.54</c:v>
                </c:pt>
                <c:pt idx="12">
                  <c:v>3.69</c:v>
                </c:pt>
                <c:pt idx="13">
                  <c:v>4.26</c:v>
                </c:pt>
                <c:pt idx="14">
                  <c:v>5</c:v>
                </c:pt>
              </c:numCache>
            </c:numRef>
          </c:val>
          <c:smooth val="0"/>
          <c:extLst>
            <c:ext xmlns:c16="http://schemas.microsoft.com/office/drawing/2014/chart" uri="{C3380CC4-5D6E-409C-BE32-E72D297353CC}">
              <c16:uniqueId val="{00000002-5F6E-4850-8CD1-D5FB3D42BA06}"/>
            </c:ext>
          </c:extLst>
        </c:ser>
        <c:ser>
          <c:idx val="3"/>
          <c:order val="3"/>
          <c:tx>
            <c:strRef>
              <c:f>Sheet3!$D$16</c:f>
              <c:strCache>
                <c:ptCount val="1"/>
                <c:pt idx="0">
                  <c:v>White, Female</c:v>
                </c:pt>
              </c:strCache>
            </c:strRef>
          </c:tx>
          <c:spPr>
            <a:ln w="28575" cap="rnd">
              <a:solidFill>
                <a:schemeClr val="accent5"/>
              </a:solidFill>
              <a:round/>
            </a:ln>
            <a:effectLst/>
          </c:spPr>
          <c:marker>
            <c:symbol val="x"/>
            <c:size val="5"/>
          </c:marker>
          <c:cat>
            <c:numRef>
              <c:f>Sheet3!$E$8:$S$8</c:f>
              <c:numCache>
                <c:formatCode>General</c:formatCod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numCache>
            </c:numRef>
          </c:cat>
          <c:val>
            <c:numRef>
              <c:f>Sheet3!$E$16:$S$16</c:f>
              <c:numCache>
                <c:formatCode>General</c:formatCode>
                <c:ptCount val="15"/>
                <c:pt idx="0">
                  <c:v>5.77</c:v>
                </c:pt>
                <c:pt idx="1">
                  <c:v>6.05</c:v>
                </c:pt>
                <c:pt idx="2">
                  <c:v>5.99</c:v>
                </c:pt>
                <c:pt idx="3">
                  <c:v>6.42</c:v>
                </c:pt>
                <c:pt idx="4">
                  <c:v>6.29</c:v>
                </c:pt>
                <c:pt idx="5">
                  <c:v>6.57</c:v>
                </c:pt>
                <c:pt idx="6">
                  <c:v>6.83</c:v>
                </c:pt>
                <c:pt idx="7">
                  <c:v>6.95</c:v>
                </c:pt>
                <c:pt idx="8">
                  <c:v>7.02</c:v>
                </c:pt>
                <c:pt idx="9">
                  <c:v>7.32</c:v>
                </c:pt>
                <c:pt idx="10">
                  <c:v>7.63</c:v>
                </c:pt>
                <c:pt idx="11">
                  <c:v>7.8</c:v>
                </c:pt>
                <c:pt idx="12">
                  <c:v>8.01</c:v>
                </c:pt>
                <c:pt idx="13">
                  <c:v>8.43</c:v>
                </c:pt>
                <c:pt idx="14">
                  <c:v>8.7799999999999994</c:v>
                </c:pt>
              </c:numCache>
            </c:numRef>
          </c:val>
          <c:smooth val="0"/>
          <c:extLst>
            <c:ext xmlns:c16="http://schemas.microsoft.com/office/drawing/2014/chart" uri="{C3380CC4-5D6E-409C-BE32-E72D297353CC}">
              <c16:uniqueId val="{00000003-5F6E-4850-8CD1-D5FB3D42BA06}"/>
            </c:ext>
          </c:extLst>
        </c:ser>
        <c:dLbls>
          <c:showLegendKey val="0"/>
          <c:showVal val="0"/>
          <c:showCatName val="0"/>
          <c:showSerName val="0"/>
          <c:showPercent val="0"/>
          <c:showBubbleSize val="0"/>
        </c:dLbls>
        <c:marker val="1"/>
        <c:smooth val="0"/>
        <c:axId val="101340672"/>
        <c:axId val="101342208"/>
      </c:lineChart>
      <c:catAx>
        <c:axId val="10134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1342208"/>
        <c:crosses val="autoZero"/>
        <c:auto val="1"/>
        <c:lblAlgn val="ctr"/>
        <c:lblOffset val="100"/>
        <c:noMultiLvlLbl val="0"/>
      </c:catAx>
      <c:valAx>
        <c:axId val="10134220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1340672"/>
        <c:crosses val="autoZero"/>
        <c:crossBetween val="between"/>
        <c:majorUnit val="10"/>
      </c:valAx>
      <c:spPr>
        <a:noFill/>
        <a:ln>
          <a:solidFill>
            <a:sysClr val="windowText" lastClr="000000">
              <a:lumMod val="15000"/>
              <a:lumOff val="85000"/>
            </a:sys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1602425154378327E-2"/>
          <c:y val="0.1281940238239451"/>
          <c:w val="0.76617404760821084"/>
          <c:h val="0.75009898426373833"/>
        </c:manualLayout>
      </c:layout>
      <c:lineChart>
        <c:grouping val="standard"/>
        <c:varyColors val="0"/>
        <c:ser>
          <c:idx val="0"/>
          <c:order val="0"/>
          <c:tx>
            <c:strRef>
              <c:f>'Charts development'!$B$148</c:f>
              <c:strCache>
                <c:ptCount val="1"/>
                <c:pt idx="0">
                  <c:v>Total</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development'!$C$148:$P$148</c:f>
              <c:numCache>
                <c:formatCode>0.00</c:formatCode>
                <c:ptCount val="14"/>
                <c:pt idx="0">
                  <c:v>20.75</c:v>
                </c:pt>
                <c:pt idx="1">
                  <c:v>19.86</c:v>
                </c:pt>
                <c:pt idx="2">
                  <c:v>14.42</c:v>
                </c:pt>
                <c:pt idx="3">
                  <c:v>18.29</c:v>
                </c:pt>
                <c:pt idx="4">
                  <c:v>22.79</c:v>
                </c:pt>
                <c:pt idx="5">
                  <c:v>12.35</c:v>
                </c:pt>
                <c:pt idx="6">
                  <c:v>16.16</c:v>
                </c:pt>
                <c:pt idx="7">
                  <c:v>16.75</c:v>
                </c:pt>
                <c:pt idx="8">
                  <c:v>17.059999999999999</c:v>
                </c:pt>
                <c:pt idx="9">
                  <c:v>18.91</c:v>
                </c:pt>
                <c:pt idx="10">
                  <c:v>21.65</c:v>
                </c:pt>
                <c:pt idx="11">
                  <c:v>21.37</c:v>
                </c:pt>
                <c:pt idx="12">
                  <c:v>17.25</c:v>
                </c:pt>
                <c:pt idx="13">
                  <c:v>19.899999999999999</c:v>
                </c:pt>
              </c:numCache>
            </c:numRef>
          </c:val>
          <c:smooth val="0"/>
          <c:extLst>
            <c:ext xmlns:c16="http://schemas.microsoft.com/office/drawing/2014/chart" uri="{C3380CC4-5D6E-409C-BE32-E72D297353CC}">
              <c16:uniqueId val="{00000000-66D7-42F6-9F41-3E0C4CD5AD39}"/>
            </c:ext>
          </c:extLst>
        </c:ser>
        <c:ser>
          <c:idx val="1"/>
          <c:order val="1"/>
          <c:tx>
            <c:strRef>
              <c:f>'Charts development'!$B$149</c:f>
              <c:strCache>
                <c:ptCount val="1"/>
                <c:pt idx="0">
                  <c:v>American Indian / Native Alaskan</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development'!$C$149:$P$149</c:f>
              <c:numCache>
                <c:formatCode>0.00</c:formatCode>
                <c:ptCount val="14"/>
                <c:pt idx="0">
                  <c:v>0</c:v>
                </c:pt>
                <c:pt idx="1">
                  <c:v>0</c:v>
                </c:pt>
                <c:pt idx="2">
                  <c:v>0</c:v>
                </c:pt>
                <c:pt idx="3">
                  <c:v>0</c:v>
                </c:pt>
                <c:pt idx="4">
                  <c:v>69.11</c:v>
                </c:pt>
                <c:pt idx="5">
                  <c:v>0</c:v>
                </c:pt>
                <c:pt idx="6">
                  <c:v>56.91</c:v>
                </c:pt>
                <c:pt idx="7">
                  <c:v>0</c:v>
                </c:pt>
                <c:pt idx="8">
                  <c:v>0</c:v>
                </c:pt>
                <c:pt idx="9">
                  <c:v>0</c:v>
                </c:pt>
                <c:pt idx="10">
                  <c:v>74.12</c:v>
                </c:pt>
                <c:pt idx="11">
                  <c:v>33.299999999999997</c:v>
                </c:pt>
                <c:pt idx="12">
                  <c:v>0</c:v>
                </c:pt>
                <c:pt idx="13">
                  <c:v>27.23</c:v>
                </c:pt>
              </c:numCache>
            </c:numRef>
          </c:val>
          <c:smooth val="0"/>
          <c:extLst>
            <c:ext xmlns:c16="http://schemas.microsoft.com/office/drawing/2014/chart" uri="{C3380CC4-5D6E-409C-BE32-E72D297353CC}">
              <c16:uniqueId val="{00000001-66D7-42F6-9F41-3E0C4CD5AD39}"/>
            </c:ext>
          </c:extLst>
        </c:ser>
        <c:ser>
          <c:idx val="2"/>
          <c:order val="2"/>
          <c:tx>
            <c:strRef>
              <c:f>'Charts development'!$B$150</c:f>
              <c:strCache>
                <c:ptCount val="1"/>
                <c:pt idx="0">
                  <c:v>Black </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development'!$C$150:$P$150</c:f>
              <c:numCache>
                <c:formatCode>0.00</c:formatCode>
                <c:ptCount val="14"/>
                <c:pt idx="0">
                  <c:v>14.83</c:v>
                </c:pt>
                <c:pt idx="1">
                  <c:v>2.31</c:v>
                </c:pt>
                <c:pt idx="2">
                  <c:v>4.32</c:v>
                </c:pt>
                <c:pt idx="3">
                  <c:v>5.9</c:v>
                </c:pt>
                <c:pt idx="4">
                  <c:v>10.65</c:v>
                </c:pt>
                <c:pt idx="5">
                  <c:v>1.64</c:v>
                </c:pt>
                <c:pt idx="6">
                  <c:v>6.13</c:v>
                </c:pt>
                <c:pt idx="7">
                  <c:v>4.29</c:v>
                </c:pt>
                <c:pt idx="8">
                  <c:v>7.92</c:v>
                </c:pt>
                <c:pt idx="9">
                  <c:v>4.84</c:v>
                </c:pt>
                <c:pt idx="10">
                  <c:v>5.54</c:v>
                </c:pt>
                <c:pt idx="11">
                  <c:v>9.17</c:v>
                </c:pt>
                <c:pt idx="12">
                  <c:v>9.3800000000000008</c:v>
                </c:pt>
                <c:pt idx="13">
                  <c:v>2.6</c:v>
                </c:pt>
              </c:numCache>
            </c:numRef>
          </c:val>
          <c:smooth val="0"/>
          <c:extLst>
            <c:ext xmlns:c16="http://schemas.microsoft.com/office/drawing/2014/chart" uri="{C3380CC4-5D6E-409C-BE32-E72D297353CC}">
              <c16:uniqueId val="{00000002-66D7-42F6-9F41-3E0C4CD5AD39}"/>
            </c:ext>
          </c:extLst>
        </c:ser>
        <c:ser>
          <c:idx val="3"/>
          <c:order val="3"/>
          <c:tx>
            <c:strRef>
              <c:f>'Charts development'!$B$151</c:f>
              <c:strCache>
                <c:ptCount val="1"/>
                <c:pt idx="0">
                  <c:v>Asian/Pacific Islander</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development'!$C$151:$P$151</c:f>
              <c:numCache>
                <c:formatCode>0.00</c:formatCode>
                <c:ptCount val="14"/>
                <c:pt idx="0">
                  <c:v>0</c:v>
                </c:pt>
                <c:pt idx="1">
                  <c:v>0</c:v>
                </c:pt>
                <c:pt idx="2">
                  <c:v>0</c:v>
                </c:pt>
                <c:pt idx="3">
                  <c:v>32.68</c:v>
                </c:pt>
                <c:pt idx="4">
                  <c:v>28.98</c:v>
                </c:pt>
                <c:pt idx="5">
                  <c:v>51</c:v>
                </c:pt>
                <c:pt idx="6">
                  <c:v>0</c:v>
                </c:pt>
                <c:pt idx="7">
                  <c:v>0</c:v>
                </c:pt>
                <c:pt idx="8">
                  <c:v>19.239999999999998</c:v>
                </c:pt>
                <c:pt idx="9">
                  <c:v>0</c:v>
                </c:pt>
                <c:pt idx="10">
                  <c:v>0</c:v>
                </c:pt>
                <c:pt idx="11">
                  <c:v>14.39</c:v>
                </c:pt>
                <c:pt idx="12">
                  <c:v>13.01</c:v>
                </c:pt>
                <c:pt idx="13">
                  <c:v>11.81</c:v>
                </c:pt>
              </c:numCache>
            </c:numRef>
          </c:val>
          <c:smooth val="0"/>
          <c:extLst>
            <c:ext xmlns:c16="http://schemas.microsoft.com/office/drawing/2014/chart" uri="{C3380CC4-5D6E-409C-BE32-E72D297353CC}">
              <c16:uniqueId val="{00000003-66D7-42F6-9F41-3E0C4CD5AD39}"/>
            </c:ext>
          </c:extLst>
        </c:ser>
        <c:ser>
          <c:idx val="4"/>
          <c:order val="4"/>
          <c:tx>
            <c:strRef>
              <c:f>'Charts development'!$B$152</c:f>
              <c:strCache>
                <c:ptCount val="1"/>
                <c:pt idx="0">
                  <c:v>White</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development'!$C$152:$P$152</c:f>
              <c:numCache>
                <c:formatCode>0.00</c:formatCode>
                <c:ptCount val="14"/>
                <c:pt idx="0">
                  <c:v>25.69</c:v>
                </c:pt>
                <c:pt idx="1">
                  <c:v>27.9</c:v>
                </c:pt>
                <c:pt idx="2">
                  <c:v>15.42</c:v>
                </c:pt>
                <c:pt idx="3">
                  <c:v>23.32</c:v>
                </c:pt>
                <c:pt idx="4">
                  <c:v>26.73</c:v>
                </c:pt>
                <c:pt idx="5">
                  <c:v>17.04</c:v>
                </c:pt>
                <c:pt idx="6">
                  <c:v>20.12</c:v>
                </c:pt>
                <c:pt idx="7">
                  <c:v>24.15</c:v>
                </c:pt>
                <c:pt idx="8">
                  <c:v>21.25</c:v>
                </c:pt>
                <c:pt idx="9">
                  <c:v>25.9</c:v>
                </c:pt>
                <c:pt idx="10">
                  <c:v>30.58</c:v>
                </c:pt>
                <c:pt idx="11">
                  <c:v>28.03</c:v>
                </c:pt>
                <c:pt idx="12">
                  <c:v>21.13</c:v>
                </c:pt>
                <c:pt idx="13">
                  <c:v>25.74</c:v>
                </c:pt>
              </c:numCache>
            </c:numRef>
          </c:val>
          <c:smooth val="0"/>
          <c:extLst>
            <c:ext xmlns:c16="http://schemas.microsoft.com/office/drawing/2014/chart" uri="{C3380CC4-5D6E-409C-BE32-E72D297353CC}">
              <c16:uniqueId val="{00000004-66D7-42F6-9F41-3E0C4CD5AD39}"/>
            </c:ext>
          </c:extLst>
        </c:ser>
        <c:ser>
          <c:idx val="6"/>
          <c:order val="5"/>
          <c:tx>
            <c:strRef>
              <c:f>'Charts development'!$B$154</c:f>
              <c:strCache>
                <c:ptCount val="1"/>
                <c:pt idx="0">
                  <c:v>Two or more categories </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development'!$C$154:$P$154</c:f>
              <c:numCache>
                <c:formatCode>0.00</c:formatCode>
                <c:ptCount val="14"/>
                <c:pt idx="0">
                  <c:v>0</c:v>
                </c:pt>
                <c:pt idx="1">
                  <c:v>0</c:v>
                </c:pt>
                <c:pt idx="2">
                  <c:v>0</c:v>
                </c:pt>
                <c:pt idx="3">
                  <c:v>0</c:v>
                </c:pt>
                <c:pt idx="4">
                  <c:v>0</c:v>
                </c:pt>
                <c:pt idx="5">
                  <c:v>6.49</c:v>
                </c:pt>
                <c:pt idx="6">
                  <c:v>0</c:v>
                </c:pt>
                <c:pt idx="7">
                  <c:v>5.74</c:v>
                </c:pt>
                <c:pt idx="8">
                  <c:v>16.170000000000002</c:v>
                </c:pt>
                <c:pt idx="9">
                  <c:v>5.05</c:v>
                </c:pt>
                <c:pt idx="10">
                  <c:v>14.19</c:v>
                </c:pt>
                <c:pt idx="11">
                  <c:v>13.31</c:v>
                </c:pt>
                <c:pt idx="12">
                  <c:v>25.08</c:v>
                </c:pt>
                <c:pt idx="13">
                  <c:v>35.53</c:v>
                </c:pt>
              </c:numCache>
            </c:numRef>
          </c:val>
          <c:smooth val="0"/>
          <c:extLst>
            <c:ext xmlns:c16="http://schemas.microsoft.com/office/drawing/2014/chart" uri="{C3380CC4-5D6E-409C-BE32-E72D297353CC}">
              <c16:uniqueId val="{00000005-66D7-42F6-9F41-3E0C4CD5AD39}"/>
            </c:ext>
          </c:extLst>
        </c:ser>
        <c:ser>
          <c:idx val="7"/>
          <c:order val="6"/>
          <c:tx>
            <c:strRef>
              <c:f>'Charts development'!$B$155</c:f>
              <c:strCache>
                <c:ptCount val="1"/>
                <c:pt idx="0">
                  <c:v>Hispanic</c:v>
                </c:pt>
              </c:strCache>
            </c:strRef>
          </c:tx>
          <c:cat>
            <c:numRef>
              <c:f>'Charts development'!$C$147:$P$147</c:f>
              <c:numCache>
                <c:formatCode>General</c:formatCode>
                <c:ptCount val="1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numCache>
            </c:numRef>
          </c:cat>
          <c:val>
            <c:numRef>
              <c:f>'Charts development'!$C$155:$P$155</c:f>
              <c:numCache>
                <c:formatCode>0.00</c:formatCode>
                <c:ptCount val="14"/>
                <c:pt idx="0">
                  <c:v>0</c:v>
                </c:pt>
                <c:pt idx="1">
                  <c:v>0</c:v>
                </c:pt>
                <c:pt idx="2">
                  <c:v>0</c:v>
                </c:pt>
                <c:pt idx="3">
                  <c:v>16.72</c:v>
                </c:pt>
                <c:pt idx="4">
                  <c:v>28.88</c:v>
                </c:pt>
                <c:pt idx="5">
                  <c:v>12.84</c:v>
                </c:pt>
                <c:pt idx="6">
                  <c:v>11.64</c:v>
                </c:pt>
                <c:pt idx="7">
                  <c:v>10.42</c:v>
                </c:pt>
                <c:pt idx="8">
                  <c:v>9.39</c:v>
                </c:pt>
                <c:pt idx="9">
                  <c:v>16.690000000000001</c:v>
                </c:pt>
                <c:pt idx="10">
                  <c:v>22.29</c:v>
                </c:pt>
                <c:pt idx="11">
                  <c:v>13.27</c:v>
                </c:pt>
                <c:pt idx="12">
                  <c:v>17.670000000000002</c:v>
                </c:pt>
                <c:pt idx="13">
                  <c:v>15.86</c:v>
                </c:pt>
              </c:numCache>
            </c:numRef>
          </c:val>
          <c:smooth val="0"/>
          <c:extLst>
            <c:ext xmlns:c16="http://schemas.microsoft.com/office/drawing/2014/chart" uri="{C3380CC4-5D6E-409C-BE32-E72D297353CC}">
              <c16:uniqueId val="{00000006-66D7-42F6-9F41-3E0C4CD5AD39}"/>
            </c:ext>
          </c:extLst>
        </c:ser>
        <c:dLbls>
          <c:showLegendKey val="0"/>
          <c:showVal val="0"/>
          <c:showCatName val="0"/>
          <c:showSerName val="0"/>
          <c:showPercent val="0"/>
          <c:showBubbleSize val="0"/>
        </c:dLbls>
        <c:marker val="1"/>
        <c:smooth val="0"/>
        <c:axId val="128155008"/>
        <c:axId val="128177280"/>
      </c:lineChart>
      <c:catAx>
        <c:axId val="128155008"/>
        <c:scaling>
          <c:orientation val="minMax"/>
        </c:scaling>
        <c:delete val="0"/>
        <c:axPos val="b"/>
        <c:numFmt formatCode="General" sourceLinked="1"/>
        <c:majorTickMark val="out"/>
        <c:minorTickMark val="none"/>
        <c:tickLblPos val="nextTo"/>
        <c:txPr>
          <a:bodyPr/>
          <a:lstStyle/>
          <a:p>
            <a:pPr>
              <a:defRPr sz="1400"/>
            </a:pPr>
            <a:endParaRPr lang="en-US"/>
          </a:p>
        </c:txPr>
        <c:crossAx val="128177280"/>
        <c:crosses val="autoZero"/>
        <c:auto val="1"/>
        <c:lblAlgn val="ctr"/>
        <c:lblOffset val="100"/>
        <c:noMultiLvlLbl val="0"/>
      </c:catAx>
      <c:valAx>
        <c:axId val="128177280"/>
        <c:scaling>
          <c:orientation val="minMax"/>
          <c:max val="80"/>
          <c:min val="0"/>
        </c:scaling>
        <c:delete val="0"/>
        <c:axPos val="l"/>
        <c:majorGridlines/>
        <c:numFmt formatCode="0" sourceLinked="0"/>
        <c:majorTickMark val="out"/>
        <c:minorTickMark val="none"/>
        <c:tickLblPos val="nextTo"/>
        <c:txPr>
          <a:bodyPr/>
          <a:lstStyle/>
          <a:p>
            <a:pPr>
              <a:defRPr sz="1400"/>
            </a:pPr>
            <a:endParaRPr lang="en-US"/>
          </a:p>
        </c:txPr>
        <c:crossAx val="128155008"/>
        <c:crosses val="autoZero"/>
        <c:crossBetween val="between"/>
        <c:majorUnit val="20"/>
      </c:valAx>
    </c:plotArea>
    <c:legend>
      <c:legendPos val="r"/>
      <c:layout>
        <c:manualLayout>
          <c:xMode val="edge"/>
          <c:yMode val="edge"/>
          <c:x val="0.83856097465406298"/>
          <c:y val="8.0462377435981128E-2"/>
          <c:w val="0.15503884810838822"/>
          <c:h val="0.88319339616226733"/>
        </c:manualLayout>
      </c:layout>
      <c:overlay val="0"/>
      <c:txPr>
        <a:bodyPr/>
        <a:lstStyle/>
        <a:p>
          <a:pPr>
            <a:defRPr sz="1200"/>
          </a:pPr>
          <a:endParaRPr lang="en-US"/>
        </a:p>
      </c:txPr>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C11265-0BB1-4110-9523-2DF211FDBA16}" type="datetimeFigureOut">
              <a:rPr lang="en-US" smtClean="0"/>
              <a:t>8/9/2017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61615-E395-4585-9B58-F812EAAD7CA2}" type="slidenum">
              <a:rPr lang="en-US" smtClean="0"/>
              <a:t>‹#›</a:t>
            </a:fld>
            <a:endParaRPr lang="en-US" dirty="0"/>
          </a:p>
        </p:txBody>
      </p:sp>
    </p:spTree>
    <p:extLst>
      <p:ext uri="{BB962C8B-B14F-4D97-AF65-F5344CB8AC3E}">
        <p14:creationId xmlns:p14="http://schemas.microsoft.com/office/powerpoint/2010/main" val="333181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ea typeface="ＭＳ Ｐゴシック" pitchFamily="34" charset="-128"/>
              </a:rPr>
              <a:t>http://www.mentalhealth.va.gov/docs/2016suicidedatareport.pdf</a:t>
            </a: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D466C61-5D16-4D2C-9971-BD4D6401678E}" type="slidenum">
              <a:rPr lang="en-US" altLang="en-US" sz="1200">
                <a:solidFill>
                  <a:prstClr val="black"/>
                </a:solidFill>
                <a:latin typeface="Calibri" pitchFamily="34" charset="0"/>
              </a:rPr>
              <a:pPr eaLnBrk="1" hangingPunct="1"/>
              <a:t>1</a:t>
            </a:fld>
            <a:endParaRPr lang="en-US" altLang="en-US" sz="1200" dirty="0">
              <a:solidFill>
                <a:prstClr val="black"/>
              </a:solidFill>
              <a:latin typeface="Calibri" pitchFamily="34" charset="0"/>
            </a:endParaRPr>
          </a:p>
        </p:txBody>
      </p:sp>
    </p:spTree>
    <p:extLst>
      <p:ext uri="{BB962C8B-B14F-4D97-AF65-F5344CB8AC3E}">
        <p14:creationId xmlns:p14="http://schemas.microsoft.com/office/powerpoint/2010/main" val="88397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VA health system assessments of suicide rates, it has not been possible to include adjustment for race/ethnicity, as these data were not consistently included in the VA administrative records (McCarthy et al., 2009; Ilgen et al., 2010; Blow et al., 2012; McCarthy et al., 2012.)  Per a review of published studies, the reported prevalence of missing or unknown race information for VHA patients has been as high as 48% (</a:t>
            </a:r>
            <a:r>
              <a:rPr lang="en-US" sz="1200" kern="1200" dirty="0" err="1">
                <a:solidFill>
                  <a:schemeClr val="tx1"/>
                </a:solidFill>
                <a:effectLst/>
                <a:latin typeface="+mn-lt"/>
                <a:ea typeface="+mn-ea"/>
                <a:cs typeface="+mn-cs"/>
              </a:rPr>
              <a:t>Stroupe</a:t>
            </a:r>
            <a:r>
              <a:rPr lang="en-US" sz="1200" kern="1200" dirty="0">
                <a:solidFill>
                  <a:schemeClr val="tx1"/>
                </a:solidFill>
                <a:effectLst/>
                <a:latin typeface="+mn-lt"/>
                <a:ea typeface="+mn-ea"/>
                <a:cs typeface="+mn-cs"/>
              </a:rPr>
              <a:t> et al., 2010).  Among VA patients who died of suicide 2009 and matched controls, assessment of the VA Corporate Data Warehouse resulted in missing race information for 19% of subjects (Dobscha et al., 2014).  Among 5.5 million recipients of VA outpatient care in 2012, race/ethnicity was missing or unknown for 11.8% (Backus et al., 2014.)  </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13</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VA health system assessments of suicide rates, it has not been possible to include adjustment for race/ethnicity, as these data were not consistently included in the VA administrative records (McCarthy et al., 2009; Ilgen et al., 2010; Blow et al., 2012; McCarthy et al., 2012.)  Per a review of published studies, the reported prevalence of missing or unknown race information for VHA patients has been as high as 48% (</a:t>
            </a:r>
            <a:r>
              <a:rPr lang="en-US" sz="1200" kern="1200" dirty="0" err="1">
                <a:solidFill>
                  <a:schemeClr val="tx1"/>
                </a:solidFill>
                <a:effectLst/>
                <a:latin typeface="+mn-lt"/>
                <a:ea typeface="+mn-ea"/>
                <a:cs typeface="+mn-cs"/>
              </a:rPr>
              <a:t>Stroupe</a:t>
            </a:r>
            <a:r>
              <a:rPr lang="en-US" sz="1200" kern="1200" dirty="0">
                <a:solidFill>
                  <a:schemeClr val="tx1"/>
                </a:solidFill>
                <a:effectLst/>
                <a:latin typeface="+mn-lt"/>
                <a:ea typeface="+mn-ea"/>
                <a:cs typeface="+mn-cs"/>
              </a:rPr>
              <a:t> et al., 2010).  Among VA patients who died of suicide 2009 and matched controls, assessment of the VA Corporate Data Warehouse resulted in missing race information for 19% of subjects (Dobscha et al., 2014).  Among 5.5 million recipients of VA outpatient care in 2012, race/ethnicity was missing or unknown for 11.8% (Backus et al., 2014.)  </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14</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VA health system assessments of suicide rates, it has not been possible to include adjustment for race/ethnicity, as these data were not consistently included in the VA administrative records (McCarthy et al., 2009; Ilgen et al., 2010; Blow et al., 2012; McCarthy et al., 2012.)  Per a review of published studies, the reported prevalence of missing or unknown race information for VHA patients has been as high as 48% (</a:t>
            </a:r>
            <a:r>
              <a:rPr lang="en-US" sz="1200" kern="1200" dirty="0" err="1">
                <a:solidFill>
                  <a:schemeClr val="tx1"/>
                </a:solidFill>
                <a:effectLst/>
                <a:latin typeface="+mn-lt"/>
                <a:ea typeface="+mn-ea"/>
                <a:cs typeface="+mn-cs"/>
              </a:rPr>
              <a:t>Stroupe</a:t>
            </a:r>
            <a:r>
              <a:rPr lang="en-US" sz="1200" kern="1200" dirty="0">
                <a:solidFill>
                  <a:schemeClr val="tx1"/>
                </a:solidFill>
                <a:effectLst/>
                <a:latin typeface="+mn-lt"/>
                <a:ea typeface="+mn-ea"/>
                <a:cs typeface="+mn-cs"/>
              </a:rPr>
              <a:t> et al., 2010).  Among VA patients who died of suicide 2009 and matched controls, assessment of the VA Corporate Data Warehouse resulted in missing race information for 19% of subjects (Dobscha et al., 2014).  Among 5.5 million recipients of VA outpatient care in 2012, race/ethnicity was missing or unknown for 11.8% (Backus et al., 2014.)  </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15</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16</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VIREC technical reports and studies by VA researchers suggest that various measures can be taken to improve missing race/ethnicity information in core VHA datasets </a:t>
            </a:r>
            <a:r>
              <a:rPr lang="en-US" sz="1200" dirty="0"/>
              <a:t> (comparable coding frameworks)</a:t>
            </a:r>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17</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VIREC technical reports and studies by VA researchers suggest that various measures can be taken to improve missing race/ethnicity information in core VHA datasets </a:t>
            </a:r>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18</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19</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20</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30</a:t>
            </a:fld>
            <a:endParaRPr lang="en-US" dirty="0"/>
          </a:p>
        </p:txBody>
      </p:sp>
    </p:spTree>
    <p:extLst>
      <p:ext uri="{BB962C8B-B14F-4D97-AF65-F5344CB8AC3E}">
        <p14:creationId xmlns:p14="http://schemas.microsoft.com/office/powerpoint/2010/main" val="1322434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combined race/ethnicity was defined such that any Veteran with Hispanic ethnicity was indicated as Hispanic.  Recent VHA Utilizing Veterans are defined as those who used VHA services in the calendar year of or prior to their death.  Recent VHA User status and race for recent VHA users was defined by SMITREC; race/ethnicity information for non-recent VHA User Veterans obtained from USVETS.</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31</a:t>
            </a:fld>
            <a:endParaRPr lang="en-US" dirty="0"/>
          </a:p>
        </p:txBody>
      </p:sp>
    </p:spTree>
    <p:extLst>
      <p:ext uri="{BB962C8B-B14F-4D97-AF65-F5344CB8AC3E}">
        <p14:creationId xmlns:p14="http://schemas.microsoft.com/office/powerpoint/2010/main" val="279299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2</a:t>
            </a:fld>
            <a:endParaRPr lang="en-US" dirty="0"/>
          </a:p>
        </p:txBody>
      </p:sp>
    </p:spTree>
    <p:extLst>
      <p:ext uri="{BB962C8B-B14F-4D97-AF65-F5344CB8AC3E}">
        <p14:creationId xmlns:p14="http://schemas.microsoft.com/office/powerpoint/2010/main" val="4170225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combined race/ethnicity was defined such that any Veteran with Hispanic ethnicity was indicated as Hispanic.  Recent VHA Utilizing Veterans are defined as those who used VHA services in the calendar year of or prior to their death.  Recent VHA User status and race for recent VHA users was defined by SMITREC; race/ethnicity information for non-recent VHA User Veterans obtained from USVETS.</a:t>
            </a:r>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33</a:t>
            </a:fld>
            <a:endParaRPr lang="en-US" dirty="0"/>
          </a:p>
        </p:txBody>
      </p:sp>
    </p:spTree>
    <p:extLst>
      <p:ext uri="{BB962C8B-B14F-4D97-AF65-F5344CB8AC3E}">
        <p14:creationId xmlns:p14="http://schemas.microsoft.com/office/powerpoint/2010/main" val="1496353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Non-Minorities are White non-Hispanic and all other race categories are included in the minority classification.  This excludes those with missing/unknown minority status.  The percent with missing or unknown minority status ranged from 7.2% to 21.5% per year and averaged 13.6% per year.  Race/ethnicity information obtained from USVETS.</a:t>
            </a:r>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34</a:t>
            </a:fld>
            <a:endParaRPr lang="en-US" dirty="0"/>
          </a:p>
        </p:txBody>
      </p:sp>
    </p:spTree>
    <p:extLst>
      <p:ext uri="{BB962C8B-B14F-4D97-AF65-F5344CB8AC3E}">
        <p14:creationId xmlns:p14="http://schemas.microsoft.com/office/powerpoint/2010/main" val="3048204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combined race/ethnicity was defined such that any Veteran with Hispanic ethnicity was indicated as Hispanic.  Race/ethnicity information obtained from USVETS.</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37</a:t>
            </a:fld>
            <a:endParaRPr lang="en-US" dirty="0"/>
          </a:p>
        </p:txBody>
      </p:sp>
    </p:spTree>
    <p:extLst>
      <p:ext uri="{BB962C8B-B14F-4D97-AF65-F5344CB8AC3E}">
        <p14:creationId xmlns:p14="http://schemas.microsoft.com/office/powerpoint/2010/main" val="72355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Suicide is a national health policy concern. The epidemiology of suicide has changed over the past half century.  In the United States, after relative stability from the 1930s to early 1950s, followed by increases through the early 1980s, rates fell through the late 1990s, and have since increased.  The rise has been noted in the Baby Boomer cohort and has continued among subsequent cohorts (Phillips et al., 2014). </a:t>
            </a:r>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4</a:t>
            </a:fld>
            <a:endParaRPr lang="en-US"/>
          </a:p>
        </p:txBody>
      </p:sp>
    </p:spTree>
    <p:extLst>
      <p:ext uri="{BB962C8B-B14F-4D97-AF65-F5344CB8AC3E}">
        <p14:creationId xmlns:p14="http://schemas.microsoft.com/office/powerpoint/2010/main" val="328020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Data prepared by Dr. John McIntosh for the American Association of </a:t>
            </a:r>
            <a:r>
              <a:rPr lang="en-US" sz="1200" b="0" i="0" u="none" strike="noStrike" kern="1200" baseline="0" dirty="0" err="1">
                <a:solidFill>
                  <a:schemeClr val="tx1"/>
                </a:solidFill>
                <a:latin typeface="+mn-lt"/>
                <a:ea typeface="+mn-ea"/>
                <a:cs typeface="+mn-cs"/>
              </a:rPr>
              <a:t>Suicidology</a:t>
            </a:r>
            <a:r>
              <a:rPr lang="en-US" sz="1200" b="0" i="0" u="none" strike="noStrike" kern="1200" baseline="0" dirty="0">
                <a:solidFill>
                  <a:schemeClr val="tx1"/>
                </a:solidFill>
                <a:latin typeface="+mn-lt"/>
                <a:ea typeface="+mn-ea"/>
                <a:cs typeface="+mn-cs"/>
              </a:rPr>
              <a:t> summarize trends in rates from 1933 to 2007 among White and Nonwhite men and women.  Rates were substantially higher among men than among women and, among men and women they were highest among those recorded as White.</a:t>
            </a:r>
          </a:p>
          <a:p>
            <a:r>
              <a:rPr lang="en-US" sz="1200" b="0" i="0" u="none" strike="noStrike" kern="1200" baseline="0" dirty="0">
                <a:solidFill>
                  <a:schemeClr val="tx1"/>
                </a:solidFill>
                <a:latin typeface="+mn-lt"/>
                <a:ea typeface="+mn-ea"/>
                <a:cs typeface="+mn-cs"/>
              </a:rPr>
              <a:t>U.S. National Center for Health Statistics (http://mypage.iu.edu/~jmcintos/SuicideStats.html)</a:t>
            </a:r>
          </a:p>
          <a:p>
            <a:r>
              <a:rPr lang="en-US" i="1" dirty="0"/>
              <a:t>Prepared for the American Association of </a:t>
            </a:r>
            <a:r>
              <a:rPr lang="en-US" i="1" dirty="0" err="1"/>
              <a:t>Suicidology</a:t>
            </a:r>
            <a:endParaRPr lang="en-US" dirty="0"/>
          </a:p>
          <a:p>
            <a:r>
              <a:rPr lang="en-US" i="1" dirty="0"/>
              <a:t>by John L. McIntosh, Ph.D., Professor of Psychology, Indiana University South Bend</a:t>
            </a:r>
            <a:endParaRPr lang="en-US" dirty="0"/>
          </a:p>
          <a:p>
            <a:r>
              <a:rPr lang="en-US" dirty="0"/>
              <a:t>Referenced by Phillips et al., 2014.</a:t>
            </a:r>
          </a:p>
        </p:txBody>
      </p:sp>
      <p:sp>
        <p:nvSpPr>
          <p:cNvPr id="4" name="Slide Number Placeholder 3"/>
          <p:cNvSpPr>
            <a:spLocks noGrp="1"/>
          </p:cNvSpPr>
          <p:nvPr>
            <p:ph type="sldNum" sz="quarter" idx="10"/>
          </p:nvPr>
        </p:nvSpPr>
        <p:spPr/>
        <p:txBody>
          <a:bodyPr/>
          <a:lstStyle/>
          <a:p>
            <a:fld id="{33561615-E395-4585-9B58-F812EAAD7CA2}" type="slidenum">
              <a:rPr lang="en-US" smtClean="0"/>
              <a:t>5</a:t>
            </a:fld>
            <a:endParaRPr lang="en-US" dirty="0"/>
          </a:p>
        </p:txBody>
      </p:sp>
    </p:spTree>
    <p:extLst>
      <p:ext uri="{BB962C8B-B14F-4D97-AF65-F5344CB8AC3E}">
        <p14:creationId xmlns:p14="http://schemas.microsoft.com/office/powerpoint/2010/main" val="229840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Between 2001 and 2015, the suicide rate among US adults rose 24%, from 13.9 to 17.3 per 100,000.  Rates among men rose 18%, from 23.2 to 27.4 per 100,000 and among women the rates rose 47% from 5.2 to 7.7 per 100,000 (CDC WISQARS, 2017).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Among men in 2015, suicide rates ranged from 31.0 for White men, 25.3 for American Indian/Alaskan Native men, 12.6 for Black men and 11.5 for Asian/Pacific Island men.  Rates decreased among Black men by 5.2% and increased for all other 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Among women in 2015, rates were 8.8 among White women, 8.0 among American Indian / Alaska Native women, 5.0 among Asian / Pacific Islanders, and 2.5 among Black women.  Rates increased among women for each ethnic group, ranging from an increase of 61.8% among American Indian / Alaska Natives to 11.9% among Black women.  These rates and trends document substantial variation in suicide rates by sex and by ethnic group.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Also, and this is not</a:t>
            </a:r>
            <a:r>
              <a:rPr lang="en-US" sz="1200" kern="1200" baseline="0" dirty="0">
                <a:solidFill>
                  <a:schemeClr val="tx1"/>
                </a:solidFill>
                <a:effectLst/>
                <a:latin typeface="+mn-lt"/>
                <a:ea typeface="+mn-ea"/>
                <a:cs typeface="+mn-cs"/>
              </a:rPr>
              <a:t> presented on the slide, </a:t>
            </a:r>
            <a:r>
              <a:rPr lang="en-US" sz="1200" kern="1200" dirty="0">
                <a:solidFill>
                  <a:schemeClr val="tx1"/>
                </a:solidFill>
                <a:effectLst/>
                <a:latin typeface="+mn-lt"/>
                <a:ea typeface="+mn-ea"/>
                <a:cs typeface="+mn-cs"/>
              </a:rPr>
              <a:t>among White men rates increased most substantially among those age 50-54, 55-59, and 60-64  (49.7%, 43.0% and 43.4%, respectively).</a:t>
            </a:r>
            <a:r>
              <a:rPr lang="en-US" sz="1200" kern="1200" baseline="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6</a:t>
            </a:fld>
            <a:endParaRPr lang="en-US" dirty="0"/>
          </a:p>
        </p:txBody>
      </p:sp>
    </p:spTree>
    <p:extLst>
      <p:ext uri="{BB962C8B-B14F-4D97-AF65-F5344CB8AC3E}">
        <p14:creationId xmlns:p14="http://schemas.microsoft.com/office/powerpoint/2010/main" val="252816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Analyses of suicide decedents in 13 states, using the CDC’s National Violent Death Reporting System, indicate that per medical examiner assessments there are differences  among suicide decedents by race/ethnicity (</a:t>
            </a:r>
            <a:r>
              <a:rPr lang="en-US" dirty="0" err="1"/>
              <a:t>Karch</a:t>
            </a:r>
            <a:r>
              <a:rPr lang="en-US" dirty="0"/>
              <a:t> et al., 2006)</a:t>
            </a:r>
          </a:p>
          <a:p>
            <a:pPr lvl="1"/>
            <a:r>
              <a:rPr lang="en-US" dirty="0"/>
              <a:t>Hispanics less likely to have received a mental health diagnosis or treatment</a:t>
            </a:r>
          </a:p>
          <a:p>
            <a:pPr lvl="1"/>
            <a:r>
              <a:rPr lang="en-US" dirty="0"/>
              <a:t>Non-Hispanic Whites more likely to have received antidepressants and opiates</a:t>
            </a:r>
          </a:p>
          <a:p>
            <a:pPr lvl="1"/>
            <a:r>
              <a:rPr lang="en-US" dirty="0"/>
              <a:t>Non-Hispanic Blacks had lower blood alcohol content, greater likelihood diagnosis of schizophrenia</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7</a:t>
            </a:fld>
            <a:endParaRPr lang="en-US" dirty="0"/>
          </a:p>
        </p:txBody>
      </p:sp>
    </p:spTree>
    <p:extLst>
      <p:ext uri="{BB962C8B-B14F-4D97-AF65-F5344CB8AC3E}">
        <p14:creationId xmlns:p14="http://schemas.microsoft.com/office/powerpoint/2010/main" val="138157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Death by suicide is a human tragedy that affects us all.  Suicide prevention is a national concern, and particularly so with regard to Veteran suicide.   The social contract applies powerfully for Veterans, who have served and sacrificed for their fellow Americans.  Veteran suicide prevention is a key priority for the Department of Veterans Affairs (VA).  </a:t>
            </a:r>
          </a:p>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8</a:t>
            </a:fld>
            <a:endParaRPr lang="en-US" dirty="0"/>
          </a:p>
        </p:txBody>
      </p:sp>
    </p:spTree>
    <p:extLst>
      <p:ext uri="{BB962C8B-B14F-4D97-AF65-F5344CB8AC3E}">
        <p14:creationId xmlns:p14="http://schemas.microsoft.com/office/powerpoint/2010/main" val="223050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2005, the VA health system, operated by the Veterans Health Administration (VHA), began unprecedented comprehensive monitoring of suicide among VHA patients.   In recent years, this work has grown to encompass joint searches with the Department of Defense of the CDC’s National Death Index (NDI).  The NDI is the gold standard of US mortality databases.  It includes death certificate information collected by state vital statistics offices, and enables assessment of mortality status and cause of death.  Based on massive data searches, many analyses have been completed, reports written, risk factors identified, and new tools have been developed to inform and assist with Veteran suicide prevention.  However, analyses to date have often failed to include an important demographic measure, Veteran race/ethnicity, and consequently the analyses to date have failed to illuminate a potentially helpful dimension for understanding suicide risks among Veterans.  </a:t>
            </a:r>
          </a:p>
        </p:txBody>
      </p:sp>
      <p:sp>
        <p:nvSpPr>
          <p:cNvPr id="4" name="Slide Number Placeholder 3"/>
          <p:cNvSpPr>
            <a:spLocks noGrp="1"/>
          </p:cNvSpPr>
          <p:nvPr>
            <p:ph type="sldNum" sz="quarter" idx="10"/>
          </p:nvPr>
        </p:nvSpPr>
        <p:spPr/>
        <p:txBody>
          <a:bodyPr/>
          <a:lstStyle/>
          <a:p>
            <a:fld id="{33561615-E395-4585-9B58-F812EAAD7CA2}" type="slidenum">
              <a:rPr lang="en-US" smtClean="0"/>
              <a:t>10</a:t>
            </a:fld>
            <a:endParaRPr lang="en-US"/>
          </a:p>
        </p:txBody>
      </p:sp>
    </p:spTree>
    <p:extLst>
      <p:ext uri="{BB962C8B-B14F-4D97-AF65-F5344CB8AC3E}">
        <p14:creationId xmlns:p14="http://schemas.microsoft.com/office/powerpoint/2010/main" val="277644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561615-E395-4585-9B58-F812EAAD7CA2}" type="slidenum">
              <a:rPr lang="en-US" smtClean="0"/>
              <a:t>12</a:t>
            </a:fld>
            <a:endParaRPr lang="en-US" dirty="0"/>
          </a:p>
        </p:txBody>
      </p:sp>
    </p:spTree>
    <p:extLst>
      <p:ext uri="{BB962C8B-B14F-4D97-AF65-F5344CB8AC3E}">
        <p14:creationId xmlns:p14="http://schemas.microsoft.com/office/powerpoint/2010/main" val="3172082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0" y="0"/>
            <a:ext cx="9144000" cy="6858000"/>
            <a:chOff x="0" y="0"/>
            <a:chExt cx="9144000" cy="6858000"/>
          </a:xfrm>
        </p:grpSpPr>
        <p:pic>
          <p:nvPicPr>
            <p:cNvPr id="5" name="Picture 7" descr="Slide background with top dark blue-lighter blue block and larger block of circle-star pattern. Bottom right is the VA emblem and Excellence logo lock-u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190500" y="6335713"/>
              <a:ext cx="1852613" cy="292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sp>
        <p:nvSpPr>
          <p:cNvPr id="2" name="Title 1"/>
          <p:cNvSpPr>
            <a:spLocks noGrp="1"/>
          </p:cNvSpPr>
          <p:nvPr>
            <p:ph type="ctrTitle"/>
          </p:nvPr>
        </p:nvSpPr>
        <p:spPr>
          <a:xfrm>
            <a:off x="338880" y="1586844"/>
            <a:ext cx="7772400" cy="730127"/>
          </a:xfrm>
        </p:spPr>
        <p:txBody>
          <a:bodyPr>
            <a:normAutofit/>
          </a:bodyPr>
          <a:lstStyle>
            <a:lvl1pPr algn="l">
              <a:defRPr sz="2000" b="1">
                <a:latin typeface="Calibri"/>
                <a:cs typeface="Calibri"/>
              </a:defRPr>
            </a:lvl1pPr>
          </a:lstStyle>
          <a:p>
            <a:r>
              <a:rPr lang="en-US"/>
              <a:t>Click to edit Master title style</a:t>
            </a:r>
            <a:endParaRPr lang="en-US" dirty="0"/>
          </a:p>
        </p:txBody>
      </p:sp>
      <p:sp>
        <p:nvSpPr>
          <p:cNvPr id="3" name="Subtitle 2"/>
          <p:cNvSpPr>
            <a:spLocks noGrp="1"/>
          </p:cNvSpPr>
          <p:nvPr>
            <p:ph type="subTitle" idx="1"/>
          </p:nvPr>
        </p:nvSpPr>
        <p:spPr>
          <a:xfrm>
            <a:off x="357696" y="2413161"/>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4404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fld id="{E228C8C6-D2DB-4F74-A12D-4DCFEDE1C98D}" type="slidenum">
              <a:rPr lang="en-US" altLang="en-US"/>
              <a:pPr/>
              <a:t>‹#›</a:t>
            </a:fld>
            <a:endParaRPr lang="en-US" altLang="en-US" dirty="0"/>
          </a:p>
        </p:txBody>
      </p:sp>
    </p:spTree>
    <p:extLst>
      <p:ext uri="{BB962C8B-B14F-4D97-AF65-F5344CB8AC3E}">
        <p14:creationId xmlns:p14="http://schemas.microsoft.com/office/powerpoint/2010/main" val="141332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0" y="0"/>
            <a:ext cx="9144000" cy="6858000"/>
            <a:chOff x="0" y="0"/>
            <a:chExt cx="9144000" cy="6858000"/>
          </a:xfrm>
        </p:grpSpPr>
        <p:pic>
          <p:nvPicPr>
            <p:cNvPr id="5" name="Picture 7" descr="Slide background with top dark blue-lighter blue block and larger block of circle-star pattern. Bottom right is the VA emblem and Excellence logo lock-up."/>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Rectangle 5"/>
            <p:cNvSpPr/>
            <p:nvPr userDrawn="1"/>
          </p:nvSpPr>
          <p:spPr>
            <a:xfrm>
              <a:off x="190500" y="6335713"/>
              <a:ext cx="1852613" cy="292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sp>
        <p:nvSpPr>
          <p:cNvPr id="2" name="Title 1"/>
          <p:cNvSpPr>
            <a:spLocks noGrp="1"/>
          </p:cNvSpPr>
          <p:nvPr>
            <p:ph type="ctrTitle"/>
          </p:nvPr>
        </p:nvSpPr>
        <p:spPr>
          <a:xfrm>
            <a:off x="338880" y="1586844"/>
            <a:ext cx="7772400" cy="730127"/>
          </a:xfrm>
        </p:spPr>
        <p:txBody>
          <a:bodyPr>
            <a:normAutofit/>
          </a:bodyPr>
          <a:lstStyle>
            <a:lvl1pPr algn="l">
              <a:defRPr sz="2000" b="1">
                <a:latin typeface="Calibri"/>
                <a:cs typeface="Calibri"/>
              </a:defRPr>
            </a:lvl1pPr>
          </a:lstStyle>
          <a:p>
            <a:r>
              <a:rPr lang="en-US"/>
              <a:t>Click to edit Master title style</a:t>
            </a:r>
            <a:endParaRPr lang="en-US" dirty="0"/>
          </a:p>
        </p:txBody>
      </p:sp>
      <p:sp>
        <p:nvSpPr>
          <p:cNvPr id="3" name="Subtitle 2"/>
          <p:cNvSpPr>
            <a:spLocks noGrp="1"/>
          </p:cNvSpPr>
          <p:nvPr>
            <p:ph type="subTitle" idx="1"/>
          </p:nvPr>
        </p:nvSpPr>
        <p:spPr>
          <a:xfrm>
            <a:off x="357696" y="2413161"/>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4026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35652"/>
            <a:ext cx="8229600" cy="41905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CECC754E-00E2-41A7-88B2-5D8CC503FC0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6121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7593" y="4406926"/>
            <a:ext cx="7772400" cy="1362075"/>
          </a:xfrm>
        </p:spPr>
        <p:txBody>
          <a:bodyPr anchor="t">
            <a:normAutofit/>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53759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119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23329"/>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23329"/>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9E1B35AC-A260-4319-B462-E7DA1BCE0F8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0801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38"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8"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7" name="Slide Number Placeholder 5"/>
          <p:cNvSpPr>
            <a:spLocks noGrp="1"/>
          </p:cNvSpPr>
          <p:nvPr>
            <p:ph type="sldNum" sz="quarter" idx="10"/>
          </p:nvPr>
        </p:nvSpPr>
        <p:spPr/>
        <p:txBody>
          <a:bodyPr/>
          <a:lstStyle>
            <a:lvl1pPr>
              <a:defRPr/>
            </a:lvl1pPr>
          </a:lstStyle>
          <a:p>
            <a:pPr>
              <a:defRPr/>
            </a:pPr>
            <a:fld id="{2AA39994-BE73-41E1-922F-FA72297EA71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8961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36FAC5C-1AB3-41E7-B73E-0E858701401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425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070E37CC-BE49-4DC7-9F7A-1244376470A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328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2"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0"/>
          </p:nvPr>
        </p:nvSpPr>
        <p:spPr/>
        <p:txBody>
          <a:bodyPr/>
          <a:lstStyle>
            <a:lvl1pPr>
              <a:defRPr/>
            </a:lvl1pPr>
          </a:lstStyle>
          <a:p>
            <a:pPr>
              <a:defRPr/>
            </a:pPr>
            <a:fld id="{F56B33C2-D76E-49C9-B1D9-B61892FE226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8435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32"/>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lvl1pPr>
              <a:defRPr/>
            </a:lvl1pPr>
          </a:lstStyle>
          <a:p>
            <a:pPr>
              <a:defRPr/>
            </a:pPr>
            <a:fld id="{F2756711-FBBC-4984-899A-C5A3607F4CE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1654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935652"/>
            <a:ext cx="8229600" cy="41905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CD61F2B8-EA65-4B00-B839-6CE30CF5B4DA}" type="slidenum">
              <a:rPr lang="en-US" altLang="en-US"/>
              <a:pPr/>
              <a:t>‹#›</a:t>
            </a:fld>
            <a:endParaRPr lang="en-US" altLang="en-US" dirty="0"/>
          </a:p>
        </p:txBody>
      </p:sp>
    </p:spTree>
    <p:extLst>
      <p:ext uri="{BB962C8B-B14F-4D97-AF65-F5344CB8AC3E}">
        <p14:creationId xmlns:p14="http://schemas.microsoft.com/office/powerpoint/2010/main" val="1393729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E8AFE74-9B52-4457-8E3F-5186FDD0ED3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7358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7593" y="4406926"/>
            <a:ext cx="7772400" cy="1362075"/>
          </a:xfrm>
        </p:spPr>
        <p:txBody>
          <a:bodyPr anchor="t">
            <a:normAutofit/>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53759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6326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23329"/>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23329"/>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33B6744A-62D0-47FE-AE1A-A0274DEBBC87}" type="slidenum">
              <a:rPr lang="en-US" altLang="en-US"/>
              <a:pPr/>
              <a:t>‹#›</a:t>
            </a:fld>
            <a:endParaRPr lang="en-US" altLang="en-US" dirty="0"/>
          </a:p>
        </p:txBody>
      </p:sp>
    </p:spTree>
    <p:extLst>
      <p:ext uri="{BB962C8B-B14F-4D97-AF65-F5344CB8AC3E}">
        <p14:creationId xmlns:p14="http://schemas.microsoft.com/office/powerpoint/2010/main" val="20144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38"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8"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7" name="Slide Number Placeholder 5"/>
          <p:cNvSpPr>
            <a:spLocks noGrp="1"/>
          </p:cNvSpPr>
          <p:nvPr>
            <p:ph type="sldNum" sz="quarter" idx="10"/>
          </p:nvPr>
        </p:nvSpPr>
        <p:spPr/>
        <p:txBody>
          <a:bodyPr/>
          <a:lstStyle>
            <a:lvl1pPr>
              <a:defRPr/>
            </a:lvl1pPr>
          </a:lstStyle>
          <a:p>
            <a:fld id="{7CBAB3EB-6EB5-459F-94F0-70C2CEFFEAC9}" type="slidenum">
              <a:rPr lang="en-US" altLang="en-US"/>
              <a:pPr/>
              <a:t>‹#›</a:t>
            </a:fld>
            <a:endParaRPr lang="en-US" altLang="en-US" dirty="0"/>
          </a:p>
        </p:txBody>
      </p:sp>
    </p:spTree>
    <p:extLst>
      <p:ext uri="{BB962C8B-B14F-4D97-AF65-F5344CB8AC3E}">
        <p14:creationId xmlns:p14="http://schemas.microsoft.com/office/powerpoint/2010/main" val="49623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A114D0FF-3F6C-4A84-9332-CAD888FFFC94}" type="slidenum">
              <a:rPr lang="en-US" altLang="en-US"/>
              <a:pPr/>
              <a:t>‹#›</a:t>
            </a:fld>
            <a:endParaRPr lang="en-US" altLang="en-US" dirty="0"/>
          </a:p>
        </p:txBody>
      </p:sp>
    </p:spTree>
    <p:extLst>
      <p:ext uri="{BB962C8B-B14F-4D97-AF65-F5344CB8AC3E}">
        <p14:creationId xmlns:p14="http://schemas.microsoft.com/office/powerpoint/2010/main" val="427396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fld id="{12C85BBD-406E-4139-9469-1093450A2B9C}" type="slidenum">
              <a:rPr lang="en-US" altLang="en-US"/>
              <a:pPr/>
              <a:t>‹#›</a:t>
            </a:fld>
            <a:endParaRPr lang="en-US" altLang="en-US" dirty="0"/>
          </a:p>
        </p:txBody>
      </p:sp>
    </p:spTree>
    <p:extLst>
      <p:ext uri="{BB962C8B-B14F-4D97-AF65-F5344CB8AC3E}">
        <p14:creationId xmlns:p14="http://schemas.microsoft.com/office/powerpoint/2010/main" val="16606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2"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5"/>
          <p:cNvSpPr>
            <a:spLocks noGrp="1"/>
          </p:cNvSpPr>
          <p:nvPr>
            <p:ph type="sldNum" sz="quarter" idx="10"/>
          </p:nvPr>
        </p:nvSpPr>
        <p:spPr/>
        <p:txBody>
          <a:bodyPr/>
          <a:lstStyle>
            <a:lvl1pPr>
              <a:defRPr/>
            </a:lvl1pPr>
          </a:lstStyle>
          <a:p>
            <a:fld id="{022788FB-1A94-452F-A542-AC06D5B5EACB}" type="slidenum">
              <a:rPr lang="en-US" altLang="en-US"/>
              <a:pPr/>
              <a:t>‹#›</a:t>
            </a:fld>
            <a:endParaRPr lang="en-US" altLang="en-US" dirty="0"/>
          </a:p>
        </p:txBody>
      </p:sp>
    </p:spTree>
    <p:extLst>
      <p:ext uri="{BB962C8B-B14F-4D97-AF65-F5344CB8AC3E}">
        <p14:creationId xmlns:p14="http://schemas.microsoft.com/office/powerpoint/2010/main" val="293851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32"/>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0"/>
          </p:nvPr>
        </p:nvSpPr>
        <p:spPr/>
        <p:txBody>
          <a:bodyPr/>
          <a:lstStyle>
            <a:lvl1pPr>
              <a:defRPr/>
            </a:lvl1pPr>
          </a:lstStyle>
          <a:p>
            <a:fld id="{55F72DDE-E398-43D0-BBBF-30BF979C7DD5}" type="slidenum">
              <a:rPr lang="en-US" altLang="en-US"/>
              <a:pPr/>
              <a:t>‹#›</a:t>
            </a:fld>
            <a:endParaRPr lang="en-US" altLang="en-US" dirty="0"/>
          </a:p>
        </p:txBody>
      </p:sp>
    </p:spTree>
    <p:extLst>
      <p:ext uri="{BB962C8B-B14F-4D97-AF65-F5344CB8AC3E}">
        <p14:creationId xmlns:p14="http://schemas.microsoft.com/office/powerpoint/2010/main" val="21694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Slide background with light blue circle-star pattern block behind title. Bottom left reads &quot;Veterans Health Administration.&quot;&#10;"/>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41"/>
            <a:ext cx="82296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849440"/>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Slide Number Placeholder 5"/>
          <p:cNvSpPr>
            <a:spLocks noGrp="1"/>
          </p:cNvSpPr>
          <p:nvPr>
            <p:ph type="sldNum" sz="quarter" idx="4"/>
          </p:nvPr>
        </p:nvSpPr>
        <p:spPr>
          <a:xfrm>
            <a:off x="8583626" y="6250014"/>
            <a:ext cx="490537"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898989"/>
                </a:solidFill>
                <a:latin typeface="Georgia" pitchFamily="18" charset="0"/>
              </a:defRPr>
            </a:lvl1pPr>
          </a:lstStyle>
          <a:p>
            <a:pPr defTabSz="457200" fontAlgn="base">
              <a:spcBef>
                <a:spcPct val="0"/>
              </a:spcBef>
              <a:spcAft>
                <a:spcPct val="0"/>
              </a:spcAft>
            </a:pPr>
            <a:fld id="{033B4C59-B0C9-491A-B359-86BBC5CBBD28}" type="slidenum">
              <a:rPr lang="en-US" altLang="en-US">
                <a:ea typeface="ＭＳ Ｐゴシック" pitchFamily="34" charset="-128"/>
              </a:rPr>
              <a:pPr defTabSz="457200" fontAlgn="base">
                <a:spcBef>
                  <a:spcPct val="0"/>
                </a:spcBef>
                <a:spcAft>
                  <a:spcPct val="0"/>
                </a:spcAft>
              </a:pPr>
              <a:t>‹#›</a:t>
            </a:fld>
            <a:endParaRPr lang="en-US" altLang="en-US" dirty="0">
              <a:ea typeface="ＭＳ Ｐゴシック" pitchFamily="34" charset="-128"/>
            </a:endParaRPr>
          </a:p>
        </p:txBody>
      </p:sp>
      <p:sp>
        <p:nvSpPr>
          <p:cNvPr id="5" name="TextBox 4"/>
          <p:cNvSpPr txBox="1"/>
          <p:nvPr userDrawn="1"/>
        </p:nvSpPr>
        <p:spPr>
          <a:xfrm>
            <a:off x="457201" y="6284939"/>
            <a:ext cx="4311650" cy="276225"/>
          </a:xfrm>
          <a:prstGeom prst="rect">
            <a:avLst/>
          </a:prstGeom>
          <a:noFill/>
        </p:spPr>
        <p:txBody>
          <a:bodyPr>
            <a:spAutoFit/>
          </a:bodyPr>
          <a:lstStyle/>
          <a:p>
            <a:pPr defTabSz="457200">
              <a:defRPr/>
            </a:pPr>
            <a:r>
              <a:rPr lang="en-US" sz="1200" spc="100" dirty="0">
                <a:solidFill>
                  <a:prstClr val="white">
                    <a:lumMod val="65000"/>
                  </a:prstClr>
                </a:solidFill>
                <a:ea typeface="ＭＳ Ｐゴシック" pitchFamily="34" charset="-128"/>
              </a:rPr>
              <a:t>VETERANS HEALTH ADMINISTRATION</a:t>
            </a:r>
          </a:p>
        </p:txBody>
      </p:sp>
    </p:spTree>
    <p:extLst>
      <p:ext uri="{BB962C8B-B14F-4D97-AF65-F5344CB8AC3E}">
        <p14:creationId xmlns:p14="http://schemas.microsoft.com/office/powerpoint/2010/main" val="338235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ＭＳ Ｐゴシック" charset="0"/>
          <a:cs typeface="Georgia"/>
        </a:defRPr>
      </a:lvl1pPr>
      <a:lvl2pPr algn="l" defTabSz="457200" rtl="0" eaLnBrk="0" fontAlgn="base" hangingPunct="0">
        <a:spcBef>
          <a:spcPct val="0"/>
        </a:spcBef>
        <a:spcAft>
          <a:spcPct val="0"/>
        </a:spcAft>
        <a:defRPr sz="2400">
          <a:solidFill>
            <a:schemeClr val="bg1"/>
          </a:solidFill>
          <a:latin typeface="Georgia" pitchFamily="18" charset="0"/>
          <a:ea typeface="ＭＳ Ｐゴシック" charset="0"/>
          <a:cs typeface="Georgia" pitchFamily="18" charset="0"/>
        </a:defRPr>
      </a:lvl2pPr>
      <a:lvl3pPr algn="l" defTabSz="457200" rtl="0" eaLnBrk="0" fontAlgn="base" hangingPunct="0">
        <a:spcBef>
          <a:spcPct val="0"/>
        </a:spcBef>
        <a:spcAft>
          <a:spcPct val="0"/>
        </a:spcAft>
        <a:defRPr sz="2400">
          <a:solidFill>
            <a:schemeClr val="bg1"/>
          </a:solidFill>
          <a:latin typeface="Georgia" pitchFamily="18" charset="0"/>
          <a:ea typeface="ＭＳ Ｐゴシック" charset="0"/>
          <a:cs typeface="Georgia" pitchFamily="18" charset="0"/>
        </a:defRPr>
      </a:lvl3pPr>
      <a:lvl4pPr algn="l" defTabSz="457200" rtl="0" eaLnBrk="0" fontAlgn="base" hangingPunct="0">
        <a:spcBef>
          <a:spcPct val="0"/>
        </a:spcBef>
        <a:spcAft>
          <a:spcPct val="0"/>
        </a:spcAft>
        <a:defRPr sz="2400">
          <a:solidFill>
            <a:schemeClr val="bg1"/>
          </a:solidFill>
          <a:latin typeface="Georgia" pitchFamily="18" charset="0"/>
          <a:ea typeface="ＭＳ Ｐゴシック" charset="0"/>
          <a:cs typeface="Georgia" pitchFamily="18" charset="0"/>
        </a:defRPr>
      </a:lvl4pPr>
      <a:lvl5pPr algn="l" defTabSz="457200" rtl="0" eaLnBrk="0" fontAlgn="base" hangingPunct="0">
        <a:spcBef>
          <a:spcPct val="0"/>
        </a:spcBef>
        <a:spcAft>
          <a:spcPct val="0"/>
        </a:spcAft>
        <a:defRPr sz="2400">
          <a:solidFill>
            <a:schemeClr val="bg1"/>
          </a:solidFill>
          <a:latin typeface="Georgia" pitchFamily="18" charset="0"/>
          <a:ea typeface="ＭＳ Ｐゴシック" charset="0"/>
          <a:cs typeface="Georgia" pitchFamily="18" charset="0"/>
        </a:defRPr>
      </a:lvl5pPr>
      <a:lvl6pPr marL="4572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6pPr>
      <a:lvl7pPr marL="9144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7pPr>
      <a:lvl8pPr marL="13716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8pPr>
      <a:lvl9pPr marL="18288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9pPr>
    </p:titleStyle>
    <p:bodyStyle>
      <a:lvl1pPr marL="342900" indent="-342900" algn="l" defTabSz="457200" rtl="0" eaLnBrk="0" fontAlgn="base" hangingPunct="0">
        <a:spcBef>
          <a:spcPct val="20000"/>
        </a:spcBef>
        <a:spcAft>
          <a:spcPct val="0"/>
        </a:spcAft>
        <a:buFont typeface="Arial" pitchFamily="34" charset="0"/>
        <a:buChar char="•"/>
        <a:defRPr kern="1200">
          <a:solidFill>
            <a:schemeClr val="tx1"/>
          </a:solidFill>
          <a:latin typeface="+mn-lt"/>
          <a:ea typeface="ＭＳ Ｐゴシック" charset="0"/>
          <a:cs typeface="Georgia"/>
        </a:defRPr>
      </a:lvl1pPr>
      <a:lvl2pPr marL="742950" indent="-285750" algn="l" defTabSz="457200" rtl="0" eaLnBrk="0" fontAlgn="base" hangingPunct="0">
        <a:spcBef>
          <a:spcPct val="20000"/>
        </a:spcBef>
        <a:spcAft>
          <a:spcPct val="0"/>
        </a:spcAft>
        <a:buFont typeface="Arial" pitchFamily="34"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pitchFamily="34"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pitchFamily="34"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pitchFamily="34"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Slide background with light blue circle-star pattern block behind title. Bottom left reads &quot;Veterans Health Administration.&quot;&#10;"/>
          <p:cNvPicPr>
            <a:picLocks noChangeAspect="1"/>
          </p:cNvPicPr>
          <p:nvPr/>
        </p:nvPicPr>
        <p:blipFill>
          <a:blip r:embed="rId12"/>
          <a:srcRect/>
          <a:stretch>
            <a:fillRect/>
          </a:stretch>
        </p:blipFill>
        <p:spPr bwMode="auto">
          <a:xfrm>
            <a:off x="0" y="0"/>
            <a:ext cx="9144000"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41"/>
            <a:ext cx="8229600" cy="12906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849440"/>
            <a:ext cx="8229600" cy="427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8583626" y="6250014"/>
            <a:ext cx="49053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Georgia"/>
                <a:cs typeface="Georgia"/>
              </a:defRPr>
            </a:lvl1pPr>
          </a:lstStyle>
          <a:p>
            <a:pPr defTabSz="457200">
              <a:defRPr/>
            </a:pPr>
            <a:fld id="{89505628-8A11-4A42-A3D3-ED204257C9B0}" type="slidenum">
              <a:rPr lang="en-US">
                <a:solidFill>
                  <a:prstClr val="black">
                    <a:tint val="75000"/>
                  </a:prstClr>
                </a:solidFill>
              </a:rPr>
              <a:pPr defTabSz="457200">
                <a:defRPr/>
              </a:pPr>
              <a:t>‹#›</a:t>
            </a:fld>
            <a:endParaRPr lang="en-US" dirty="0">
              <a:solidFill>
                <a:prstClr val="black">
                  <a:tint val="75000"/>
                </a:prstClr>
              </a:solidFill>
            </a:endParaRPr>
          </a:p>
        </p:txBody>
      </p:sp>
      <p:sp>
        <p:nvSpPr>
          <p:cNvPr id="5" name="TextBox 4"/>
          <p:cNvSpPr txBox="1"/>
          <p:nvPr/>
        </p:nvSpPr>
        <p:spPr>
          <a:xfrm>
            <a:off x="457201" y="6284939"/>
            <a:ext cx="4311650" cy="276225"/>
          </a:xfrm>
          <a:prstGeom prst="rect">
            <a:avLst/>
          </a:prstGeom>
          <a:noFill/>
        </p:spPr>
        <p:txBody>
          <a:bodyPr>
            <a:spAutoFit/>
          </a:bodyPr>
          <a:lstStyle/>
          <a:p>
            <a:pPr defTabSz="457200">
              <a:defRPr/>
            </a:pPr>
            <a:r>
              <a:rPr lang="en-US" sz="1200" spc="100" dirty="0">
                <a:solidFill>
                  <a:prstClr val="white">
                    <a:lumMod val="65000"/>
                  </a:prstClr>
                </a:solidFill>
              </a:rPr>
              <a:t>VETERANS HEALTH ADMINISTRATION</a:t>
            </a:r>
          </a:p>
        </p:txBody>
      </p:sp>
    </p:spTree>
    <p:extLst>
      <p:ext uri="{BB962C8B-B14F-4D97-AF65-F5344CB8AC3E}">
        <p14:creationId xmlns:p14="http://schemas.microsoft.com/office/powerpoint/2010/main" val="223938313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Georgia" pitchFamily="18" charset="0"/>
          <a:cs typeface="Georgia"/>
        </a:defRPr>
      </a:lvl1pPr>
      <a:lvl2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2pPr>
      <a:lvl3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3pPr>
      <a:lvl4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4pPr>
      <a:lvl5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5pPr>
      <a:lvl6pPr marL="4572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6pPr>
      <a:lvl7pPr marL="9144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7pPr>
      <a:lvl8pPr marL="13716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8pPr>
      <a:lvl9pPr marL="18288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John.McCarthy2@va.gov" TargetMode="External"/><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ypage.iu.edu/~jmcintos/SuicideStat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491280" y="1905005"/>
            <a:ext cx="8271720" cy="2057399"/>
          </a:xfrm>
        </p:spPr>
        <p:txBody>
          <a:bodyPr>
            <a:noAutofit/>
          </a:bodyPr>
          <a:lstStyle/>
          <a:p>
            <a:pPr algn="ctr" eaLnBrk="1" hangingPunct="1">
              <a:defRPr/>
            </a:pPr>
            <a:r>
              <a:rPr lang="en-US" sz="2800" b="0" dirty="0">
                <a:latin typeface="Calibri" charset="0"/>
                <a:cs typeface="Calibri" charset="0"/>
              </a:rPr>
              <a:t>Veteran Suicide by Race/Ethnicity: </a:t>
            </a:r>
            <a:br>
              <a:rPr lang="en-US" sz="2800" b="0" dirty="0">
                <a:latin typeface="Calibri" charset="0"/>
                <a:cs typeface="Calibri" charset="0"/>
              </a:rPr>
            </a:br>
            <a:r>
              <a:rPr lang="en-US" sz="2800" b="0" dirty="0">
                <a:latin typeface="Calibri" charset="0"/>
                <a:cs typeface="Calibri" charset="0"/>
              </a:rPr>
              <a:t>Assessments Among All Veterans and Veterans Receiving VHA Health Services, 2001-2014</a:t>
            </a:r>
            <a:br>
              <a:rPr lang="en-US" sz="2800" b="0" dirty="0">
                <a:latin typeface="Calibri" charset="0"/>
                <a:cs typeface="Calibri" charset="0"/>
              </a:rPr>
            </a:br>
            <a:endParaRPr lang="en-US" sz="4000" dirty="0">
              <a:latin typeface="Calibri" charset="0"/>
              <a:cs typeface="Calibri" charset="0"/>
            </a:endParaRPr>
          </a:p>
        </p:txBody>
      </p:sp>
      <p:sp>
        <p:nvSpPr>
          <p:cNvPr id="4" name="TextBox 3"/>
          <p:cNvSpPr txBox="1"/>
          <p:nvPr/>
        </p:nvSpPr>
        <p:spPr>
          <a:xfrm>
            <a:off x="342908" y="6226175"/>
            <a:ext cx="3573463" cy="338554"/>
          </a:xfrm>
          <a:prstGeom prst="rect">
            <a:avLst/>
          </a:prstGeom>
          <a:noFill/>
        </p:spPr>
        <p:txBody>
          <a:bodyPr>
            <a:spAutoFit/>
          </a:bodyPr>
          <a:lstStyle/>
          <a:p>
            <a:pPr defTabSz="457200">
              <a:defRPr/>
            </a:pPr>
            <a:r>
              <a:rPr lang="en-US" sz="1600" b="1" dirty="0">
                <a:solidFill>
                  <a:prstClr val="white">
                    <a:lumMod val="65000"/>
                  </a:prstClr>
                </a:solidFill>
                <a:ea typeface="ＭＳ Ｐゴシック" pitchFamily="34" charset="-128"/>
              </a:rPr>
              <a:t>August 2017</a:t>
            </a:r>
          </a:p>
        </p:txBody>
      </p:sp>
      <p:sp>
        <p:nvSpPr>
          <p:cNvPr id="2" name="TextBox 1"/>
          <p:cNvSpPr txBox="1"/>
          <p:nvPr/>
        </p:nvSpPr>
        <p:spPr>
          <a:xfrm>
            <a:off x="570981" y="3505200"/>
            <a:ext cx="8039621" cy="2554545"/>
          </a:xfrm>
          <a:prstGeom prst="rect">
            <a:avLst/>
          </a:prstGeom>
          <a:noFill/>
          <a:effectLst/>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defTabSz="457200" fontAlgn="base">
              <a:spcBef>
                <a:spcPct val="0"/>
              </a:spcBef>
              <a:spcAft>
                <a:spcPct val="0"/>
              </a:spcAft>
              <a:defRPr/>
            </a:pPr>
            <a:endParaRPr lang="en-US" sz="28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r>
              <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John McCarthy, PhD, MPH</a:t>
            </a:r>
            <a:r>
              <a:rPr lang="en-US"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1</a:t>
            </a:r>
            <a:r>
              <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 Brady Stephens, MS</a:t>
            </a:r>
            <a:r>
              <a:rPr lang="en-US"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2</a:t>
            </a:r>
            <a:r>
              <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a:t>
            </a:r>
          </a:p>
          <a:p>
            <a:pPr algn="ctr" defTabSz="457200" fontAlgn="base">
              <a:spcBef>
                <a:spcPct val="0"/>
              </a:spcBef>
              <a:spcAft>
                <a:spcPct val="0"/>
              </a:spcAft>
              <a:defRPr/>
            </a:pPr>
            <a:r>
              <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Talya Peltzman, MPH</a:t>
            </a:r>
            <a:r>
              <a:rPr lang="en-US"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1</a:t>
            </a:r>
            <a:r>
              <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 Sybil Morley, MPH</a:t>
            </a:r>
            <a:r>
              <a:rPr lang="en-US"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2</a:t>
            </a:r>
            <a:endParaRPr lang="en-US"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9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6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r>
              <a:rPr lang="en-US" sz="1400"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1</a:t>
            </a:r>
            <a:r>
              <a:rPr lang="en-US" sz="14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Serious Mental Illness Treatment Resource and Evaluation Center</a:t>
            </a:r>
          </a:p>
          <a:p>
            <a:pPr algn="ctr" defTabSz="457200" fontAlgn="base">
              <a:spcBef>
                <a:spcPct val="0"/>
              </a:spcBef>
              <a:spcAft>
                <a:spcPct val="0"/>
              </a:spcAft>
              <a:defRPr/>
            </a:pPr>
            <a:r>
              <a:rPr lang="en-US" sz="14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Office of Mental Health and Suicide Prevention</a:t>
            </a: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endParaRPr lang="en-US" sz="1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r>
              <a:rPr lang="en-US" sz="1400" spc="100" baseline="300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2</a:t>
            </a:r>
            <a:r>
              <a:rPr lang="en-US" sz="14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Center of Excellence for Suicide Prevention</a:t>
            </a:r>
          </a:p>
          <a:p>
            <a:pPr algn="ctr" defTabSz="457200" fontAlgn="base">
              <a:spcBef>
                <a:spcPct val="0"/>
              </a:spcBef>
              <a:spcAft>
                <a:spcPct val="0"/>
              </a:spcAft>
              <a:defRPr/>
            </a:pPr>
            <a:endParaRPr lang="en-US" sz="6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endParaRPr>
          </a:p>
          <a:p>
            <a:pPr algn="ctr" defTabSz="457200" fontAlgn="base">
              <a:spcBef>
                <a:spcPct val="0"/>
              </a:spcBef>
              <a:spcAft>
                <a:spcPct val="0"/>
              </a:spcAft>
              <a:defRPr/>
            </a:pPr>
            <a:r>
              <a:rPr lang="en-US" sz="1400" spc="100" dirty="0">
                <a:ln w="11430"/>
                <a:gradFill>
                  <a:gsLst>
                    <a:gs pos="0">
                      <a:srgbClr val="FFFFFE">
                        <a:tint val="90000"/>
                        <a:satMod val="120000"/>
                      </a:srgbClr>
                    </a:gs>
                    <a:gs pos="25000">
                      <a:srgbClr val="FFFFFE">
                        <a:tint val="93000"/>
                        <a:satMod val="120000"/>
                      </a:srgbClr>
                    </a:gs>
                    <a:gs pos="50000">
                      <a:srgbClr val="FFFFFE">
                        <a:shade val="89000"/>
                        <a:satMod val="110000"/>
                      </a:srgbClr>
                    </a:gs>
                    <a:gs pos="75000">
                      <a:srgbClr val="FFFFFE">
                        <a:tint val="93000"/>
                        <a:satMod val="120000"/>
                      </a:srgbClr>
                    </a:gs>
                    <a:gs pos="100000">
                      <a:srgbClr val="FFFFFE">
                        <a:tint val="90000"/>
                        <a:satMod val="120000"/>
                      </a:srgbClr>
                    </a:gs>
                  </a:gsLst>
                  <a:lin ang="5400000"/>
                </a:gradFill>
                <a:effectLst>
                  <a:outerShdw blurRad="80000" dist="40000" dir="5040000" algn="tl">
                    <a:srgbClr val="000000">
                      <a:alpha val="30000"/>
                    </a:srgbClr>
                  </a:outerShdw>
                </a:effectLst>
                <a:ea typeface="ＭＳ Ｐゴシック" charset="0"/>
                <a:cs typeface="ＭＳ Ｐゴシック" charset="0"/>
              </a:rPr>
              <a:t>Department of Veterans Affairs</a:t>
            </a:r>
          </a:p>
        </p:txBody>
      </p:sp>
    </p:spTree>
    <p:extLst>
      <p:ext uri="{BB962C8B-B14F-4D97-AF65-F5344CB8AC3E}">
        <p14:creationId xmlns:p14="http://schemas.microsoft.com/office/powerpoint/2010/main" val="264036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2"/>
            <a:ext cx="8229600" cy="1184278"/>
          </a:xfrm>
        </p:spPr>
        <p:txBody>
          <a:bodyPr/>
          <a:lstStyle/>
          <a:p>
            <a:r>
              <a:rPr lang="en-US" sz="3200" dirty="0">
                <a:latin typeface="+mj-lt"/>
              </a:rPr>
              <a:t>Suicide Rates Among VHA Users</a:t>
            </a:r>
            <a:br>
              <a:rPr lang="en-US" sz="3200" dirty="0">
                <a:latin typeface="+mj-lt"/>
              </a:rPr>
            </a:br>
            <a:r>
              <a:rPr lang="en-US" sz="3200" dirty="0">
                <a:latin typeface="+mj-lt"/>
              </a:rPr>
              <a:t>by Sex and Year</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76400"/>
            <a:ext cx="85534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25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50" name="Picture 6"/>
          <p:cNvPicPr>
            <a:picLocks noChangeAspect="1" noChangeArrowheads="1"/>
          </p:cNvPicPr>
          <p:nvPr/>
        </p:nvPicPr>
        <p:blipFill>
          <a:blip r:embed="rId2"/>
          <a:srcRect l="13776" t="11576" r="8382" b="8621"/>
          <a:stretch>
            <a:fillRect/>
          </a:stretch>
        </p:blipFill>
        <p:spPr bwMode="auto">
          <a:xfrm rot="-120000">
            <a:off x="3024188" y="171450"/>
            <a:ext cx="5510212" cy="4419600"/>
          </a:xfrm>
          <a:prstGeom prst="rect">
            <a:avLst/>
          </a:prstGeom>
          <a:noFill/>
          <a:ln w="12700" cmpd="thinThick">
            <a:solidFill>
              <a:schemeClr val="accent4">
                <a:lumMod val="25000"/>
              </a:schemeClr>
            </a:solidFill>
            <a:miter lim="800000"/>
            <a:headEnd/>
            <a:tailEnd/>
          </a:ln>
        </p:spPr>
      </p:pic>
      <p:pic>
        <p:nvPicPr>
          <p:cNvPr id="82946" name="Picture 2"/>
          <p:cNvPicPr>
            <a:picLocks noChangeAspect="1" noChangeArrowheads="1"/>
          </p:cNvPicPr>
          <p:nvPr/>
        </p:nvPicPr>
        <p:blipFill>
          <a:blip r:embed="rId3"/>
          <a:srcRect l="12331" t="23645" r="11368" b="-15737"/>
          <a:stretch>
            <a:fillRect/>
          </a:stretch>
        </p:blipFill>
        <p:spPr bwMode="auto">
          <a:xfrm rot="60000">
            <a:off x="139700" y="1447800"/>
            <a:ext cx="5410200" cy="5108575"/>
          </a:xfrm>
          <a:prstGeom prst="rect">
            <a:avLst/>
          </a:prstGeom>
          <a:noFill/>
          <a:ln w="9525" cmpd="thinThick">
            <a:solidFill>
              <a:schemeClr val="accent4">
                <a:lumMod val="25000"/>
              </a:schemeClr>
            </a:solidFill>
            <a:miter lim="800000"/>
            <a:headEnd/>
            <a:tailEnd/>
          </a:ln>
        </p:spPr>
      </p:pic>
      <p:pic>
        <p:nvPicPr>
          <p:cNvPr id="82947" name="Picture 3"/>
          <p:cNvPicPr>
            <a:picLocks noGrp="1" noChangeAspect="1" noChangeArrowheads="1"/>
          </p:cNvPicPr>
          <p:nvPr>
            <p:ph idx="1"/>
          </p:nvPr>
        </p:nvPicPr>
        <p:blipFill>
          <a:blip r:embed="rId4"/>
          <a:srcRect l="11846" t="16818" r="6583" b="-852"/>
          <a:stretch>
            <a:fillRect/>
          </a:stretch>
        </p:blipFill>
        <p:spPr>
          <a:xfrm rot="21360000">
            <a:off x="2908300" y="2619375"/>
            <a:ext cx="5835650" cy="4703763"/>
          </a:xfrm>
          <a:ln>
            <a:solidFill>
              <a:schemeClr val="accent4">
                <a:lumMod val="25000"/>
              </a:schemeClr>
            </a:solidFill>
          </a:ln>
        </p:spPr>
      </p:pic>
      <p:pic>
        <p:nvPicPr>
          <p:cNvPr id="82951" name="Picture 7"/>
          <p:cNvPicPr>
            <a:picLocks noChangeAspect="1" noChangeArrowheads="1"/>
          </p:cNvPicPr>
          <p:nvPr/>
        </p:nvPicPr>
        <p:blipFill>
          <a:blip r:embed="rId5"/>
          <a:srcRect l="13873" t="15764" r="7514" b="32632"/>
          <a:stretch>
            <a:fillRect/>
          </a:stretch>
        </p:blipFill>
        <p:spPr bwMode="auto">
          <a:xfrm>
            <a:off x="762000" y="4267200"/>
            <a:ext cx="5638800" cy="2895600"/>
          </a:xfrm>
          <a:prstGeom prst="rect">
            <a:avLst/>
          </a:prstGeom>
          <a:noFill/>
          <a:ln w="9525">
            <a:solidFill>
              <a:schemeClr val="accent4">
                <a:lumMod val="25000"/>
              </a:schemeClr>
            </a:solidFill>
            <a:miter lim="800000"/>
            <a:headEnd/>
            <a:tailEnd/>
          </a:ln>
        </p:spPr>
      </p:pic>
    </p:spTree>
    <p:extLst>
      <p:ext uri="{BB962C8B-B14F-4D97-AF65-F5344CB8AC3E}">
        <p14:creationId xmlns:p14="http://schemas.microsoft.com/office/powerpoint/2010/main" val="76964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48400"/>
            <a:ext cx="9144000" cy="609600"/>
          </a:xfrm>
        </p:spPr>
        <p:txBody>
          <a:bodyPr/>
          <a:lstStyle/>
          <a:p>
            <a:pPr algn="ctr" eaLnBrk="1" hangingPunct="1">
              <a:buFont typeface="Wingdings" pitchFamily="2" charset="2"/>
              <a:buNone/>
              <a:defRPr/>
            </a:pPr>
            <a:r>
              <a:rPr lang="en-US" sz="1600" dirty="0"/>
              <a:t>From 0.7% to 2.6% of English Language PubMed articles including “suicide”, 1985 -2014.</a:t>
            </a:r>
          </a:p>
          <a:p>
            <a:pPr algn="ctr" eaLnBrk="1" hangingPunct="1">
              <a:buFont typeface="Wingdings" pitchFamily="2" charset="2"/>
              <a:buNone/>
              <a:defRPr/>
            </a:pPr>
            <a:r>
              <a:rPr lang="en-US" sz="1050" dirty="0"/>
              <a:t>(suicide [</a:t>
            </a:r>
            <a:r>
              <a:rPr lang="en-US" sz="1050" dirty="0" err="1"/>
              <a:t>tw</a:t>
            </a:r>
            <a:r>
              <a:rPr lang="en-US" sz="1050" dirty="0"/>
              <a:t>]) and (veterans [</a:t>
            </a:r>
            <a:r>
              <a:rPr lang="en-US" sz="1050" dirty="0" err="1"/>
              <a:t>tw</a:t>
            </a:r>
            <a:r>
              <a:rPr lang="en-US" sz="1050" dirty="0"/>
              <a:t>]) and (2014 [</a:t>
            </a:r>
            <a:r>
              <a:rPr lang="en-US" sz="1050" dirty="0" err="1"/>
              <a:t>dp</a:t>
            </a:r>
            <a:r>
              <a:rPr lang="en-US" sz="1050" dirty="0"/>
              <a:t>]) and (</a:t>
            </a:r>
            <a:r>
              <a:rPr lang="en-US" sz="1050" dirty="0" err="1"/>
              <a:t>english</a:t>
            </a:r>
            <a:r>
              <a:rPr lang="en-US" sz="1050" dirty="0"/>
              <a:t> [LA]) </a:t>
            </a:r>
          </a:p>
          <a:p>
            <a:pPr algn="ctr" eaLnBrk="1" hangingPunct="1">
              <a:buFont typeface="Wingdings" pitchFamily="2" charset="2"/>
              <a:buNone/>
              <a:defRPr/>
            </a:pPr>
            <a:endParaRPr lang="en-US" sz="1800" dirty="0"/>
          </a:p>
        </p:txBody>
      </p:sp>
      <p:graphicFrame>
        <p:nvGraphicFramePr>
          <p:cNvPr id="74755" name="Chart 6"/>
          <p:cNvGraphicFramePr>
            <a:graphicFrameLocks/>
          </p:cNvGraphicFramePr>
          <p:nvPr/>
        </p:nvGraphicFramePr>
        <p:xfrm>
          <a:off x="-50800" y="177800"/>
          <a:ext cx="9228138" cy="6045200"/>
        </p:xfrm>
        <a:graphic>
          <a:graphicData uri="http://schemas.openxmlformats.org/presentationml/2006/ole">
            <mc:AlternateContent xmlns:mc="http://schemas.openxmlformats.org/markup-compatibility/2006">
              <mc:Choice xmlns:v="urn:schemas-microsoft-com:vml" Requires="v">
                <p:oleObj spid="_x0000_s3096" r:id="rId4" imgW="9224047" imgH="6047756" progId="Excel.Chart.8">
                  <p:embed/>
                </p:oleObj>
              </mc:Choice>
              <mc:Fallback>
                <p:oleObj r:id="rId4" imgW="9224047" imgH="6047756"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 y="177800"/>
                        <a:ext cx="9228138" cy="60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525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Knowledge Gap</a:t>
            </a:r>
            <a:br>
              <a:rPr lang="en-US" sz="2800" dirty="0"/>
            </a:br>
            <a:endParaRPr lang="en-US" sz="2800"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13</a:t>
            </a:fld>
            <a:endParaRPr lang="en-US" alt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32199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Knowledge Gap:  </a:t>
            </a:r>
            <a:br>
              <a:rPr lang="en-US" sz="2800" dirty="0"/>
            </a:br>
            <a:r>
              <a:rPr lang="en-US" sz="2800" dirty="0"/>
              <a:t>Veteran Suicide Mortality by Race/Ethnicity</a:t>
            </a:r>
          </a:p>
        </p:txBody>
      </p:sp>
      <p:sp>
        <p:nvSpPr>
          <p:cNvPr id="3" name="Content Placeholder 2"/>
          <p:cNvSpPr>
            <a:spLocks noGrp="1"/>
          </p:cNvSpPr>
          <p:nvPr>
            <p:ph idx="1"/>
          </p:nvPr>
        </p:nvSpPr>
        <p:spPr>
          <a:xfrm>
            <a:off x="457200" y="1676400"/>
            <a:ext cx="8229600" cy="4449765"/>
          </a:xfrm>
        </p:spPr>
        <p:txBody>
          <a:bodyPr/>
          <a:lstStyle/>
          <a:p>
            <a:pPr marL="0" indent="0">
              <a:buNone/>
            </a:pPr>
            <a:endParaRPr lang="en-US" sz="400" dirty="0"/>
          </a:p>
          <a:p>
            <a:pPr marL="0" indent="0">
              <a:buNone/>
            </a:pPr>
            <a:r>
              <a:rPr lang="en-US" dirty="0"/>
              <a:t>Among Veterans Receiving Care in the VA health system</a:t>
            </a:r>
          </a:p>
          <a:p>
            <a:pPr lvl="1"/>
            <a:r>
              <a:rPr lang="en-US" dirty="0"/>
              <a:t>VA health system indicators regarding race/ethnicity</a:t>
            </a:r>
          </a:p>
          <a:p>
            <a:pPr lvl="2"/>
            <a:r>
              <a:rPr lang="en-US" dirty="0"/>
              <a:t>Shift in 2003-2004 in data collection, measures, from staff observation to Veteran self-report</a:t>
            </a:r>
          </a:p>
          <a:p>
            <a:pPr lvl="2"/>
            <a:r>
              <a:rPr lang="en-US" dirty="0"/>
              <a:t>Non-random </a:t>
            </a:r>
            <a:r>
              <a:rPr lang="en-US" dirty="0" err="1"/>
              <a:t>missingness</a:t>
            </a:r>
            <a:r>
              <a:rPr lang="en-US" dirty="0"/>
              <a:t>:  Those with missing information more likely to be female, younger</a:t>
            </a:r>
          </a:p>
          <a:p>
            <a:pPr lvl="1"/>
            <a:r>
              <a:rPr lang="en-US" dirty="0"/>
              <a:t>Studies regarding VA patients had high levels of missing information</a:t>
            </a:r>
          </a:p>
          <a:p>
            <a:pPr lvl="2"/>
            <a:r>
              <a:rPr lang="en-US" dirty="0" err="1"/>
              <a:t>Stroupe</a:t>
            </a:r>
            <a:r>
              <a:rPr lang="en-US" dirty="0"/>
              <a:t> et al. (2010):  Among 114 published studies, documented high levels of missing or unknown for race/ethnicity -- as high as 48%</a:t>
            </a:r>
          </a:p>
          <a:p>
            <a:pPr lvl="2"/>
            <a:r>
              <a:rPr lang="en-US" dirty="0"/>
              <a:t>Among VA patients who died of suicide 2009 and matched controls, missing race information was reported for 19% of subjects (Dobscha et al., 2014).  </a:t>
            </a:r>
          </a:p>
          <a:p>
            <a:pPr lvl="2"/>
            <a:r>
              <a:rPr lang="en-US" dirty="0"/>
              <a:t>Among 5.5 million recipients of VA outpatient care in 2012, race/ethnicity was missing or unknown for 11.8% (Backus et al., 2014.)</a:t>
            </a:r>
          </a:p>
          <a:p>
            <a:pPr lvl="1"/>
            <a:r>
              <a:rPr lang="en-US" dirty="0"/>
              <a:t>VA suicide monitoring lacked information on rates by race/ethnicity</a:t>
            </a:r>
          </a:p>
          <a:p>
            <a:pPr lvl="2"/>
            <a:r>
              <a:rPr lang="en-US" dirty="0"/>
              <a:t>(McCarthy et al., 2009; Ilgen et al., 2010; Blow et al., 2012; VA, Suicide Data Report, 8/3/16)</a:t>
            </a:r>
          </a:p>
          <a:p>
            <a:pPr marL="914400" lvl="2" indent="0">
              <a:buNone/>
            </a:pPr>
            <a:endParaRPr lang="en-US" sz="100" dirty="0"/>
          </a:p>
          <a:p>
            <a:pPr marL="0" indent="0">
              <a:buNone/>
            </a:pPr>
            <a:r>
              <a:rPr lang="en-US" dirty="0"/>
              <a:t>Among All Veterans</a:t>
            </a:r>
          </a:p>
          <a:p>
            <a:pPr lvl="1"/>
            <a:r>
              <a:rPr lang="en-US" dirty="0"/>
              <a:t>Prior to August of 2016, VA lacked comprehensive data regarding Veteran suicide</a:t>
            </a:r>
          </a:p>
          <a:p>
            <a:pPr lvl="1"/>
            <a:r>
              <a:rPr lang="en-US" dirty="0"/>
              <a:t>VA and the Department of Defense have conducted joint National Death Index searches</a:t>
            </a:r>
          </a:p>
          <a:p>
            <a:pPr lvl="1"/>
            <a:r>
              <a:rPr lang="en-US" dirty="0"/>
              <a:t>Provides new information on Veteran suicide for the overall Veteran population</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14</a:t>
            </a:fld>
            <a:endParaRPr lang="en-US" altLang="en-US" dirty="0"/>
          </a:p>
        </p:txBody>
      </p:sp>
    </p:spTree>
    <p:extLst>
      <p:ext uri="{BB962C8B-B14F-4D97-AF65-F5344CB8AC3E}">
        <p14:creationId xmlns:p14="http://schemas.microsoft.com/office/powerpoint/2010/main" val="98621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Objectives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15</a:t>
            </a:fld>
            <a:endParaRPr lang="en-US" altLang="en-US" dirty="0"/>
          </a:p>
        </p:txBody>
      </p:sp>
      <p:sp>
        <p:nvSpPr>
          <p:cNvPr id="5" name="Content Placeholder 4"/>
          <p:cNvSpPr>
            <a:spLocks noGrp="1"/>
          </p:cNvSpPr>
          <p:nvPr>
            <p:ph idx="1"/>
          </p:nvPr>
        </p:nvSpPr>
        <p:spPr/>
        <p:txBody>
          <a:bodyPr/>
          <a:lstStyle/>
          <a:p>
            <a:pPr>
              <a:buAutoNum type="arabicParenR"/>
            </a:pPr>
            <a:r>
              <a:rPr lang="en-US" sz="2400" dirty="0"/>
              <a:t>Suicide mortality among Veterans in VA health system care,   by race/ethnicity</a:t>
            </a:r>
          </a:p>
          <a:p>
            <a:pPr>
              <a:buAutoNum type="arabicParenR"/>
            </a:pPr>
            <a:endParaRPr lang="en-US" sz="2400" dirty="0"/>
          </a:p>
          <a:p>
            <a:pPr>
              <a:buAutoNum type="arabicParenR"/>
            </a:pPr>
            <a:r>
              <a:rPr lang="en-US" sz="2400" dirty="0"/>
              <a:t>Race/ethnicity patterns among all Veteran suicide decedents, by race/ethnicity</a:t>
            </a:r>
          </a:p>
        </p:txBody>
      </p:sp>
    </p:spTree>
    <p:extLst>
      <p:ext uri="{BB962C8B-B14F-4D97-AF65-F5344CB8AC3E}">
        <p14:creationId xmlns:p14="http://schemas.microsoft.com/office/powerpoint/2010/main" val="188403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Initial Assessment:</a:t>
            </a:r>
            <a:br>
              <a:rPr lang="en-US" sz="2800" dirty="0"/>
            </a:br>
            <a:r>
              <a:rPr lang="en-US" sz="2800" dirty="0"/>
              <a:t>Distribution of Race/Ethnicity Indicators,</a:t>
            </a:r>
            <a:br>
              <a:rPr lang="en-US" sz="2800" dirty="0"/>
            </a:br>
            <a:r>
              <a:rPr lang="en-US" sz="2800" dirty="0"/>
              <a:t>Recent VHA User Cohorts, by Year</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16</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11670992"/>
              </p:ext>
            </p:extLst>
          </p:nvPr>
        </p:nvGraphicFramePr>
        <p:xfrm>
          <a:off x="685800" y="1858271"/>
          <a:ext cx="7772403" cy="4237729"/>
        </p:xfrm>
        <a:graphic>
          <a:graphicData uri="http://schemas.openxmlformats.org/drawingml/2006/table">
            <a:tbl>
              <a:tblPr firstRow="1" firstCol="1" bandRow="1"/>
              <a:tblGrid>
                <a:gridCol w="812929">
                  <a:extLst>
                    <a:ext uri="{9D8B030D-6E8A-4147-A177-3AD203B41FA5}">
                      <a16:colId xmlns:a16="http://schemas.microsoft.com/office/drawing/2014/main" val="20000"/>
                    </a:ext>
                  </a:extLst>
                </a:gridCol>
                <a:gridCol w="1288791">
                  <a:extLst>
                    <a:ext uri="{9D8B030D-6E8A-4147-A177-3AD203B41FA5}">
                      <a16:colId xmlns:a16="http://schemas.microsoft.com/office/drawing/2014/main" val="20001"/>
                    </a:ext>
                  </a:extLst>
                </a:gridCol>
                <a:gridCol w="912068">
                  <a:extLst>
                    <a:ext uri="{9D8B030D-6E8A-4147-A177-3AD203B41FA5}">
                      <a16:colId xmlns:a16="http://schemas.microsoft.com/office/drawing/2014/main" val="20002"/>
                    </a:ext>
                  </a:extLst>
                </a:gridCol>
                <a:gridCol w="951723">
                  <a:extLst>
                    <a:ext uri="{9D8B030D-6E8A-4147-A177-3AD203B41FA5}">
                      <a16:colId xmlns:a16="http://schemas.microsoft.com/office/drawing/2014/main" val="20003"/>
                    </a:ext>
                  </a:extLst>
                </a:gridCol>
                <a:gridCol w="951723">
                  <a:extLst>
                    <a:ext uri="{9D8B030D-6E8A-4147-A177-3AD203B41FA5}">
                      <a16:colId xmlns:a16="http://schemas.microsoft.com/office/drawing/2014/main" val="20004"/>
                    </a:ext>
                  </a:extLst>
                </a:gridCol>
                <a:gridCol w="951723">
                  <a:extLst>
                    <a:ext uri="{9D8B030D-6E8A-4147-A177-3AD203B41FA5}">
                      <a16:colId xmlns:a16="http://schemas.microsoft.com/office/drawing/2014/main" val="20005"/>
                    </a:ext>
                  </a:extLst>
                </a:gridCol>
                <a:gridCol w="951723">
                  <a:extLst>
                    <a:ext uri="{9D8B030D-6E8A-4147-A177-3AD203B41FA5}">
                      <a16:colId xmlns:a16="http://schemas.microsoft.com/office/drawing/2014/main" val="20006"/>
                    </a:ext>
                  </a:extLst>
                </a:gridCol>
                <a:gridCol w="951723">
                  <a:extLst>
                    <a:ext uri="{9D8B030D-6E8A-4147-A177-3AD203B41FA5}">
                      <a16:colId xmlns:a16="http://schemas.microsoft.com/office/drawing/2014/main" val="20007"/>
                    </a:ext>
                  </a:extLst>
                </a:gridCol>
              </a:tblGrid>
              <a:tr h="848469">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Index Year</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American Indian/ Native Am.(%)</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Asian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Black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Hispanic- Black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Hispanic- White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Unknown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White  (%)</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2001</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0.21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0.33</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8.88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0.26</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3.03</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47.64</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39.66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2002</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0.20</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0.32</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8.41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0.25</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2.87</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49.33</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38.63</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2003</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0.17</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0.28</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7.48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0.22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2.56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55.31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33.99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2004</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0.15</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0.24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6.67</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0.2</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2.31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60.48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29.96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2005</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0.13</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0.22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6.15</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0.18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2.16</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63.92</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27.23</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2006</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0.41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0.92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11.22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0.17</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2.02</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30.08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55.19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2007</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0.44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1.01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11.68</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0.16</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1.91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27.34</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57.44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2008</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0.48</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1.08</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12.14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0.15</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1.81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25.58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58.75</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2009</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0.52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1.15</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12.54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1.68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24.03</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59.94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9"/>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2010</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0.56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12.85</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0.13</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1.55</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22.78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60.92</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2011</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0.61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13.26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1.44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21.01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62.26</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2012</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0.66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1.36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13.69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19.70</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63.19</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2013</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0.72</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1.46</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14.17</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0.11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1.21</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18.15</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64.18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2014</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0.79</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1.60</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14.88</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0.10</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solidFill>
                            <a:srgbClr val="000000"/>
                          </a:solidFill>
                          <a:effectLst/>
                          <a:latin typeface="Calibri"/>
                          <a:ea typeface="Times New Roman"/>
                          <a:cs typeface="Times New Roman"/>
                        </a:rPr>
                        <a:t>1.14</a:t>
                      </a:r>
                      <a:endParaRPr lang="en-US" sz="130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15.58</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solidFill>
                            <a:srgbClr val="000000"/>
                          </a:solidFill>
                          <a:effectLst/>
                          <a:latin typeface="Calibri"/>
                          <a:ea typeface="Times New Roman"/>
                          <a:cs typeface="Times New Roman"/>
                        </a:rPr>
                        <a:t>65.91</a:t>
                      </a:r>
                      <a:endParaRPr lang="en-US" sz="13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3798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Methods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17</a:t>
            </a:fld>
            <a:endParaRPr lang="en-US" altLang="en-US" dirty="0"/>
          </a:p>
        </p:txBody>
      </p:sp>
      <p:sp>
        <p:nvSpPr>
          <p:cNvPr id="5" name="Content Placeholder 4"/>
          <p:cNvSpPr>
            <a:spLocks noGrp="1"/>
          </p:cNvSpPr>
          <p:nvPr>
            <p:ph idx="1"/>
          </p:nvPr>
        </p:nvSpPr>
        <p:spPr/>
        <p:txBody>
          <a:bodyPr/>
          <a:lstStyle/>
          <a:p>
            <a:pPr>
              <a:buAutoNum type="arabicParenR"/>
            </a:pPr>
            <a:r>
              <a:rPr lang="en-US" sz="2400" dirty="0"/>
              <a:t>Annual cohorts, Veterans with recent VA encounters</a:t>
            </a:r>
          </a:p>
          <a:p>
            <a:pPr>
              <a:buFont typeface="Arial" pitchFamily="34" charset="0"/>
              <a:buAutoNum type="arabicParenR"/>
            </a:pPr>
            <a:r>
              <a:rPr lang="en-US" sz="2400" dirty="0"/>
              <a:t>Race/ethnicity determined using VA best practices and, for all Veterans analyses, from U.S. Veterans Eligibility Trends and Statistics (USVETS) database</a:t>
            </a:r>
          </a:p>
          <a:p>
            <a:pPr>
              <a:buAutoNum type="arabicParenR"/>
            </a:pPr>
            <a:r>
              <a:rPr lang="en-US" sz="2400" dirty="0"/>
              <a:t>Suicide mortality per VA/DoD Suicide Data Repository</a:t>
            </a:r>
          </a:p>
          <a:p>
            <a:pPr>
              <a:buAutoNum type="arabicParenR"/>
            </a:pPr>
            <a:r>
              <a:rPr lang="en-US" sz="2400" dirty="0"/>
              <a:t>Examined distribution of suicide deaths by race/ethnicity</a:t>
            </a:r>
          </a:p>
          <a:p>
            <a:pPr marL="457200" lvl="1" indent="0">
              <a:buNone/>
            </a:pPr>
            <a:r>
              <a:rPr lang="en-US" sz="2400" dirty="0"/>
              <a:t>-- Veteran VHA users, overall and by sex</a:t>
            </a:r>
          </a:p>
          <a:p>
            <a:pPr marL="457200" lvl="1" indent="0">
              <a:buNone/>
            </a:pPr>
            <a:r>
              <a:rPr lang="en-US" sz="2400" dirty="0"/>
              <a:t>-- All Veterans</a:t>
            </a:r>
          </a:p>
        </p:txBody>
      </p:sp>
    </p:spTree>
    <p:extLst>
      <p:ext uri="{BB962C8B-B14F-4D97-AF65-F5344CB8AC3E}">
        <p14:creationId xmlns:p14="http://schemas.microsoft.com/office/powerpoint/2010/main" val="17920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Improved Assessment of Race/Ethnicity </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18</a:t>
            </a:fld>
            <a:endParaRPr lang="en-US" altLang="en-US" dirty="0"/>
          </a:p>
        </p:txBody>
      </p:sp>
      <p:sp>
        <p:nvSpPr>
          <p:cNvPr id="5" name="Content Placeholder 4"/>
          <p:cNvSpPr>
            <a:spLocks noGrp="1"/>
          </p:cNvSpPr>
          <p:nvPr>
            <p:ph idx="1"/>
          </p:nvPr>
        </p:nvSpPr>
        <p:spPr/>
        <p:txBody>
          <a:bodyPr/>
          <a:lstStyle/>
          <a:p>
            <a:pPr marL="0" indent="0">
              <a:buNone/>
            </a:pPr>
            <a:r>
              <a:rPr lang="en-US" sz="2400" dirty="0"/>
              <a:t>Applied VA best practices:</a:t>
            </a:r>
            <a:endParaRPr lang="en-US" sz="2000" dirty="0"/>
          </a:p>
          <a:p>
            <a:pPr lvl="1"/>
            <a:r>
              <a:rPr lang="en-US" sz="2000" dirty="0"/>
              <a:t>Searched all records within a year and multiple years</a:t>
            </a:r>
          </a:p>
          <a:p>
            <a:pPr lvl="1"/>
            <a:r>
              <a:rPr lang="en-US" sz="2000" dirty="0"/>
              <a:t>Prioritized:</a:t>
            </a:r>
          </a:p>
          <a:p>
            <a:pPr lvl="2"/>
            <a:r>
              <a:rPr lang="en-US" sz="2000" dirty="0"/>
              <a:t>standard vs. historical</a:t>
            </a:r>
          </a:p>
          <a:p>
            <a:pPr lvl="2"/>
            <a:r>
              <a:rPr lang="en-US" sz="2000" dirty="0"/>
              <a:t>self-reports vs. observations</a:t>
            </a:r>
          </a:p>
          <a:p>
            <a:pPr lvl="1"/>
            <a:r>
              <a:rPr lang="en-US" sz="2000" dirty="0"/>
              <a:t>When &gt;1 self-identified value was listed:   ‘Other/Multiple Races’   </a:t>
            </a:r>
          </a:p>
          <a:p>
            <a:pPr lvl="1"/>
            <a:r>
              <a:rPr lang="en-US" sz="2000" dirty="0"/>
              <a:t>Used </a:t>
            </a:r>
            <a:r>
              <a:rPr lang="en-US" sz="2000" dirty="0" err="1"/>
              <a:t>CMS_Race</a:t>
            </a:r>
            <a:r>
              <a:rPr lang="en-US" sz="2000" dirty="0"/>
              <a:t> from Vital Status File when not otherwise available</a:t>
            </a:r>
          </a:p>
        </p:txBody>
      </p:sp>
    </p:spTree>
    <p:extLst>
      <p:ext uri="{BB962C8B-B14F-4D97-AF65-F5344CB8AC3E}">
        <p14:creationId xmlns:p14="http://schemas.microsoft.com/office/powerpoint/2010/main" val="11304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Initial Assessment:</a:t>
            </a:r>
            <a:br>
              <a:rPr lang="en-US" sz="2800" dirty="0"/>
            </a:br>
            <a:r>
              <a:rPr lang="en-US" sz="2800" dirty="0"/>
              <a:t>Distribution of Race/Ethnicity Indicators,</a:t>
            </a:r>
            <a:br>
              <a:rPr lang="en-US" sz="2800" dirty="0"/>
            </a:br>
            <a:r>
              <a:rPr lang="en-US" sz="2800" dirty="0"/>
              <a:t>Recent VHA User Cohorts, by Year</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19</a:t>
            </a:fld>
            <a:endParaRPr lang="en-US"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47440974"/>
              </p:ext>
            </p:extLst>
          </p:nvPr>
        </p:nvGraphicFramePr>
        <p:xfrm>
          <a:off x="685800" y="1858271"/>
          <a:ext cx="7772401" cy="4237729"/>
        </p:xfrm>
        <a:graphic>
          <a:graphicData uri="http://schemas.openxmlformats.org/drawingml/2006/table">
            <a:tbl>
              <a:tblPr firstRow="1" firstCol="1" bandRow="1"/>
              <a:tblGrid>
                <a:gridCol w="727553">
                  <a:extLst>
                    <a:ext uri="{9D8B030D-6E8A-4147-A177-3AD203B41FA5}">
                      <a16:colId xmlns:a16="http://schemas.microsoft.com/office/drawing/2014/main" val="20000"/>
                    </a:ext>
                  </a:extLst>
                </a:gridCol>
                <a:gridCol w="1253647">
                  <a:extLst>
                    <a:ext uri="{9D8B030D-6E8A-4147-A177-3AD203B41FA5}">
                      <a16:colId xmlns:a16="http://schemas.microsoft.com/office/drawing/2014/main" val="20001"/>
                    </a:ext>
                  </a:extLst>
                </a:gridCol>
                <a:gridCol w="716071">
                  <a:extLst>
                    <a:ext uri="{9D8B030D-6E8A-4147-A177-3AD203B41FA5}">
                      <a16:colId xmlns:a16="http://schemas.microsoft.com/office/drawing/2014/main" val="20002"/>
                    </a:ext>
                  </a:extLst>
                </a:gridCol>
                <a:gridCol w="816280">
                  <a:extLst>
                    <a:ext uri="{9D8B030D-6E8A-4147-A177-3AD203B41FA5}">
                      <a16:colId xmlns:a16="http://schemas.microsoft.com/office/drawing/2014/main" val="20003"/>
                    </a:ext>
                  </a:extLst>
                </a:gridCol>
                <a:gridCol w="851770">
                  <a:extLst>
                    <a:ext uri="{9D8B030D-6E8A-4147-A177-3AD203B41FA5}">
                      <a16:colId xmlns:a16="http://schemas.microsoft.com/office/drawing/2014/main" val="20004"/>
                    </a:ext>
                  </a:extLst>
                </a:gridCol>
                <a:gridCol w="851770">
                  <a:extLst>
                    <a:ext uri="{9D8B030D-6E8A-4147-A177-3AD203B41FA5}">
                      <a16:colId xmlns:a16="http://schemas.microsoft.com/office/drawing/2014/main" val="20005"/>
                    </a:ext>
                  </a:extLst>
                </a:gridCol>
                <a:gridCol w="851770">
                  <a:extLst>
                    <a:ext uri="{9D8B030D-6E8A-4147-A177-3AD203B41FA5}">
                      <a16:colId xmlns:a16="http://schemas.microsoft.com/office/drawing/2014/main" val="20006"/>
                    </a:ext>
                  </a:extLst>
                </a:gridCol>
                <a:gridCol w="851770">
                  <a:extLst>
                    <a:ext uri="{9D8B030D-6E8A-4147-A177-3AD203B41FA5}">
                      <a16:colId xmlns:a16="http://schemas.microsoft.com/office/drawing/2014/main" val="20007"/>
                    </a:ext>
                  </a:extLst>
                </a:gridCol>
                <a:gridCol w="851770">
                  <a:extLst>
                    <a:ext uri="{9D8B030D-6E8A-4147-A177-3AD203B41FA5}">
                      <a16:colId xmlns:a16="http://schemas.microsoft.com/office/drawing/2014/main" val="20008"/>
                    </a:ext>
                  </a:extLst>
                </a:gridCol>
              </a:tblGrid>
              <a:tr h="848469">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Index Year</a:t>
                      </a:r>
                      <a:endParaRPr lang="en-US" sz="1200"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American Indian/ Native Am.(%)</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Asian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Black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Hispanic- Black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Hispanic- White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Two or More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Unknown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r">
                        <a:lnSpc>
                          <a:spcPct val="115000"/>
                        </a:lnSpc>
                        <a:spcBef>
                          <a:spcPts val="0"/>
                        </a:spcBef>
                        <a:spcAft>
                          <a:spcPts val="0"/>
                        </a:spcAft>
                      </a:pPr>
                      <a:r>
                        <a:rPr lang="en-US" sz="1200" b="1" dirty="0">
                          <a:solidFill>
                            <a:srgbClr val="000000"/>
                          </a:solidFill>
                          <a:effectLst/>
                          <a:latin typeface="Calibri"/>
                          <a:ea typeface="Times New Roman"/>
                          <a:cs typeface="Times New Roman"/>
                        </a:rPr>
                        <a:t>White  (%)</a:t>
                      </a:r>
                      <a:endParaRPr lang="en-US" sz="12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2001</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3.68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7.17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72.04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2002</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3.54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6.72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73.22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2003</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13.25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3.46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73.47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2004</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13.32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3.50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6.71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73.29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2005</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13.49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3.59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6.34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73.29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2006</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0.52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3.68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73.29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2007</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0.54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13.81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3.78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6.09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72.90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2008</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0.56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3.85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6.36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72.23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2009</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3.91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71.76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9"/>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2010</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14.46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3.96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1.29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71.47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2011</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0.62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1.51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14.70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4.04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6.42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71.16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2012</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1.53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14.96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4.12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1.33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6.55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70.60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2013</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15.24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4.21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1.36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6.78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69.90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3"/>
                  </a:ext>
                </a:extLst>
              </a:tr>
              <a:tr h="242090">
                <a:tc>
                  <a:txBody>
                    <a:bodyPr/>
                    <a:lstStyle/>
                    <a:p>
                      <a:pPr marL="0" marR="0" algn="r">
                        <a:lnSpc>
                          <a:spcPct val="115000"/>
                        </a:lnSpc>
                        <a:spcBef>
                          <a:spcPts val="0"/>
                        </a:spcBef>
                        <a:spcAft>
                          <a:spcPts val="0"/>
                        </a:spcAft>
                      </a:pPr>
                      <a:r>
                        <a:rPr lang="en-US" sz="1300" b="1" dirty="0">
                          <a:solidFill>
                            <a:srgbClr val="000000"/>
                          </a:solidFill>
                          <a:effectLst/>
                          <a:latin typeface="Calibri"/>
                          <a:ea typeface="Times New Roman"/>
                          <a:cs typeface="Times New Roman"/>
                        </a:rPr>
                        <a:t>2014</a:t>
                      </a:r>
                      <a:endParaRPr lang="en-US" sz="1300" b="1" dirty="0">
                        <a:effectLst/>
                        <a:latin typeface="Calibri"/>
                        <a:ea typeface="Calibri"/>
                        <a:cs typeface="Times New Roman"/>
                      </a:endParaRPr>
                    </a:p>
                  </a:txBody>
                  <a:tcPr marL="83002" marR="83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300">
                          <a:effectLst/>
                          <a:latin typeface="Calibri"/>
                          <a:ea typeface="Calibri"/>
                          <a:cs typeface="Times New Roman"/>
                        </a:rPr>
                        <a:t>0.69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1.63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15.49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0.27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4.31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a:effectLst/>
                          <a:latin typeface="Calibri"/>
                          <a:ea typeface="Calibri"/>
                          <a:cs typeface="Times New Roman"/>
                        </a:rPr>
                        <a:t>1.41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a:lnSpc>
                          <a:spcPct val="115000"/>
                        </a:lnSpc>
                        <a:spcBef>
                          <a:spcPts val="0"/>
                        </a:spcBef>
                        <a:spcAft>
                          <a:spcPts val="0"/>
                        </a:spcAft>
                      </a:pPr>
                      <a:r>
                        <a:rPr lang="en-US" sz="1300" dirty="0">
                          <a:effectLst/>
                          <a:latin typeface="Calibri"/>
                          <a:ea typeface="Calibri"/>
                          <a:cs typeface="Times New Roman"/>
                        </a:rPr>
                        <a:t>69.20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06726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mj-lt"/>
              </a:rPr>
              <a:t>Overview</a:t>
            </a:r>
          </a:p>
        </p:txBody>
      </p:sp>
      <p:sp>
        <p:nvSpPr>
          <p:cNvPr id="3" name="Content Placeholder 2"/>
          <p:cNvSpPr>
            <a:spLocks noGrp="1"/>
          </p:cNvSpPr>
          <p:nvPr>
            <p:ph idx="1"/>
          </p:nvPr>
        </p:nvSpPr>
        <p:spPr>
          <a:xfrm>
            <a:off x="304800" y="1935650"/>
            <a:ext cx="8610600" cy="4388950"/>
          </a:xfrm>
        </p:spPr>
        <p:txBody>
          <a:bodyPr/>
          <a:lstStyle/>
          <a:p>
            <a:pPr marL="457200" indent="-457200">
              <a:spcBef>
                <a:spcPts val="0"/>
              </a:spcBef>
              <a:spcAft>
                <a:spcPts val="400"/>
              </a:spcAft>
              <a:buNone/>
            </a:pPr>
            <a:r>
              <a:rPr lang="en-US" sz="2200" dirty="0"/>
              <a:t>Background</a:t>
            </a:r>
          </a:p>
          <a:p>
            <a:pPr marL="457200" indent="-457200">
              <a:spcBef>
                <a:spcPts val="0"/>
              </a:spcBef>
              <a:spcAft>
                <a:spcPts val="400"/>
              </a:spcAft>
              <a:buNone/>
            </a:pPr>
            <a:r>
              <a:rPr lang="en-US" sz="2200" dirty="0"/>
              <a:t>	Suicide Trends Among US Adults</a:t>
            </a:r>
          </a:p>
          <a:p>
            <a:pPr marL="457200" indent="-457200">
              <a:spcBef>
                <a:spcPts val="0"/>
              </a:spcBef>
              <a:spcAft>
                <a:spcPts val="400"/>
              </a:spcAft>
              <a:buNone/>
            </a:pPr>
            <a:r>
              <a:rPr lang="en-US" sz="2200" dirty="0"/>
              <a:t>	VA Suicide Analytics</a:t>
            </a:r>
          </a:p>
          <a:p>
            <a:pPr marL="457200" indent="-457200">
              <a:spcBef>
                <a:spcPts val="0"/>
              </a:spcBef>
              <a:spcAft>
                <a:spcPts val="400"/>
              </a:spcAft>
              <a:buNone/>
            </a:pPr>
            <a:r>
              <a:rPr lang="en-US" sz="2200" dirty="0"/>
              <a:t>	Knowledge Gap</a:t>
            </a:r>
          </a:p>
          <a:p>
            <a:pPr marL="457200" indent="-457200">
              <a:spcBef>
                <a:spcPts val="0"/>
              </a:spcBef>
              <a:spcAft>
                <a:spcPts val="400"/>
              </a:spcAft>
              <a:buNone/>
            </a:pPr>
            <a:r>
              <a:rPr lang="en-US" sz="2200" dirty="0"/>
              <a:t>Objectives</a:t>
            </a:r>
          </a:p>
          <a:p>
            <a:pPr marL="457200" indent="-457200">
              <a:spcBef>
                <a:spcPts val="0"/>
              </a:spcBef>
              <a:spcAft>
                <a:spcPts val="400"/>
              </a:spcAft>
              <a:buNone/>
            </a:pPr>
            <a:r>
              <a:rPr lang="en-US" sz="2200" dirty="0"/>
              <a:t>Methods</a:t>
            </a:r>
          </a:p>
          <a:p>
            <a:pPr marL="457200" indent="-457200">
              <a:spcBef>
                <a:spcPts val="0"/>
              </a:spcBef>
              <a:spcAft>
                <a:spcPts val="400"/>
              </a:spcAft>
              <a:buNone/>
            </a:pPr>
            <a:r>
              <a:rPr lang="en-US" sz="2200" dirty="0"/>
              <a:t>Findings</a:t>
            </a:r>
          </a:p>
          <a:p>
            <a:pPr marL="457200" indent="-457200">
              <a:spcBef>
                <a:spcPts val="0"/>
              </a:spcBef>
              <a:spcAft>
                <a:spcPts val="400"/>
              </a:spcAft>
              <a:buNone/>
            </a:pPr>
            <a:r>
              <a:rPr lang="en-US" sz="2200" dirty="0"/>
              <a:t>	Veterans with Recent VHA Encounters</a:t>
            </a:r>
          </a:p>
          <a:p>
            <a:pPr marL="457200" indent="-457200">
              <a:spcBef>
                <a:spcPts val="0"/>
              </a:spcBef>
              <a:spcAft>
                <a:spcPts val="400"/>
              </a:spcAft>
              <a:buNone/>
            </a:pPr>
            <a:r>
              <a:rPr lang="en-US" sz="2200" dirty="0"/>
              <a:t>	All Veteran Suicide Decedents</a:t>
            </a:r>
          </a:p>
          <a:p>
            <a:pPr marL="457200" indent="-457200">
              <a:spcBef>
                <a:spcPts val="0"/>
              </a:spcBef>
              <a:spcAft>
                <a:spcPts val="400"/>
              </a:spcAft>
              <a:buNone/>
            </a:pPr>
            <a:r>
              <a:rPr lang="en-US" sz="2200" dirty="0"/>
              <a:t>Discussion</a:t>
            </a:r>
          </a:p>
        </p:txBody>
      </p:sp>
    </p:spTree>
    <p:extLst>
      <p:ext uri="{BB962C8B-B14F-4D97-AF65-F5344CB8AC3E}">
        <p14:creationId xmlns:p14="http://schemas.microsoft.com/office/powerpoint/2010/main" val="277799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Findings:  Veterans with Recent VA Encounters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20</a:t>
            </a:fld>
            <a:endParaRPr lang="en-US" alt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61137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among Recent VHA Veteran Users, by Race/Ethnicity</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21</a:t>
            </a:fld>
            <a:endParaRPr lang="en-US" altLang="en-US" dirty="0"/>
          </a:p>
        </p:txBody>
      </p:sp>
      <p:graphicFrame>
        <p:nvGraphicFramePr>
          <p:cNvPr id="5" name="Chart 4"/>
          <p:cNvGraphicFramePr/>
          <p:nvPr>
            <p:extLst>
              <p:ext uri="{D42A27DB-BD31-4B8C-83A1-F6EECF244321}">
                <p14:modId xmlns:p14="http://schemas.microsoft.com/office/powerpoint/2010/main" val="3905087529"/>
              </p:ext>
            </p:extLst>
          </p:nvPr>
        </p:nvGraphicFramePr>
        <p:xfrm>
          <a:off x="457200" y="1905000"/>
          <a:ext cx="8229600" cy="4202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7042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among </a:t>
            </a:r>
            <a:br>
              <a:rPr lang="en-US" dirty="0"/>
            </a:br>
            <a:r>
              <a:rPr lang="en-US" dirty="0"/>
              <a:t>Recent VHA Male Veteran Users, by Race/Ethnicity</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22</a:t>
            </a:fld>
            <a:endParaRPr lang="en-US" altLang="en-US" dirty="0"/>
          </a:p>
        </p:txBody>
      </p:sp>
      <p:graphicFrame>
        <p:nvGraphicFramePr>
          <p:cNvPr id="5" name="Chart 4"/>
          <p:cNvGraphicFramePr/>
          <p:nvPr>
            <p:extLst>
              <p:ext uri="{D42A27DB-BD31-4B8C-83A1-F6EECF244321}">
                <p14:modId xmlns:p14="http://schemas.microsoft.com/office/powerpoint/2010/main" val="4294600056"/>
              </p:ext>
            </p:extLst>
          </p:nvPr>
        </p:nvGraphicFramePr>
        <p:xfrm>
          <a:off x="457200" y="1905000"/>
          <a:ext cx="82296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789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among </a:t>
            </a:r>
            <a:br>
              <a:rPr lang="en-US" dirty="0"/>
            </a:br>
            <a:r>
              <a:rPr lang="en-US" dirty="0"/>
              <a:t>Recent VHA Female Veteran Users, by Race/Ethnicity</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23</a:t>
            </a:fld>
            <a:endParaRPr lang="en-US" altLang="en-US" dirty="0"/>
          </a:p>
        </p:txBody>
      </p:sp>
      <p:graphicFrame>
        <p:nvGraphicFramePr>
          <p:cNvPr id="6" name="Chart 5"/>
          <p:cNvGraphicFramePr/>
          <p:nvPr>
            <p:extLst>
              <p:ext uri="{D42A27DB-BD31-4B8C-83A1-F6EECF244321}">
                <p14:modId xmlns:p14="http://schemas.microsoft.com/office/powerpoint/2010/main" val="1412171988"/>
              </p:ext>
            </p:extLst>
          </p:nvPr>
        </p:nvGraphicFramePr>
        <p:xfrm>
          <a:off x="457200" y="1905000"/>
          <a:ext cx="82296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187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br>
              <a:rPr lang="en-US" dirty="0"/>
            </a:br>
            <a:r>
              <a:rPr lang="en-US" dirty="0"/>
              <a:t>Suicide Rate per 100,000, US Adults, </a:t>
            </a:r>
            <a:br>
              <a:rPr lang="en-US" dirty="0"/>
            </a:br>
            <a:r>
              <a:rPr lang="en-US" dirty="0"/>
              <a:t>2001-2015, by Race/Ethnicity</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24</a:t>
            </a:fld>
            <a:endParaRPr lang="en-US" altLang="en-US" dirty="0"/>
          </a:p>
        </p:txBody>
      </p:sp>
      <p:graphicFrame>
        <p:nvGraphicFramePr>
          <p:cNvPr id="5" name="Chart 4">
            <a:extLst>
              <a:ext uri="{FF2B5EF4-FFF2-40B4-BE49-F238E27FC236}">
                <a16:creationId xmlns:a16="http://schemas.microsoft.com/office/drawing/2014/main" id="{8FE138EA-E015-4971-A80B-34D188B67B15}"/>
              </a:ext>
            </a:extLst>
          </p:cNvPr>
          <p:cNvGraphicFramePr>
            <a:graphicFrameLocks/>
          </p:cNvGraphicFramePr>
          <p:nvPr>
            <p:extLst>
              <p:ext uri="{D42A27DB-BD31-4B8C-83A1-F6EECF244321}">
                <p14:modId xmlns:p14="http://schemas.microsoft.com/office/powerpoint/2010/main" val="2446446275"/>
              </p:ext>
            </p:extLst>
          </p:nvPr>
        </p:nvGraphicFramePr>
        <p:xfrm>
          <a:off x="457200" y="2068587"/>
          <a:ext cx="8229600" cy="4340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109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 Rate Per 100,000 Person Years, </a:t>
            </a:r>
            <a:br>
              <a:rPr lang="en-US" dirty="0"/>
            </a:br>
            <a:r>
              <a:rPr lang="en-US" dirty="0"/>
              <a:t>Recent Veteran VHA Users, 2001 - 2014, </a:t>
            </a:r>
            <a:br>
              <a:rPr lang="en-US" dirty="0"/>
            </a:br>
            <a:r>
              <a:rPr lang="en-US" dirty="0"/>
              <a:t>by Race/Ethnicity</a:t>
            </a:r>
            <a:r>
              <a:rPr lang="en-US" baseline="30000" dirty="0"/>
              <a: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25</a:t>
            </a:fld>
            <a:endParaRPr lang="en-US" altLang="en-US" dirty="0"/>
          </a:p>
        </p:txBody>
      </p:sp>
      <p:graphicFrame>
        <p:nvGraphicFramePr>
          <p:cNvPr id="5" name="Chart 4"/>
          <p:cNvGraphicFramePr/>
          <p:nvPr>
            <p:extLst>
              <p:ext uri="{D42A27DB-BD31-4B8C-83A1-F6EECF244321}">
                <p14:modId xmlns:p14="http://schemas.microsoft.com/office/powerpoint/2010/main" val="2660614395"/>
              </p:ext>
            </p:extLst>
          </p:nvPr>
        </p:nvGraphicFramePr>
        <p:xfrm>
          <a:off x="25400" y="1219200"/>
          <a:ext cx="91186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6036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br>
              <a:rPr lang="en-US" dirty="0"/>
            </a:br>
            <a:r>
              <a:rPr lang="en-US" dirty="0"/>
              <a:t>Suicide Rate per 100,000, </a:t>
            </a:r>
            <a:br>
              <a:rPr lang="en-US" dirty="0"/>
            </a:br>
            <a:r>
              <a:rPr lang="en-US" dirty="0"/>
              <a:t>US Men, 2001-2015, by Race/Ethnicity</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26</a:t>
            </a:fld>
            <a:endParaRPr lang="en-US" altLang="en-US" dirty="0"/>
          </a:p>
        </p:txBody>
      </p:sp>
      <p:graphicFrame>
        <p:nvGraphicFramePr>
          <p:cNvPr id="7" name="Chart 6">
            <a:extLst>
              <a:ext uri="{FF2B5EF4-FFF2-40B4-BE49-F238E27FC236}">
                <a16:creationId xmlns:a16="http://schemas.microsoft.com/office/drawing/2014/main" id="{7351DE1A-DF61-4D7A-BB44-6222EFCA7E75}"/>
              </a:ext>
            </a:extLst>
          </p:cNvPr>
          <p:cNvGraphicFramePr>
            <a:graphicFrameLocks/>
          </p:cNvGraphicFramePr>
          <p:nvPr>
            <p:extLst>
              <p:ext uri="{D42A27DB-BD31-4B8C-83A1-F6EECF244321}">
                <p14:modId xmlns:p14="http://schemas.microsoft.com/office/powerpoint/2010/main" val="3437415375"/>
              </p:ext>
            </p:extLst>
          </p:nvPr>
        </p:nvGraphicFramePr>
        <p:xfrm>
          <a:off x="609600" y="1860636"/>
          <a:ext cx="8077200" cy="4340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3466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 Rate Per 100,000 Person Years, </a:t>
            </a:r>
            <a:br>
              <a:rPr lang="en-US" dirty="0"/>
            </a:br>
            <a:r>
              <a:rPr lang="en-US" dirty="0"/>
              <a:t>Recent Male Veteran VHA Users, 2001 - 2014, </a:t>
            </a:r>
            <a:br>
              <a:rPr lang="en-US" dirty="0"/>
            </a:br>
            <a:r>
              <a:rPr lang="en-US" dirty="0"/>
              <a:t>by Race/Ethnicity</a:t>
            </a:r>
            <a:r>
              <a:rPr lang="en-US" baseline="30000" dirty="0"/>
              <a: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27</a:t>
            </a:fld>
            <a:endParaRPr lang="en-US" altLang="en-US" dirty="0"/>
          </a:p>
        </p:txBody>
      </p:sp>
      <p:graphicFrame>
        <p:nvGraphicFramePr>
          <p:cNvPr id="5" name="Chart 4"/>
          <p:cNvGraphicFramePr/>
          <p:nvPr>
            <p:extLst>
              <p:ext uri="{D42A27DB-BD31-4B8C-83A1-F6EECF244321}">
                <p14:modId xmlns:p14="http://schemas.microsoft.com/office/powerpoint/2010/main" val="2905582808"/>
              </p:ext>
            </p:extLst>
          </p:nvPr>
        </p:nvGraphicFramePr>
        <p:xfrm>
          <a:off x="0" y="1066800"/>
          <a:ext cx="8915400" cy="563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5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br>
              <a:rPr lang="en-US" dirty="0"/>
            </a:br>
            <a:r>
              <a:rPr lang="en-US" dirty="0"/>
              <a:t>Suicide Rate per 100,000, </a:t>
            </a:r>
            <a:br>
              <a:rPr lang="en-US" dirty="0"/>
            </a:br>
            <a:r>
              <a:rPr lang="en-US" dirty="0"/>
              <a:t>US Women, 2001-2015, by Race/Ethnicity</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28</a:t>
            </a:fld>
            <a:endParaRPr lang="en-US" altLang="en-US" dirty="0"/>
          </a:p>
        </p:txBody>
      </p:sp>
      <p:graphicFrame>
        <p:nvGraphicFramePr>
          <p:cNvPr id="6" name="Chart 5">
            <a:extLst>
              <a:ext uri="{FF2B5EF4-FFF2-40B4-BE49-F238E27FC236}">
                <a16:creationId xmlns:a16="http://schemas.microsoft.com/office/drawing/2014/main" id="{E6D26C66-342C-4AF3-A235-0FAA33C3D3F3}"/>
              </a:ext>
            </a:extLst>
          </p:cNvPr>
          <p:cNvGraphicFramePr>
            <a:graphicFrameLocks/>
          </p:cNvGraphicFramePr>
          <p:nvPr>
            <p:extLst>
              <p:ext uri="{D42A27DB-BD31-4B8C-83A1-F6EECF244321}">
                <p14:modId xmlns:p14="http://schemas.microsoft.com/office/powerpoint/2010/main" val="3405639564"/>
              </p:ext>
            </p:extLst>
          </p:nvPr>
        </p:nvGraphicFramePr>
        <p:xfrm>
          <a:off x="533400" y="1737374"/>
          <a:ext cx="8229600" cy="4512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745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 Rate Per 100,000 Person Years, </a:t>
            </a:r>
            <a:br>
              <a:rPr lang="en-US" dirty="0"/>
            </a:br>
            <a:r>
              <a:rPr lang="en-US" dirty="0"/>
              <a:t>Recent Female Veteran VHA Users, 2001 - 2014, </a:t>
            </a:r>
            <a:br>
              <a:rPr lang="en-US" dirty="0"/>
            </a:br>
            <a:r>
              <a:rPr lang="en-US" dirty="0"/>
              <a:t>by Race/Ethnicity</a:t>
            </a:r>
            <a:r>
              <a:rPr lang="en-US" baseline="30000" dirty="0"/>
              <a:t>*</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29</a:t>
            </a:fld>
            <a:endParaRPr lang="en-US" altLang="en-US" dirty="0"/>
          </a:p>
        </p:txBody>
      </p:sp>
      <p:graphicFrame>
        <p:nvGraphicFramePr>
          <p:cNvPr id="5" name="Chart 4"/>
          <p:cNvGraphicFramePr/>
          <p:nvPr>
            <p:extLst>
              <p:ext uri="{D42A27DB-BD31-4B8C-83A1-F6EECF244321}">
                <p14:modId xmlns:p14="http://schemas.microsoft.com/office/powerpoint/2010/main" val="1866435077"/>
              </p:ext>
            </p:extLst>
          </p:nvPr>
        </p:nvGraphicFramePr>
        <p:xfrm>
          <a:off x="0" y="1143000"/>
          <a:ext cx="90678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09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Trends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a:t>
            </a:fld>
            <a:endParaRPr lang="en-US" altLang="en-US" dirty="0"/>
          </a:p>
        </p:txBody>
      </p:sp>
    </p:spTree>
    <p:extLst>
      <p:ext uri="{BB962C8B-B14F-4D97-AF65-F5344CB8AC3E}">
        <p14:creationId xmlns:p14="http://schemas.microsoft.com/office/powerpoint/2010/main" val="283859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Findings:</a:t>
            </a:r>
            <a:br>
              <a:rPr lang="en-US" sz="2800" dirty="0"/>
            </a:br>
            <a:r>
              <a:rPr lang="en-US" sz="2800" dirty="0"/>
              <a:t>Distribution of Suicides Among All Veterans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30</a:t>
            </a:fld>
            <a:endParaRPr lang="en-US" alt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579527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by Race/Ethnicity among All Veterans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31</a:t>
            </a:fld>
            <a:endParaRPr lang="en-US" altLang="en-US" dirty="0"/>
          </a:p>
        </p:txBody>
      </p:sp>
      <p:graphicFrame>
        <p:nvGraphicFramePr>
          <p:cNvPr id="5" name="Chart 4"/>
          <p:cNvGraphicFramePr/>
          <p:nvPr>
            <p:extLst>
              <p:ext uri="{D42A27DB-BD31-4B8C-83A1-F6EECF244321}">
                <p14:modId xmlns:p14="http://schemas.microsoft.com/office/powerpoint/2010/main" val="1648414570"/>
              </p:ext>
            </p:extLst>
          </p:nvPr>
        </p:nvGraphicFramePr>
        <p:xfrm>
          <a:off x="228600" y="1828800"/>
          <a:ext cx="86868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1317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by Race/Ethnicity among Recent VHA User Veterans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32</a:t>
            </a:fld>
            <a:endParaRPr lang="en-US" altLang="en-US" dirty="0"/>
          </a:p>
        </p:txBody>
      </p:sp>
      <p:graphicFrame>
        <p:nvGraphicFramePr>
          <p:cNvPr id="5" name="Chart 4"/>
          <p:cNvGraphicFramePr/>
          <p:nvPr>
            <p:extLst>
              <p:ext uri="{D42A27DB-BD31-4B8C-83A1-F6EECF244321}">
                <p14:modId xmlns:p14="http://schemas.microsoft.com/office/powerpoint/2010/main" val="3543698399"/>
              </p:ext>
            </p:extLst>
          </p:nvPr>
        </p:nvGraphicFramePr>
        <p:xfrm>
          <a:off x="228600" y="1752600"/>
          <a:ext cx="86868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6212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a:t>
            </a:r>
            <a:br>
              <a:rPr lang="en-US" dirty="0"/>
            </a:br>
            <a:r>
              <a:rPr lang="en-US" dirty="0"/>
              <a:t>by Race/Ethnicity among Veterans not in VA Care</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33</a:t>
            </a:fld>
            <a:endParaRPr lang="en-US" altLang="en-US" dirty="0"/>
          </a:p>
        </p:txBody>
      </p:sp>
      <p:graphicFrame>
        <p:nvGraphicFramePr>
          <p:cNvPr id="5" name="Chart 4"/>
          <p:cNvGraphicFramePr/>
          <p:nvPr>
            <p:extLst>
              <p:ext uri="{D42A27DB-BD31-4B8C-83A1-F6EECF244321}">
                <p14:modId xmlns:p14="http://schemas.microsoft.com/office/powerpoint/2010/main" val="91935526"/>
              </p:ext>
            </p:extLst>
          </p:nvPr>
        </p:nvGraphicFramePr>
        <p:xfrm>
          <a:off x="228600" y="1676400"/>
          <a:ext cx="8610600"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0969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1"/>
            <a:ext cx="8229600" cy="1020759"/>
          </a:xfrm>
        </p:spPr>
        <p:txBody>
          <a:bodyPr/>
          <a:lstStyle/>
          <a:p>
            <a:r>
              <a:rPr lang="en-US" dirty="0"/>
              <a:t>Suicide Deaths, Among All Veterans, </a:t>
            </a:r>
            <a:br>
              <a:rPr lang="en-US" dirty="0"/>
            </a:br>
            <a:r>
              <a:rPr lang="en-US" dirty="0"/>
              <a:t>by Sex and Minority Status, 2001 - 2014</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34</a:t>
            </a:fld>
            <a:endParaRPr lang="en-US" altLang="en-US" dirty="0"/>
          </a:p>
        </p:txBody>
      </p:sp>
      <p:graphicFrame>
        <p:nvGraphicFramePr>
          <p:cNvPr id="5" name="Chart 4"/>
          <p:cNvGraphicFramePr/>
          <p:nvPr>
            <p:extLst>
              <p:ext uri="{D42A27DB-BD31-4B8C-83A1-F6EECF244321}">
                <p14:modId xmlns:p14="http://schemas.microsoft.com/office/powerpoint/2010/main" val="1496242081"/>
              </p:ext>
            </p:extLst>
          </p:nvPr>
        </p:nvGraphicFramePr>
        <p:xfrm>
          <a:off x="76200" y="1295400"/>
          <a:ext cx="8991600" cy="5562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4570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by Race/Ethnicity among All Veterans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35</a:t>
            </a:fld>
            <a:endParaRPr lang="en-US" altLang="en-US" dirty="0"/>
          </a:p>
        </p:txBody>
      </p:sp>
      <p:graphicFrame>
        <p:nvGraphicFramePr>
          <p:cNvPr id="5" name="Chart 4"/>
          <p:cNvGraphicFramePr/>
          <p:nvPr>
            <p:extLst>
              <p:ext uri="{D42A27DB-BD31-4B8C-83A1-F6EECF244321}">
                <p14:modId xmlns:p14="http://schemas.microsoft.com/office/powerpoint/2010/main" val="799621463"/>
              </p:ext>
            </p:extLst>
          </p:nvPr>
        </p:nvGraphicFramePr>
        <p:xfrm>
          <a:off x="228600" y="1752599"/>
          <a:ext cx="8610600" cy="47547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7301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by Race/Ethnicity among All Male Veterans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36</a:t>
            </a:fld>
            <a:endParaRPr lang="en-US" altLang="en-US" dirty="0"/>
          </a:p>
        </p:txBody>
      </p:sp>
      <p:graphicFrame>
        <p:nvGraphicFramePr>
          <p:cNvPr id="5" name="Chart 4"/>
          <p:cNvGraphicFramePr/>
          <p:nvPr>
            <p:extLst>
              <p:ext uri="{D42A27DB-BD31-4B8C-83A1-F6EECF244321}">
                <p14:modId xmlns:p14="http://schemas.microsoft.com/office/powerpoint/2010/main" val="1659393706"/>
              </p:ext>
            </p:extLst>
          </p:nvPr>
        </p:nvGraphicFramePr>
        <p:xfrm>
          <a:off x="228600" y="1676400"/>
          <a:ext cx="86868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952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Suicides (2001 - 2014) </a:t>
            </a:r>
            <a:br>
              <a:rPr lang="en-US" dirty="0"/>
            </a:br>
            <a:r>
              <a:rPr lang="en-US" dirty="0"/>
              <a:t>by Race/Ethnicity among All Female Veterans</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37</a:t>
            </a:fld>
            <a:endParaRPr lang="en-US" altLang="en-US" dirty="0"/>
          </a:p>
        </p:txBody>
      </p:sp>
      <p:graphicFrame>
        <p:nvGraphicFramePr>
          <p:cNvPr id="5" name="Chart 4"/>
          <p:cNvGraphicFramePr/>
          <p:nvPr>
            <p:extLst>
              <p:ext uri="{D42A27DB-BD31-4B8C-83A1-F6EECF244321}">
                <p14:modId xmlns:p14="http://schemas.microsoft.com/office/powerpoint/2010/main" val="3859216624"/>
              </p:ext>
            </p:extLst>
          </p:nvPr>
        </p:nvGraphicFramePr>
        <p:xfrm>
          <a:off x="152400" y="1676400"/>
          <a:ext cx="86868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0440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sz="2400" dirty="0"/>
              <a:t>Comprehensive reporting of Veteran suicide by race/ethnicity</a:t>
            </a:r>
          </a:p>
          <a:p>
            <a:r>
              <a:rPr lang="en-US" sz="2400" dirty="0"/>
              <a:t>Findings can inform ongoing suicide prevention activities</a:t>
            </a:r>
          </a:p>
          <a:p>
            <a:pPr lvl="1"/>
            <a:r>
              <a:rPr lang="en-US" sz="2200" dirty="0"/>
              <a:t>Enhanced reporting and analyses</a:t>
            </a:r>
          </a:p>
          <a:p>
            <a:r>
              <a:rPr lang="en-US" sz="2400" dirty="0"/>
              <a:t>Further work</a:t>
            </a:r>
            <a:endParaRPr lang="en-US" sz="2200" dirty="0"/>
          </a:p>
          <a:p>
            <a:pPr lvl="1"/>
            <a:r>
              <a:rPr lang="en-US" sz="2200" dirty="0"/>
              <a:t>Understand individual, social, and community influences</a:t>
            </a:r>
          </a:p>
          <a:p>
            <a:pPr lvl="1"/>
            <a:r>
              <a:rPr lang="en-US" sz="2200" dirty="0"/>
              <a:t>Risk and resilience</a:t>
            </a:r>
          </a:p>
          <a:p>
            <a:pPr lvl="1"/>
            <a:r>
              <a:rPr lang="en-US" sz="2200" dirty="0"/>
              <a:t>Assess potential misclassification </a:t>
            </a:r>
            <a:r>
              <a:rPr lang="en-US" dirty="0"/>
              <a:t>(</a:t>
            </a:r>
            <a:r>
              <a:rPr lang="en-US" dirty="0" err="1"/>
              <a:t>Rockett</a:t>
            </a:r>
            <a:r>
              <a:rPr lang="en-US" dirty="0"/>
              <a:t> et al., 2010)</a:t>
            </a:r>
            <a:endParaRPr lang="en-US" sz="2400" dirty="0"/>
          </a:p>
          <a:p>
            <a:pPr lvl="2"/>
            <a:r>
              <a:rPr lang="en-US" sz="2000" dirty="0"/>
              <a:t>Non-Hispanic Whites  more likely to leave suicide note than       non-Hispanic Blacks or Hispanics</a:t>
            </a:r>
          </a:p>
          <a:p>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38</a:t>
            </a:fld>
            <a:endParaRPr lang="en-US" altLang="en-US" dirty="0"/>
          </a:p>
        </p:txBody>
      </p:sp>
    </p:spTree>
    <p:extLst>
      <p:ext uri="{BB962C8B-B14F-4D97-AF65-F5344CB8AC3E}">
        <p14:creationId xmlns:p14="http://schemas.microsoft.com/office/powerpoint/2010/main" val="301571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600" dirty="0">
                <a:latin typeface="Georgia" pitchFamily="18" charset="0"/>
                <a:cs typeface="Georgia" pitchFamily="18" charset="0"/>
              </a:rPr>
              <a:t>Thank you!   Any questions?</a:t>
            </a:r>
          </a:p>
        </p:txBody>
      </p:sp>
      <p:pic>
        <p:nvPicPr>
          <p:cNvPr id="23556" name="Picture 13" descr="C:\Users\Stacy\AppData\Local\Microsoft\Windows\Temporary Internet Files\Content.IE5\7ZMNOGVC\MC900078622[1].wmf"/>
          <p:cNvPicPr>
            <a:picLocks noChangeAspect="1" noChangeArrowheads="1"/>
          </p:cNvPicPr>
          <p:nvPr/>
        </p:nvPicPr>
        <p:blipFill>
          <a:blip r:embed="rId2"/>
          <a:srcRect/>
          <a:stretch>
            <a:fillRect/>
          </a:stretch>
        </p:blipFill>
        <p:spPr bwMode="auto">
          <a:xfrm>
            <a:off x="3556013" y="2155830"/>
            <a:ext cx="1673225" cy="3611563"/>
          </a:xfrm>
          <a:prstGeom prst="rect">
            <a:avLst/>
          </a:prstGeom>
          <a:noFill/>
          <a:ln w="9525">
            <a:noFill/>
            <a:miter lim="800000"/>
            <a:headEnd/>
            <a:tailEnd/>
          </a:ln>
        </p:spPr>
      </p:pic>
      <p:sp>
        <p:nvSpPr>
          <p:cNvPr id="2" name="TextBox 1"/>
          <p:cNvSpPr txBox="1"/>
          <p:nvPr/>
        </p:nvSpPr>
        <p:spPr>
          <a:xfrm>
            <a:off x="5410200" y="5858470"/>
            <a:ext cx="3276600" cy="923330"/>
          </a:xfrm>
          <a:prstGeom prst="rect">
            <a:avLst/>
          </a:prstGeom>
          <a:noFill/>
        </p:spPr>
        <p:txBody>
          <a:bodyPr wrap="square" rtlCol="0">
            <a:spAutoFit/>
          </a:bodyPr>
          <a:lstStyle/>
          <a:p>
            <a:pPr algn="r"/>
            <a:r>
              <a:rPr lang="en-US" dirty="0">
                <a:solidFill>
                  <a:prstClr val="black"/>
                </a:solidFill>
                <a:hlinkClick r:id="rId3"/>
              </a:rPr>
              <a:t>John.McCarthy2@va.gov</a:t>
            </a:r>
            <a:endParaRPr lang="en-US" dirty="0">
              <a:solidFill>
                <a:prstClr val="black"/>
              </a:solidFill>
            </a:endParaRPr>
          </a:p>
          <a:p>
            <a:pPr algn="r"/>
            <a:r>
              <a:rPr lang="en-US" dirty="0">
                <a:solidFill>
                  <a:prstClr val="black"/>
                </a:solidFill>
              </a:rPr>
              <a:t>734-277-8737</a:t>
            </a:r>
          </a:p>
          <a:p>
            <a:pPr algn="r"/>
            <a:endParaRPr lang="en-US" dirty="0">
              <a:solidFill>
                <a:prstClr val="black"/>
              </a:solidFill>
            </a:endParaRPr>
          </a:p>
        </p:txBody>
      </p:sp>
    </p:spTree>
    <p:extLst>
      <p:ext uri="{BB962C8B-B14F-4D97-AF65-F5344CB8AC3E}">
        <p14:creationId xmlns:p14="http://schemas.microsoft.com/office/powerpoint/2010/main" val="216392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Suicide Deaths per 100,000, by Sex, 1933-2010</a:t>
            </a:r>
            <a:r>
              <a:rPr lang="en-US" sz="1800" dirty="0"/>
              <a:t> </a:t>
            </a:r>
            <a:r>
              <a:rPr lang="en-US" sz="1200" dirty="0"/>
              <a:t> (</a:t>
            </a:r>
            <a:r>
              <a:rPr lang="en-US" sz="1200" dirty="0" err="1"/>
              <a:t>Phllips</a:t>
            </a:r>
            <a:r>
              <a:rPr lang="en-US" sz="1200" dirty="0"/>
              <a:t>, 2014)</a:t>
            </a:r>
            <a:br>
              <a:rPr lang="en-US" dirty="0"/>
            </a:br>
            <a:br>
              <a:rPr lang="en-US" dirty="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4</a:t>
            </a:fld>
            <a:endParaRPr lang="en-US" alt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545" t="15787" r="3920" b="9404"/>
          <a:stretch/>
        </p:blipFill>
        <p:spPr bwMode="auto">
          <a:xfrm>
            <a:off x="152400" y="990600"/>
            <a:ext cx="8858992"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2895600"/>
            <a:ext cx="8382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181600" y="1776350"/>
            <a:ext cx="259080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48400" y="1600200"/>
            <a:ext cx="1676400" cy="457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6248400" y="1690048"/>
            <a:ext cx="1752600" cy="0"/>
          </a:xfrm>
          <a:prstGeom prst="line">
            <a:avLst/>
          </a:prstGeom>
          <a:ln w="19050">
            <a:solidFill>
              <a:schemeClr val="bg1">
                <a:lumMod val="75000"/>
                <a:alpha val="99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1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5</a:t>
            </a:fld>
            <a:endParaRPr lang="en-US" altLang="en-US" dirty="0"/>
          </a:p>
        </p:txBody>
      </p:sp>
      <p:sp>
        <p:nvSpPr>
          <p:cNvPr id="6" name="Rectangle 5"/>
          <p:cNvSpPr/>
          <p:nvPr/>
        </p:nvSpPr>
        <p:spPr>
          <a:xfrm>
            <a:off x="190500" y="90550"/>
            <a:ext cx="8877300" cy="6386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7772400" cy="6242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2800" y="6596390"/>
            <a:ext cx="6096000" cy="261610"/>
          </a:xfrm>
          <a:prstGeom prst="rect">
            <a:avLst/>
          </a:prstGeom>
          <a:noFill/>
        </p:spPr>
        <p:txBody>
          <a:bodyPr wrap="square" rtlCol="0">
            <a:spAutoFit/>
          </a:bodyPr>
          <a:lstStyle/>
          <a:p>
            <a:r>
              <a:rPr lang="en-US" sz="1050" dirty="0"/>
              <a:t>Source:  U.S. National Center for Health Statistics </a:t>
            </a:r>
            <a:r>
              <a:rPr lang="en-US" sz="1050" dirty="0">
                <a:hlinkClick r:id="rId4"/>
              </a:rPr>
              <a:t>http://mypage.iu.edu/~jmcintos/SuicideStats.html</a:t>
            </a:r>
            <a:endParaRPr lang="en-US" sz="1050" dirty="0"/>
          </a:p>
        </p:txBody>
      </p:sp>
    </p:spTree>
    <p:extLst>
      <p:ext uri="{BB962C8B-B14F-4D97-AF65-F5344CB8AC3E}">
        <p14:creationId xmlns:p14="http://schemas.microsoft.com/office/powerpoint/2010/main" val="395814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0"/>
            <a:ext cx="9448800" cy="6934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6</a:t>
            </a:fld>
            <a:endParaRPr lang="en-US"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81000"/>
            <a:ext cx="7847013"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96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Public Health Approach</a:t>
            </a:r>
          </a:p>
        </p:txBody>
      </p:sp>
      <p:sp>
        <p:nvSpPr>
          <p:cNvPr id="3" name="Content Placeholder 2"/>
          <p:cNvSpPr>
            <a:spLocks noGrp="1"/>
          </p:cNvSpPr>
          <p:nvPr>
            <p:ph idx="1"/>
          </p:nvPr>
        </p:nvSpPr>
        <p:spPr/>
        <p:txBody>
          <a:bodyPr/>
          <a:lstStyle/>
          <a:p>
            <a:r>
              <a:rPr lang="en-US" sz="2000" dirty="0"/>
              <a:t>Medical examiner assessments in 13 states indicate differences  among suicide decedents by race/ethnicity (</a:t>
            </a:r>
            <a:r>
              <a:rPr lang="en-US" sz="2000" dirty="0" err="1"/>
              <a:t>Karch</a:t>
            </a:r>
            <a:r>
              <a:rPr lang="en-US" sz="2000" dirty="0"/>
              <a:t> et al., 2006)</a:t>
            </a:r>
          </a:p>
          <a:p>
            <a:pPr lvl="1"/>
            <a:r>
              <a:rPr lang="en-US" sz="1800" dirty="0"/>
              <a:t>Hispanics less likely to have received a mental health diagnosis or treatment</a:t>
            </a:r>
          </a:p>
          <a:p>
            <a:pPr lvl="1"/>
            <a:r>
              <a:rPr lang="en-US" sz="1800" dirty="0"/>
              <a:t>Non-Hispanic Whites more likely to have received antidepressants and opiates</a:t>
            </a:r>
          </a:p>
          <a:p>
            <a:pPr lvl="1"/>
            <a:r>
              <a:rPr lang="en-US" sz="1800" dirty="0"/>
              <a:t>Non-Hispanic Blacks had lower blood alcohol content, greater likelihood diagnosis of schizophrenia</a:t>
            </a:r>
          </a:p>
          <a:p>
            <a:r>
              <a:rPr lang="en-US" sz="2000" dirty="0"/>
              <a:t>Need for population-based monitoring and outreach strategies</a:t>
            </a:r>
          </a:p>
          <a:p>
            <a:r>
              <a:rPr lang="en-US" sz="2000" dirty="0"/>
              <a:t>Suicide prevention requires both:  </a:t>
            </a:r>
          </a:p>
          <a:p>
            <a:pPr lvl="1"/>
            <a:r>
              <a:rPr lang="en-US" sz="1800" dirty="0"/>
              <a:t>Health system treatment approaches</a:t>
            </a:r>
          </a:p>
          <a:p>
            <a:pPr lvl="2"/>
            <a:r>
              <a:rPr lang="en-US" sz="1600" dirty="0"/>
              <a:t>e.g., for those with identified mental health treatment needs</a:t>
            </a:r>
          </a:p>
          <a:p>
            <a:pPr lvl="1"/>
            <a:r>
              <a:rPr lang="en-US" sz="1800" dirty="0"/>
              <a:t>Comprehensive public health approaches (David-</a:t>
            </a:r>
            <a:r>
              <a:rPr lang="en-US" sz="1800" dirty="0" err="1"/>
              <a:t>Ferdon</a:t>
            </a:r>
            <a:r>
              <a:rPr lang="en-US" sz="1800" dirty="0"/>
              <a:t> et al., 2016.)  </a:t>
            </a:r>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7</a:t>
            </a:fld>
            <a:endParaRPr lang="en-US" altLang="en-US" dirty="0"/>
          </a:p>
        </p:txBody>
      </p:sp>
    </p:spTree>
    <p:extLst>
      <p:ext uri="{BB962C8B-B14F-4D97-AF65-F5344CB8AC3E}">
        <p14:creationId xmlns:p14="http://schemas.microsoft.com/office/powerpoint/2010/main" val="11059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pic>
        <p:nvPicPr>
          <p:cNvPr id="409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l="4655" r="2216"/>
          <a:stretch>
            <a:fillRect/>
          </a:stretch>
        </p:blipFill>
        <p:spPr>
          <a:xfrm>
            <a:off x="0" y="0"/>
            <a:ext cx="9220200" cy="6934200"/>
          </a:xfrm>
        </p:spPr>
      </p:pic>
    </p:spTree>
    <p:extLst>
      <p:ext uri="{BB962C8B-B14F-4D97-AF65-F5344CB8AC3E}">
        <p14:creationId xmlns:p14="http://schemas.microsoft.com/office/powerpoint/2010/main" val="143235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VA Suicide Analytics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CD61F2B8-EA65-4B00-B839-6CE30CF5B4DA}" type="slidenum">
              <a:rPr lang="en-US" altLang="en-US" smtClean="0"/>
              <a:pPr/>
              <a:t>9</a:t>
            </a:fld>
            <a:endParaRPr lang="en-US" altLang="en-US" dirty="0"/>
          </a:p>
        </p:txBody>
      </p:sp>
    </p:spTree>
    <p:extLst>
      <p:ext uri="{BB962C8B-B14F-4D97-AF65-F5344CB8AC3E}">
        <p14:creationId xmlns:p14="http://schemas.microsoft.com/office/powerpoint/2010/main" val="2838597252"/>
      </p:ext>
    </p:extLst>
  </p:cSld>
  <p:clrMapOvr>
    <a:masterClrMapping/>
  </p:clrMapOvr>
</p:sld>
</file>

<file path=ppt/theme/theme1.xml><?xml version="1.0" encoding="utf-8"?>
<a:theme xmlns:a="http://schemas.openxmlformats.org/drawingml/2006/main" name="1_Office Them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5_Office Them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2126</TotalTime>
  <Words>2627</Words>
  <Application>Microsoft Office PowerPoint</Application>
  <PresentationFormat>On-screen Show (4:3)</PresentationFormat>
  <Paragraphs>450</Paragraphs>
  <Slides>39</Slides>
  <Notes>22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8" baseType="lpstr">
      <vt:lpstr>ＭＳ Ｐゴシック</vt:lpstr>
      <vt:lpstr>Arial</vt:lpstr>
      <vt:lpstr>Calibri</vt:lpstr>
      <vt:lpstr>Georgia</vt:lpstr>
      <vt:lpstr>Times New Roman</vt:lpstr>
      <vt:lpstr>Wingdings</vt:lpstr>
      <vt:lpstr>1_Office Theme</vt:lpstr>
      <vt:lpstr>5_Office Theme</vt:lpstr>
      <vt:lpstr>Microsoft Excel Chart</vt:lpstr>
      <vt:lpstr>Veteran Suicide by Race/Ethnicity:  Assessments Among All Veterans and Veterans Receiving VHA Health Services, 2001-2014 </vt:lpstr>
      <vt:lpstr>Overview</vt:lpstr>
      <vt:lpstr>Trends</vt:lpstr>
      <vt:lpstr>US Suicide Deaths per 100,000, by Sex, 1933-2010  (Phllips, 2014)  </vt:lpstr>
      <vt:lpstr>PowerPoint Presentation</vt:lpstr>
      <vt:lpstr>PowerPoint Presentation</vt:lpstr>
      <vt:lpstr>Need for Public Health Approach</vt:lpstr>
      <vt:lpstr>PowerPoint Presentation</vt:lpstr>
      <vt:lpstr>VA Suicide Analytics</vt:lpstr>
      <vt:lpstr>Suicide Rates Among VHA Users by Sex and Year</vt:lpstr>
      <vt:lpstr>PowerPoint Presentation</vt:lpstr>
      <vt:lpstr>PowerPoint Presentation</vt:lpstr>
      <vt:lpstr>Knowledge Gap </vt:lpstr>
      <vt:lpstr>Knowledge Gap:   Veteran Suicide Mortality by Race/Ethnicity</vt:lpstr>
      <vt:lpstr>Objectives</vt:lpstr>
      <vt:lpstr>Initial Assessment: Distribution of Race/Ethnicity Indicators, Recent VHA User Cohorts, by Year</vt:lpstr>
      <vt:lpstr>Methods</vt:lpstr>
      <vt:lpstr>Improved Assessment of Race/Ethnicity </vt:lpstr>
      <vt:lpstr>Initial Assessment: Distribution of Race/Ethnicity Indicators, Recent VHA User Cohorts, by Year</vt:lpstr>
      <vt:lpstr>Findings:  Veterans with Recent VA Encounters</vt:lpstr>
      <vt:lpstr>Distribution of Suicides (2001 - 2014)  among Recent VHA Veteran Users, by Race/Ethnicity</vt:lpstr>
      <vt:lpstr>Distribution of Suicides (2001 - 2014) among  Recent VHA Male Veteran Users, by Race/Ethnicity</vt:lpstr>
      <vt:lpstr>Distribution of Suicides (2001 - 2014) among  Recent VHA Female Veteran Users, by Race/Ethnicity</vt:lpstr>
      <vt:lpstr> Suicide Rate per 100,000, US Adults,  2001-2015, by Race/Ethnicity </vt:lpstr>
      <vt:lpstr>Suicide Rate Per 100,000 Person Years,  Recent Veteran VHA Users, 2001 - 2014,  by Race/Ethnicity*</vt:lpstr>
      <vt:lpstr> Suicide Rate per 100,000,  US Men, 2001-2015, by Race/Ethnicity</vt:lpstr>
      <vt:lpstr>Suicide Rate Per 100,000 Person Years,  Recent Male Veteran VHA Users, 2001 - 2014,  by Race/Ethnicity*</vt:lpstr>
      <vt:lpstr> Suicide Rate per 100,000,  US Women, 2001-2015, by Race/Ethnicity</vt:lpstr>
      <vt:lpstr>Suicide Rate Per 100,000 Person Years,  Recent Female Veteran VHA Users, 2001 - 2014,  by Race/Ethnicity*</vt:lpstr>
      <vt:lpstr>Findings: Distribution of Suicides Among All Veterans</vt:lpstr>
      <vt:lpstr>Distribution of Suicides (2001 - 2014)  by Race/Ethnicity among All Veterans</vt:lpstr>
      <vt:lpstr>Distribution of Suicides (2001 - 2014)  by Race/Ethnicity among Recent VHA User Veterans</vt:lpstr>
      <vt:lpstr>Distribution of Suicides (2001 - 2014) by Race/Ethnicity among Veterans not in VA Care</vt:lpstr>
      <vt:lpstr>Suicide Deaths, Among All Veterans,  by Sex and Minority Status, 2001 - 2014</vt:lpstr>
      <vt:lpstr>Distribution of Suicides (2001 - 2014)  by Race/Ethnicity among All Veterans</vt:lpstr>
      <vt:lpstr>Distribution of Suicides (2001 - 2014)  by Race/Ethnicity among All Male Veterans</vt:lpstr>
      <vt:lpstr>Distribution of Suicides (2001 - 2014)  by Race/Ethnicity among All Female Veterans</vt:lpstr>
      <vt:lpstr>Conclusions</vt:lpstr>
      <vt:lpstr>Thank you!   Any questions?</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McCarthy, John F.</dc:creator>
  <cp:lastModifiedBy>Marina Spenner</cp:lastModifiedBy>
  <cp:revision>188</cp:revision>
  <dcterms:created xsi:type="dcterms:W3CDTF">2016-02-18T23:34:14Z</dcterms:created>
  <dcterms:modified xsi:type="dcterms:W3CDTF">2017-08-09T17:00:13Z</dcterms:modified>
</cp:coreProperties>
</file>