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97" r:id="rId3"/>
    <p:sldId id="307" r:id="rId4"/>
    <p:sldId id="261" r:id="rId5"/>
    <p:sldId id="281" r:id="rId6"/>
    <p:sldId id="318" r:id="rId7"/>
    <p:sldId id="298" r:id="rId8"/>
    <p:sldId id="299" r:id="rId9"/>
    <p:sldId id="312" r:id="rId10"/>
    <p:sldId id="311" r:id="rId11"/>
    <p:sldId id="313" r:id="rId12"/>
    <p:sldId id="315" r:id="rId13"/>
    <p:sldId id="292" r:id="rId14"/>
    <p:sldId id="317" r:id="rId15"/>
    <p:sldId id="290" r:id="rId16"/>
    <p:sldId id="289" r:id="rId17"/>
    <p:sldId id="319" r:id="rId18"/>
    <p:sldId id="321" r:id="rId19"/>
    <p:sldId id="322" r:id="rId20"/>
    <p:sldId id="323" r:id="rId21"/>
    <p:sldId id="324" r:id="rId22"/>
    <p:sldId id="326" r:id="rId23"/>
    <p:sldId id="328" r:id="rId24"/>
    <p:sldId id="305" r:id="rId25"/>
    <p:sldId id="296" r:id="rId26"/>
    <p:sldId id="27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FF01"/>
    <a:srgbClr val="EE9F12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1858" autoAdjust="0"/>
  </p:normalViewPr>
  <p:slideViewPr>
    <p:cSldViewPr>
      <p:cViewPr varScale="1">
        <p:scale>
          <a:sx n="57" d="100"/>
          <a:sy n="57" d="100"/>
        </p:scale>
        <p:origin x="18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orian\Desktop\comparais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Scan coverage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Feuil1!$D$4</c:f>
              <c:strCache>
                <c:ptCount val="1"/>
                <c:pt idx="0">
                  <c:v>Walk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Feuil1!$C$5:$C$25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  <c:extLst/>
            </c:numRef>
          </c:cat>
          <c:val>
            <c:numRef>
              <c:f>Feuil1!$D$5:$D$25</c:f>
              <c:numCache>
                <c:formatCode>General</c:formatCode>
                <c:ptCount val="20"/>
                <c:pt idx="0">
                  <c:v>14</c:v>
                </c:pt>
                <c:pt idx="1">
                  <c:v>24.7</c:v>
                </c:pt>
                <c:pt idx="2">
                  <c:v>34</c:v>
                </c:pt>
                <c:pt idx="3">
                  <c:v>44</c:v>
                </c:pt>
                <c:pt idx="4">
                  <c:v>50</c:v>
                </c:pt>
                <c:pt idx="5">
                  <c:v>57</c:v>
                </c:pt>
                <c:pt idx="6">
                  <c:v>62.5</c:v>
                </c:pt>
                <c:pt idx="7">
                  <c:v>68.400000000000006</c:v>
                </c:pt>
                <c:pt idx="8">
                  <c:v>72.5</c:v>
                </c:pt>
                <c:pt idx="9">
                  <c:v>75.900000000000006</c:v>
                </c:pt>
                <c:pt idx="10">
                  <c:v>78.400000000000006</c:v>
                </c:pt>
                <c:pt idx="11">
                  <c:v>80.3</c:v>
                </c:pt>
                <c:pt idx="12">
                  <c:v>82.6</c:v>
                </c:pt>
                <c:pt idx="13">
                  <c:v>85.6</c:v>
                </c:pt>
                <c:pt idx="14">
                  <c:v>88.1</c:v>
                </c:pt>
                <c:pt idx="15">
                  <c:v>90</c:v>
                </c:pt>
                <c:pt idx="16">
                  <c:v>91</c:v>
                </c:pt>
                <c:pt idx="17">
                  <c:v>93</c:v>
                </c:pt>
                <c:pt idx="18">
                  <c:v>95</c:v>
                </c:pt>
                <c:pt idx="19">
                  <c:v>96.3</c:v>
                </c:pt>
              </c:numCache>
              <c:extLst/>
            </c:numRef>
          </c:val>
          <c:smooth val="0"/>
        </c:ser>
        <c:ser>
          <c:idx val="2"/>
          <c:order val="2"/>
          <c:tx>
            <c:strRef>
              <c:f>Feuil1!$E$4</c:f>
              <c:strCache>
                <c:ptCount val="1"/>
                <c:pt idx="0">
                  <c:v>Waypoint</c:v>
                </c:pt>
              </c:strCache>
            </c:strRef>
          </c:tx>
          <c:spPr>
            <a:ln w="28575" cap="rnd">
              <a:solidFill>
                <a:srgbClr val="0DFF01"/>
              </a:solidFill>
              <a:round/>
            </a:ln>
            <a:effectLst/>
          </c:spPr>
          <c:marker>
            <c:symbol val="none"/>
          </c:marker>
          <c:cat>
            <c:numRef>
              <c:f>Feuil1!$C$5:$C$25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  <c:extLst/>
            </c:numRef>
          </c:cat>
          <c:val>
            <c:numRef>
              <c:f>Feuil1!$E$5:$E$25</c:f>
              <c:numCache>
                <c:formatCode>General</c:formatCode>
                <c:ptCount val="20"/>
                <c:pt idx="0">
                  <c:v>21</c:v>
                </c:pt>
                <c:pt idx="1">
                  <c:v>36</c:v>
                </c:pt>
                <c:pt idx="2">
                  <c:v>47</c:v>
                </c:pt>
                <c:pt idx="3">
                  <c:v>55</c:v>
                </c:pt>
                <c:pt idx="4">
                  <c:v>62</c:v>
                </c:pt>
                <c:pt idx="5">
                  <c:v>66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78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89</c:v>
                </c:pt>
                <c:pt idx="19">
                  <c:v>90</c:v>
                </c:pt>
              </c:numCache>
              <c:extLst/>
            </c:numRef>
          </c:val>
          <c:smooth val="0"/>
        </c:ser>
        <c:ser>
          <c:idx val="3"/>
          <c:order val="3"/>
          <c:tx>
            <c:strRef>
              <c:f>Feuil1!$F$4</c:f>
              <c:strCache>
                <c:ptCount val="1"/>
                <c:pt idx="0">
                  <c:v>Pheromone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Feuil1!$C$5:$C$25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</c:numCache>
              <c:extLst/>
            </c:numRef>
          </c:cat>
          <c:val>
            <c:numRef>
              <c:f>Feuil1!$F$5:$F$25</c:f>
              <c:numCache>
                <c:formatCode>General</c:formatCode>
                <c:ptCount val="20"/>
                <c:pt idx="0">
                  <c:v>10.75</c:v>
                </c:pt>
                <c:pt idx="1">
                  <c:v>20</c:v>
                </c:pt>
                <c:pt idx="2">
                  <c:v>25.4</c:v>
                </c:pt>
                <c:pt idx="3">
                  <c:v>30.8</c:v>
                </c:pt>
                <c:pt idx="4">
                  <c:v>38</c:v>
                </c:pt>
                <c:pt idx="5">
                  <c:v>51.5</c:v>
                </c:pt>
                <c:pt idx="6">
                  <c:v>68.5</c:v>
                </c:pt>
                <c:pt idx="7">
                  <c:v>71.400000000000006</c:v>
                </c:pt>
                <c:pt idx="8">
                  <c:v>73</c:v>
                </c:pt>
                <c:pt idx="9">
                  <c:v>80</c:v>
                </c:pt>
                <c:pt idx="10">
                  <c:v>81.2</c:v>
                </c:pt>
                <c:pt idx="11">
                  <c:v>82</c:v>
                </c:pt>
                <c:pt idx="12">
                  <c:v>84</c:v>
                </c:pt>
                <c:pt idx="13">
                  <c:v>84.8</c:v>
                </c:pt>
                <c:pt idx="14">
                  <c:v>86.4</c:v>
                </c:pt>
                <c:pt idx="15">
                  <c:v>88.3</c:v>
                </c:pt>
                <c:pt idx="16">
                  <c:v>90</c:v>
                </c:pt>
                <c:pt idx="17">
                  <c:v>95</c:v>
                </c:pt>
                <c:pt idx="18">
                  <c:v>96.6</c:v>
                </c:pt>
                <c:pt idx="19">
                  <c:v>98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652544"/>
        <c:axId val="2086588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Feuil1!$C$4</c15:sqref>
                        </c15:formulaRef>
                      </c:ext>
                    </c:extLst>
                    <c:strCache>
                      <c:ptCount val="1"/>
                      <c:pt idx="0">
                        <c:v>minutes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Feuil1!$C$5:$C$25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Feuil1!$C$5:$C$25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17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0865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658816"/>
        <c:crosses val="autoZero"/>
        <c:auto val="1"/>
        <c:lblAlgn val="ctr"/>
        <c:lblOffset val="100"/>
        <c:noMultiLvlLbl val="0"/>
      </c:catAx>
      <c:valAx>
        <c:axId val="2086588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65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0.04479</cdr:x>
      <cdr:y>0.05729</cdr:y>
    </cdr:from>
    <cdr:to>
      <cdr:x>0.24063</cdr:x>
      <cdr:y>0.15799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204788" y="157163"/>
          <a:ext cx="8953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0.01146</cdr:x>
      <cdr:y>0.02951</cdr:y>
    </cdr:from>
    <cdr:to>
      <cdr:x>0.06563</cdr:x>
      <cdr:y>0.11285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52388" y="80963"/>
          <a:ext cx="24765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% scanned</a:t>
          </a:r>
          <a:r>
            <a:rPr lang="fr-FR" sz="1100" baseline="0"/>
            <a:t> zone</a:t>
          </a:r>
          <a:endParaRPr lang="fr-FR" sz="1100"/>
        </a:p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0.8</cdr:x>
      <cdr:y>0.8559</cdr:y>
    </cdr:from>
    <cdr:to>
      <cdr:x>1</cdr:x>
      <cdr:y>0.96875</cdr:y>
    </cdr:to>
    <cdr:sp macro="" textlink="">
      <cdr:nvSpPr>
        <cdr:cNvPr id="4" name="ZoneTexte 3"/>
        <cdr:cNvSpPr txBox="1"/>
      </cdr:nvSpPr>
      <cdr:spPr>
        <a:xfrm xmlns:a="http://schemas.openxmlformats.org/drawingml/2006/main">
          <a:off x="3657600" y="2347913"/>
          <a:ext cx="914400" cy="3095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time</a:t>
          </a:r>
          <a:r>
            <a:rPr lang="fr-FR" sz="1100" baseline="0"/>
            <a:t> (min)</a:t>
          </a:r>
          <a:endParaRPr lang="fr-FR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15/01/2014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15/01/2014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1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2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8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44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3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25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4267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26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98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8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1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chart" Target="../charts/char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9912" y="4517876"/>
            <a:ext cx="4738992" cy="990600"/>
          </a:xfrm>
        </p:spPr>
        <p:txBody>
          <a:bodyPr>
            <a:normAutofit fontScale="62500" lnSpcReduction="20000"/>
          </a:bodyPr>
          <a:lstStyle/>
          <a:p>
            <a:r>
              <a:rPr lang="fr-FR" sz="2400" i="1" dirty="0" smtClean="0">
                <a:latin typeface="+mn-lt"/>
              </a:rPr>
              <a:t>By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Paziewski </a:t>
            </a:r>
            <a:r>
              <a:rPr lang="fr-FR" sz="2400" i="1" dirty="0" smtClean="0">
                <a:latin typeface="+mn-lt"/>
              </a:rPr>
              <a:t>Hayley, </a:t>
            </a:r>
            <a:r>
              <a:rPr lang="fr-FR" sz="2400" i="1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sz="2400" i="1" dirty="0" smtClean="0">
                <a:latin typeface="+mn-lt"/>
              </a:rPr>
              <a:t>Jérémy,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sz="2400" i="1" dirty="0" smtClean="0">
                <a:latin typeface="+mn-lt"/>
              </a:rPr>
              <a:t>Alexis, </a:t>
            </a:r>
            <a:r>
              <a:rPr lang="fr-FR" sz="2400" i="1" dirty="0">
                <a:solidFill>
                  <a:prstClr val="black"/>
                </a:solidFill>
                <a:latin typeface="+mn-lt"/>
              </a:rPr>
              <a:t>Testa </a:t>
            </a:r>
            <a:r>
              <a:rPr lang="fr-FR" sz="2400" i="1" dirty="0" smtClean="0">
                <a:latin typeface="+mn-lt"/>
              </a:rPr>
              <a:t>Mickaël, </a:t>
            </a:r>
            <a:r>
              <a:rPr lang="fr-FR" sz="2400" i="1" dirty="0" err="1" smtClean="0">
                <a:latin typeface="+mn-lt"/>
              </a:rPr>
              <a:t>Castagnet</a:t>
            </a:r>
            <a:r>
              <a:rPr lang="fr-FR" sz="2400" i="1" dirty="0" smtClean="0">
                <a:latin typeface="+mn-lt"/>
              </a:rPr>
              <a:t> Florian </a:t>
            </a:r>
          </a:p>
          <a:p>
            <a:endParaRPr lang="fr-FR" sz="2400" dirty="0">
              <a:latin typeface="+mn-lt"/>
            </a:endParaRPr>
          </a:p>
          <a:p>
            <a:r>
              <a:rPr lang="fr-FR" sz="2400" dirty="0" smtClean="0">
                <a:latin typeface="+mn-lt"/>
              </a:rPr>
              <a:t>22/01/2014</a:t>
            </a:r>
            <a:endParaRPr lang="fr-FR" sz="24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504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491880" y="63813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Study</a:t>
            </a:r>
            <a:r>
              <a:rPr lang="fr-FR" sz="1600" b="1" dirty="0"/>
              <a:t> and </a:t>
            </a:r>
            <a:r>
              <a:rPr lang="fr-FR" sz="1600" b="1" dirty="0" err="1"/>
              <a:t>Research</a:t>
            </a:r>
            <a:r>
              <a:rPr lang="fr-FR" sz="1600" b="1" dirty="0"/>
              <a:t> Project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195736" y="12284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University of </a:t>
            </a:r>
            <a:r>
              <a:rPr lang="en-US" sz="1600" b="1" dirty="0" smtClean="0"/>
              <a:t>Bordeaux 1 - Science </a:t>
            </a:r>
            <a:r>
              <a:rPr lang="en-US" sz="1600" b="1" dirty="0"/>
              <a:t>and Technology</a:t>
            </a:r>
            <a:endParaRPr lang="fr-FR" sz="1600" b="1" dirty="0"/>
          </a:p>
        </p:txBody>
      </p:sp>
      <p:pic>
        <p:nvPicPr>
          <p:cNvPr id="1026" name="Picture 2" descr="C:\Users\Hayley\Downloads\LogoBx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122848"/>
            <a:ext cx="1224136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Responsible of Directed Works </a:t>
            </a:r>
            <a:r>
              <a:rPr lang="en-US" sz="1400" b="1" dirty="0" smtClean="0"/>
              <a:t>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44208" y="566124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CHAUMETTE Serge </a:t>
            </a:r>
            <a:r>
              <a:rPr lang="en-US" sz="1400" dirty="0" smtClean="0"/>
              <a:t> and AUTEFAGE Vincent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499992" y="3645023"/>
            <a:ext cx="401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Erik Kuiper &amp; </a:t>
            </a:r>
            <a:r>
              <a:rPr lang="fr-FR" i="1" dirty="0" err="1" smtClean="0"/>
              <a:t>Simin</a:t>
            </a:r>
            <a:r>
              <a:rPr lang="fr-FR" i="1" dirty="0" smtClean="0"/>
              <a:t> </a:t>
            </a:r>
            <a:r>
              <a:rPr lang="fr-FR" i="1" dirty="0" err="1" smtClean="0"/>
              <a:t>Nadjm</a:t>
            </a:r>
            <a:r>
              <a:rPr lang="fr-FR" i="1" dirty="0" smtClean="0"/>
              <a:t>-Tehrani</a:t>
            </a:r>
          </a:p>
          <a:p>
            <a:r>
              <a:rPr lang="fr-FR" i="1" dirty="0" smtClean="0"/>
              <a:t>IEEE lecture 2006</a:t>
            </a:r>
            <a:endParaRPr lang="fr-FR" i="1" dirty="0"/>
          </a:p>
        </p:txBody>
      </p:sp>
      <p:pic>
        <p:nvPicPr>
          <p:cNvPr id="1028" name="Picture 4" descr="http://pao.univ-lorraine.fr/img/logos/Universite-Bordeaux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8" y="5334155"/>
            <a:ext cx="1176065" cy="10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1867941"/>
            <a:ext cx="6696743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/>
              <a:t>Distributed</a:t>
            </a:r>
            <a:r>
              <a:rPr lang="fr-FR" sz="3200" dirty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 smtClean="0"/>
              <a:t>Repel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Coordination of </a:t>
            </a:r>
            <a:r>
              <a:rPr lang="en-US" sz="2800" dirty="0" smtClean="0"/>
              <a:t>UAVs thanks </a:t>
            </a:r>
            <a:r>
              <a:rPr lang="en-US" sz="2800" dirty="0"/>
              <a:t>to </a:t>
            </a:r>
            <a:r>
              <a:rPr lang="en-US" sz="2800" dirty="0" smtClean="0"/>
              <a:t>pheromones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Dynamic</a:t>
            </a:r>
            <a:r>
              <a:rPr lang="fr-FR" sz="2800" dirty="0" smtClean="0"/>
              <a:t> UAV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523456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838564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66747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Rectangle 3"/>
          <p:cNvSpPr/>
          <p:nvPr/>
        </p:nvSpPr>
        <p:spPr>
          <a:xfrm>
            <a:off x="2411760" y="1841917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err="1" smtClean="0"/>
              <a:t>Distributed</a:t>
            </a:r>
            <a:r>
              <a:rPr lang="fr-FR" sz="3200" dirty="0" smtClean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/>
              <a:t>Repel</a:t>
            </a:r>
            <a:r>
              <a:rPr lang="fr-FR" sz="3200" dirty="0"/>
              <a:t> </a:t>
            </a:r>
            <a:r>
              <a:rPr lang="fr-FR" sz="3200" dirty="0" smtClean="0"/>
              <a:t>model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pheromone map per </a:t>
            </a:r>
            <a:r>
              <a:rPr lang="en-US" sz="2800" dirty="0" smtClean="0">
                <a:solidFill>
                  <a:srgbClr val="000000"/>
                </a:solidFill>
              </a:rPr>
              <a:t>UAV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Marks </a:t>
            </a:r>
            <a:r>
              <a:rPr lang="en-US" sz="2800" dirty="0">
                <a:solidFill>
                  <a:srgbClr val="000000"/>
                </a:solidFill>
              </a:rPr>
              <a:t>the areas when they have been </a:t>
            </a:r>
            <a:r>
              <a:rPr lang="en-US" sz="2800" dirty="0" smtClean="0">
                <a:solidFill>
                  <a:srgbClr val="000000"/>
                </a:solidFill>
              </a:rPr>
              <a:t>scanned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Broadcast </a:t>
            </a:r>
            <a:r>
              <a:rPr lang="en-US" sz="2800" dirty="0">
                <a:solidFill>
                  <a:srgbClr val="000000"/>
                </a:solidFill>
              </a:rPr>
              <a:t>regularly a local area pheromone </a:t>
            </a:r>
            <a:r>
              <a:rPr lang="en-US" sz="2800" dirty="0" smtClean="0">
                <a:solidFill>
                  <a:srgbClr val="000000"/>
                </a:solidFill>
              </a:rPr>
              <a:t>map (when a distance is inferior to 8 km)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387552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964600" y="1654530"/>
            <a:ext cx="3672000" cy="3816000"/>
          </a:xfrm>
          <a:prstGeom prst="rect">
            <a:avLst/>
          </a:prstGeom>
          <a:ln>
            <a:noFill/>
          </a:ln>
        </p:spPr>
      </p:pic>
      <p:sp>
        <p:nvSpPr>
          <p:cNvPr id="11" name="TextShape 5"/>
          <p:cNvSpPr txBox="1"/>
          <p:nvPr/>
        </p:nvSpPr>
        <p:spPr>
          <a:xfrm>
            <a:off x="2988520" y="5573096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356520" y="1075581"/>
            <a:ext cx="6787480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fr-FR" sz="2800" dirty="0" err="1"/>
              <a:t>Distributed</a:t>
            </a:r>
            <a:r>
              <a:rPr lang="fr-FR" sz="2800" dirty="0"/>
              <a:t> </a:t>
            </a:r>
            <a:r>
              <a:rPr lang="fr-FR" sz="2800" dirty="0" err="1"/>
              <a:t>Pheromone</a:t>
            </a:r>
            <a:r>
              <a:rPr lang="fr-FR" sz="2800" dirty="0"/>
              <a:t> </a:t>
            </a:r>
            <a:r>
              <a:rPr lang="fr-FR" sz="2800" dirty="0" err="1"/>
              <a:t>Repel</a:t>
            </a:r>
            <a:r>
              <a:rPr lang="fr-FR" sz="2800" dirty="0"/>
              <a:t> model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ZoneTexte 3"/>
          <p:cNvSpPr txBox="1"/>
          <p:nvPr/>
        </p:nvSpPr>
        <p:spPr>
          <a:xfrm>
            <a:off x="2270364" y="1047508"/>
            <a:ext cx="6873636" cy="530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</a:rPr>
              <a:t>Scenarios for the 2 </a:t>
            </a:r>
            <a:r>
              <a:rPr lang="fr-FR" sz="3200" dirty="0" err="1" smtClean="0">
                <a:solidFill>
                  <a:srgbClr val="000000"/>
                </a:solidFill>
              </a:rPr>
              <a:t>models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Characteristics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Square </a:t>
            </a:r>
            <a:r>
              <a:rPr lang="en-US" sz="2800" dirty="0">
                <a:solidFill>
                  <a:srgbClr val="000000"/>
                </a:solidFill>
              </a:rPr>
              <a:t>with a side length of 30 </a:t>
            </a:r>
            <a:r>
              <a:rPr lang="en-US" sz="2800" dirty="0" smtClean="0">
                <a:solidFill>
                  <a:srgbClr val="000000"/>
                </a:solidFill>
              </a:rPr>
              <a:t>Km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10 </a:t>
            </a:r>
            <a:r>
              <a:rPr lang="en-US" sz="2800" dirty="0">
                <a:solidFill>
                  <a:srgbClr val="000000"/>
                </a:solidFill>
              </a:rPr>
              <a:t>UAVs per </a:t>
            </a:r>
            <a:r>
              <a:rPr lang="en-US" sz="2800" dirty="0" smtClean="0">
                <a:solidFill>
                  <a:srgbClr val="000000"/>
                </a:solidFill>
              </a:rPr>
              <a:t>run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Fixed </a:t>
            </a:r>
            <a:r>
              <a:rPr lang="en-US" sz="2800" dirty="0">
                <a:solidFill>
                  <a:srgbClr val="000000"/>
                </a:solidFill>
              </a:rPr>
              <a:t>wing </a:t>
            </a:r>
            <a:r>
              <a:rPr lang="en-US" sz="2800" dirty="0" smtClean="0">
                <a:solidFill>
                  <a:srgbClr val="000000"/>
                </a:solidFill>
              </a:rPr>
              <a:t>aircraft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Data must be returned to the </a:t>
            </a:r>
            <a:r>
              <a:rPr lang="en-US" sz="2800" dirty="0" smtClean="0">
                <a:solidFill>
                  <a:srgbClr val="000000"/>
                </a:solidFill>
              </a:rPr>
              <a:t>C&amp;C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fr-FR" sz="2800" dirty="0" smtClean="0">
                <a:solidFill>
                  <a:srgbClr val="000000"/>
                </a:solidFill>
              </a:rPr>
              <a:t>No excessive use of </a:t>
            </a:r>
            <a:r>
              <a:rPr lang="fr-FR" sz="2800" dirty="0" err="1" smtClean="0">
                <a:solidFill>
                  <a:srgbClr val="000000"/>
                </a:solidFill>
              </a:rPr>
              <a:t>bandwidth</a:t>
            </a:r>
            <a:endParaRPr lang="fr-FR" sz="2800" dirty="0">
              <a:solidFill>
                <a:srgbClr val="000000"/>
              </a:solidFill>
            </a:endParaRPr>
          </a:p>
          <a:p>
            <a:pPr marL="457200" lvl="2"/>
            <a:r>
              <a:rPr lang="fr-FR" sz="2800" dirty="0" smtClean="0">
                <a:solidFill>
                  <a:srgbClr val="000000"/>
                </a:solidFill>
              </a:rPr>
              <a:t>     (communication of 1 message/s/UAV)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077" y="1606740"/>
            <a:ext cx="3271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 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Scan the area in 40 min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	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95949"/>
              </p:ext>
            </p:extLst>
          </p:nvPr>
        </p:nvGraphicFramePr>
        <p:xfrm>
          <a:off x="4372590" y="2469112"/>
          <a:ext cx="4666020" cy="34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40"/>
                <a:gridCol w="1555340"/>
                <a:gridCol w="1555340"/>
              </a:tblGrid>
              <a:tr h="1133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Mobilities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kumimoji="0"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RandomWayPoint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Pheromone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58339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Time to scan the area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120 min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  <a:r>
                        <a:rPr lang="en-US" sz="1800" baseline="0" dirty="0" smtClean="0"/>
                        <a:t>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5</a:t>
                      </a:r>
                      <a:r>
                        <a:rPr lang="en-US" sz="1800" dirty="0" smtClean="0"/>
                        <a:t>0 min</a:t>
                      </a:r>
                      <a:endParaRPr lang="fr-FR" sz="1800" dirty="0" smtClean="0"/>
                    </a:p>
                  </a:txBody>
                  <a:tcPr anchor="ctr"/>
                </a:tc>
              </a:tr>
              <a:tr h="7083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Connectivity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96136" y="1596326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Obtained</a:t>
            </a:r>
            <a:r>
              <a:rPr lang="fr-FR" sz="2400" dirty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211960" y="1576167"/>
            <a:ext cx="0" cy="4445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6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483768" y="1772817"/>
            <a:ext cx="6355432" cy="3600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smtClean="0"/>
              <a:t>Limitations</a:t>
            </a: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Speed and </a:t>
            </a:r>
            <a:r>
              <a:rPr lang="en-US" sz="2800" dirty="0" smtClean="0"/>
              <a:t>shift (direction)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Coverage</a:t>
            </a:r>
            <a:r>
              <a:rPr lang="fr-FR" sz="2800" dirty="0" smtClean="0"/>
              <a:t> </a:t>
            </a:r>
            <a:r>
              <a:rPr lang="fr-FR" sz="2800" dirty="0"/>
              <a:t>and </a:t>
            </a:r>
            <a:r>
              <a:rPr lang="fr-FR" sz="2800" dirty="0" err="1"/>
              <a:t>connectivity</a:t>
            </a:r>
            <a:r>
              <a:rPr lang="fr-FR" sz="2800" dirty="0"/>
              <a:t> of communications are </a:t>
            </a:r>
            <a:r>
              <a:rPr lang="fr-FR" sz="2800" dirty="0" err="1"/>
              <a:t>two</a:t>
            </a:r>
            <a:r>
              <a:rPr lang="fr-FR" sz="2800" dirty="0"/>
              <a:t> </a:t>
            </a:r>
            <a:r>
              <a:rPr lang="fr-FR" sz="2800" dirty="0" err="1"/>
              <a:t>conflicting</a:t>
            </a:r>
            <a:r>
              <a:rPr lang="fr-FR" sz="2800" dirty="0"/>
              <a:t> objectives</a:t>
            </a:r>
            <a:r>
              <a:rPr lang="fr-FR" sz="28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/>
              <a:t>Absolutely</a:t>
            </a:r>
            <a:r>
              <a:rPr lang="fr-FR" sz="2800" dirty="0"/>
              <a:t> </a:t>
            </a:r>
            <a:r>
              <a:rPr lang="fr-FR" sz="2800" dirty="0" err="1" smtClean="0"/>
              <a:t>unrealistic</a:t>
            </a:r>
            <a:r>
              <a:rPr lang="fr-FR" sz="2800" dirty="0" smtClean="0"/>
              <a:t> !!!!!!</a:t>
            </a: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71663" y="152455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99792" y="6448251"/>
            <a:ext cx="525658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29" y="3140968"/>
            <a:ext cx="4329844" cy="9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587346" y="1556792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manage </a:t>
            </a:r>
            <a:r>
              <a:rPr lang="fr-FR" sz="2000" dirty="0" err="1" smtClean="0"/>
              <a:t>quite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to </a:t>
            </a:r>
            <a:r>
              <a:rPr lang="fr-FR" sz="2000" dirty="0" err="1" smtClean="0"/>
              <a:t>avoid</a:t>
            </a:r>
            <a:r>
              <a:rPr lang="fr-FR" sz="2000" dirty="0" smtClean="0"/>
              <a:t> </a:t>
            </a:r>
            <a:r>
              <a:rPr lang="fr-FR" sz="2000" dirty="0" err="1" smtClean="0"/>
              <a:t>rescanning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recently</a:t>
            </a:r>
            <a:r>
              <a:rPr lang="fr-FR" sz="2000" dirty="0" smtClean="0"/>
              <a:t> </a:t>
            </a:r>
            <a:r>
              <a:rPr lang="fr-FR" sz="2000" dirty="0" err="1" smtClean="0"/>
              <a:t>scanned</a:t>
            </a:r>
            <a:r>
              <a:rPr lang="fr-FR" sz="2000" dirty="0" smtClean="0"/>
              <a:t> area.</a:t>
            </a:r>
          </a:p>
        </p:txBody>
      </p:sp>
      <p:sp>
        <p:nvSpPr>
          <p:cNvPr id="17" name="TextShape 5"/>
          <p:cNvSpPr txBox="1"/>
          <p:nvPr/>
        </p:nvSpPr>
        <p:spPr>
          <a:xfrm>
            <a:off x="2802330" y="4365003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Calibri (Corps)"/>
                <a:ea typeface="Arial"/>
              </a:rPr>
              <a:t>By :</a:t>
            </a:r>
            <a:r>
              <a:rPr lang="fr-FR" sz="1500" i="1" dirty="0">
                <a:latin typeface="Calibri (Corps)"/>
                <a:ea typeface="Arial"/>
              </a:rPr>
              <a:t> </a:t>
            </a:r>
            <a:r>
              <a:rPr lang="fr-FR" sz="1500" i="1" dirty="0" smtClean="0">
                <a:latin typeface="Calibri (Corps)"/>
                <a:ea typeface="Arial"/>
              </a:rPr>
              <a:t>E</a:t>
            </a:r>
            <a:r>
              <a:rPr lang="fr-FR" sz="1500" i="1" dirty="0">
                <a:latin typeface="Calibri (Corps)"/>
                <a:ea typeface="Arial"/>
              </a:rPr>
              <a:t>. Kuiper and S. </a:t>
            </a:r>
            <a:r>
              <a:rPr lang="fr-FR" sz="1500" i="1" dirty="0" err="1">
                <a:latin typeface="Calibri (Corps)"/>
                <a:ea typeface="Arial"/>
              </a:rPr>
              <a:t>Nadjm</a:t>
            </a:r>
            <a:r>
              <a:rPr lang="fr-FR" sz="1500" i="1" dirty="0">
                <a:latin typeface="Calibri (Corps)"/>
                <a:ea typeface="Arial"/>
              </a:rPr>
              <a:t>-Tehrani. </a:t>
            </a:r>
            <a:endParaRPr dirty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3" y="2524213"/>
            <a:ext cx="44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 smtClean="0"/>
              <a:t>done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10 </a:t>
            </a:r>
            <a:r>
              <a:rPr lang="fr-FR" sz="2400" dirty="0" err="1" smtClean="0"/>
              <a:t>nodes</a:t>
            </a:r>
            <a:r>
              <a:rPr lang="fr-FR" sz="2400" dirty="0" smtClean="0"/>
              <a:t>/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Margin</a:t>
            </a:r>
            <a:r>
              <a:rPr lang="fr-FR" sz="2400" dirty="0" smtClean="0"/>
              <a:t> </a:t>
            </a:r>
            <a:r>
              <a:rPr lang="fr-FR" sz="2400" dirty="0" err="1" smtClean="0"/>
              <a:t>calculation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Percentage</a:t>
            </a:r>
            <a:r>
              <a:rPr lang="fr-FR" sz="2400" dirty="0" smtClean="0"/>
              <a:t> </a:t>
            </a:r>
            <a:r>
              <a:rPr lang="fr-FR" sz="2400" dirty="0"/>
              <a:t>of </a:t>
            </a:r>
            <a:r>
              <a:rPr lang="fr-FR" sz="2400" dirty="0" smtClean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Tracking</a:t>
            </a:r>
            <a:r>
              <a:rPr lang="fr-FR" sz="2400" dirty="0" smtClean="0"/>
              <a:t> display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23304" y="197549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All </a:t>
            </a:r>
            <a:r>
              <a:rPr lang="fr-FR" sz="2800" dirty="0" err="1" smtClean="0"/>
              <a:t>models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9448" y="1975495"/>
            <a:ext cx="28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6178" y="2560836"/>
            <a:ext cx="2993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Presence</a:t>
            </a:r>
            <a:r>
              <a:rPr lang="fr-FR" sz="2400" dirty="0"/>
              <a:t> of C&amp;C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smtClean="0"/>
              <a:t>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148064" y="1975495"/>
            <a:ext cx="0" cy="248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4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9" y="2157399"/>
            <a:ext cx="3768452" cy="391051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722168" y="1346628"/>
            <a:ext cx="301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606" y="2492896"/>
            <a:ext cx="3916275" cy="32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36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Walk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60" y="2025787"/>
            <a:ext cx="4016908" cy="41125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032" y="2316740"/>
            <a:ext cx="4051642" cy="34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r>
              <a:rPr lang="fr-FR" dirty="0" smtClean="0"/>
              <a:t>/26</a:t>
            </a:r>
            <a:endParaRPr kumimoji="0"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16632"/>
            <a:ext cx="8077200" cy="71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5448" y="1052737"/>
            <a:ext cx="4038600" cy="5400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err="1" smtClean="0"/>
              <a:t>Problematic</a:t>
            </a:r>
            <a:endParaRPr lang="fr-FR" dirty="0"/>
          </a:p>
          <a:p>
            <a:r>
              <a:rPr lang="fr-FR" dirty="0" err="1" smtClean="0">
                <a:solidFill>
                  <a:srgbClr val="000000"/>
                </a:solidFill>
              </a:rPr>
              <a:t>Study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</a:rPr>
              <a:t>of </a:t>
            </a:r>
            <a:r>
              <a:rPr lang="fr-FR" dirty="0" err="1">
                <a:solidFill>
                  <a:srgbClr val="000000"/>
                </a:solidFill>
              </a:rPr>
              <a:t>existing</a:t>
            </a:r>
            <a:endParaRPr lang="fr-FR" dirty="0"/>
          </a:p>
          <a:p>
            <a:r>
              <a:rPr lang="fr-FR" dirty="0" smtClean="0"/>
              <a:t>Our article</a:t>
            </a:r>
          </a:p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/>
              <a:t>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  <a:p>
            <a:r>
              <a:rPr lang="fr-FR" dirty="0" err="1" smtClean="0"/>
              <a:t>Experiments</a:t>
            </a:r>
            <a:endParaRPr lang="fr-FR" dirty="0" smtClean="0"/>
          </a:p>
          <a:p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 smtClean="0"/>
              <a:t>models</a:t>
            </a: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0"/>
            <a:r>
              <a:rPr lang="fr-FR" dirty="0">
                <a:solidFill>
                  <a:prstClr val="black"/>
                </a:solidFill>
              </a:rPr>
              <a:t>Conclusion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8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Waypoint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962" y="2318393"/>
            <a:ext cx="4171502" cy="34080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62" y="2012551"/>
            <a:ext cx="4009380" cy="42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6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Interpretation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results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2420888"/>
            <a:ext cx="6853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model more </a:t>
            </a:r>
            <a:r>
              <a:rPr lang="fr-FR" sz="2400" dirty="0" err="1" smtClean="0"/>
              <a:t>efficiency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: </a:t>
            </a:r>
            <a:r>
              <a:rPr lang="fr-FR" sz="2400" dirty="0" err="1" smtClean="0"/>
              <a:t>sharp</a:t>
            </a:r>
            <a:r>
              <a:rPr lang="fr-FR" sz="2400" dirty="0" smtClean="0"/>
              <a:t> </a:t>
            </a:r>
            <a:r>
              <a:rPr lang="fr-FR" sz="2400" dirty="0" err="1" smtClean="0"/>
              <a:t>increase</a:t>
            </a:r>
            <a:r>
              <a:rPr lang="fr-FR" sz="2400" dirty="0" smtClean="0"/>
              <a:t>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of C&amp;C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end,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effective </a:t>
            </a:r>
            <a:r>
              <a:rPr lang="fr-FR" sz="2400" dirty="0" err="1" smtClean="0"/>
              <a:t>that</a:t>
            </a:r>
            <a:r>
              <a:rPr lang="fr-FR" sz="2400" dirty="0" smtClean="0"/>
              <a:t> the </a:t>
            </a:r>
            <a:r>
              <a:rPr lang="fr-FR" sz="2400" dirty="0" err="1" smtClean="0"/>
              <a:t>others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to </a:t>
            </a:r>
            <a:r>
              <a:rPr lang="fr-FR" sz="2400" dirty="0" err="1" smtClean="0"/>
              <a:t>reach</a:t>
            </a:r>
            <a:r>
              <a:rPr lang="fr-FR" sz="2400" dirty="0" smtClean="0"/>
              <a:t> 100% of scan.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8581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article</a:t>
            </a:r>
            <a:endParaRPr lang="fr-FR" sz="2800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099908"/>
              </p:ext>
            </p:extLst>
          </p:nvPr>
        </p:nvGraphicFramePr>
        <p:xfrm>
          <a:off x="1763688" y="2343260"/>
          <a:ext cx="3857744" cy="288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656" y="1808293"/>
            <a:ext cx="2520280" cy="44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98841" y="-6940152"/>
            <a:ext cx="7765662" cy="1647612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16738"/>
              </p:ext>
            </p:extLst>
          </p:nvPr>
        </p:nvGraphicFramePr>
        <p:xfrm>
          <a:off x="2339752" y="2060848"/>
          <a:ext cx="6096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11584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     </a:t>
                      </a:r>
                      <a:r>
                        <a:rPr lang="fr-FR" dirty="0" err="1" smtClean="0"/>
                        <a:t>Mobility</a:t>
                      </a:r>
                      <a:r>
                        <a:rPr lang="fr-FR" dirty="0" smtClean="0"/>
                        <a:t> Model</a:t>
                      </a:r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r>
                        <a:rPr lang="fr-FR" dirty="0" smtClean="0"/>
                        <a:t>Scenarios</a:t>
                      </a:r>
                    </a:p>
                    <a:p>
                      <a:endParaRPr lang="fr-F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Semi-</a:t>
                      </a:r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Circular-Movement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Distributed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Pheromone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Smooth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turn</a:t>
                      </a:r>
                      <a:endParaRPr lang="fr-FR" dirty="0"/>
                    </a:p>
                  </a:txBody>
                  <a:tcPr/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Scan </a:t>
                      </a:r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Coverage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b="1" dirty="0" smtClean="0"/>
                        <a:t>X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/>
                        <a:t>X</a:t>
                      </a:r>
                      <a:endParaRPr lang="fr-FR" sz="4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Airborne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Networks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/>
                        <a:t>X</a:t>
                      </a:r>
                      <a:endParaRPr lang="fr-FR" sz="4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5656" y="1262142"/>
            <a:ext cx="8077200" cy="711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Importance of the </a:t>
            </a:r>
            <a:r>
              <a:rPr lang="fr-FR" sz="2800" dirty="0" err="1" smtClean="0"/>
              <a:t>Mobility</a:t>
            </a:r>
            <a:r>
              <a:rPr lang="fr-FR" sz="2800" dirty="0" smtClean="0"/>
              <a:t> Model </a:t>
            </a:r>
            <a:r>
              <a:rPr lang="fr-FR" sz="2800" dirty="0" err="1" smtClean="0"/>
              <a:t>choosen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38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203848" y="6356350"/>
            <a:ext cx="289560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24794" y="1615440"/>
            <a:ext cx="64032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Good model  for scan </a:t>
            </a:r>
            <a:r>
              <a:rPr lang="fr-FR" sz="2800" dirty="0" err="1"/>
              <a:t>coverage</a:t>
            </a:r>
            <a:r>
              <a:rPr lang="fr-FR" sz="2800" dirty="0"/>
              <a:t> and  reconnaissance </a:t>
            </a:r>
            <a:r>
              <a:rPr lang="fr-FR" sz="2800" dirty="0" smtClean="0"/>
              <a:t>scenario.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Absolutely</a:t>
            </a:r>
            <a:r>
              <a:rPr lang="fr-FR" sz="2800" dirty="0" smtClean="0"/>
              <a:t>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Possiblity</a:t>
            </a:r>
            <a:r>
              <a:rPr lang="fr-FR" sz="2800" dirty="0"/>
              <a:t> </a:t>
            </a:r>
            <a:r>
              <a:rPr lang="fr-FR" sz="2800" dirty="0" err="1"/>
              <a:t>amelioration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err="1"/>
              <a:t>temporary</a:t>
            </a:r>
            <a:r>
              <a:rPr lang="fr-FR" sz="2800" dirty="0"/>
              <a:t> </a:t>
            </a:r>
            <a:r>
              <a:rPr lang="fr-FR" sz="2800" dirty="0" err="1"/>
              <a:t>storage</a:t>
            </a:r>
            <a:r>
              <a:rPr lang="fr-FR" sz="2800" dirty="0"/>
              <a:t> data and relax the </a:t>
            </a:r>
            <a:r>
              <a:rPr lang="fr-FR" sz="2800" dirty="0" err="1"/>
              <a:t>limited</a:t>
            </a:r>
            <a:r>
              <a:rPr lang="fr-FR" sz="2800" dirty="0"/>
              <a:t> </a:t>
            </a:r>
            <a:r>
              <a:rPr lang="fr-FR" sz="2800" dirty="0" err="1" smtClean="0"/>
              <a:t>bandwidth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pic>
        <p:nvPicPr>
          <p:cNvPr id="10" name="Picture 7"/>
          <p:cNvPicPr/>
          <p:nvPr/>
        </p:nvPicPr>
        <p:blipFill>
          <a:blip r:embed="rId4"/>
          <a:stretch>
            <a:fillRect/>
          </a:stretch>
        </p:blipFill>
        <p:spPr>
          <a:xfrm rot="9953400">
            <a:off x="72720" y="-2918520"/>
            <a:ext cx="2895120" cy="686160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33516" y="4102494"/>
            <a:ext cx="2314080" cy="197136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020272" y="4725144"/>
            <a:ext cx="1818928" cy="1105350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290750" y="5830494"/>
            <a:ext cx="38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3.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www.vikingaero.com</a:t>
            </a:r>
            <a:r>
              <a:rPr lang="fr-FR" sz="1400" dirty="0"/>
              <a:t> 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5947941"/>
            <a:ext cx="38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4.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fr.depositphotos.com</a:t>
            </a:r>
            <a:r>
              <a:rPr lang="fr-FR" sz="1400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12248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104351" y="3671514"/>
            <a:ext cx="4343400" cy="1362075"/>
          </a:xfrm>
        </p:spPr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24350"/>
            <a:ext cx="2562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2827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5. </a:t>
            </a:r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titanaerospace.com</a:t>
            </a:r>
            <a:r>
              <a:rPr lang="fr-FR" sz="1400" dirty="0"/>
              <a:t> "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98705" y="6098179"/>
            <a:ext cx="823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Figure 6.</a:t>
            </a:r>
            <a:endParaRPr lang="fr-FR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fr-FR"/>
            </a:pPr>
            <a:r>
              <a:rPr lang="fr-FR" dirty="0"/>
              <a:t>Ressources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fr-FR" sz="1800" dirty="0"/>
              <a:t>E. Kuiper and S. </a:t>
            </a:r>
            <a:r>
              <a:rPr lang="fr-FR" sz="1800" dirty="0" err="1"/>
              <a:t>Nadjm</a:t>
            </a:r>
            <a:r>
              <a:rPr lang="fr-FR" sz="1800" dirty="0"/>
              <a:t>-Tehrani.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i="1" dirty="0" err="1" smtClean="0"/>
              <a:t>Mobility</a:t>
            </a:r>
            <a:r>
              <a:rPr lang="fr-FR" sz="1400" i="1" dirty="0" smtClean="0"/>
              <a:t> </a:t>
            </a:r>
            <a:r>
              <a:rPr lang="fr-FR" sz="1400" i="1" dirty="0" err="1"/>
              <a:t>models</a:t>
            </a:r>
            <a:r>
              <a:rPr lang="fr-FR" sz="1400" i="1" dirty="0"/>
              <a:t> for </a:t>
            </a:r>
            <a:r>
              <a:rPr lang="fr-FR" sz="1400" i="1" dirty="0" err="1"/>
              <a:t>uav</a:t>
            </a:r>
            <a:r>
              <a:rPr lang="fr-FR" sz="1400" i="1" dirty="0"/>
              <a:t> group reconnaissance applications. </a:t>
            </a:r>
            <a:r>
              <a:rPr lang="fr-FR" sz="1400" i="1" dirty="0" smtClean="0"/>
              <a:t>In Wireless </a:t>
            </a:r>
            <a:r>
              <a:rPr lang="fr-FR" sz="1400" i="1" dirty="0"/>
              <a:t>and Mobile Communications, 2006. ICWMC ’06. International </a:t>
            </a:r>
            <a:r>
              <a:rPr lang="fr-FR" sz="1400" i="1" dirty="0" err="1"/>
              <a:t>Conference</a:t>
            </a:r>
            <a:r>
              <a:rPr lang="fr-FR" sz="1400" i="1" dirty="0"/>
              <a:t> </a:t>
            </a:r>
            <a:r>
              <a:rPr lang="fr-FR" sz="1400" i="1" dirty="0" smtClean="0"/>
              <a:t>on, </a:t>
            </a:r>
            <a:r>
              <a:rPr lang="fr-FR" sz="1400" i="1" dirty="0"/>
              <a:t>page </a:t>
            </a:r>
            <a:r>
              <a:rPr lang="fr-FR" sz="1400" i="1" dirty="0" smtClean="0"/>
              <a:t>33, July </a:t>
            </a:r>
            <a:r>
              <a:rPr lang="fr-FR" sz="1400" i="1" dirty="0"/>
              <a:t>2006</a:t>
            </a:r>
            <a:r>
              <a:rPr lang="fr-FR" sz="1400" i="1" dirty="0" smtClean="0"/>
              <a:t>.</a:t>
            </a:r>
            <a:endParaRPr lang="fr-FR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"http</a:t>
            </a:r>
            <a:r>
              <a:rPr lang="fr-FR" sz="1400" dirty="0"/>
              <a:t>://dept-info.labri.fr/~</a:t>
            </a:r>
            <a:r>
              <a:rPr lang="fr-FR" sz="1400" dirty="0" err="1" smtClean="0"/>
              <a:t>desbarat</a:t>
            </a:r>
            <a:r>
              <a:rPr lang="fr-FR" sz="1400" dirty="0" smtClean="0"/>
              <a:t>/PER/sujets/Autefage1-article.pdf</a:t>
            </a:r>
            <a:r>
              <a:rPr lang="fr-FR" sz="1400" dirty="0"/>
              <a:t> " </a:t>
            </a:r>
            <a:r>
              <a:rPr lang="fr-FR" dirty="0" smtClean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[1</a:t>
            </a:r>
            <a:r>
              <a:rPr lang="fr-FR" sz="1400" dirty="0" smtClean="0"/>
              <a:t>] &amp;&amp; [2] : </a:t>
            </a:r>
            <a:r>
              <a:rPr lang="en-US" sz="1400" dirty="0"/>
              <a:t>A. </a:t>
            </a:r>
            <a:r>
              <a:rPr lang="en-US" sz="1400" dirty="0" err="1"/>
              <a:t>Jardosh</a:t>
            </a:r>
            <a:r>
              <a:rPr lang="en-US" sz="1400" dirty="0"/>
              <a:t>, E. M. Belding-Royer, K. C. </a:t>
            </a:r>
            <a:r>
              <a:rPr lang="en-US" sz="1400" dirty="0" err="1"/>
              <a:t>Almeroth</a:t>
            </a:r>
            <a:r>
              <a:rPr lang="en-US" sz="1400" dirty="0"/>
              <a:t>, S. </a:t>
            </a:r>
            <a:r>
              <a:rPr lang="en-US" sz="1400" dirty="0" err="1" smtClean="0"/>
              <a:t>Suri</a:t>
            </a:r>
            <a:r>
              <a:rPr lang="en-US" sz="1400" dirty="0"/>
              <a:t>. Towards Realistic Mobility Models for Mobile Ad Hoc </a:t>
            </a:r>
            <a:r>
              <a:rPr lang="en-US" sz="1400" dirty="0" smtClean="0"/>
              <a:t>Networks</a:t>
            </a:r>
            <a:r>
              <a:rPr lang="en-US" sz="1400" dirty="0"/>
              <a:t>. 9th annual International Conference on Mobile </a:t>
            </a:r>
            <a:r>
              <a:rPr lang="en-US" sz="1400" dirty="0" smtClean="0"/>
              <a:t>Computing </a:t>
            </a:r>
            <a:r>
              <a:rPr lang="en-US" sz="1400" dirty="0"/>
              <a:t>and Networking. September 2003.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[3] </a:t>
            </a:r>
            <a:r>
              <a:rPr lang="en-US" sz="1400" dirty="0"/>
              <a:t>A. K. </a:t>
            </a:r>
            <a:r>
              <a:rPr lang="en-US" sz="1400" dirty="0" err="1"/>
              <a:t>Saha</a:t>
            </a:r>
            <a:r>
              <a:rPr lang="en-US" sz="1400" dirty="0"/>
              <a:t>, D. B. Johnson. Modeling Mobility for </a:t>
            </a:r>
            <a:r>
              <a:rPr lang="en-US" sz="1400" dirty="0" smtClean="0"/>
              <a:t>Vehicular </a:t>
            </a:r>
            <a:r>
              <a:rPr lang="en-US" sz="1400" dirty="0"/>
              <a:t>Ad Hoc Networks. First ACM Workshop on </a:t>
            </a:r>
          </a:p>
          <a:p>
            <a:pPr marL="0" indent="0">
              <a:buNone/>
            </a:pPr>
            <a:r>
              <a:rPr lang="en-US" sz="1400" dirty="0"/>
              <a:t>Vehicular Ad Hoc Networks. October 2004.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fr-FR" sz="1400" dirty="0"/>
              <a:t>J. A. Sauter, R. Matthews, H. V. D. </a:t>
            </a:r>
            <a:r>
              <a:rPr lang="fr-FR" sz="1400" dirty="0" err="1"/>
              <a:t>Parunak</a:t>
            </a:r>
            <a:r>
              <a:rPr lang="fr-FR" sz="1400" dirty="0"/>
              <a:t>, S. </a:t>
            </a:r>
            <a:r>
              <a:rPr lang="fr-FR" sz="1400" dirty="0" err="1" smtClean="0"/>
              <a:t>A.Brueckner</a:t>
            </a:r>
            <a:r>
              <a:rPr lang="fr-FR" sz="1400" dirty="0"/>
              <a:t>. Performance of Digital </a:t>
            </a:r>
            <a:r>
              <a:rPr lang="fr-FR" sz="1400" dirty="0" err="1"/>
              <a:t>Pheromones</a:t>
            </a:r>
            <a:r>
              <a:rPr lang="fr-FR" sz="1400" dirty="0"/>
              <a:t> for </a:t>
            </a:r>
            <a:r>
              <a:rPr lang="fr-FR" sz="1400" dirty="0" err="1" smtClean="0"/>
              <a:t>Swarming</a:t>
            </a:r>
            <a:r>
              <a:rPr lang="fr-FR" sz="1400" dirty="0" smtClean="0"/>
              <a:t> </a:t>
            </a:r>
            <a:r>
              <a:rPr lang="fr-FR" sz="1400" dirty="0" err="1"/>
              <a:t>Vehicle</a:t>
            </a:r>
            <a:r>
              <a:rPr lang="fr-FR" sz="1400" dirty="0"/>
              <a:t> Control. </a:t>
            </a:r>
            <a:r>
              <a:rPr lang="fr-FR" sz="1400" dirty="0" err="1"/>
              <a:t>Fourth</a:t>
            </a:r>
            <a:r>
              <a:rPr lang="fr-FR" sz="1400" dirty="0"/>
              <a:t> International Joint </a:t>
            </a:r>
            <a:r>
              <a:rPr lang="fr-FR" sz="1400" dirty="0" err="1" smtClean="0"/>
              <a:t>Conference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Autonomous</a:t>
            </a:r>
            <a:r>
              <a:rPr lang="fr-FR" sz="1400" dirty="0"/>
              <a:t> Agents and Multi-Agent </a:t>
            </a:r>
          </a:p>
          <a:p>
            <a:pPr marL="0" indent="0">
              <a:buNone/>
            </a:pPr>
            <a:r>
              <a:rPr lang="fr-FR" sz="1400" dirty="0" err="1"/>
              <a:t>Systems</a:t>
            </a:r>
            <a:r>
              <a:rPr lang="fr-FR" sz="1400" dirty="0"/>
              <a:t>. July, 2005. ACM </a:t>
            </a:r>
            <a:r>
              <a:rPr lang="fr-FR" sz="1400" dirty="0" err="1"/>
              <a:t>Press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2108853"/>
            <a:ext cx="8077200" cy="2976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UAV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Swarm</a:t>
            </a:r>
            <a:r>
              <a:rPr lang="fr-FR" sz="2800" dirty="0" smtClean="0"/>
              <a:t> of </a:t>
            </a:r>
            <a:r>
              <a:rPr lang="fr-FR" sz="2800" dirty="0" err="1" smtClean="0"/>
              <a:t>UAVs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Mobility</a:t>
            </a:r>
            <a:r>
              <a:rPr lang="fr-FR" sz="2800" dirty="0" smtClean="0"/>
              <a:t> </a:t>
            </a:r>
            <a:r>
              <a:rPr lang="fr-FR" sz="2800" dirty="0" err="1" smtClean="0"/>
              <a:t>models</a:t>
            </a: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How do </a:t>
            </a:r>
            <a:r>
              <a:rPr lang="fr-FR" sz="2800" dirty="0" err="1" smtClean="0"/>
              <a:t>they</a:t>
            </a:r>
            <a:r>
              <a:rPr lang="fr-FR" sz="2800" dirty="0" smtClean="0"/>
              <a:t> move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078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Problematic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2276872"/>
            <a:ext cx="80772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How well scan an area ?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As much and as quickly possible, in a limited time and at least,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once every hour.</a:t>
            </a:r>
            <a:endParaRPr lang="en-US" sz="2400" dirty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10596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764315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43000" y="1789739"/>
            <a:ext cx="622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1 . </a:t>
            </a:r>
            <a:r>
              <a:rPr lang="fr-FR" sz="1400" dirty="0" smtClean="0"/>
              <a:t>Source : "http</a:t>
            </a:r>
            <a:r>
              <a:rPr lang="fr-FR" sz="1400" dirty="0"/>
              <a:t>://</a:t>
            </a:r>
            <a:r>
              <a:rPr lang="fr-FR" sz="1400" dirty="0" smtClean="0"/>
              <a:t>www.swiss-uav.com</a:t>
            </a:r>
            <a:r>
              <a:rPr lang="fr-FR" sz="1400" dirty="0"/>
              <a:t> "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9068" y="5991463"/>
            <a:ext cx="777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2.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technorati.com</a:t>
            </a:r>
            <a:r>
              <a:rPr lang="fr-FR" sz="1400" dirty="0"/>
              <a:t> "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Study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existing</a:t>
            </a: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0"/>
            <a:ext cx="3510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</a:t>
            </a:r>
            <a:r>
              <a:rPr lang="en-US" sz="2800" dirty="0" smtClean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Random Walk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265651" y="2377956"/>
            <a:ext cx="3572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dirty="0" err="1"/>
              <a:t>WayPoint</a:t>
            </a:r>
            <a:endParaRPr lang="en-US" sz="28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958729"/>
            <a:ext cx="4536504" cy="2653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9" y="2933069"/>
            <a:ext cx="4143465" cy="26789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3899" y="5707192"/>
            <a:ext cx="2487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[1]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23640" y="5707192"/>
            <a:ext cx="2417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37944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>
                <a:solidFill>
                  <a:srgbClr val="000000"/>
                </a:solidFill>
              </a:rPr>
              <a:t>Study</a:t>
            </a:r>
            <a:r>
              <a:rPr lang="fr-FR" sz="4400" dirty="0">
                <a:solidFill>
                  <a:srgbClr val="000000"/>
                </a:solidFill>
              </a:rPr>
              <a:t> of </a:t>
            </a:r>
            <a:r>
              <a:rPr lang="fr-FR" sz="4400" dirty="0" err="1">
                <a:solidFill>
                  <a:srgbClr val="000000"/>
                </a:solidFill>
              </a:rPr>
              <a:t>existing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1"/>
            <a:ext cx="327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City Section</a:t>
            </a:r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4379322" y="2004798"/>
            <a:ext cx="47861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Distributed Pheromone Repel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1" y="2538726"/>
            <a:ext cx="3312368" cy="3712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2" y="2593165"/>
            <a:ext cx="3669482" cy="23117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52120" y="539561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 : </a:t>
            </a:r>
            <a:r>
              <a:rPr lang="fr-FR" dirty="0" err="1" smtClean="0"/>
              <a:t>repulsive</a:t>
            </a:r>
            <a:endParaRPr lang="fr-FR" dirty="0" smtClean="0"/>
          </a:p>
          <a:p>
            <a:r>
              <a:rPr lang="fr-FR" dirty="0" smtClean="0"/>
              <a:t>Green : attractive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5554" y="584194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[3] :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777238" y="5013124"/>
            <a:ext cx="382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[4] : Attractive and </a:t>
            </a:r>
            <a:r>
              <a:rPr lang="fr-FR" sz="1200" dirty="0" err="1" smtClean="0"/>
              <a:t>Repulsive</a:t>
            </a:r>
            <a:r>
              <a:rPr lang="fr-FR" sz="1200" dirty="0" smtClean="0"/>
              <a:t> </a:t>
            </a:r>
            <a:r>
              <a:rPr lang="fr-FR" sz="1200" dirty="0" err="1" smtClean="0"/>
              <a:t>Pheromones</a:t>
            </a:r>
            <a:r>
              <a:rPr lang="fr-FR" sz="1200" dirty="0" smtClean="0"/>
              <a:t> For Surveillance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09503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Our Article</a:t>
            </a:r>
            <a:endParaRPr lang="fr-FR" dirty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6296" y="1596413"/>
            <a:ext cx="56102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500" dirty="0" smtClean="0"/>
              <a:t>Introduction</a:t>
            </a:r>
          </a:p>
          <a:p>
            <a:r>
              <a:rPr lang="fr-FR" dirty="0" smtClean="0"/>
              <a:t>MANET</a:t>
            </a:r>
          </a:p>
          <a:p>
            <a:pPr lvl="1"/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obile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d Hoc </a:t>
            </a:r>
            <a:r>
              <a:rPr lang="fr-FR" dirty="0" smtClean="0">
                <a:solidFill>
                  <a:srgbClr val="FF0000"/>
                </a:solidFill>
              </a:rPr>
              <a:t>Net</a:t>
            </a:r>
            <a:r>
              <a:rPr lang="fr-FR" dirty="0" smtClean="0"/>
              <a:t>work</a:t>
            </a:r>
          </a:p>
          <a:p>
            <a:pPr lvl="1"/>
            <a:r>
              <a:rPr lang="fr-FR" dirty="0" smtClean="0"/>
              <a:t> 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mobilities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2564904"/>
            <a:ext cx="2977480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548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739480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</a:t>
            </a:r>
          </a:p>
          <a:p>
            <a:r>
              <a:rPr kumimoji="0" lang="fr-FR" dirty="0" smtClean="0"/>
              <a:t> </a:t>
            </a:r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5576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endParaRPr lang="fr-FR" dirty="0"/>
          </a:p>
        </p:txBody>
      </p:sp>
      <p:sp>
        <p:nvSpPr>
          <p:cNvPr id="1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39752" y="1844824"/>
            <a:ext cx="6355432" cy="240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Waypoint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Each</a:t>
            </a:r>
            <a:r>
              <a:rPr lang="fr-FR" sz="2800" dirty="0" smtClean="0"/>
              <a:t> drones are </a:t>
            </a:r>
            <a:r>
              <a:rPr lang="fr-FR" sz="2800" dirty="0" err="1" smtClean="0"/>
              <a:t>independant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No backup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0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451448" cy="365125"/>
          </a:xfrm>
        </p:spPr>
        <p:txBody>
          <a:bodyPr/>
          <a:lstStyle/>
          <a:p>
            <a:r>
              <a:rPr kumimoji="0" lang="fr-FR" dirty="0" smtClean="0"/>
              <a:t>Master 2 – Computer Science – </a:t>
            </a:r>
            <a:r>
              <a:rPr kumimoji="0" lang="fr-FR" dirty="0" err="1" smtClean="0"/>
              <a:t>Authors</a:t>
            </a:r>
            <a:r>
              <a:rPr kumimoji="0" lang="fr-FR" dirty="0" smtClean="0"/>
              <a:t> : </a:t>
            </a:r>
          </a:p>
          <a:p>
            <a:r>
              <a:rPr kumimoji="0" lang="fr-FR" dirty="0" err="1" smtClean="0"/>
              <a:t>fcastagn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jetcheve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hpaziews</a:t>
            </a:r>
            <a:r>
              <a:rPr kumimoji="0" lang="fr-FR" dirty="0" smtClean="0"/>
              <a:t>, </a:t>
            </a:r>
            <a:r>
              <a:rPr kumimoji="0" lang="fr-FR" dirty="0" err="1" smtClean="0"/>
              <a:t>altessie</a:t>
            </a:r>
            <a:r>
              <a:rPr kumimoji="0" lang="fr-FR" dirty="0" smtClean="0"/>
              <a:t> &amp; </a:t>
            </a:r>
            <a:r>
              <a:rPr kumimoji="0" lang="fr-FR" dirty="0" err="1" smtClean="0"/>
              <a:t>mtesta</a:t>
            </a:r>
            <a:endParaRPr kumimoji="0"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088000" y="2016000"/>
            <a:ext cx="6402240" cy="2145600"/>
          </a:xfrm>
          <a:prstGeom prst="rect">
            <a:avLst/>
          </a:prstGeom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2340448" y="4437720"/>
            <a:ext cx="6264000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490312" y="1350256"/>
            <a:ext cx="5178032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/>
              <a:t>Waypoint</a:t>
            </a:r>
            <a:r>
              <a:rPr lang="fr-FR" sz="32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618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893</Words>
  <Application>Microsoft Office PowerPoint</Application>
  <PresentationFormat>Affichage à l'écran (4:3)</PresentationFormat>
  <Paragraphs>282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(Corps)</vt:lpstr>
      <vt:lpstr>Courier New</vt:lpstr>
      <vt:lpstr>Georgia</vt:lpstr>
      <vt:lpstr>Times New Roman</vt:lpstr>
      <vt:lpstr>Wingdings</vt:lpstr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2014-01-15T14:21:13Z</dcterms:modified>
</cp:coreProperties>
</file>