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307" r:id="rId4"/>
    <p:sldId id="261" r:id="rId5"/>
    <p:sldId id="281" r:id="rId6"/>
    <p:sldId id="329" r:id="rId7"/>
    <p:sldId id="330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28" r:id="rId24"/>
    <p:sldId id="305" r:id="rId25"/>
    <p:sldId id="296" r:id="rId26"/>
    <p:sldId id="27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E1294DD-CAAF-4760-9C92-EC250ED16D34}">
          <p14:sldIdLst>
            <p14:sldId id="259"/>
            <p14:sldId id="297"/>
          </p14:sldIdLst>
        </p14:section>
        <p14:section name="Context" id="{C43247B6-566F-4286-AB92-30753D77FBCE}">
          <p14:sldIdLst>
            <p14:sldId id="307"/>
          </p14:sldIdLst>
        </p14:section>
        <p14:section name="Problematics" id="{42E3C7F9-5C32-4EA1-B00B-4B5A81599E52}">
          <p14:sldIdLst>
            <p14:sldId id="261"/>
          </p14:sldIdLst>
        </p14:section>
        <p14:section name="Study of existing models" id="{5A54BE42-E97D-454F-B0A5-BBC552549795}">
          <p14:sldIdLst>
            <p14:sldId id="281"/>
            <p14:sldId id="329"/>
          </p14:sldIdLst>
        </p14:section>
        <p14:section name="About the article" id="{41126324-10AB-438F-9DF3-F959160C102D}">
          <p14:sldIdLst>
            <p14:sldId id="330"/>
          </p14:sldIdLst>
        </p14:section>
        <p14:section name="Models from the article" id="{E7F2C077-0AF6-4938-9EA9-EB27897D7CD6}">
          <p14:sldIdLst>
            <p14:sldId id="299"/>
            <p14:sldId id="312"/>
            <p14:sldId id="311"/>
            <p14:sldId id="313"/>
            <p14:sldId id="315"/>
          </p14:sldIdLst>
        </p14:section>
        <p14:section name="Experiments from the article" id="{9F29786E-1AD9-4323-9FAD-4AE23BE78D95}">
          <p14:sldIdLst>
            <p14:sldId id="292"/>
            <p14:sldId id="317"/>
            <p14:sldId id="290"/>
            <p14:sldId id="289"/>
          </p14:sldIdLst>
        </p14:section>
        <p14:section name="Our work" id="{6774C921-6BDB-4BE3-8E2C-73AA037B0D0F}">
          <p14:sldIdLst>
            <p14:sldId id="319"/>
            <p14:sldId id="321"/>
            <p14:sldId id="322"/>
            <p14:sldId id="323"/>
            <p14:sldId id="324"/>
            <p14:sldId id="326"/>
            <p14:sldId id="328"/>
          </p14:sldIdLst>
        </p14:section>
        <p14:section name="Conclusion" id="{DE944B8F-B022-406C-A711-C07C5250481A}">
          <p14:sldIdLst>
            <p14:sldId id="305"/>
            <p14:sldId id="29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B8E0"/>
    <a:srgbClr val="FDFEF9"/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4" autoAdjust="0"/>
    <p:restoredTop sz="81858" autoAdjust="0"/>
  </p:normalViewPr>
  <p:slideViewPr>
    <p:cSldViewPr>
      <p:cViewPr varScale="1">
        <p:scale>
          <a:sx n="75" d="100"/>
          <a:sy n="75" d="100"/>
        </p:scale>
        <p:origin x="9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/>
              <a:t>Scan</a:t>
            </a:r>
            <a:r>
              <a:rPr lang="fr-FR" baseline="0"/>
              <a:t> coverage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15060185185185185"/>
          <c:w val="0.89019685039370078"/>
          <c:h val="0.63609543598716822"/>
        </c:manualLayout>
      </c:layout>
      <c:lineChart>
        <c:grouping val="standard"/>
        <c:varyColors val="0"/>
        <c:ser>
          <c:idx val="1"/>
          <c:order val="0"/>
          <c:tx>
            <c:v>Pheromone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Feuil1!$B$1:$B$20</c:f>
              <c:numCache>
                <c:formatCode>General</c:formatCode>
                <c:ptCount val="20"/>
                <c:pt idx="0">
                  <c:v>16</c:v>
                </c:pt>
                <c:pt idx="1">
                  <c:v>26.6</c:v>
                </c:pt>
                <c:pt idx="2">
                  <c:v>37.700000000000003</c:v>
                </c:pt>
                <c:pt idx="3">
                  <c:v>47.1</c:v>
                </c:pt>
                <c:pt idx="4">
                  <c:v>54.8</c:v>
                </c:pt>
                <c:pt idx="5">
                  <c:v>62.3</c:v>
                </c:pt>
                <c:pt idx="6">
                  <c:v>67</c:v>
                </c:pt>
                <c:pt idx="7">
                  <c:v>73.5</c:v>
                </c:pt>
                <c:pt idx="8">
                  <c:v>78.7</c:v>
                </c:pt>
                <c:pt idx="9">
                  <c:v>83.4</c:v>
                </c:pt>
                <c:pt idx="10">
                  <c:v>86.4</c:v>
                </c:pt>
                <c:pt idx="11">
                  <c:v>88.7</c:v>
                </c:pt>
                <c:pt idx="12">
                  <c:v>90.6</c:v>
                </c:pt>
                <c:pt idx="13">
                  <c:v>92.1</c:v>
                </c:pt>
                <c:pt idx="14">
                  <c:v>93.5</c:v>
                </c:pt>
                <c:pt idx="15">
                  <c:v>94.6</c:v>
                </c:pt>
                <c:pt idx="16">
                  <c:v>95.7</c:v>
                </c:pt>
                <c:pt idx="17">
                  <c:v>96.4</c:v>
                </c:pt>
                <c:pt idx="18">
                  <c:v>97</c:v>
                </c:pt>
                <c:pt idx="19">
                  <c:v>97.5</c:v>
                </c:pt>
              </c:numCache>
            </c:numRef>
          </c:val>
          <c:smooth val="0"/>
        </c:ser>
        <c:ser>
          <c:idx val="2"/>
          <c:order val="1"/>
          <c:tx>
            <c:v>Walk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Feuil1!$C$1:$C$20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</c:numRef>
          </c:val>
          <c:smooth val="0"/>
        </c:ser>
        <c:ser>
          <c:idx val="3"/>
          <c:order val="2"/>
          <c:tx>
            <c:v>Waypoint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Feuil1!$D$1:$D$20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922144"/>
        <c:axId val="1380915072"/>
      </c:lineChart>
      <c:catAx>
        <c:axId val="138092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Time(MINUTE)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80915072"/>
        <c:crosses val="autoZero"/>
        <c:auto val="1"/>
        <c:lblAlgn val="ctr"/>
        <c:lblOffset val="100"/>
        <c:noMultiLvlLbl val="0"/>
      </c:catAx>
      <c:valAx>
        <c:axId val="13809150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coverage</a:t>
                </a:r>
                <a:r>
                  <a:rPr lang="fr-FR" baseline="0"/>
                  <a:t> area (%)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8092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7449693788278"/>
          <c:y val="0.91724482356372106"/>
          <c:w val="0.5074230449148827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20/01/2014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20/01/2014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4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26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06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8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2 – Computer Science – Authors : Castagnet, Etcheverry, Paziewski, Testa, Tessier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37464" y="4327362"/>
            <a:ext cx="4738992" cy="990600"/>
          </a:xfrm>
        </p:spPr>
        <p:txBody>
          <a:bodyPr>
            <a:noAutofit/>
          </a:bodyPr>
          <a:lstStyle/>
          <a:p>
            <a:r>
              <a:rPr lang="fr-FR" i="1" dirty="0" smtClean="0">
                <a:latin typeface="+mn-lt"/>
              </a:rPr>
              <a:t>By </a:t>
            </a:r>
            <a:r>
              <a:rPr lang="fr-FR" i="1" dirty="0" err="1" smtClean="0">
                <a:latin typeface="+mn-lt"/>
              </a:rPr>
              <a:t>Castagnet</a:t>
            </a:r>
            <a:r>
              <a:rPr lang="fr-FR" i="1" dirty="0" smtClean="0">
                <a:latin typeface="+mn-lt"/>
              </a:rPr>
              <a:t> Florian, </a:t>
            </a:r>
            <a:r>
              <a:rPr lang="fr-FR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Jérémy, </a:t>
            </a:r>
            <a:r>
              <a:rPr lang="fr-FR" i="1" dirty="0" err="1" smtClean="0">
                <a:latin typeface="+mn-lt"/>
              </a:rPr>
              <a:t>Paziewski</a:t>
            </a:r>
            <a:r>
              <a:rPr lang="fr-FR" i="1" dirty="0" smtClean="0">
                <a:latin typeface="+mn-lt"/>
              </a:rPr>
              <a:t> Hayley, 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i="1" dirty="0" err="1" smtClean="0">
                <a:latin typeface="+mn-lt"/>
              </a:rPr>
              <a:t>Alexis,</a:t>
            </a:r>
            <a:r>
              <a:rPr lang="fr-FR" i="1" dirty="0" err="1" smtClean="0">
                <a:solidFill>
                  <a:prstClr val="black"/>
                </a:solidFill>
                <a:latin typeface="+mn-lt"/>
              </a:rPr>
              <a:t>Testa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Mickaël 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842" y="6135107"/>
            <a:ext cx="309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Science, Networks, </a:t>
            </a:r>
            <a:r>
              <a:rPr lang="fr-FR" sz="1600" b="1" dirty="0" err="1" smtClean="0"/>
              <a:t>Systems</a:t>
            </a:r>
            <a:r>
              <a:rPr lang="fr-FR" sz="1600" b="1" dirty="0" smtClean="0"/>
              <a:t> and </a:t>
            </a:r>
            <a:r>
              <a:rPr lang="fr-FR" sz="1600" b="1" dirty="0" err="1" smtClean="0"/>
              <a:t>Mobility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106432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Study</a:t>
            </a:r>
            <a:r>
              <a:rPr lang="fr-FR" sz="2800" b="1" dirty="0"/>
              <a:t> and </a:t>
            </a:r>
            <a:r>
              <a:rPr lang="fr-FR" sz="2800" b="1" dirty="0" err="1"/>
              <a:t>Research</a:t>
            </a:r>
            <a:r>
              <a:rPr lang="fr-FR" sz="2800" b="1" dirty="0"/>
              <a:t> </a:t>
            </a:r>
            <a:r>
              <a:rPr lang="fr-FR" sz="2800" b="1" dirty="0" smtClean="0"/>
              <a:t>Project on </a:t>
            </a:r>
            <a:r>
              <a:rPr lang="fr-FR" sz="2800" b="1" dirty="0" err="1" smtClean="0"/>
              <a:t>paper</a:t>
            </a:r>
            <a:r>
              <a:rPr lang="fr-FR" sz="2800" b="1" dirty="0" smtClean="0"/>
              <a:t> 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Directors of tutorial classes 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261509" y="566924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AUTEFAGE Vincent and CHAUMETTE Serge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243851" y="3608128"/>
            <a:ext cx="401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Erik Kuiper &amp; </a:t>
            </a:r>
            <a:r>
              <a:rPr lang="fr-FR" sz="1600" i="1" dirty="0" err="1" smtClean="0"/>
              <a:t>Simin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Nadjm</a:t>
            </a:r>
            <a:r>
              <a:rPr lang="fr-FR" sz="1600" i="1" dirty="0" smtClean="0"/>
              <a:t>-Tehrani</a:t>
            </a:r>
          </a:p>
          <a:p>
            <a:r>
              <a:rPr lang="fr-FR" sz="1600" i="1" dirty="0" smtClean="0"/>
              <a:t>ICWMC 2006</a:t>
            </a:r>
            <a:endParaRPr lang="fr-FR" sz="16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6" y="145929"/>
            <a:ext cx="2376925" cy="831924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3203848" y="1587547"/>
            <a:ext cx="0" cy="26422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41229" y="641590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22/01/2014</a:t>
            </a:r>
            <a:endParaRPr lang="fr-FR" sz="16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marL="627063" lvl="1" indent="269875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marL="627063" lvl="1" indent="269875">
              <a:buFont typeface="Arial" panose="020B0604020202020204" pitchFamily="34" charset="0"/>
              <a:buChar char="•"/>
            </a:pPr>
            <a:r>
              <a:rPr lang="fr-FR" sz="2800" dirty="0" smtClean="0"/>
              <a:t>Adaptative UAV</a:t>
            </a: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627063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627063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627063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Regularly broadcast a </a:t>
            </a:r>
            <a:r>
              <a:rPr lang="en-US" sz="2800" dirty="0">
                <a:solidFill>
                  <a:srgbClr val="000000"/>
                </a:solidFill>
              </a:rPr>
              <a:t>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 between two UAVs)</a:t>
            </a:r>
            <a:endParaRPr lang="en-US" sz="28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5" y="1556792"/>
            <a:ext cx="3676650" cy="381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2" name="CustomShape 2"/>
          <p:cNvSpPr/>
          <p:nvPr/>
        </p:nvSpPr>
        <p:spPr>
          <a:xfrm>
            <a:off x="1979712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419872" y="406778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Pheromone</a:t>
            </a:r>
            <a:r>
              <a:rPr lang="fr-FR" sz="1400" dirty="0" smtClean="0"/>
              <a:t> </a:t>
            </a:r>
            <a:r>
              <a:rPr lang="fr-FR" sz="1400" dirty="0" err="1" smtClean="0"/>
              <a:t>search</a:t>
            </a:r>
            <a:r>
              <a:rPr lang="fr-FR" sz="1400" dirty="0" smtClean="0"/>
              <a:t> pattern [1]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3275856" y="543593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UAV </a:t>
            </a:r>
            <a:r>
              <a:rPr lang="fr-FR" sz="1400" dirty="0" err="1" smtClean="0"/>
              <a:t>pheromone</a:t>
            </a:r>
            <a:r>
              <a:rPr lang="fr-FR" sz="1400" dirty="0" smtClean="0"/>
              <a:t> action table [1]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70364" y="1047508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(no quantification in the article)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172400" y="40050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44788" y="5661248"/>
            <a:ext cx="276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: Command and </a:t>
            </a:r>
            <a:r>
              <a:rPr lang="fr-FR" sz="1400" dirty="0" err="1" smtClean="0"/>
              <a:t>Controler</a:t>
            </a:r>
            <a:r>
              <a:rPr lang="fr-FR" sz="1400" dirty="0" smtClean="0"/>
              <a:t> center  </a:t>
            </a:r>
            <a:endParaRPr lang="fr-FR" sz="1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40 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0858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RandomWalk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2807" y="1380062"/>
            <a:ext cx="6355432" cy="41222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Our point of </a:t>
            </a:r>
            <a:r>
              <a:rPr lang="fr-FR" sz="3200" dirty="0" err="1" smtClean="0"/>
              <a:t>view</a:t>
            </a:r>
            <a:r>
              <a:rPr lang="fr-FR" sz="3200" dirty="0" smtClean="0"/>
              <a:t> about limitations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Speed and 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and </a:t>
            </a:r>
            <a:r>
              <a:rPr lang="fr-FR" sz="2800" dirty="0" err="1" smtClean="0"/>
              <a:t>connectivity</a:t>
            </a:r>
            <a:r>
              <a:rPr lang="fr-FR" sz="2800" dirty="0" smtClean="0"/>
              <a:t> of communications are </a:t>
            </a:r>
            <a:r>
              <a:rPr lang="fr-FR" sz="2800" dirty="0" err="1" smtClean="0"/>
              <a:t>two</a:t>
            </a:r>
            <a:r>
              <a:rPr lang="fr-FR" sz="2800" dirty="0" smtClean="0"/>
              <a:t> </a:t>
            </a:r>
            <a:r>
              <a:rPr lang="fr-FR" sz="2800" dirty="0" err="1" smtClean="0"/>
              <a:t>conflicting</a:t>
            </a:r>
            <a:r>
              <a:rPr lang="fr-FR" sz="2800" dirty="0" smtClean="0"/>
              <a:t> objectives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pheromone</a:t>
            </a:r>
            <a:r>
              <a:rPr lang="fr-FR" sz="2800" dirty="0" smtClean="0"/>
              <a:t> and </a:t>
            </a:r>
            <a:r>
              <a:rPr lang="fr-FR" sz="2800" dirty="0" err="1" smtClean="0"/>
              <a:t>random</a:t>
            </a:r>
            <a:r>
              <a:rPr lang="fr-FR" sz="2800" dirty="0" smtClean="0"/>
              <a:t> model </a:t>
            </a:r>
            <a:r>
              <a:rPr lang="fr-FR" sz="2800" dirty="0" err="1" smtClean="0"/>
              <a:t>is</a:t>
            </a:r>
            <a:r>
              <a:rPr lang="fr-FR" sz="2800" dirty="0" smtClean="0"/>
              <a:t> not </a:t>
            </a:r>
            <a:r>
              <a:rPr lang="fr-FR" sz="2800" dirty="0" err="1" smtClean="0"/>
              <a:t>adapted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Communication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UAVs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284984"/>
            <a:ext cx="5988604" cy="1303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67544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4607153" y="4581128"/>
            <a:ext cx="1985694" cy="30694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 dirty="0" smtClean="0"/>
              <a:t>Never </a:t>
            </a:r>
            <a:r>
              <a:rPr lang="fr-FR" sz="1400" dirty="0" err="1" smtClean="0"/>
              <a:t>scanned</a:t>
            </a:r>
            <a:r>
              <a:rPr lang="fr-FR" sz="1400" dirty="0" smtClean="0"/>
              <a:t> area [1]</a:t>
            </a:r>
            <a:endParaRPr sz="1400" dirty="0">
              <a:latin typeface="Calibri (Corps)"/>
            </a:endParaRPr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Rebound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</a:t>
            </a:r>
            <a:r>
              <a:rPr lang="fr-FR" sz="2400" dirty="0" err="1" smtClean="0"/>
              <a:t>UAVs</a:t>
            </a:r>
            <a:r>
              <a:rPr lang="fr-FR" sz="2400" dirty="0" smtClean="0"/>
              <a:t> 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07704" y="1340345"/>
            <a:ext cx="2095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202" y="1932014"/>
            <a:ext cx="3754255" cy="39486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832" y="2996952"/>
            <a:ext cx="4294188" cy="179115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041" y="1935063"/>
            <a:ext cx="3990975" cy="4086225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907704" y="1340345"/>
            <a:ext cx="2095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 smtClean="0"/>
              <a:t>Tessier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/26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784599"/>
            <a:ext cx="8077200" cy="51091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600" dirty="0" smtClean="0"/>
          </a:p>
          <a:p>
            <a:pPr lvl="1" algn="ctr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6"/>
            <a:ext cx="7873752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r>
              <a:rPr lang="fr-FR" dirty="0" smtClean="0">
                <a:solidFill>
                  <a:prstClr val="black"/>
                </a:solidFill>
              </a:rPr>
              <a:t>Domain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Article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Our </a:t>
            </a:r>
            <a:r>
              <a:rPr lang="fr-FR" dirty="0" err="1" smtClean="0">
                <a:solidFill>
                  <a:prstClr val="black"/>
                </a:solidFill>
              </a:rPr>
              <a:t>implementation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2" y="2012551"/>
            <a:ext cx="4009380" cy="4201097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907704" y="1340345"/>
            <a:ext cx="2095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the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more efficients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At</a:t>
            </a:r>
            <a:r>
              <a:rPr lang="fr-FR" sz="2400" dirty="0" smtClean="0"/>
              <a:t>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than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78065"/>
              </p:ext>
            </p:extLst>
          </p:nvPr>
        </p:nvGraphicFramePr>
        <p:xfrm>
          <a:off x="814387" y="1872794"/>
          <a:ext cx="5076825" cy="400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888" y="1736179"/>
            <a:ext cx="2514600" cy="44291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65912" y="3645024"/>
            <a:ext cx="30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Random</a:t>
            </a:r>
            <a:r>
              <a:rPr lang="fr-FR" sz="1400" dirty="0" smtClean="0"/>
              <a:t> </a:t>
            </a:r>
            <a:r>
              <a:rPr lang="fr-FR" sz="1400" dirty="0" err="1" smtClean="0"/>
              <a:t>mobility</a:t>
            </a:r>
            <a:r>
              <a:rPr lang="fr-FR" sz="1400" dirty="0" smtClean="0"/>
              <a:t> </a:t>
            </a:r>
            <a:r>
              <a:rPr lang="fr-FR" sz="1400" dirty="0" err="1" smtClean="0"/>
              <a:t>coverage</a:t>
            </a:r>
            <a:r>
              <a:rPr lang="fr-FR" sz="1400" dirty="0" smtClean="0"/>
              <a:t> [1]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444208" y="5922273"/>
            <a:ext cx="30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Pheromone</a:t>
            </a:r>
            <a:r>
              <a:rPr lang="fr-FR" sz="1400" dirty="0" smtClean="0"/>
              <a:t> </a:t>
            </a:r>
            <a:r>
              <a:rPr lang="fr-FR" sz="1400" dirty="0" err="1" smtClean="0"/>
              <a:t>mobility</a:t>
            </a:r>
            <a:r>
              <a:rPr lang="fr-FR" sz="1400" dirty="0" smtClean="0"/>
              <a:t> </a:t>
            </a:r>
            <a:r>
              <a:rPr lang="fr-FR" sz="1400" dirty="0" err="1" smtClean="0"/>
              <a:t>coverage</a:t>
            </a:r>
            <a:r>
              <a:rPr lang="fr-FR" sz="1400" dirty="0" smtClean="0"/>
              <a:t> [1]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98841" y="-6940152"/>
            <a:ext cx="7765662" cy="1647612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64253"/>
              </p:ext>
            </p:extLst>
          </p:nvPr>
        </p:nvGraphicFramePr>
        <p:xfrm>
          <a:off x="2339752" y="2060848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11584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     </a:t>
                      </a:r>
                      <a:r>
                        <a:rPr lang="fr-FR" dirty="0" err="1" smtClean="0"/>
                        <a:t>Mobility</a:t>
                      </a:r>
                      <a:r>
                        <a:rPr lang="fr-FR" dirty="0" smtClean="0"/>
                        <a:t> Model</a:t>
                      </a:r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r>
                        <a:rPr lang="fr-FR" dirty="0" smtClean="0"/>
                        <a:t>Scenarios</a:t>
                      </a:r>
                    </a:p>
                    <a:p>
                      <a:endParaRPr lang="fr-F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Semi-</a:t>
                      </a:r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Circular-Movement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Distributed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Pheromone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Smooth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turn</a:t>
                      </a:r>
                      <a:endParaRPr lang="fr-FR" dirty="0"/>
                    </a:p>
                  </a:txBody>
                  <a:tcPr/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Scan </a:t>
                      </a: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Coverage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5400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FR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5400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FR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Airborne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Networks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5400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FR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5656" y="1262142"/>
            <a:ext cx="8077200" cy="711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Importance of the </a:t>
            </a:r>
            <a:r>
              <a:rPr lang="fr-FR" sz="2800" dirty="0" err="1" smtClean="0"/>
              <a:t>Mobility</a:t>
            </a:r>
            <a:r>
              <a:rPr lang="fr-FR" sz="2800" dirty="0" smtClean="0"/>
              <a:t> Model </a:t>
            </a:r>
            <a:r>
              <a:rPr lang="fr-FR" sz="2800" dirty="0" err="1" smtClean="0"/>
              <a:t>choosen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/>
              <a:t>Article</a:t>
            </a:r>
          </a:p>
          <a:p>
            <a:r>
              <a:rPr lang="fr-FR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Implementation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38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61643" y="1199534"/>
            <a:ext cx="6403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Characteristics</a:t>
            </a:r>
            <a:r>
              <a:rPr lang="fr-FR" sz="2800" dirty="0" smtClean="0"/>
              <a:t> of </a:t>
            </a:r>
            <a:r>
              <a:rPr lang="fr-FR" sz="2800" dirty="0" err="1" smtClean="0"/>
              <a:t>evaluation</a:t>
            </a:r>
            <a:r>
              <a:rPr lang="fr-FR" sz="2800" dirty="0" smtClean="0"/>
              <a:t> and </a:t>
            </a:r>
            <a:r>
              <a:rPr lang="fr-FR" sz="2800" dirty="0" err="1" smtClean="0"/>
              <a:t>experiments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Possible </a:t>
            </a:r>
            <a:r>
              <a:rPr lang="fr-FR" sz="2800" dirty="0" err="1" smtClean="0"/>
              <a:t>improvement</a:t>
            </a:r>
            <a:r>
              <a:rPr lang="fr-FR" sz="2800" dirty="0" smtClean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smtClean="0"/>
              <a:t>store and </a:t>
            </a:r>
            <a:r>
              <a:rPr lang="fr-FR" sz="2800" dirty="0" err="1" smtClean="0"/>
              <a:t>forward</a:t>
            </a:r>
            <a:r>
              <a:rPr lang="fr-FR" sz="2800" dirty="0" smtClean="0"/>
              <a:t> </a:t>
            </a:r>
            <a:r>
              <a:rPr lang="fr-FR" sz="2800" dirty="0"/>
              <a:t>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6191359" y="5857527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7504" y="607355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  <p:sp>
        <p:nvSpPr>
          <p:cNvPr id="13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 smtClean="0"/>
              <a:t>Implementatio</a:t>
            </a:r>
            <a:r>
              <a:rPr lang="fr-FR" dirty="0" err="1"/>
              <a:t>n</a:t>
            </a:r>
            <a:endParaRPr lang="fr-FR" dirty="0"/>
          </a:p>
          <a:p>
            <a:r>
              <a:rPr lang="fr-F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47664" y="3756868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pPr>
              <a:defRPr lang="fr-FR"/>
            </a:pP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[1] </a:t>
            </a: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[2] 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95834"/>
            <a:ext cx="3782482" cy="2076822"/>
          </a:xfrm>
          <a:prstGeom prst="rect">
            <a:avLst/>
          </a:prstGeom>
          <a:effectLst>
            <a:glow rad="127000">
              <a:srgbClr val="FDFEF9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971091" y="3672656"/>
            <a:ext cx="376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  : « http</a:t>
            </a:r>
            <a:r>
              <a:rPr lang="fr-FR" sz="1400" dirty="0"/>
              <a:t>://</a:t>
            </a:r>
            <a:r>
              <a:rPr lang="fr-FR" sz="1400" dirty="0" smtClean="0"/>
              <a:t>rain.aa.washington.edu »</a:t>
            </a:r>
            <a:endParaRPr lang="fr-FR" sz="1400" dirty="0"/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914400" y="84677"/>
            <a:ext cx="697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Problematics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</a:t>
            </a:r>
            <a:r>
              <a:rPr lang="en-US" sz="3200" dirty="0" smtClean="0"/>
              <a:t>to scan </a:t>
            </a:r>
            <a:r>
              <a:rPr lang="en-US" sz="3200" dirty="0"/>
              <a:t>an </a:t>
            </a:r>
            <a:r>
              <a:rPr lang="en-US" sz="3200" dirty="0" smtClean="0"/>
              <a:t>area properly</a:t>
            </a:r>
            <a:r>
              <a:rPr lang="en-US" sz="3200" dirty="0"/>
              <a:t>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</a:t>
            </a:r>
            <a:r>
              <a:rPr lang="en-US" sz="2400" i="1" dirty="0" smtClean="0">
                <a:latin typeface="Times New Roman"/>
              </a:rPr>
              <a:t>hour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5" y="28187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1560" y="1258743"/>
            <a:ext cx="3665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  <p:sp>
        <p:nvSpPr>
          <p:cNvPr id="15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467544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models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541110"/>
            <a:ext cx="3510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Existing Models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/>
              <a:t>r</a:t>
            </a:r>
            <a:r>
              <a:rPr lang="fr-FR" sz="1200" dirty="0" err="1" smtClean="0"/>
              <a:t>andom</a:t>
            </a:r>
            <a:r>
              <a:rPr lang="fr-FR" sz="1200" dirty="0" smtClean="0"/>
              <a:t> </a:t>
            </a:r>
            <a:r>
              <a:rPr lang="fr-FR" sz="1200" dirty="0" err="1"/>
              <a:t>w</a:t>
            </a:r>
            <a:r>
              <a:rPr lang="fr-FR" sz="1200" dirty="0" err="1" smtClean="0"/>
              <a:t>alk</a:t>
            </a:r>
            <a:r>
              <a:rPr lang="fr-FR" sz="1200" dirty="0" smtClean="0"/>
              <a:t> [2] 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5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/>
              <a:t>r</a:t>
            </a:r>
            <a:r>
              <a:rPr lang="fr-FR" sz="1200" dirty="0" err="1" smtClean="0"/>
              <a:t>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waypoint</a:t>
            </a:r>
            <a:r>
              <a:rPr lang="fr-FR" sz="1200" dirty="0" smtClean="0"/>
              <a:t> [2]</a:t>
            </a:r>
            <a:endParaRPr lang="fr-FR" sz="1200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1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4" name="CustomShape 3"/>
          <p:cNvSpPr/>
          <p:nvPr/>
        </p:nvSpPr>
        <p:spPr>
          <a:xfrm>
            <a:off x="467544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</a:rPr>
              <a:t>models</a:t>
            </a:r>
            <a:endParaRPr lang="fr-FR" sz="4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379322" y="2004798"/>
            <a:ext cx="3970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Pheromone</a:t>
            </a:r>
            <a:endParaRPr lang="en-US" sz="2800" dirty="0"/>
          </a:p>
          <a:p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2014" y="5833302"/>
            <a:ext cx="311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Street scenario </a:t>
            </a:r>
            <a:r>
              <a:rPr lang="fr-FR" sz="1200" dirty="0" err="1" smtClean="0"/>
              <a:t>corresponding</a:t>
            </a:r>
            <a:r>
              <a:rPr lang="fr-FR" sz="1200" dirty="0" smtClean="0"/>
              <a:t> to a square area size 1900x1900 [3]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777238" y="5013124"/>
            <a:ext cx="3684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/>
              <a:t>p</a:t>
            </a:r>
            <a:r>
              <a:rPr lang="fr-FR" sz="1200" dirty="0" err="1" smtClean="0"/>
              <a:t>heromones</a:t>
            </a:r>
            <a:r>
              <a:rPr lang="fr-FR" sz="1200" dirty="0" smtClean="0"/>
              <a:t> </a:t>
            </a:r>
            <a:r>
              <a:rPr lang="fr-FR" sz="1200" dirty="0"/>
              <a:t>f</a:t>
            </a:r>
            <a:r>
              <a:rPr lang="fr-FR" sz="1200" dirty="0" smtClean="0"/>
              <a:t>or surveillance [4]</a:t>
            </a:r>
            <a:endParaRPr lang="fr-FR" sz="1200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4" y="2527587"/>
            <a:ext cx="3295650" cy="3295650"/>
          </a:xfrm>
          <a:prstGeom prst="rect">
            <a:avLst/>
          </a:prstGeom>
        </p:spPr>
      </p:pic>
      <p:sp>
        <p:nvSpPr>
          <p:cNvPr id="2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  <a:p>
            <a:r>
              <a:rPr lang="fr-FR" dirty="0" smtClean="0"/>
              <a:t>Article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741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About the article</a:t>
            </a:r>
            <a:endParaRPr lang="fr-FR" dirty="0"/>
          </a:p>
        </p:txBody>
      </p:sp>
      <p:sp>
        <p:nvSpPr>
          <p:cNvPr id="1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Walk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  <a:endParaRPr lang="fr-FR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46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in the article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92796" y="1322936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Walk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18" y="3390222"/>
            <a:ext cx="4769088" cy="27893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835996" y="6041060"/>
            <a:ext cx="26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Result</a:t>
            </a:r>
            <a:r>
              <a:rPr lang="fr-FR" sz="1400" dirty="0" smtClean="0"/>
              <a:t> pattern of </a:t>
            </a:r>
            <a:r>
              <a:rPr lang="fr-FR" sz="1400" dirty="0" err="1"/>
              <a:t>r</a:t>
            </a:r>
            <a:r>
              <a:rPr lang="fr-FR" sz="1400" dirty="0" err="1" smtClean="0"/>
              <a:t>andom</a:t>
            </a:r>
            <a:r>
              <a:rPr lang="fr-FR" sz="1400" dirty="0" smtClean="0"/>
              <a:t> </a:t>
            </a:r>
            <a:r>
              <a:rPr lang="fr-FR" sz="1400" dirty="0" err="1" smtClean="0"/>
              <a:t>walk</a:t>
            </a:r>
            <a:r>
              <a:rPr lang="fr-FR" sz="1400" dirty="0" smtClean="0"/>
              <a:t> [2]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6512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</a:p>
        </p:txBody>
      </p:sp>
      <p:sp>
        <p:nvSpPr>
          <p:cNvPr id="11" name="TextShape 4"/>
          <p:cNvSpPr txBox="1"/>
          <p:nvPr/>
        </p:nvSpPr>
        <p:spPr>
          <a:xfrm>
            <a:off x="3503843" y="4094018"/>
            <a:ext cx="230356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 dirty="0" smtClean="0"/>
              <a:t>UAV </a:t>
            </a:r>
            <a:r>
              <a:rPr lang="fr-FR" sz="1400" dirty="0" err="1" smtClean="0"/>
              <a:t>random</a:t>
            </a:r>
            <a:r>
              <a:rPr lang="fr-FR" sz="1400" dirty="0" smtClean="0"/>
              <a:t> action table [2]</a:t>
            </a:r>
            <a:endParaRPr sz="1400"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 smtClean="0"/>
              <a:t>Walk</a:t>
            </a:r>
            <a:r>
              <a:rPr lang="fr-FR" sz="3200" dirty="0" smtClean="0"/>
              <a:t> </a:t>
            </a:r>
            <a:r>
              <a:rPr lang="fr-FR" sz="3200" dirty="0"/>
              <a:t>model</a:t>
            </a: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7380312" y="68431"/>
            <a:ext cx="172176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Domain</a:t>
            </a:r>
          </a:p>
          <a:p>
            <a:r>
              <a:rPr lang="fr-FR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Article</a:t>
            </a:r>
          </a:p>
          <a:p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210" y="1942840"/>
            <a:ext cx="6400800" cy="21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1025</Words>
  <Application>Microsoft Office PowerPoint</Application>
  <PresentationFormat>Affichage à l'écran (4:3)</PresentationFormat>
  <Paragraphs>358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2014-01-20T16:25:23Z</dcterms:modified>
</cp:coreProperties>
</file>