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9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1.xml" ContentType="application/vnd.openxmlformats-officedocument.presentationml.notesSlide+xml"/>
  <Override PartName="/ppt/tags/tag25.xml" ContentType="application/vnd.openxmlformats-officedocument.presentationml.tags+xml"/>
  <Override PartName="/ppt/notesSlides/notesSlide1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ppt/tags/tag2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29.xml" ContentType="application/vnd.openxmlformats-officedocument.presentationml.tags+xml"/>
  <Override PartName="/ppt/notesSlides/notesSlide17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8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9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9" r:id="rId2"/>
    <p:sldId id="261" r:id="rId3"/>
    <p:sldId id="281" r:id="rId4"/>
    <p:sldId id="282" r:id="rId5"/>
    <p:sldId id="283" r:id="rId6"/>
    <p:sldId id="292" r:id="rId7"/>
    <p:sldId id="288" r:id="rId8"/>
    <p:sldId id="290" r:id="rId9"/>
    <p:sldId id="289" r:id="rId10"/>
    <p:sldId id="293" r:id="rId11"/>
    <p:sldId id="291" r:id="rId12"/>
    <p:sldId id="295" r:id="rId13"/>
    <p:sldId id="294" r:id="rId14"/>
    <p:sldId id="284" r:id="rId15"/>
    <p:sldId id="262" r:id="rId16"/>
    <p:sldId id="286" r:id="rId17"/>
    <p:sldId id="267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 autoAdjust="0"/>
    <p:restoredTop sz="84000" autoAdjust="0"/>
  </p:normalViewPr>
  <p:slideViewPr>
    <p:cSldViewPr>
      <p:cViewPr varScale="1">
        <p:scale>
          <a:sx n="98" d="100"/>
          <a:sy n="98" d="100"/>
        </p:scale>
        <p:origin x="-211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D83FDC75-7F73-4A4A-A77C-09AADF00E0EA}" type="datetimeFigureOut">
              <a:rPr lang="fr-FR" smtClean="0"/>
              <a:pPr/>
              <a:t>11/11/2013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459226BF-1F13-42D3-80DC-373E7ADD1EB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211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48AEF76B-3757-4A0B-AF93-28494465C1DD}" type="datetimeFigureOut">
              <a:pPr/>
              <a:t>11/11/2013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75693FD4-8F83-4EF7-AC3F-0DC0388986B0}" type="slidenum"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4131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fr-FR"/>
            </a:pPr>
            <a:r>
              <a:rPr lang="fr-FR" sz="1200" dirty="0" smtClean="0"/>
              <a:t>Voici un autre exemple</a:t>
            </a:r>
            <a:r>
              <a:rPr lang="fr-FR" sz="1200" baseline="0" dirty="0" smtClean="0"/>
              <a:t> de diapositive de vue d’ensemble.</a:t>
            </a:r>
            <a:endParaRPr lang="fr-FR" sz="1200" dirty="0" smtClean="0"/>
          </a:p>
          <a:p>
            <a:pPr marL="228600" indent="-228600">
              <a:buFont typeface="+mj-lt"/>
              <a:buNone/>
            </a:pPr>
            <a:endParaRPr lang="fr-FR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r>
              <a:rPr lang="fr-FR" dirty="0" smtClean="0"/>
              <a:t>Utiliser un en-tête de section pour chacun des sujets afin de définir une transition claire pour l’audience. 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16</a:t>
            </a:fld>
            <a:endParaRPr lang="fr-FR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Ajoutez des diapositives à chaque section de sujet, y compris des diapositives contenant des tableaux, des graphiques et des images. </a:t>
            </a:r>
          </a:p>
          <a:p>
            <a:r>
              <a:rPr lang="fr-FR" dirty="0" smtClean="0"/>
              <a:t>Voir exemple dans la section suivante</a:t>
            </a:r>
            <a:r>
              <a:rPr lang="fr-FR" baseline="0" dirty="0" smtClean="0"/>
              <a:t> </a:t>
            </a:r>
            <a:r>
              <a:rPr lang="fr-FR" dirty="0" smtClean="0"/>
              <a:t>de tableau,</a:t>
            </a:r>
            <a:r>
              <a:rPr lang="fr-FR" baseline="0" dirty="0" smtClean="0"/>
              <a:t> de graphique, d’image et de vidéo.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FR" dirty="0" smtClean="0"/>
              <a:t>Microsoft </a:t>
            </a:r>
            <a:r>
              <a:rPr lang="fr-FR" b="1" dirty="0" smtClean="0"/>
              <a:t>Excellence en ingénierie</a:t>
            </a:r>
            <a:endParaRPr lang="fr-FR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fr-FR" dirty="0" smtClean="0"/>
              <a:t>Microsoft Confidentiel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fr-FR" smtClean="0"/>
              <a:pPr/>
              <a:t>18</a:t>
            </a:fld>
            <a:endParaRPr lang="fr-FR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fr-FR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FR" dirty="0" smtClean="0"/>
              <a:t>Microsoft </a:t>
            </a:r>
            <a:r>
              <a:rPr lang="fr-FR" b="1" dirty="0" smtClean="0"/>
              <a:t>Excellence en ingénierie</a:t>
            </a:r>
            <a:endParaRPr lang="fr-FR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fr-FR" dirty="0" smtClean="0"/>
              <a:t>Microsoft Confidentiel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fr-FR" smtClean="0"/>
              <a:pPr/>
              <a:t>19</a:t>
            </a:fld>
            <a:endParaRPr lang="fr-FR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fr-FR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FR" dirty="0" smtClean="0"/>
              <a:t>Microsoft </a:t>
            </a:r>
            <a:r>
              <a:rPr lang="fr-FR" b="1" dirty="0" smtClean="0"/>
              <a:t>Excellence en ingénierie</a:t>
            </a:r>
            <a:endParaRPr lang="fr-FR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fr-FR" dirty="0" smtClean="0"/>
              <a:t>Microsoft Confidentiel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fr-FR" smtClean="0"/>
              <a:pPr/>
              <a:t>20</a:t>
            </a:fld>
            <a:endParaRPr lang="fr-FR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fr-FR" dirty="0" smtClean="0"/>
              <a:t>Votre présentation est-elle aussi claire que possible ? Pensez à placer du contenu supplémentaire dans l’annexe.</a:t>
            </a:r>
          </a:p>
          <a:p>
            <a:r>
              <a:rPr lang="fr-FR" dirty="0" smtClean="0"/>
              <a:t>Utilisez des diapositives en annexe pour y placer du contenu auquel vous pouvez faire référence pendant la diapositive relative aux questions ou que les participants peuvent approfondir ultérieurement.</a:t>
            </a:r>
          </a:p>
          <a:p>
            <a:pPr>
              <a:buFontTx/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fr-F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fr-F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fr-FR" smtClean="0"/>
              <a:t>Modifiez le style des sous-titres du masque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2000" baseline="0"/>
            </a:lvl1pPr>
          </a:lstStyle>
          <a:p>
            <a:r>
              <a:rPr kumimoji="0" lang="fr-FR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ière-plan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endParaRPr kumimoji="0"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fr-F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1800"/>
            </a:lvl1pPr>
          </a:lstStyle>
          <a:p>
            <a:r>
              <a:rPr kumimoji="0" lang="fr-FR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fr-FR"/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fr-FR" sz="3200">
                <a:latin typeface="+mn-lt"/>
              </a:defRPr>
            </a:lvl1pPr>
            <a:lvl2pPr eaLnBrk="1" latinLnBrk="0" hangingPunct="1">
              <a:defRPr kumimoji="0" lang="fr-FR" sz="2800">
                <a:latin typeface="+mn-lt"/>
              </a:defRPr>
            </a:lvl2pPr>
            <a:lvl3pPr eaLnBrk="1" latinLnBrk="0" hangingPunct="1">
              <a:defRPr kumimoji="0" lang="fr-FR" sz="2400">
                <a:latin typeface="+mn-lt"/>
              </a:defRPr>
            </a:lvl3pPr>
            <a:lvl4pPr eaLnBrk="1" latinLnBrk="0" hangingPunct="1">
              <a:defRPr kumimoji="0" lang="fr-FR" sz="2400">
                <a:latin typeface="+mn-lt"/>
              </a:defRPr>
            </a:lvl4pPr>
            <a:lvl5pPr eaLnBrk="1" latinLnBrk="0" hangingPunct="1">
              <a:defRPr kumimoji="0" lang="fr-FR" sz="2400">
                <a:latin typeface="+mn-lt"/>
              </a:defRPr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fr-FR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fr-FR" sz="3200"/>
            </a:lvl1pPr>
            <a:lvl2pPr eaLnBrk="1" latinLnBrk="0" hangingPunct="1">
              <a:defRPr kumimoji="0" lang="fr-FR" sz="2800"/>
            </a:lvl2pPr>
            <a:lvl3pPr eaLnBrk="1" latinLnBrk="0" hangingPunct="1">
              <a:defRPr kumimoji="0" lang="fr-FR" sz="2400"/>
            </a:lvl3pPr>
            <a:lvl4pPr eaLnBrk="1" latinLnBrk="0" hangingPunct="1">
              <a:defRPr kumimoji="0" lang="fr-FR" sz="2000"/>
            </a:lvl4pPr>
            <a:lvl5pPr eaLnBrk="1" latinLnBrk="0" hangingPunct="1">
              <a:defRPr kumimoji="0" lang="fr-FR" sz="2000"/>
            </a:lvl5pPr>
            <a:lvl6pPr eaLnBrk="1" latinLnBrk="0" hangingPunct="1">
              <a:defRPr kumimoji="0" lang="fr-FR" sz="2000"/>
            </a:lvl6pPr>
            <a:lvl7pPr eaLnBrk="1" latinLnBrk="0" hangingPunct="1">
              <a:defRPr kumimoji="0" lang="fr-FR" sz="2000"/>
            </a:lvl7pPr>
            <a:lvl8pPr eaLnBrk="1" latinLnBrk="0" hangingPunct="1">
              <a:defRPr kumimoji="0" lang="fr-FR" sz="2000"/>
            </a:lvl8pPr>
            <a:lvl9pPr eaLnBrk="1" latinLnBrk="0" hangingPunct="1">
              <a:defRPr kumimoji="0" lang="fr-FR" sz="20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fr-FR" sz="3200"/>
            </a:lvl1pPr>
            <a:lvl2pPr marL="457200" indent="0" eaLnBrk="1" latinLnBrk="0" hangingPunct="1">
              <a:buNone/>
              <a:defRPr kumimoji="0" lang="fr-FR" sz="2800"/>
            </a:lvl2pPr>
            <a:lvl3pPr marL="914400" indent="0" eaLnBrk="1" latinLnBrk="0" hangingPunct="1">
              <a:buNone/>
              <a:defRPr kumimoji="0" lang="fr-FR" sz="2400"/>
            </a:lvl3pPr>
            <a:lvl4pPr marL="1371600" indent="0" eaLnBrk="1" latinLnBrk="0" hangingPunct="1">
              <a:buNone/>
              <a:defRPr kumimoji="0" lang="fr-FR" sz="2000"/>
            </a:lvl4pPr>
            <a:lvl5pPr marL="1828800" indent="0" eaLnBrk="1" latinLnBrk="0" hangingPunct="1">
              <a:buNone/>
              <a:defRPr kumimoji="0" lang="fr-FR" sz="2000"/>
            </a:lvl5pPr>
            <a:lvl6pPr marL="2286000" indent="0" eaLnBrk="1" latinLnBrk="0" hangingPunct="1">
              <a:buNone/>
              <a:defRPr kumimoji="0" lang="fr-FR" sz="2000"/>
            </a:lvl6pPr>
            <a:lvl7pPr marL="2743200" indent="0" eaLnBrk="1" latinLnBrk="0" hangingPunct="1">
              <a:buNone/>
              <a:defRPr kumimoji="0" lang="fr-FR" sz="2000"/>
            </a:lvl7pPr>
            <a:lvl8pPr marL="3200400" indent="0" eaLnBrk="1" latinLnBrk="0" hangingPunct="1">
              <a:buNone/>
              <a:defRPr kumimoji="0" lang="fr-FR" sz="2000"/>
            </a:lvl8pPr>
            <a:lvl9pPr marL="3657600" indent="0" eaLnBrk="1" latinLnBrk="0" hangingPunct="1">
              <a:buNone/>
              <a:defRPr kumimoji="0" lang="fr-FR" sz="2000"/>
            </a:lvl9pPr>
          </a:lstStyle>
          <a:p>
            <a:pPr eaLnBrk="1" latinLnBrk="0" hangingPunct="1"/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fr-FR" smtClean="0"/>
              <a:t>Modifiez le style du titre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kumimoji="0" lang="fr-F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fr-FR"/>
      </a:defPPr>
      <a:lvl1pPr marL="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7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2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5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0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1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267744" y="1700808"/>
            <a:ext cx="6408712" cy="1944216"/>
          </a:xfrm>
        </p:spPr>
        <p:txBody>
          <a:bodyPr>
            <a:normAutofit/>
          </a:bodyPr>
          <a:lstStyle/>
          <a:p>
            <a:r>
              <a:rPr lang="fr-FR" sz="4000" dirty="0" err="1" smtClean="0"/>
              <a:t>Mobility</a:t>
            </a:r>
            <a:r>
              <a:rPr lang="fr-FR" sz="4000" dirty="0" smtClean="0"/>
              <a:t> </a:t>
            </a:r>
            <a:r>
              <a:rPr lang="fr-FR" sz="4000" dirty="0" err="1" smtClean="0"/>
              <a:t>Models</a:t>
            </a:r>
            <a:r>
              <a:rPr lang="fr-FR" sz="4000" dirty="0" smtClean="0"/>
              <a:t> for UAV Group Reconnaissance Applications</a:t>
            </a:r>
            <a:endParaRPr lang="fr-FR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851920" y="4005064"/>
            <a:ext cx="4738992" cy="990600"/>
          </a:xfrm>
        </p:spPr>
        <p:txBody>
          <a:bodyPr>
            <a:normAutofit fontScale="62500" lnSpcReduction="20000"/>
          </a:bodyPr>
          <a:lstStyle/>
          <a:p>
            <a:r>
              <a:rPr lang="fr-FR" sz="2400" dirty="0" smtClean="0">
                <a:latin typeface="+mn-lt"/>
              </a:rPr>
              <a:t>By </a:t>
            </a:r>
            <a:r>
              <a:rPr lang="fr-FR" sz="2400" dirty="0">
                <a:solidFill>
                  <a:prstClr val="black"/>
                </a:solidFill>
                <a:latin typeface="+mn-lt"/>
              </a:rPr>
              <a:t>Paziewski </a:t>
            </a:r>
            <a:r>
              <a:rPr lang="fr-FR" sz="2400" dirty="0" smtClean="0">
                <a:latin typeface="+mn-lt"/>
              </a:rPr>
              <a:t>Hayley, </a:t>
            </a:r>
            <a:r>
              <a:rPr lang="fr-FR" sz="2400" dirty="0" err="1">
                <a:solidFill>
                  <a:prstClr val="black"/>
                </a:solidFill>
                <a:latin typeface="+mn-lt"/>
              </a:rPr>
              <a:t>Etcheverry</a:t>
            </a:r>
            <a:r>
              <a:rPr lang="fr-FR" sz="2400" dirty="0">
                <a:solidFill>
                  <a:prstClr val="black"/>
                </a:solidFill>
                <a:latin typeface="+mn-lt"/>
              </a:rPr>
              <a:t> </a:t>
            </a:r>
            <a:r>
              <a:rPr lang="fr-FR" sz="2400" dirty="0" smtClean="0">
                <a:latin typeface="+mn-lt"/>
              </a:rPr>
              <a:t>Jérémy, </a:t>
            </a:r>
            <a:r>
              <a:rPr lang="fr-FR" sz="2400" dirty="0">
                <a:solidFill>
                  <a:prstClr val="black"/>
                </a:solidFill>
                <a:latin typeface="+mn-lt"/>
              </a:rPr>
              <a:t>Tessier </a:t>
            </a:r>
            <a:r>
              <a:rPr lang="fr-FR" sz="2400" dirty="0" smtClean="0">
                <a:latin typeface="+mn-lt"/>
              </a:rPr>
              <a:t>Alexis, </a:t>
            </a:r>
            <a:r>
              <a:rPr lang="fr-FR" sz="2400" dirty="0">
                <a:solidFill>
                  <a:prstClr val="black"/>
                </a:solidFill>
                <a:latin typeface="+mn-lt"/>
              </a:rPr>
              <a:t>Testa </a:t>
            </a:r>
            <a:r>
              <a:rPr lang="fr-FR" sz="2400" dirty="0" smtClean="0">
                <a:latin typeface="+mn-lt"/>
              </a:rPr>
              <a:t>Mickaël, </a:t>
            </a:r>
            <a:r>
              <a:rPr lang="fr-FR" sz="2400" dirty="0" err="1" smtClean="0">
                <a:latin typeface="+mn-lt"/>
              </a:rPr>
              <a:t>Castagnet</a:t>
            </a:r>
            <a:r>
              <a:rPr lang="fr-FR" sz="2400" dirty="0" smtClean="0">
                <a:latin typeface="+mn-lt"/>
              </a:rPr>
              <a:t> Florian </a:t>
            </a:r>
          </a:p>
          <a:p>
            <a:endParaRPr lang="fr-FR" sz="2400" dirty="0">
              <a:latin typeface="+mn-lt"/>
            </a:endParaRPr>
          </a:p>
          <a:p>
            <a:r>
              <a:rPr lang="fr-FR" sz="2400" dirty="0" smtClean="0">
                <a:latin typeface="+mn-lt"/>
              </a:rPr>
              <a:t>26/11/2013</a:t>
            </a:r>
            <a:endParaRPr lang="fr-FR" sz="2400" dirty="0">
              <a:latin typeface="+mn-lt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07504" y="6381328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Master 2 Computer Science</a:t>
            </a:r>
            <a:endParaRPr lang="fr-FR" sz="16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3491880" y="6381328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/>
              <a:t>Study</a:t>
            </a:r>
            <a:r>
              <a:rPr lang="fr-FR" sz="1600" b="1" dirty="0"/>
              <a:t> and </a:t>
            </a:r>
            <a:r>
              <a:rPr lang="fr-FR" sz="1600" b="1" dirty="0" err="1"/>
              <a:t>Research</a:t>
            </a:r>
            <a:r>
              <a:rPr lang="fr-FR" sz="1600" b="1" dirty="0"/>
              <a:t> Project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668344" y="638132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2013-2014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2195736" y="122848"/>
            <a:ext cx="5112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University of Bordeaux </a:t>
            </a:r>
            <a:r>
              <a:rPr lang="en-US" sz="1600" b="1" dirty="0" smtClean="0"/>
              <a:t>1 - Science </a:t>
            </a:r>
            <a:r>
              <a:rPr lang="en-US" sz="1600" b="1" dirty="0"/>
              <a:t>and Technology</a:t>
            </a:r>
            <a:endParaRPr lang="fr-FR" sz="1600" b="1" dirty="0"/>
          </a:p>
        </p:txBody>
      </p:sp>
      <p:pic>
        <p:nvPicPr>
          <p:cNvPr id="1026" name="Picture 2" descr="C:\Users\Hayley\Downloads\LogoBx1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58" y="122848"/>
            <a:ext cx="1224136" cy="136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ayley\Downloads\logo-LaBRI-2011.jp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649" y="122848"/>
            <a:ext cx="1373289" cy="136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3779912" y="5661248"/>
            <a:ext cx="2946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Responsible of Directed Works </a:t>
            </a:r>
            <a:r>
              <a:rPr lang="en-US" sz="1400" b="1" dirty="0" smtClean="0"/>
              <a:t>:</a:t>
            </a:r>
            <a:endParaRPr lang="fr-FR" sz="1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6444208" y="5661248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CHAUMETTE Serge </a:t>
            </a:r>
            <a:r>
              <a:rPr lang="en-US" sz="1400" dirty="0" smtClean="0"/>
              <a:t> and AUTEFAGE Vincent</a:t>
            </a:r>
            <a:endParaRPr lang="fr-FR" sz="1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6444208" y="528721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Narbel</a:t>
            </a:r>
            <a:r>
              <a:rPr lang="fr-FR" sz="1400" dirty="0" smtClean="0"/>
              <a:t> Philippe</a:t>
            </a:r>
            <a:endParaRPr lang="fr-FR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3779912" y="5302603"/>
            <a:ext cx="2946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Responsible of </a:t>
            </a:r>
            <a:r>
              <a:rPr lang="en-US" sz="1400" b="1" dirty="0" smtClean="0"/>
              <a:t>TD:</a:t>
            </a:r>
            <a:endParaRPr lang="fr-FR" sz="1400" b="1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25431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10</a:t>
            </a:fld>
            <a:endParaRPr kumimoji="0"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Evaluations</a:t>
            </a:r>
            <a:endParaRPr lang="fr-FR" dirty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483768" y="1867941"/>
            <a:ext cx="6355432" cy="278519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Scan </a:t>
            </a:r>
            <a:r>
              <a:rPr lang="fr-FR" dirty="0" err="1" smtClean="0"/>
              <a:t>coverage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Scan </a:t>
            </a:r>
            <a:r>
              <a:rPr lang="fr-FR" dirty="0" err="1" smtClean="0"/>
              <a:t>charateristic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Communication</a:t>
            </a:r>
          </a:p>
          <a:p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427750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11</a:t>
            </a:fld>
            <a:endParaRPr kumimoji="0" lang="fr-FR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7105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Evaluations</a:t>
            </a:r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483768" y="1173167"/>
            <a:ext cx="6355432" cy="4297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980132"/>
            <a:ext cx="2888879" cy="506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483768" y="1247269"/>
            <a:ext cx="30243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u="sng" dirty="0" smtClean="0"/>
              <a:t>Scan </a:t>
            </a:r>
            <a:r>
              <a:rPr lang="fr-FR" sz="2400" i="1" u="sng" dirty="0" err="1" smtClean="0"/>
              <a:t>Coverage</a:t>
            </a:r>
            <a:endParaRPr lang="fr-FR" sz="2400" i="1" u="sng" dirty="0" smtClean="0"/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/>
              <a:t>Theory</a:t>
            </a:r>
            <a:r>
              <a:rPr lang="fr-FR" dirty="0" smtClean="0"/>
              <a:t> : 900km² in 18 min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/>
              <a:t>Prevision</a:t>
            </a:r>
            <a:r>
              <a:rPr lang="fr-FR" dirty="0" smtClean="0"/>
              <a:t> : 40 min </a:t>
            </a:r>
            <a:r>
              <a:rPr lang="fr-FR" dirty="0" err="1" smtClean="0"/>
              <a:t>because</a:t>
            </a:r>
            <a:r>
              <a:rPr lang="fr-FR" dirty="0" smtClean="0"/>
              <a:t> of </a:t>
            </a:r>
            <a:r>
              <a:rPr lang="fr-FR" dirty="0" err="1" smtClean="0"/>
              <a:t>several</a:t>
            </a:r>
            <a:r>
              <a:rPr lang="fr-FR" dirty="0" smtClean="0"/>
              <a:t> </a:t>
            </a:r>
            <a:r>
              <a:rPr lang="fr-FR" dirty="0" err="1" smtClean="0"/>
              <a:t>turnings</a:t>
            </a: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/>
              <a:t>Rapidity</a:t>
            </a:r>
            <a:r>
              <a:rPr lang="fr-FR" dirty="0" smtClean="0"/>
              <a:t> of scanning : 0,083 km²/s per UAV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2770950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12</a:t>
            </a:fld>
            <a:endParaRPr kumimoji="0" lang="fr-FR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Evaluations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555776" y="1196752"/>
            <a:ext cx="3024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u="sng" dirty="0" smtClean="0"/>
              <a:t>Scan </a:t>
            </a:r>
            <a:r>
              <a:rPr lang="fr-FR" sz="2400" i="1" u="sng" dirty="0" err="1" smtClean="0"/>
              <a:t>characteristic</a:t>
            </a:r>
            <a:endParaRPr lang="fr-FR" sz="2400" i="1" u="sng" dirty="0" smtClean="0"/>
          </a:p>
          <a:p>
            <a:endParaRPr lang="fr-FR" dirty="0"/>
          </a:p>
          <a:p>
            <a:r>
              <a:rPr lang="fr-FR" dirty="0" err="1" smtClean="0"/>
              <a:t>Both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 manage </a:t>
            </a:r>
            <a:r>
              <a:rPr lang="fr-FR" dirty="0" err="1" smtClean="0"/>
              <a:t>quite</a:t>
            </a:r>
            <a:r>
              <a:rPr lang="fr-FR" dirty="0" smtClean="0"/>
              <a:t> </a:t>
            </a:r>
            <a:r>
              <a:rPr lang="fr-FR" dirty="0" err="1" smtClean="0"/>
              <a:t>well</a:t>
            </a:r>
            <a:r>
              <a:rPr lang="fr-FR" dirty="0" smtClean="0"/>
              <a:t> to </a:t>
            </a:r>
            <a:r>
              <a:rPr lang="fr-FR" dirty="0" err="1" smtClean="0"/>
              <a:t>avoid</a:t>
            </a:r>
            <a:r>
              <a:rPr lang="fr-FR" dirty="0" smtClean="0"/>
              <a:t> </a:t>
            </a:r>
            <a:r>
              <a:rPr lang="fr-FR" dirty="0" err="1" smtClean="0"/>
              <a:t>rescanning</a:t>
            </a:r>
            <a:r>
              <a:rPr lang="fr-FR" dirty="0" smtClean="0"/>
              <a:t> a </a:t>
            </a:r>
            <a:r>
              <a:rPr lang="fr-FR" dirty="0" err="1" smtClean="0"/>
              <a:t>recently</a:t>
            </a:r>
            <a:r>
              <a:rPr lang="fr-FR" dirty="0" smtClean="0"/>
              <a:t> </a:t>
            </a:r>
            <a:r>
              <a:rPr lang="fr-FR" dirty="0" err="1" smtClean="0"/>
              <a:t>scanned</a:t>
            </a:r>
            <a:r>
              <a:rPr lang="fr-FR" dirty="0" smtClean="0"/>
              <a:t> area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764704"/>
            <a:ext cx="3240360" cy="5452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024" y="3284984"/>
            <a:ext cx="4329844" cy="946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2771800" y="479715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Pheromone</a:t>
            </a:r>
            <a:r>
              <a:rPr lang="fr-FR" dirty="0" smtClean="0"/>
              <a:t> &gt; </a:t>
            </a:r>
            <a:r>
              <a:rPr lang="fr-FR" dirty="0" err="1" smtClean="0"/>
              <a:t>Random</a:t>
            </a:r>
            <a:endParaRPr lang="fr-FR" dirty="0" smtClean="0"/>
          </a:p>
        </p:txBody>
      </p:sp>
      <p:sp>
        <p:nvSpPr>
          <p:cNvPr id="4" name="Flèche vers le bas 3"/>
          <p:cNvSpPr/>
          <p:nvPr/>
        </p:nvSpPr>
        <p:spPr>
          <a:xfrm>
            <a:off x="3347864" y="4231429"/>
            <a:ext cx="576064" cy="565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Virage 6"/>
          <p:cNvSpPr/>
          <p:nvPr/>
        </p:nvSpPr>
        <p:spPr>
          <a:xfrm flipV="1">
            <a:off x="4149316" y="2708920"/>
            <a:ext cx="1512168" cy="576064"/>
          </a:xfrm>
          <a:prstGeom prst="bentArrow">
            <a:avLst>
              <a:gd name="adj1" fmla="val 26040"/>
              <a:gd name="adj2" fmla="val 31282"/>
              <a:gd name="adj3" fmla="val 50000"/>
              <a:gd name="adj4" fmla="val 60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3203848" y="6356350"/>
            <a:ext cx="289560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</p:spTree>
    <p:extLst>
      <p:ext uri="{BB962C8B-B14F-4D97-AF65-F5344CB8AC3E}">
        <p14:creationId xmlns:p14="http://schemas.microsoft.com/office/powerpoint/2010/main" val="198423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13</a:t>
            </a:fld>
            <a:endParaRPr kumimoji="0" lang="fr-FR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Evaluations</a:t>
            </a:r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483768" y="1173167"/>
            <a:ext cx="6355432" cy="4297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411760" y="1543432"/>
            <a:ext cx="30243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u="sng" dirty="0"/>
              <a:t>C</a:t>
            </a:r>
            <a:r>
              <a:rPr lang="fr-FR" sz="2400" i="1" u="sng" dirty="0" smtClean="0"/>
              <a:t>ommunication</a:t>
            </a:r>
            <a:endParaRPr lang="fr-FR" i="1" u="sng" dirty="0" smtClean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Low</a:t>
            </a:r>
            <a:r>
              <a:rPr lang="fr-FR" dirty="0" smtClean="0"/>
              <a:t> </a:t>
            </a:r>
            <a:r>
              <a:rPr lang="fr-FR" dirty="0" smtClean="0"/>
              <a:t>constant </a:t>
            </a:r>
            <a:r>
              <a:rPr lang="fr-FR" dirty="0" err="1" smtClean="0"/>
              <a:t>connectivity</a:t>
            </a:r>
            <a:endParaRPr lang="fr-FR" dirty="0" smtClean="0"/>
          </a:p>
          <a:p>
            <a:endParaRPr lang="fr-F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 smtClean="0"/>
              <a:t>UAVs </a:t>
            </a:r>
            <a:r>
              <a:rPr lang="en-US" dirty="0"/>
              <a:t>for a fully </a:t>
            </a:r>
            <a:r>
              <a:rPr lang="en-US" dirty="0" smtClean="0"/>
              <a:t>network connected</a:t>
            </a:r>
          </a:p>
          <a:p>
            <a:endParaRPr lang="en-US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195" y="841132"/>
            <a:ext cx="3253688" cy="5412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31840" y="6356350"/>
            <a:ext cx="289560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</p:spTree>
    <p:extLst>
      <p:ext uri="{BB962C8B-B14F-4D97-AF65-F5344CB8AC3E}">
        <p14:creationId xmlns:p14="http://schemas.microsoft.com/office/powerpoint/2010/main" val="2618778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14</a:t>
            </a:fld>
            <a:endParaRPr kumimoji="0" lang="fr-FR"/>
          </a:p>
        </p:txBody>
      </p:sp>
      <p:sp>
        <p:nvSpPr>
          <p:cNvPr id="6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419872" y="227687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Pheromone</a:t>
            </a:r>
            <a:r>
              <a:rPr lang="fr-FR" dirty="0" smtClean="0"/>
              <a:t> </a:t>
            </a:r>
            <a:r>
              <a:rPr lang="fr-FR" dirty="0" smtClean="0"/>
              <a:t>model good scan </a:t>
            </a:r>
            <a:r>
              <a:rPr lang="fr-FR" dirty="0" err="1" smtClean="0"/>
              <a:t>bad</a:t>
            </a:r>
            <a:r>
              <a:rPr lang="fr-FR" dirty="0" smtClean="0"/>
              <a:t> </a:t>
            </a:r>
            <a:r>
              <a:rPr lang="fr-FR" dirty="0" err="1" smtClean="0"/>
              <a:t>connectivity</a:t>
            </a:r>
            <a:endParaRPr lang="fr-FR" dirty="0" smtClean="0"/>
          </a:p>
        </p:txBody>
      </p:sp>
      <p:sp>
        <p:nvSpPr>
          <p:cNvPr id="9" name="ZoneTexte 8"/>
          <p:cNvSpPr txBox="1"/>
          <p:nvPr/>
        </p:nvSpPr>
        <p:spPr>
          <a:xfrm>
            <a:off x="6300192" y="5733256"/>
            <a:ext cx="19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To Be </a:t>
            </a:r>
            <a:r>
              <a:rPr lang="fr-FR" dirty="0" err="1" smtClean="0"/>
              <a:t>Continued</a:t>
            </a:r>
            <a:r>
              <a:rPr lang="fr-FR" dirty="0"/>
              <a:t> </a:t>
            </a:r>
            <a:r>
              <a:rPr lang="fr-FR" dirty="0" smtClean="0"/>
              <a:t>…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15</a:t>
            </a:fld>
            <a:endParaRPr kumimoji="0"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5400" dirty="0"/>
              <a:t>Nouveau travail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16</a:t>
            </a:fld>
            <a:endParaRPr kumimoji="0"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17</a:t>
            </a:fld>
            <a:endParaRPr kumimoji="0"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 lang="fr-FR"/>
            </a:pPr>
            <a:r>
              <a:rPr lang="fr-FR"/>
              <a:t>Ressources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defRPr lang="fr-FR"/>
            </a:pPr>
            <a:r>
              <a:rPr lang="fr-FR"/>
              <a:t>&lt;Texte du site intranet ici&gt;</a:t>
            </a:r>
            <a:r>
              <a:t/>
            </a:r>
            <a:br/>
            <a:r>
              <a:rPr lang="fr-FR" u="sng">
                <a:solidFill>
                  <a:schemeClr val="tx2"/>
                </a:solidFill>
              </a:rPr>
              <a:t>&lt;lien hypertexte ici&gt;</a:t>
            </a:r>
            <a:endParaRPr lang="fr-FR" u="sng"/>
          </a:p>
          <a:p>
            <a:pPr>
              <a:defRPr lang="fr-FR"/>
            </a:pPr>
            <a:endParaRPr lang="fr-FR"/>
          </a:p>
          <a:p>
            <a:pPr>
              <a:defRPr lang="fr-FR"/>
            </a:pPr>
            <a:r>
              <a:rPr lang="fr-FR"/>
              <a:t>&lt;Texte de support de lecture supplémentaire ici&gt;</a:t>
            </a:r>
            <a:r>
              <a:t/>
            </a:r>
            <a:br/>
            <a:r>
              <a:rPr lang="fr-FR" u="sng">
                <a:solidFill>
                  <a:schemeClr val="tx2"/>
                </a:solidFill>
              </a:rPr>
              <a:t>&lt;lien hypertexte ici&gt;</a:t>
            </a:r>
            <a:endParaRPr lang="fr-FR"/>
          </a:p>
          <a:p>
            <a:pPr>
              <a:buFontTx/>
              <a:buNone/>
              <a:defRPr lang="fr-FR"/>
            </a:pPr>
            <a:endParaRPr lang="fr-FR"/>
          </a:p>
          <a:p>
            <a:pPr>
              <a:defRPr lang="fr-FR"/>
            </a:pPr>
            <a:r>
              <a:rPr lang="fr-FR"/>
              <a:t>Cet ensemble de diapositives et ressources connexes :</a:t>
            </a:r>
            <a:r>
              <a:t/>
            </a:r>
            <a:br/>
            <a:r>
              <a:rPr lang="fr-FR" u="sng">
                <a:solidFill>
                  <a:schemeClr val="tx2"/>
                </a:solidFill>
              </a:rPr>
              <a:t>&lt;lien hypertexte ici&gt;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18</a:t>
            </a:fld>
            <a:endParaRPr kumimoji="0"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fr-FR"/>
            </a:pPr>
            <a:r>
              <a:rPr lang="fr-FR"/>
              <a:t>Vous avez des questions ?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19</a:t>
            </a:fld>
            <a:endParaRPr kumimoji="0"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</a:t>
            </a:fld>
            <a:endParaRPr kumimoji="0"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 dirty="0"/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Problematic</a:t>
            </a:r>
            <a:endParaRPr lang="fr-FR" dirty="0"/>
          </a:p>
        </p:txBody>
      </p:sp>
      <p:sp>
        <p:nvSpPr>
          <p:cNvPr id="12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62000" y="1596413"/>
            <a:ext cx="8077200" cy="4297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600" dirty="0" smtClean="0"/>
          </a:p>
          <a:p>
            <a:pPr lvl="1"/>
            <a:endParaRPr lang="fr-FR" sz="2600" dirty="0" smtClean="0"/>
          </a:p>
          <a:p>
            <a:pPr marL="457200" lvl="1" indent="0">
              <a:buNone/>
            </a:pPr>
            <a:r>
              <a:rPr lang="fr-FR" sz="2600" dirty="0" smtClean="0"/>
              <a:t>Use </a:t>
            </a:r>
            <a:r>
              <a:rPr lang="fr-FR" sz="2600" dirty="0" err="1" smtClean="0"/>
              <a:t>mobility</a:t>
            </a:r>
            <a:r>
              <a:rPr lang="fr-FR" sz="2600" dirty="0" smtClean="0"/>
              <a:t> model </a:t>
            </a:r>
            <a:r>
              <a:rPr lang="fr-FR" sz="2600" dirty="0" err="1" smtClean="0"/>
              <a:t>that</a:t>
            </a:r>
            <a:r>
              <a:rPr lang="fr-FR" sz="2600" dirty="0" smtClean="0"/>
              <a:t> </a:t>
            </a:r>
            <a:r>
              <a:rPr lang="fr-FR" sz="2600" dirty="0" err="1" smtClean="0"/>
              <a:t>most</a:t>
            </a:r>
            <a:r>
              <a:rPr lang="fr-FR" sz="2600" dirty="0" smtClean="0"/>
              <a:t> </a:t>
            </a:r>
            <a:r>
              <a:rPr lang="fr-FR" sz="2600" dirty="0" err="1" smtClean="0"/>
              <a:t>closely</a:t>
            </a:r>
            <a:r>
              <a:rPr lang="fr-FR" sz="2600" dirty="0" smtClean="0"/>
              <a:t> matches the </a:t>
            </a:r>
            <a:r>
              <a:rPr lang="fr-FR" sz="2600" dirty="0" err="1" smtClean="0"/>
              <a:t>results</a:t>
            </a:r>
            <a:r>
              <a:rPr lang="fr-FR" sz="2600" dirty="0" smtClean="0"/>
              <a:t> of real-world </a:t>
            </a:r>
            <a:r>
              <a:rPr lang="fr-FR" sz="2600" dirty="0" smtClean="0"/>
              <a:t>scenario.</a:t>
            </a:r>
            <a:endParaRPr lang="fr-FR" sz="2600" dirty="0" smtClean="0"/>
          </a:p>
          <a:p>
            <a:pPr marL="457200" lvl="1" indent="0">
              <a:buNone/>
            </a:pPr>
            <a:endParaRPr lang="fr-FR" sz="2600" dirty="0" smtClean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 lang="fr-FR"/>
            </a:pPr>
            <a:r>
              <a:rPr lang="fr-FR"/>
              <a:t>Annexe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20</a:t>
            </a:fld>
            <a:endParaRPr kumimoji="0"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3</a:t>
            </a:fld>
            <a:endParaRPr kumimoji="0"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 dirty="0"/>
          </a:p>
        </p:txBody>
      </p: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mtClean="0"/>
              <a:t>Introduction</a:t>
            </a:r>
            <a:endParaRPr lang="fr-FR" dirty="0"/>
          </a:p>
        </p:txBody>
      </p:sp>
      <p:sp>
        <p:nvSpPr>
          <p:cNvPr id="10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62000" y="1596413"/>
            <a:ext cx="8077200" cy="429736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MANET</a:t>
            </a:r>
          </a:p>
          <a:p>
            <a:pPr lvl="1"/>
            <a:r>
              <a:rPr lang="fr-FR" dirty="0" smtClean="0"/>
              <a:t>Mobile Ad Hoc Network</a:t>
            </a:r>
          </a:p>
          <a:p>
            <a:pPr lvl="1"/>
            <a:r>
              <a:rPr lang="fr-FR" dirty="0" smtClean="0"/>
              <a:t>Networks of mobile </a:t>
            </a:r>
            <a:r>
              <a:rPr lang="fr-FR" dirty="0" err="1" smtClean="0"/>
              <a:t>entities</a:t>
            </a:r>
            <a:endParaRPr lang="fr-FR" dirty="0" smtClean="0"/>
          </a:p>
          <a:p>
            <a:pPr lvl="1"/>
            <a:r>
              <a:rPr lang="fr-FR" dirty="0" err="1" smtClean="0"/>
              <a:t>Collect</a:t>
            </a:r>
            <a:r>
              <a:rPr lang="fr-FR" dirty="0" smtClean="0"/>
              <a:t>, </a:t>
            </a:r>
            <a:r>
              <a:rPr lang="fr-FR" dirty="0" err="1" smtClean="0"/>
              <a:t>process</a:t>
            </a:r>
            <a:r>
              <a:rPr lang="fr-FR" dirty="0" smtClean="0"/>
              <a:t> and transmit data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UAV </a:t>
            </a:r>
          </a:p>
          <a:p>
            <a:pPr lvl="1"/>
            <a:r>
              <a:rPr lang="fr-FR" dirty="0" smtClean="0"/>
              <a:t>Application of </a:t>
            </a:r>
            <a:r>
              <a:rPr lang="fr-FR" dirty="0" err="1" smtClean="0"/>
              <a:t>mobility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UAVs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2 </a:t>
            </a:r>
            <a:r>
              <a:rPr lang="fr-FR" dirty="0" err="1" smtClean="0"/>
              <a:t>differents</a:t>
            </a:r>
            <a:r>
              <a:rPr lang="fr-FR" dirty="0" smtClean="0"/>
              <a:t> </a:t>
            </a:r>
            <a:r>
              <a:rPr lang="fr-FR" dirty="0" err="1" smtClean="0"/>
              <a:t>mobility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fr-FR" dirty="0" smtClean="0"/>
          </a:p>
          <a:p>
            <a:pPr lvl="1"/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Waypoint</a:t>
            </a:r>
            <a:endParaRPr lang="fr-FR" dirty="0" smtClean="0"/>
          </a:p>
          <a:p>
            <a:pPr lvl="1"/>
            <a:r>
              <a:rPr lang="fr-FR" dirty="0" err="1" smtClean="0"/>
              <a:t>Distributed</a:t>
            </a:r>
            <a:r>
              <a:rPr lang="fr-FR" dirty="0" smtClean="0"/>
              <a:t> </a:t>
            </a:r>
            <a:r>
              <a:rPr lang="fr-FR" dirty="0" err="1" smtClean="0"/>
              <a:t>Pheromone</a:t>
            </a:r>
            <a:r>
              <a:rPr lang="fr-FR" dirty="0" smtClean="0"/>
              <a:t> </a:t>
            </a:r>
            <a:r>
              <a:rPr lang="fr-FR" dirty="0" err="1" smtClean="0"/>
              <a:t>Repel</a:t>
            </a:r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fr-FR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4</a:t>
            </a:fld>
            <a:endParaRPr kumimoji="0" lang="fr-FR"/>
          </a:p>
        </p:txBody>
      </p:sp>
      <p:sp>
        <p:nvSpPr>
          <p:cNvPr id="6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Scenarios</a:t>
            </a:r>
            <a:endParaRPr lang="fr-FR" dirty="0"/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483768" y="1596413"/>
            <a:ext cx="6355432" cy="42973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Objectives</a:t>
            </a:r>
          </a:p>
          <a:p>
            <a:pPr lvl="1"/>
            <a:r>
              <a:rPr lang="fr-FR" dirty="0"/>
              <a:t>Scan area in a </a:t>
            </a:r>
            <a:r>
              <a:rPr lang="fr-FR" dirty="0" err="1"/>
              <a:t>limited</a:t>
            </a:r>
            <a:r>
              <a:rPr lang="fr-FR" dirty="0"/>
              <a:t> time</a:t>
            </a:r>
          </a:p>
          <a:p>
            <a:pPr lvl="1"/>
            <a:r>
              <a:rPr lang="fr-FR" dirty="0" smtClean="0"/>
              <a:t>Scan the </a:t>
            </a:r>
            <a:r>
              <a:rPr lang="fr-FR" dirty="0" err="1" smtClean="0"/>
              <a:t>entire</a:t>
            </a:r>
            <a:r>
              <a:rPr lang="fr-FR" dirty="0" smtClean="0"/>
              <a:t> area </a:t>
            </a:r>
            <a:r>
              <a:rPr lang="fr-FR" dirty="0" err="1" smtClean="0"/>
              <a:t>regularly</a:t>
            </a:r>
            <a:r>
              <a:rPr lang="fr-FR" dirty="0" smtClean="0"/>
              <a:t>, but </a:t>
            </a:r>
            <a:r>
              <a:rPr lang="fr-FR" dirty="0" err="1" smtClean="0"/>
              <a:t>at</a:t>
            </a:r>
            <a:r>
              <a:rPr lang="fr-FR" dirty="0" smtClean="0"/>
              <a:t> least once </a:t>
            </a:r>
            <a:r>
              <a:rPr lang="fr-FR" dirty="0" err="1" smtClean="0"/>
              <a:t>every</a:t>
            </a:r>
            <a:r>
              <a:rPr lang="fr-FR" dirty="0" smtClean="0"/>
              <a:t> </a:t>
            </a:r>
            <a:r>
              <a:rPr lang="fr-FR" dirty="0" err="1" smtClean="0"/>
              <a:t>hour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err="1" smtClean="0"/>
              <a:t>Characteristics</a:t>
            </a:r>
            <a:endParaRPr lang="fr-FR" dirty="0" smtClean="0"/>
          </a:p>
          <a:p>
            <a:pPr lvl="1"/>
            <a:r>
              <a:rPr lang="fr-FR" dirty="0" smtClean="0"/>
              <a:t>Square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side</a:t>
            </a:r>
            <a:r>
              <a:rPr lang="fr-FR" dirty="0" smtClean="0"/>
              <a:t> </a:t>
            </a:r>
            <a:r>
              <a:rPr lang="fr-FR" dirty="0" err="1" smtClean="0"/>
              <a:t>length</a:t>
            </a:r>
            <a:r>
              <a:rPr lang="fr-FR" dirty="0" smtClean="0"/>
              <a:t> of 30 Km</a:t>
            </a:r>
          </a:p>
          <a:p>
            <a:pPr lvl="1"/>
            <a:r>
              <a:rPr lang="fr-FR" dirty="0" smtClean="0"/>
              <a:t>10 </a:t>
            </a:r>
            <a:r>
              <a:rPr lang="fr-FR" dirty="0" err="1" smtClean="0"/>
              <a:t>UAVs</a:t>
            </a:r>
            <a:r>
              <a:rPr lang="fr-FR" dirty="0" smtClean="0"/>
              <a:t> per </a:t>
            </a:r>
            <a:r>
              <a:rPr lang="fr-FR" dirty="0" err="1" smtClean="0"/>
              <a:t>run</a:t>
            </a:r>
            <a:endParaRPr lang="fr-FR" dirty="0" smtClean="0"/>
          </a:p>
          <a:p>
            <a:pPr lvl="1"/>
            <a:r>
              <a:rPr lang="fr-FR" dirty="0" err="1" smtClean="0"/>
              <a:t>Fixed</a:t>
            </a:r>
            <a:r>
              <a:rPr lang="fr-FR" dirty="0" smtClean="0"/>
              <a:t> </a:t>
            </a:r>
            <a:r>
              <a:rPr lang="fr-FR" dirty="0" err="1" smtClean="0"/>
              <a:t>wing</a:t>
            </a:r>
            <a:r>
              <a:rPr lang="fr-FR" dirty="0" smtClean="0"/>
              <a:t> </a:t>
            </a:r>
            <a:r>
              <a:rPr lang="fr-FR" dirty="0" err="1" smtClean="0"/>
              <a:t>aircraft</a:t>
            </a:r>
            <a:endParaRPr lang="fr-FR" dirty="0" smtClean="0"/>
          </a:p>
          <a:p>
            <a:pPr lvl="1"/>
            <a:r>
              <a:rPr lang="fr-FR" dirty="0" err="1" smtClean="0"/>
              <a:t>UAVs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the middle of </a:t>
            </a:r>
            <a:r>
              <a:rPr lang="fr-FR" dirty="0" err="1" smtClean="0"/>
              <a:t>south</a:t>
            </a:r>
            <a:r>
              <a:rPr lang="fr-FR" dirty="0" smtClean="0"/>
              <a:t> </a:t>
            </a:r>
            <a:r>
              <a:rPr lang="fr-FR" dirty="0" err="1" smtClean="0"/>
              <a:t>edge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5</a:t>
            </a:fld>
            <a:endParaRPr kumimoji="0" lang="fr-FR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Scenarios</a:t>
            </a:r>
            <a:endParaRPr lang="fr-FR" dirty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34435" y="1867941"/>
            <a:ext cx="6355432" cy="4297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Requirements</a:t>
            </a:r>
            <a:endParaRPr lang="fr-FR" dirty="0" smtClean="0"/>
          </a:p>
          <a:p>
            <a:pPr lvl="1"/>
            <a:r>
              <a:rPr lang="fr-FR" dirty="0" err="1" smtClean="0"/>
              <a:t>UAVs</a:t>
            </a:r>
            <a:r>
              <a:rPr lang="fr-FR" dirty="0" smtClean="0"/>
              <a:t> are </a:t>
            </a:r>
            <a:r>
              <a:rPr lang="fr-FR" dirty="0" err="1" smtClean="0"/>
              <a:t>autonomous</a:t>
            </a:r>
            <a:endParaRPr lang="fr-FR" dirty="0" smtClean="0"/>
          </a:p>
          <a:p>
            <a:pPr lvl="1"/>
            <a:r>
              <a:rPr lang="fr-FR" dirty="0" err="1" smtClean="0"/>
              <a:t>Regularly</a:t>
            </a:r>
            <a:r>
              <a:rPr lang="fr-FR" dirty="0" smtClean="0"/>
              <a:t> scans</a:t>
            </a:r>
          </a:p>
          <a:p>
            <a:pPr lvl="1"/>
            <a:r>
              <a:rPr lang="fr-FR" dirty="0" err="1" smtClean="0"/>
              <a:t>Randomness</a:t>
            </a:r>
            <a:r>
              <a:rPr lang="fr-FR" dirty="0" smtClean="0"/>
              <a:t> </a:t>
            </a:r>
            <a:r>
              <a:rPr lang="fr-FR" dirty="0" err="1" smtClean="0"/>
              <a:t>element</a:t>
            </a:r>
            <a:r>
              <a:rPr lang="fr-FR" dirty="0" smtClean="0"/>
              <a:t> in </a:t>
            </a:r>
            <a:r>
              <a:rPr lang="fr-FR" dirty="0" err="1" smtClean="0"/>
              <a:t>mobility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fr-FR" dirty="0" smtClean="0"/>
          </a:p>
          <a:p>
            <a:pPr lvl="1"/>
            <a:r>
              <a:rPr lang="fr-FR" dirty="0" smtClean="0"/>
              <a:t>Data must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returned</a:t>
            </a:r>
            <a:r>
              <a:rPr lang="fr-FR" dirty="0" smtClean="0"/>
              <a:t> to the C&amp;C</a:t>
            </a:r>
          </a:p>
          <a:p>
            <a:pPr lvl="1"/>
            <a:r>
              <a:rPr lang="fr-FR" dirty="0" err="1" smtClean="0"/>
              <a:t>Lost</a:t>
            </a:r>
            <a:r>
              <a:rPr lang="fr-FR" dirty="0" smtClean="0"/>
              <a:t> or </a:t>
            </a:r>
            <a:r>
              <a:rPr lang="fr-FR" dirty="0" err="1" smtClean="0"/>
              <a:t>unaivalable</a:t>
            </a:r>
            <a:r>
              <a:rPr lang="fr-FR" dirty="0" smtClean="0"/>
              <a:t> </a:t>
            </a:r>
            <a:r>
              <a:rPr lang="fr-FR" dirty="0" err="1" smtClean="0"/>
              <a:t>UAVs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important</a:t>
            </a:r>
          </a:p>
          <a:p>
            <a:pPr lvl="1"/>
            <a:r>
              <a:rPr lang="fr-FR" dirty="0" smtClean="0"/>
              <a:t>Communication </a:t>
            </a:r>
            <a:r>
              <a:rPr lang="fr-FR" dirty="0" err="1" smtClean="0"/>
              <a:t>bandwidth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limited</a:t>
            </a: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6</a:t>
            </a:fld>
            <a:endParaRPr kumimoji="0" lang="fr-FR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Models</a:t>
            </a:r>
            <a:endParaRPr lang="fr-FR" dirty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34435" y="1844824"/>
            <a:ext cx="6355432" cy="4284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Properties</a:t>
            </a:r>
            <a:endParaRPr lang="fr-FR" dirty="0" smtClean="0"/>
          </a:p>
          <a:p>
            <a:pPr lvl="1"/>
            <a:r>
              <a:rPr lang="fr-FR" sz="2000" dirty="0" smtClean="0"/>
              <a:t>Min an Max air speed and </a:t>
            </a:r>
            <a:r>
              <a:rPr lang="fr-FR" sz="2000" dirty="0" err="1" smtClean="0"/>
              <a:t>can’t</a:t>
            </a:r>
            <a:r>
              <a:rPr lang="fr-FR" sz="2000" dirty="0" smtClean="0"/>
              <a:t> </a:t>
            </a:r>
            <a:r>
              <a:rPr lang="fr-FR" sz="2000" dirty="0" err="1" smtClean="0"/>
              <a:t>changed</a:t>
            </a:r>
            <a:r>
              <a:rPr lang="fr-FR" sz="2000" dirty="0" smtClean="0"/>
              <a:t> direction in an instant</a:t>
            </a:r>
          </a:p>
          <a:p>
            <a:pPr lvl="1"/>
            <a:r>
              <a:rPr lang="fr-FR" sz="2000" dirty="0" smtClean="0"/>
              <a:t>No collisions </a:t>
            </a:r>
            <a:r>
              <a:rPr lang="fr-FR" sz="2000" dirty="0" err="1" smtClean="0"/>
              <a:t>thanks</a:t>
            </a:r>
            <a:r>
              <a:rPr lang="fr-FR" sz="2000" dirty="0" smtClean="0"/>
              <a:t> to altitude </a:t>
            </a:r>
            <a:r>
              <a:rPr lang="fr-FR" sz="2000" dirty="0" err="1" smtClean="0"/>
              <a:t>adjustements</a:t>
            </a:r>
            <a:endParaRPr lang="fr-FR" sz="2000" dirty="0" smtClean="0"/>
          </a:p>
          <a:p>
            <a:pPr lvl="1"/>
            <a:r>
              <a:rPr lang="en-US" sz="2000" dirty="0"/>
              <a:t>Flight altitude: 3500 meters (11 000 feet)</a:t>
            </a:r>
          </a:p>
          <a:p>
            <a:pPr lvl="1"/>
            <a:r>
              <a:rPr lang="en-US" sz="2000" dirty="0"/>
              <a:t>Flight speed: 150 km/h (41.7 m/s, 81.0 knots)</a:t>
            </a:r>
          </a:p>
          <a:p>
            <a:pPr lvl="1"/>
            <a:r>
              <a:rPr lang="fr-FR" sz="2000" dirty="0" err="1"/>
              <a:t>Turn</a:t>
            </a:r>
            <a:r>
              <a:rPr lang="fr-FR" sz="2000" dirty="0"/>
              <a:t> radius: 500 </a:t>
            </a:r>
            <a:r>
              <a:rPr lang="fr-FR" sz="2000" dirty="0" err="1" smtClean="0"/>
              <a:t>meters</a:t>
            </a:r>
            <a:endParaRPr lang="fr-FR" sz="2000" dirty="0" smtClean="0"/>
          </a:p>
          <a:p>
            <a:pPr lvl="1"/>
            <a:r>
              <a:rPr lang="fr-FR" sz="2000" dirty="0" err="1" smtClean="0"/>
              <a:t>Infinite</a:t>
            </a:r>
            <a:r>
              <a:rPr lang="fr-FR" sz="2000" dirty="0" smtClean="0"/>
              <a:t> </a:t>
            </a:r>
            <a:r>
              <a:rPr lang="fr-FR" sz="2000" dirty="0" err="1" smtClean="0"/>
              <a:t>bandwidth</a:t>
            </a:r>
            <a:r>
              <a:rPr lang="fr-FR" sz="2000" dirty="0" smtClean="0"/>
              <a:t> </a:t>
            </a:r>
            <a:r>
              <a:rPr lang="fr-FR" sz="2000" dirty="0" err="1" smtClean="0"/>
              <a:t>between</a:t>
            </a:r>
            <a:r>
              <a:rPr lang="fr-FR" sz="2000" dirty="0" smtClean="0"/>
              <a:t> 2 </a:t>
            </a:r>
            <a:r>
              <a:rPr lang="fr-FR" sz="2000" dirty="0" err="1" smtClean="0"/>
              <a:t>UAV’s</a:t>
            </a:r>
            <a:r>
              <a:rPr lang="fr-FR" sz="2000" dirty="0" smtClean="0"/>
              <a:t> </a:t>
            </a:r>
            <a:r>
              <a:rPr lang="fr-FR" sz="2000" dirty="0" err="1" smtClean="0"/>
              <a:t>within</a:t>
            </a:r>
            <a:r>
              <a:rPr lang="fr-FR" sz="2000" dirty="0" smtClean="0"/>
              <a:t> 8000m</a:t>
            </a:r>
            <a:endParaRPr lang="fr-FR" sz="2000" dirty="0"/>
          </a:p>
          <a:p>
            <a:pPr lvl="1"/>
            <a:r>
              <a:rPr lang="fr-FR" sz="2000" dirty="0" smtClean="0"/>
              <a:t>Scan zone 2000x1000 m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613832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7</a:t>
            </a:fld>
            <a:endParaRPr kumimoji="0" lang="fr-FR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Models</a:t>
            </a:r>
            <a:endParaRPr lang="fr-FR" dirty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34435" y="1700808"/>
            <a:ext cx="6355432" cy="7920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Mobility</a:t>
            </a:r>
            <a:r>
              <a:rPr lang="fr-FR" dirty="0" smtClean="0"/>
              <a:t> Model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669" y="2708920"/>
            <a:ext cx="6402531" cy="2145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 dirty="0"/>
          </a:p>
        </p:txBody>
      </p:sp>
    </p:spTree>
    <p:extLst>
      <p:ext uri="{BB962C8B-B14F-4D97-AF65-F5344CB8AC3E}">
        <p14:creationId xmlns:p14="http://schemas.microsoft.com/office/powerpoint/2010/main" val="2083365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8</a:t>
            </a:fld>
            <a:endParaRPr kumimoji="0" lang="fr-FR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Models</a:t>
            </a:r>
            <a:endParaRPr lang="fr-FR" dirty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483768" y="1916832"/>
            <a:ext cx="6355432" cy="4297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Pheromone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fr-FR" dirty="0" smtClean="0"/>
          </a:p>
          <a:p>
            <a:pPr lvl="1"/>
            <a:r>
              <a:rPr lang="fr-FR" dirty="0" smtClean="0"/>
              <a:t>One </a:t>
            </a:r>
            <a:r>
              <a:rPr lang="fr-FR" dirty="0" err="1" smtClean="0"/>
              <a:t>pheromone</a:t>
            </a:r>
            <a:r>
              <a:rPr lang="fr-FR" dirty="0" smtClean="0"/>
              <a:t> </a:t>
            </a:r>
            <a:r>
              <a:rPr lang="fr-FR" dirty="0" err="1" smtClean="0"/>
              <a:t>map</a:t>
            </a:r>
            <a:r>
              <a:rPr lang="fr-FR" dirty="0" smtClean="0"/>
              <a:t> per UAV</a:t>
            </a:r>
          </a:p>
          <a:p>
            <a:pPr lvl="1"/>
            <a:r>
              <a:rPr lang="fr-FR" dirty="0" smtClean="0"/>
              <a:t>Marks the areas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they</a:t>
            </a:r>
            <a:r>
              <a:rPr lang="fr-FR" dirty="0" smtClean="0"/>
              <a:t> have </a:t>
            </a:r>
            <a:r>
              <a:rPr lang="fr-FR" dirty="0" smtClean="0"/>
              <a:t>been </a:t>
            </a:r>
            <a:r>
              <a:rPr lang="fr-FR" dirty="0" err="1" smtClean="0"/>
              <a:t>scanned</a:t>
            </a:r>
            <a:endParaRPr lang="fr-FR" dirty="0" smtClean="0"/>
          </a:p>
          <a:p>
            <a:pPr lvl="1"/>
            <a:r>
              <a:rPr lang="fr-FR" dirty="0" smtClean="0"/>
              <a:t>Broadcast </a:t>
            </a:r>
            <a:r>
              <a:rPr lang="fr-FR" dirty="0" err="1" smtClean="0"/>
              <a:t>regularly</a:t>
            </a:r>
            <a:r>
              <a:rPr lang="fr-FR" dirty="0" smtClean="0"/>
              <a:t> a local area </a:t>
            </a:r>
            <a:r>
              <a:rPr lang="fr-FR" dirty="0" err="1" smtClean="0"/>
              <a:t>pheromone</a:t>
            </a:r>
            <a:r>
              <a:rPr lang="fr-FR" dirty="0" smtClean="0"/>
              <a:t> </a:t>
            </a:r>
            <a:r>
              <a:rPr lang="fr-FR" dirty="0" err="1" smtClean="0"/>
              <a:t>map</a:t>
            </a: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3618246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9</a:t>
            </a:fld>
            <a:endParaRPr kumimoji="0" lang="fr-FR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149201"/>
            <a:ext cx="8077200" cy="9035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Models</a:t>
            </a:r>
            <a:endParaRPr lang="fr-FR" dirty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483768" y="1052737"/>
            <a:ext cx="6355432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Pheromone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4" y="1628800"/>
            <a:ext cx="4499977" cy="473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2699792" y="6448251"/>
            <a:ext cx="5256584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</p:spTree>
    <p:extLst>
      <p:ext uri="{BB962C8B-B14F-4D97-AF65-F5344CB8AC3E}">
        <p14:creationId xmlns:p14="http://schemas.microsoft.com/office/powerpoint/2010/main" val="1942935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Form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615</Words>
  <Application>Microsoft Office PowerPoint</Application>
  <PresentationFormat>Affichage à l'écran (4:3)</PresentationFormat>
  <Paragraphs>175</Paragraphs>
  <Slides>20</Slides>
  <Notes>20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Formation</vt:lpstr>
      <vt:lpstr>Mobility Models for UAV Group Reconnaissance Applications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Nouveau travail</vt:lpstr>
      <vt:lpstr>Présentation PowerPoint</vt:lpstr>
      <vt:lpstr>Ressources</vt:lpstr>
      <vt:lpstr>Vous avez des questions ?</vt:lpstr>
      <vt:lpstr>Annexe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PrésentationPER</dc:title>
  <dc:creator/>
  <cp:lastModifiedBy/>
  <cp:revision>1</cp:revision>
  <dcterms:created xsi:type="dcterms:W3CDTF">2013-11-07T08:24:36Z</dcterms:created>
  <dcterms:modified xsi:type="dcterms:W3CDTF">2013-11-11T18:27:00Z</dcterms:modified>
</cp:coreProperties>
</file>