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tags/tag25.xml" ContentType="application/vnd.openxmlformats-officedocument.presentationml.tags+xml"/>
  <Override PartName="/ppt/notesSlides/notesSlide1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ppt/notesSlides/notesSlide16.xml" ContentType="application/vnd.openxmlformats-officedocument.presentationml.notesSlide+xml"/>
  <Override PartName="/ppt/tags/tag29.xml" ContentType="application/vnd.openxmlformats-officedocument.presentationml.tags+xml"/>
  <Override PartName="/ppt/notesSlides/notesSlide17.xml" ContentType="application/vnd.openxmlformats-officedocument.presentationml.notesSlide+xml"/>
  <Override PartName="/ppt/tags/tag30.xml" ContentType="application/vnd.openxmlformats-officedocument.presentationml.tags+xml"/>
  <Override PartName="/ppt/notesSlides/notesSlide18.xml" ContentType="application/vnd.openxmlformats-officedocument.presentationml.notesSlide+xml"/>
  <Override PartName="/ppt/tags/tag31.xml" ContentType="application/vnd.openxmlformats-officedocument.presentationml.tags+xml"/>
  <Override PartName="/ppt/notesSlides/notesSlide19.xml" ContentType="application/vnd.openxmlformats-officedocument.presentationml.notesSlide+xml"/>
  <Override PartName="/ppt/tags/tag32.xml" ContentType="application/vnd.openxmlformats-officedocument.presentationml.tags+xml"/>
  <Override PartName="/ppt/notesSlides/notesSlide20.xml" ContentType="application/vnd.openxmlformats-officedocument.presentationml.notesSlide+xml"/>
  <Override PartName="/ppt/tags/tag33.xml" ContentType="application/vnd.openxmlformats-officedocument.presentationml.tags+xml"/>
  <Override PartName="/ppt/notesSlides/notesSlide21.xml" ContentType="application/vnd.openxmlformats-officedocument.presentationml.notesSlide+xml"/>
  <Override PartName="/ppt/tags/tag34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3.xml" ContentType="application/vnd.openxmlformats-officedocument.presentationml.notesSlide+xml"/>
  <Override PartName="/ppt/tags/tag37.xml" ContentType="application/vnd.openxmlformats-officedocument.presentationml.tags+xml"/>
  <Override PartName="/ppt/notesSlides/notesSlide2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297" r:id="rId3"/>
    <p:sldId id="307" r:id="rId4"/>
    <p:sldId id="261" r:id="rId5"/>
    <p:sldId id="281" r:id="rId6"/>
    <p:sldId id="318" r:id="rId7"/>
    <p:sldId id="298" r:id="rId8"/>
    <p:sldId id="299" r:id="rId9"/>
    <p:sldId id="312" r:id="rId10"/>
    <p:sldId id="311" r:id="rId11"/>
    <p:sldId id="313" r:id="rId12"/>
    <p:sldId id="315" r:id="rId13"/>
    <p:sldId id="292" r:id="rId14"/>
    <p:sldId id="317" r:id="rId15"/>
    <p:sldId id="290" r:id="rId16"/>
    <p:sldId id="289" r:id="rId17"/>
    <p:sldId id="319" r:id="rId18"/>
    <p:sldId id="321" r:id="rId19"/>
    <p:sldId id="322" r:id="rId20"/>
    <p:sldId id="323" r:id="rId21"/>
    <p:sldId id="324" r:id="rId22"/>
    <p:sldId id="326" r:id="rId23"/>
    <p:sldId id="328" r:id="rId24"/>
    <p:sldId id="305" r:id="rId25"/>
    <p:sldId id="296" r:id="rId26"/>
    <p:sldId id="276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E1294DD-CAAF-4760-9C92-EC250ED16D34}">
          <p14:sldIdLst>
            <p14:sldId id="259"/>
            <p14:sldId id="297"/>
          </p14:sldIdLst>
        </p14:section>
        <p14:section name="Context" id="{C43247B6-566F-4286-AB92-30753D77FBCE}">
          <p14:sldIdLst>
            <p14:sldId id="307"/>
          </p14:sldIdLst>
        </p14:section>
        <p14:section name="Problematics" id="{42E3C7F9-5C32-4EA1-B00B-4B5A81599E52}">
          <p14:sldIdLst>
            <p14:sldId id="261"/>
          </p14:sldIdLst>
        </p14:section>
        <p14:section name="Study of existing models" id="{5A54BE42-E97D-454F-B0A5-BBC552549795}">
          <p14:sldIdLst>
            <p14:sldId id="281"/>
            <p14:sldId id="318"/>
          </p14:sldIdLst>
        </p14:section>
        <p14:section name="About the article" id="{41126324-10AB-438F-9DF3-F959160C102D}">
          <p14:sldIdLst>
            <p14:sldId id="298"/>
          </p14:sldIdLst>
        </p14:section>
        <p14:section name="Models from the article" id="{E7F2C077-0AF6-4938-9EA9-EB27897D7CD6}">
          <p14:sldIdLst>
            <p14:sldId id="299"/>
            <p14:sldId id="312"/>
            <p14:sldId id="311"/>
            <p14:sldId id="313"/>
            <p14:sldId id="315"/>
          </p14:sldIdLst>
        </p14:section>
        <p14:section name="Experiments from the article" id="{9F29786E-1AD9-4323-9FAD-4AE23BE78D95}">
          <p14:sldIdLst>
            <p14:sldId id="292"/>
            <p14:sldId id="317"/>
            <p14:sldId id="290"/>
            <p14:sldId id="289"/>
          </p14:sldIdLst>
        </p14:section>
        <p14:section name="Our work" id="{6774C921-6BDB-4BE3-8E2C-73AA037B0D0F}">
          <p14:sldIdLst>
            <p14:sldId id="319"/>
            <p14:sldId id="321"/>
            <p14:sldId id="322"/>
            <p14:sldId id="323"/>
            <p14:sldId id="324"/>
            <p14:sldId id="326"/>
            <p14:sldId id="328"/>
          </p14:sldIdLst>
        </p14:section>
        <p14:section name="Conclusion" id="{DE944B8F-B022-406C-A711-C07C5250481A}">
          <p14:sldIdLst>
            <p14:sldId id="305"/>
            <p14:sldId id="296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FEF9"/>
    <a:srgbClr val="0DFF01"/>
    <a:srgbClr val="EE9F12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81858" autoAdjust="0"/>
  </p:normalViewPr>
  <p:slideViewPr>
    <p:cSldViewPr>
      <p:cViewPr varScale="1">
        <p:scale>
          <a:sx n="57" d="100"/>
          <a:sy n="57" d="100"/>
        </p:scale>
        <p:origin x="17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fr-FR"/>
              <a:t>Scan</a:t>
            </a:r>
            <a:r>
              <a:rPr lang="fr-FR" baseline="0"/>
              <a:t> coverage</a:t>
            </a:r>
            <a:endParaRPr lang="fr-F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7.9247594050743664E-2"/>
          <c:y val="0.15060185185185185"/>
          <c:w val="0.89019685039370078"/>
          <c:h val="0.63609543598716822"/>
        </c:manualLayout>
      </c:layout>
      <c:lineChart>
        <c:grouping val="standard"/>
        <c:varyColors val="0"/>
        <c:ser>
          <c:idx val="1"/>
          <c:order val="0"/>
          <c:tx>
            <c:v>Pheromone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Feuil1!$B$1:$B$20</c:f>
              <c:numCache>
                <c:formatCode>General</c:formatCode>
                <c:ptCount val="20"/>
                <c:pt idx="0">
                  <c:v>16</c:v>
                </c:pt>
                <c:pt idx="1">
                  <c:v>26.6</c:v>
                </c:pt>
                <c:pt idx="2">
                  <c:v>37.700000000000003</c:v>
                </c:pt>
                <c:pt idx="3">
                  <c:v>47.1</c:v>
                </c:pt>
                <c:pt idx="4">
                  <c:v>54.8</c:v>
                </c:pt>
                <c:pt idx="5">
                  <c:v>62.3</c:v>
                </c:pt>
                <c:pt idx="6">
                  <c:v>67</c:v>
                </c:pt>
                <c:pt idx="7">
                  <c:v>73.5</c:v>
                </c:pt>
                <c:pt idx="8">
                  <c:v>78.7</c:v>
                </c:pt>
                <c:pt idx="9">
                  <c:v>83.4</c:v>
                </c:pt>
                <c:pt idx="10">
                  <c:v>86.4</c:v>
                </c:pt>
                <c:pt idx="11">
                  <c:v>88.7</c:v>
                </c:pt>
                <c:pt idx="12">
                  <c:v>90.6</c:v>
                </c:pt>
                <c:pt idx="13">
                  <c:v>92.1</c:v>
                </c:pt>
                <c:pt idx="14">
                  <c:v>93.5</c:v>
                </c:pt>
                <c:pt idx="15">
                  <c:v>94.6</c:v>
                </c:pt>
                <c:pt idx="16">
                  <c:v>95.7</c:v>
                </c:pt>
                <c:pt idx="17">
                  <c:v>96.4</c:v>
                </c:pt>
                <c:pt idx="18">
                  <c:v>97</c:v>
                </c:pt>
                <c:pt idx="19">
                  <c:v>97.5</c:v>
                </c:pt>
              </c:numCache>
            </c:numRef>
          </c:val>
          <c:smooth val="0"/>
        </c:ser>
        <c:ser>
          <c:idx val="2"/>
          <c:order val="1"/>
          <c:tx>
            <c:v>Walk</c:v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Feuil1!$C$1:$C$20</c:f>
              <c:numCache>
                <c:formatCode>General</c:formatCode>
                <c:ptCount val="20"/>
                <c:pt idx="0">
                  <c:v>14</c:v>
                </c:pt>
                <c:pt idx="1">
                  <c:v>24.7</c:v>
                </c:pt>
                <c:pt idx="2">
                  <c:v>34</c:v>
                </c:pt>
                <c:pt idx="3">
                  <c:v>44</c:v>
                </c:pt>
                <c:pt idx="4">
                  <c:v>50</c:v>
                </c:pt>
                <c:pt idx="5">
                  <c:v>57</c:v>
                </c:pt>
                <c:pt idx="6">
                  <c:v>62.5</c:v>
                </c:pt>
                <c:pt idx="7">
                  <c:v>68.400000000000006</c:v>
                </c:pt>
                <c:pt idx="8">
                  <c:v>72.5</c:v>
                </c:pt>
                <c:pt idx="9">
                  <c:v>75.900000000000006</c:v>
                </c:pt>
                <c:pt idx="10">
                  <c:v>78.400000000000006</c:v>
                </c:pt>
                <c:pt idx="11">
                  <c:v>80.3</c:v>
                </c:pt>
                <c:pt idx="12">
                  <c:v>82.6</c:v>
                </c:pt>
                <c:pt idx="13">
                  <c:v>85.6</c:v>
                </c:pt>
                <c:pt idx="14">
                  <c:v>88.1</c:v>
                </c:pt>
                <c:pt idx="15">
                  <c:v>90</c:v>
                </c:pt>
                <c:pt idx="16">
                  <c:v>91</c:v>
                </c:pt>
                <c:pt idx="17">
                  <c:v>93</c:v>
                </c:pt>
                <c:pt idx="18">
                  <c:v>95</c:v>
                </c:pt>
                <c:pt idx="19">
                  <c:v>96.3</c:v>
                </c:pt>
              </c:numCache>
            </c:numRef>
          </c:val>
          <c:smooth val="0"/>
        </c:ser>
        <c:ser>
          <c:idx val="3"/>
          <c:order val="2"/>
          <c:tx>
            <c:v>Waypoint</c:v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Feuil1!$D$1:$D$20</c:f>
              <c:numCache>
                <c:formatCode>General</c:formatCode>
                <c:ptCount val="20"/>
                <c:pt idx="0">
                  <c:v>21</c:v>
                </c:pt>
                <c:pt idx="1">
                  <c:v>36</c:v>
                </c:pt>
                <c:pt idx="2">
                  <c:v>47</c:v>
                </c:pt>
                <c:pt idx="3">
                  <c:v>55</c:v>
                </c:pt>
                <c:pt idx="4">
                  <c:v>62</c:v>
                </c:pt>
                <c:pt idx="5">
                  <c:v>66</c:v>
                </c:pt>
                <c:pt idx="6">
                  <c:v>70</c:v>
                </c:pt>
                <c:pt idx="7">
                  <c:v>73</c:v>
                </c:pt>
                <c:pt idx="8">
                  <c:v>76</c:v>
                </c:pt>
                <c:pt idx="9">
                  <c:v>78</c:v>
                </c:pt>
                <c:pt idx="10">
                  <c:v>80</c:v>
                </c:pt>
                <c:pt idx="11">
                  <c:v>81</c:v>
                </c:pt>
                <c:pt idx="12">
                  <c:v>82</c:v>
                </c:pt>
                <c:pt idx="13">
                  <c:v>83</c:v>
                </c:pt>
                <c:pt idx="14">
                  <c:v>84</c:v>
                </c:pt>
                <c:pt idx="15">
                  <c:v>85</c:v>
                </c:pt>
                <c:pt idx="16">
                  <c:v>86</c:v>
                </c:pt>
                <c:pt idx="17">
                  <c:v>87</c:v>
                </c:pt>
                <c:pt idx="18">
                  <c:v>89</c:v>
                </c:pt>
                <c:pt idx="19">
                  <c:v>90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2350088"/>
        <c:axId val="522356752"/>
      </c:lineChart>
      <c:catAx>
        <c:axId val="522350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Time(MINUTE)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22356752"/>
        <c:crosses val="autoZero"/>
        <c:auto val="1"/>
        <c:lblAlgn val="ctr"/>
        <c:lblOffset val="100"/>
        <c:noMultiLvlLbl val="0"/>
      </c:catAx>
      <c:valAx>
        <c:axId val="5223567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coverage</a:t>
                </a:r>
                <a:r>
                  <a:rPr lang="fr-FR" baseline="0"/>
                  <a:t> area (%)</a:t>
                </a:r>
                <a:endParaRPr lang="fr-F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2235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827449693788278"/>
          <c:y val="0.91724482356372106"/>
          <c:w val="0.50742304491488277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17/01/2014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211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pPr/>
              <a:t>17/01/2014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413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356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720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258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106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363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681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717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054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840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546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79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121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287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197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245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244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863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</a:t>
            </a:r>
            <a:r>
              <a:rPr lang="fr-FR" b="1" dirty="0" smtClean="0"/>
              <a:t>Excellence en ingénierie</a:t>
            </a:r>
            <a:endParaRPr lang="fr-F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Confidentiel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fr-FR" smtClean="0"/>
              <a:pPr/>
              <a:t>25</a:t>
            </a:fld>
            <a:endParaRPr lang="fr-F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44267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</a:t>
            </a:r>
            <a:r>
              <a:rPr lang="fr-FR" b="1" dirty="0" smtClean="0"/>
              <a:t>Excellence en ingénierie</a:t>
            </a:r>
            <a:endParaRPr lang="fr-FR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dirty="0" smtClean="0"/>
              <a:t>Microsoft Confidentiel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fr-FR" smtClean="0"/>
              <a:pPr/>
              <a:t>26</a:t>
            </a:fld>
            <a:endParaRPr lang="fr-FR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4987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702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9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879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988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53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210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17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fr-F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 smtClean="0"/>
              <a:t>Modifiez le style des sous-titres du masque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2000" baseline="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ière-plan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r>
              <a:rPr lang="en-US" dirty="0" smtClean="0"/>
              <a:t>Master 2 – Computer Science – Authors : </a:t>
            </a:r>
            <a:r>
              <a:rPr lang="en-US" dirty="0" err="1" smtClean="0"/>
              <a:t>Castagnet</a:t>
            </a:r>
            <a:r>
              <a:rPr lang="en-US" dirty="0" smtClean="0"/>
              <a:t>, </a:t>
            </a:r>
            <a:r>
              <a:rPr lang="en-US" dirty="0" err="1" smtClean="0"/>
              <a:t>Etcheverry</a:t>
            </a:r>
            <a:r>
              <a:rPr lang="en-US" dirty="0" smtClean="0"/>
              <a:t>, </a:t>
            </a:r>
            <a:r>
              <a:rPr lang="en-US" dirty="0" err="1" smtClean="0"/>
              <a:t>Paziewski</a:t>
            </a:r>
            <a:r>
              <a:rPr lang="en-US" dirty="0" smtClean="0"/>
              <a:t>, </a:t>
            </a:r>
            <a:r>
              <a:rPr lang="en-US" dirty="0" err="1" smtClean="0"/>
              <a:t>Testa</a:t>
            </a:r>
            <a:r>
              <a:rPr lang="en-US" dirty="0" smtClean="0"/>
              <a:t>, </a:t>
            </a:r>
            <a:r>
              <a:rPr lang="en-US" dirty="0" err="1" smtClean="0"/>
              <a:t>Tessier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fr-F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180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3200">
                <a:latin typeface="+mn-lt"/>
              </a:defRPr>
            </a:lvl1pPr>
            <a:lvl2pPr eaLnBrk="1" latinLnBrk="0" hangingPunct="1">
              <a:defRPr kumimoji="0" lang="fr-FR" sz="2800">
                <a:latin typeface="+mn-lt"/>
              </a:defRPr>
            </a:lvl2pPr>
            <a:lvl3pPr eaLnBrk="1" latinLnBrk="0" hangingPunct="1">
              <a:defRPr kumimoji="0" lang="fr-FR" sz="2400">
                <a:latin typeface="+mn-lt"/>
              </a:defRPr>
            </a:lvl3pPr>
            <a:lvl4pPr eaLnBrk="1" latinLnBrk="0" hangingPunct="1">
              <a:defRPr kumimoji="0" lang="fr-FR" sz="2400">
                <a:latin typeface="+mn-lt"/>
              </a:defRPr>
            </a:lvl4pPr>
            <a:lvl5pPr eaLnBrk="1" latinLnBrk="0" hangingPunct="1">
              <a:defRPr kumimoji="0" lang="fr-FR" sz="2400">
                <a:latin typeface="+mn-lt"/>
              </a:defRPr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2 – Computer Science – Authors : Castagnet, Etcheverry, Paziewski, Testa, Tessier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‹N°›</a:t>
            </a:fld>
            <a:endParaRPr kumimoji="0" lang="fr-FR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fr-FR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fr-FR" smtClean="0"/>
              <a:t>Master 2 – Computer Science – Authors : fcastagn, jetcheve, hpaziews, altessie &amp; mtesta</a:t>
            </a:r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 smtClean="0"/>
              <a:t>Modifiez le style du titre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Master 2 – Computer Science – Authors : </a:t>
            </a:r>
            <a:r>
              <a:rPr lang="en-US" dirty="0" err="1" smtClean="0"/>
              <a:t>Castagnet</a:t>
            </a:r>
            <a:r>
              <a:rPr lang="en-US" dirty="0" smtClean="0"/>
              <a:t>, </a:t>
            </a:r>
            <a:r>
              <a:rPr lang="en-US" dirty="0" err="1" smtClean="0"/>
              <a:t>Etcheverry</a:t>
            </a:r>
            <a:r>
              <a:rPr lang="en-US" dirty="0" smtClean="0"/>
              <a:t>, </a:t>
            </a:r>
            <a:r>
              <a:rPr lang="en-US" dirty="0" err="1" smtClean="0"/>
              <a:t>Paziewski</a:t>
            </a:r>
            <a:r>
              <a:rPr lang="en-US" dirty="0" smtClean="0"/>
              <a:t>, </a:t>
            </a:r>
            <a:r>
              <a:rPr lang="en-US" dirty="0" err="1" smtClean="0"/>
              <a:t>Testa</a:t>
            </a:r>
            <a:r>
              <a:rPr lang="en-US" dirty="0" smtClean="0"/>
              <a:t>, </a:t>
            </a:r>
            <a:r>
              <a:rPr lang="en-US" dirty="0" err="1" smtClean="0"/>
              <a:t>Tessier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kumimoji="0"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chart" Target="../charts/chart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Relationship Id="rId6" Type="http://schemas.openxmlformats.org/officeDocument/2006/relationships/image" Target="../media/image27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8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0.jpe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9.jpe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2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267744" y="1700808"/>
            <a:ext cx="6408712" cy="1944216"/>
          </a:xfrm>
        </p:spPr>
        <p:txBody>
          <a:bodyPr>
            <a:normAutofit/>
          </a:bodyPr>
          <a:lstStyle/>
          <a:p>
            <a:r>
              <a:rPr lang="fr-FR" sz="4000" dirty="0" err="1" smtClean="0"/>
              <a:t>Mobility</a:t>
            </a:r>
            <a:r>
              <a:rPr lang="fr-FR" sz="4000" dirty="0" smtClean="0"/>
              <a:t> </a:t>
            </a:r>
            <a:r>
              <a:rPr lang="fr-FR" sz="4000" dirty="0" err="1" smtClean="0"/>
              <a:t>Models</a:t>
            </a:r>
            <a:r>
              <a:rPr lang="fr-FR" sz="4000" dirty="0" smtClean="0"/>
              <a:t> for UAV Group Reconnaissance Applications</a:t>
            </a:r>
            <a:endParaRPr lang="fr-F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37464" y="4327362"/>
            <a:ext cx="4738992" cy="990600"/>
          </a:xfrm>
        </p:spPr>
        <p:txBody>
          <a:bodyPr>
            <a:noAutofit/>
          </a:bodyPr>
          <a:lstStyle/>
          <a:p>
            <a:r>
              <a:rPr lang="fr-FR" i="1" dirty="0" smtClean="0">
                <a:latin typeface="+mn-lt"/>
              </a:rPr>
              <a:t>By </a:t>
            </a:r>
            <a:r>
              <a:rPr lang="fr-FR" i="1" dirty="0" err="1" smtClean="0">
                <a:latin typeface="+mn-lt"/>
              </a:rPr>
              <a:t>Castagnet</a:t>
            </a:r>
            <a:r>
              <a:rPr lang="fr-FR" i="1" dirty="0" smtClean="0">
                <a:latin typeface="+mn-lt"/>
              </a:rPr>
              <a:t> Florian, </a:t>
            </a:r>
            <a:r>
              <a:rPr lang="fr-FR" i="1" dirty="0" err="1">
                <a:solidFill>
                  <a:prstClr val="black"/>
                </a:solidFill>
                <a:latin typeface="+mn-lt"/>
              </a:rPr>
              <a:t>Etcheverry</a:t>
            </a:r>
            <a:r>
              <a:rPr lang="fr-FR" i="1" dirty="0">
                <a:solidFill>
                  <a:prstClr val="black"/>
                </a:solidFill>
                <a:latin typeface="+mn-lt"/>
              </a:rPr>
              <a:t> </a:t>
            </a:r>
            <a:r>
              <a:rPr lang="fr-FR" i="1" dirty="0" smtClean="0">
                <a:latin typeface="+mn-lt"/>
              </a:rPr>
              <a:t>Jérémy, </a:t>
            </a:r>
            <a:r>
              <a:rPr lang="fr-FR" i="1" dirty="0" err="1" smtClean="0">
                <a:latin typeface="+mn-lt"/>
              </a:rPr>
              <a:t>Paziewski</a:t>
            </a:r>
            <a:r>
              <a:rPr lang="fr-FR" i="1" dirty="0" smtClean="0">
                <a:latin typeface="+mn-lt"/>
              </a:rPr>
              <a:t> Hayley, </a:t>
            </a:r>
            <a:r>
              <a:rPr lang="fr-FR" i="1" dirty="0" smtClean="0">
                <a:solidFill>
                  <a:prstClr val="black"/>
                </a:solidFill>
                <a:latin typeface="+mn-lt"/>
              </a:rPr>
              <a:t>Tessier </a:t>
            </a:r>
            <a:r>
              <a:rPr lang="fr-FR" i="1" dirty="0" err="1" smtClean="0">
                <a:latin typeface="+mn-lt"/>
              </a:rPr>
              <a:t>Alexis,</a:t>
            </a:r>
            <a:r>
              <a:rPr lang="fr-FR" i="1" dirty="0" err="1" smtClean="0">
                <a:solidFill>
                  <a:prstClr val="black"/>
                </a:solidFill>
                <a:latin typeface="+mn-lt"/>
              </a:rPr>
              <a:t>Testa</a:t>
            </a:r>
            <a:r>
              <a:rPr lang="fr-FR" i="1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fr-FR" i="1" dirty="0" smtClean="0">
                <a:latin typeface="+mn-lt"/>
              </a:rPr>
              <a:t>Mickaël </a:t>
            </a:r>
          </a:p>
          <a:p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6842" y="6135107"/>
            <a:ext cx="3097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Master 2 Computer Science, </a:t>
            </a:r>
            <a:r>
              <a:rPr lang="fr-FR" sz="1600" b="1" dirty="0" smtClean="0"/>
              <a:t>Networks, </a:t>
            </a:r>
            <a:r>
              <a:rPr lang="fr-FR" sz="1600" b="1" dirty="0" err="1" smtClean="0"/>
              <a:t>Systems</a:t>
            </a:r>
            <a:r>
              <a:rPr lang="fr-FR" sz="1600" b="1" dirty="0" smtClean="0"/>
              <a:t> </a:t>
            </a:r>
            <a:r>
              <a:rPr lang="fr-FR" sz="1600" b="1" dirty="0" smtClean="0"/>
              <a:t>and </a:t>
            </a:r>
            <a:r>
              <a:rPr lang="fr-FR" sz="1600" b="1" dirty="0" err="1" smtClean="0"/>
              <a:t>Mobility</a:t>
            </a:r>
            <a:endParaRPr lang="fr-FR" sz="16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259632" y="1064327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Study</a:t>
            </a:r>
            <a:r>
              <a:rPr lang="fr-FR" sz="2800" b="1" dirty="0"/>
              <a:t> and </a:t>
            </a:r>
            <a:r>
              <a:rPr lang="fr-FR" sz="2800" b="1" dirty="0" err="1"/>
              <a:t>Research</a:t>
            </a:r>
            <a:r>
              <a:rPr lang="fr-FR" sz="2800" b="1" dirty="0"/>
              <a:t> </a:t>
            </a:r>
            <a:r>
              <a:rPr lang="fr-FR" sz="2800" b="1" dirty="0" smtClean="0"/>
              <a:t>Project on </a:t>
            </a:r>
            <a:r>
              <a:rPr lang="fr-FR" sz="2800" b="1" dirty="0" err="1" smtClean="0"/>
              <a:t>paper</a:t>
            </a:r>
            <a:r>
              <a:rPr lang="fr-FR" sz="2800" b="1" dirty="0" smtClean="0"/>
              <a:t> </a:t>
            </a:r>
            <a:endParaRPr lang="fr-FR" sz="28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7668344" y="638132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2013-2014</a:t>
            </a:r>
            <a:endParaRPr lang="fr-FR" b="1" dirty="0"/>
          </a:p>
        </p:txBody>
      </p:sp>
      <p:pic>
        <p:nvPicPr>
          <p:cNvPr id="1027" name="Picture 3" descr="C:\Users\Hayley\Downloads\logo-LaBRI-2011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649" y="122848"/>
            <a:ext cx="1373289" cy="136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779912" y="5661248"/>
            <a:ext cx="2946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Directors of tutorial classes :</a:t>
            </a:r>
            <a:endParaRPr lang="fr-FR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261509" y="566924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AUTEFAGE Vincent and CHAUMETTE Serge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243851" y="3608128"/>
            <a:ext cx="401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Erik Kuiper &amp; </a:t>
            </a:r>
            <a:r>
              <a:rPr lang="fr-FR" sz="1600" i="1" dirty="0" err="1" smtClean="0"/>
              <a:t>Simin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Nadjm</a:t>
            </a:r>
            <a:r>
              <a:rPr lang="fr-FR" sz="1600" i="1" dirty="0" smtClean="0"/>
              <a:t>-Tehrani</a:t>
            </a:r>
          </a:p>
          <a:p>
            <a:r>
              <a:rPr lang="fr-FR" sz="1600" i="1" dirty="0" smtClean="0"/>
              <a:t>ICWMC 2006</a:t>
            </a:r>
            <a:endParaRPr lang="fr-FR" sz="1600" i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36" y="145929"/>
            <a:ext cx="2376925" cy="831924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>
            <a:off x="3203848" y="1587547"/>
            <a:ext cx="0" cy="26422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741229" y="641590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22/01/2014</a:t>
            </a:r>
            <a:endParaRPr lang="fr-FR" sz="1600" b="1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10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studied</a:t>
            </a:r>
            <a:r>
              <a:rPr lang="fr-FR" dirty="0"/>
              <a:t> in the article</a:t>
            </a:r>
            <a:endParaRPr lang="fr-FR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1867941"/>
            <a:ext cx="6696743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3200" dirty="0" err="1"/>
              <a:t>Distributed</a:t>
            </a:r>
            <a:r>
              <a:rPr lang="fr-FR" sz="3200" dirty="0"/>
              <a:t> </a:t>
            </a:r>
            <a:r>
              <a:rPr lang="fr-FR" sz="3200" dirty="0" err="1"/>
              <a:t>Pheromone</a:t>
            </a:r>
            <a:r>
              <a:rPr lang="fr-FR" sz="3200" dirty="0"/>
              <a:t> </a:t>
            </a:r>
            <a:r>
              <a:rPr lang="fr-FR" sz="3200" dirty="0" err="1" smtClean="0"/>
              <a:t>Repel</a:t>
            </a:r>
            <a:r>
              <a:rPr lang="fr-FR" sz="3200" dirty="0" smtClean="0"/>
              <a:t>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Coordination of </a:t>
            </a:r>
            <a:r>
              <a:rPr lang="en-US" sz="2800" dirty="0" smtClean="0"/>
              <a:t>UAVs thanks </a:t>
            </a:r>
            <a:r>
              <a:rPr lang="en-US" sz="2800" dirty="0"/>
              <a:t>to </a:t>
            </a:r>
            <a:r>
              <a:rPr lang="en-US" sz="2800" dirty="0" smtClean="0"/>
              <a:t>pheromones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smtClean="0"/>
              <a:t>Adaptative </a:t>
            </a:r>
            <a:r>
              <a:rPr lang="fr-FR" sz="2800" dirty="0" smtClean="0"/>
              <a:t>UAV</a:t>
            </a:r>
            <a:endParaRPr lang="fr-FR" sz="2800" dirty="0" smtClean="0"/>
          </a:p>
        </p:txBody>
      </p:sp>
      <p:sp>
        <p:nvSpPr>
          <p:cNvPr id="14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0932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64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11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studied</a:t>
            </a:r>
            <a:r>
              <a:rPr lang="fr-FR" dirty="0"/>
              <a:t> in the article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411760" y="1841917"/>
            <a:ext cx="66247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fr-FR" sz="3200" dirty="0" err="1" smtClean="0"/>
              <a:t>Distributed</a:t>
            </a:r>
            <a:r>
              <a:rPr lang="fr-FR" sz="3200" dirty="0" smtClean="0"/>
              <a:t> </a:t>
            </a:r>
            <a:r>
              <a:rPr lang="fr-FR" sz="3200" dirty="0" err="1"/>
              <a:t>Pheromone</a:t>
            </a:r>
            <a:r>
              <a:rPr lang="fr-FR" sz="3200" dirty="0"/>
              <a:t> </a:t>
            </a:r>
            <a:r>
              <a:rPr lang="fr-FR" sz="3200" dirty="0" err="1"/>
              <a:t>Repel</a:t>
            </a:r>
            <a:r>
              <a:rPr lang="fr-FR" sz="3200" dirty="0"/>
              <a:t> </a:t>
            </a:r>
            <a:r>
              <a:rPr lang="fr-FR" sz="3200" dirty="0" smtClean="0"/>
              <a:t>model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One </a:t>
            </a:r>
            <a:r>
              <a:rPr lang="en-US" sz="2800" dirty="0">
                <a:solidFill>
                  <a:srgbClr val="000000"/>
                </a:solidFill>
              </a:rPr>
              <a:t>pheromone map per </a:t>
            </a:r>
            <a:r>
              <a:rPr lang="en-US" sz="2800" dirty="0" smtClean="0">
                <a:solidFill>
                  <a:srgbClr val="000000"/>
                </a:solidFill>
              </a:rPr>
              <a:t>UAV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Marks </a:t>
            </a:r>
            <a:r>
              <a:rPr lang="en-US" sz="2800" dirty="0">
                <a:solidFill>
                  <a:srgbClr val="000000"/>
                </a:solidFill>
              </a:rPr>
              <a:t>the areas when they have been </a:t>
            </a:r>
            <a:r>
              <a:rPr lang="en-US" sz="2800" dirty="0" smtClean="0">
                <a:solidFill>
                  <a:srgbClr val="000000"/>
                </a:solidFill>
              </a:rPr>
              <a:t>scanned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Regularly broadcast a </a:t>
            </a:r>
            <a:r>
              <a:rPr lang="en-US" sz="2800" dirty="0">
                <a:solidFill>
                  <a:srgbClr val="000000"/>
                </a:solidFill>
              </a:rPr>
              <a:t>local area pheromone </a:t>
            </a:r>
            <a:r>
              <a:rPr lang="en-US" sz="2800" dirty="0" smtClean="0">
                <a:solidFill>
                  <a:srgbClr val="000000"/>
                </a:solidFill>
              </a:rPr>
              <a:t>map (when a distance is inferior to 8 km between two UAVs)</a:t>
            </a:r>
            <a:endParaRPr lang="en-US" sz="2800" dirty="0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3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12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studied</a:t>
            </a:r>
            <a:r>
              <a:rPr lang="fr-FR" dirty="0"/>
              <a:t> in the article</a:t>
            </a:r>
            <a:endParaRPr lang="fr-FR" dirty="0"/>
          </a:p>
        </p:txBody>
      </p:sp>
      <p:pic>
        <p:nvPicPr>
          <p:cNvPr id="10" name="Picture 2"/>
          <p:cNvPicPr/>
          <p:nvPr/>
        </p:nvPicPr>
        <p:blipFill>
          <a:blip r:embed="rId6"/>
          <a:stretch>
            <a:fillRect/>
          </a:stretch>
        </p:blipFill>
        <p:spPr>
          <a:xfrm>
            <a:off x="2964600" y="1654530"/>
            <a:ext cx="3672000" cy="3816000"/>
          </a:xfrm>
          <a:prstGeom prst="rect">
            <a:avLst/>
          </a:prstGeom>
          <a:ln>
            <a:noFill/>
          </a:ln>
        </p:spPr>
      </p:pic>
      <p:sp>
        <p:nvSpPr>
          <p:cNvPr id="11" name="TextShape 5"/>
          <p:cNvSpPr txBox="1"/>
          <p:nvPr/>
        </p:nvSpPr>
        <p:spPr>
          <a:xfrm>
            <a:off x="2988520" y="5573096"/>
            <a:ext cx="5615928" cy="52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500" b="1" i="1" dirty="0" err="1"/>
              <a:t>From</a:t>
            </a:r>
            <a:r>
              <a:rPr lang="fr-FR" sz="1500" b="1" i="1" dirty="0"/>
              <a:t> :</a:t>
            </a:r>
            <a:r>
              <a:rPr lang="fr-FR" sz="1500" dirty="0"/>
              <a:t> </a:t>
            </a:r>
            <a:r>
              <a:rPr lang="fr-FR" sz="1500" dirty="0">
                <a:latin typeface="Arial"/>
                <a:ea typeface="Arial"/>
              </a:rPr>
              <a:t>“</a:t>
            </a:r>
            <a:r>
              <a:rPr lang="fr-FR" sz="1500" i="1" dirty="0" err="1"/>
              <a:t>Mobility</a:t>
            </a:r>
            <a:r>
              <a:rPr lang="fr-FR" sz="1500" i="1" dirty="0"/>
              <a:t> </a:t>
            </a:r>
            <a:r>
              <a:rPr lang="fr-FR" sz="1500" i="1" dirty="0" err="1"/>
              <a:t>Models</a:t>
            </a:r>
            <a:r>
              <a:rPr lang="fr-FR" sz="1500" i="1" dirty="0"/>
              <a:t> for UAV Group Reconnaissance Applications</a:t>
            </a:r>
            <a:r>
              <a:rPr lang="fr-FR" sz="1500" i="1" dirty="0">
                <a:latin typeface="Arial"/>
                <a:ea typeface="Arial"/>
              </a:rPr>
              <a:t>”</a:t>
            </a:r>
            <a:endParaRPr dirty="0"/>
          </a:p>
          <a:p>
            <a:r>
              <a:rPr lang="fr-FR" sz="1500" b="1" i="1" dirty="0">
                <a:latin typeface="Arial"/>
                <a:ea typeface="Arial"/>
              </a:rPr>
              <a:t>By :</a:t>
            </a:r>
            <a:r>
              <a:rPr lang="fr-FR" sz="1500" i="1" dirty="0">
                <a:latin typeface="Arial"/>
                <a:ea typeface="Arial"/>
              </a:rPr>
              <a:t> </a:t>
            </a:r>
            <a:r>
              <a:rPr lang="fr-FR" sz="1500" i="1" dirty="0" smtClean="0">
                <a:latin typeface="Arial"/>
                <a:ea typeface="Arial"/>
              </a:rPr>
              <a:t>E</a:t>
            </a:r>
            <a:r>
              <a:rPr lang="fr-FR" sz="1500" i="1" dirty="0">
                <a:latin typeface="Arial"/>
                <a:ea typeface="Arial"/>
              </a:rPr>
              <a:t>. Kuiper and S. </a:t>
            </a:r>
            <a:r>
              <a:rPr lang="fr-FR" sz="1500" i="1" dirty="0" err="1">
                <a:latin typeface="Arial"/>
                <a:ea typeface="Arial"/>
              </a:rPr>
              <a:t>Nadjm</a:t>
            </a:r>
            <a:r>
              <a:rPr lang="fr-FR" sz="1500" i="1" dirty="0">
                <a:latin typeface="Arial"/>
                <a:ea typeface="Arial"/>
              </a:rPr>
              <a:t>-Tehrani. </a:t>
            </a:r>
            <a:endParaRPr dirty="0"/>
          </a:p>
        </p:txBody>
      </p:sp>
      <p:sp>
        <p:nvSpPr>
          <p:cNvPr id="12" name="CustomShape 2"/>
          <p:cNvSpPr/>
          <p:nvPr/>
        </p:nvSpPr>
        <p:spPr>
          <a:xfrm>
            <a:off x="2356520" y="1075581"/>
            <a:ext cx="6787480" cy="7105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lvl="1"/>
            <a:r>
              <a:rPr lang="fr-FR" sz="2800" dirty="0" err="1"/>
              <a:t>Distributed</a:t>
            </a:r>
            <a:r>
              <a:rPr lang="fr-FR" sz="2800" dirty="0"/>
              <a:t> </a:t>
            </a:r>
            <a:r>
              <a:rPr lang="fr-FR" sz="2800" dirty="0" err="1"/>
              <a:t>Pheromone</a:t>
            </a:r>
            <a:r>
              <a:rPr lang="fr-FR" sz="2800" dirty="0"/>
              <a:t> </a:t>
            </a:r>
            <a:r>
              <a:rPr lang="fr-FR" sz="2800" dirty="0" err="1"/>
              <a:t>Repel</a:t>
            </a:r>
            <a:r>
              <a:rPr lang="fr-FR" sz="2800" dirty="0"/>
              <a:t> model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09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13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270364" y="1047508"/>
            <a:ext cx="6873636" cy="5308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3200" dirty="0" smtClean="0">
                <a:solidFill>
                  <a:srgbClr val="000000"/>
                </a:solidFill>
              </a:rPr>
              <a:t>Scenarios for the 2 </a:t>
            </a:r>
            <a:r>
              <a:rPr lang="fr-FR" sz="3200" dirty="0" err="1" smtClean="0">
                <a:solidFill>
                  <a:srgbClr val="000000"/>
                </a:solidFill>
              </a:rPr>
              <a:t>models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Characteristics</a:t>
            </a:r>
            <a:endParaRPr lang="en-US" sz="28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</a:rPr>
              <a:t>Square </a:t>
            </a:r>
            <a:r>
              <a:rPr lang="en-US" sz="2800" dirty="0">
                <a:solidFill>
                  <a:srgbClr val="000000"/>
                </a:solidFill>
              </a:rPr>
              <a:t>with a side length of 30 </a:t>
            </a:r>
            <a:r>
              <a:rPr lang="en-US" sz="2800" dirty="0" smtClean="0">
                <a:solidFill>
                  <a:srgbClr val="000000"/>
                </a:solidFill>
              </a:rPr>
              <a:t>Km</a:t>
            </a:r>
            <a:endParaRPr lang="en-US" sz="28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</a:rPr>
              <a:t>10 </a:t>
            </a:r>
            <a:r>
              <a:rPr lang="en-US" sz="2800" dirty="0">
                <a:solidFill>
                  <a:srgbClr val="000000"/>
                </a:solidFill>
              </a:rPr>
              <a:t>UAVs per </a:t>
            </a:r>
            <a:r>
              <a:rPr lang="en-US" sz="2800" dirty="0" smtClean="0">
                <a:solidFill>
                  <a:srgbClr val="000000"/>
                </a:solidFill>
              </a:rPr>
              <a:t>run</a:t>
            </a:r>
            <a:endParaRPr lang="en-US" sz="28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</a:rPr>
              <a:t>Fixed </a:t>
            </a:r>
            <a:r>
              <a:rPr lang="en-US" sz="2800" dirty="0">
                <a:solidFill>
                  <a:srgbClr val="000000"/>
                </a:solidFill>
              </a:rPr>
              <a:t>wing </a:t>
            </a:r>
            <a:r>
              <a:rPr lang="en-US" sz="2800" dirty="0" smtClean="0">
                <a:solidFill>
                  <a:srgbClr val="000000"/>
                </a:solidFill>
              </a:rPr>
              <a:t>aircraft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Requirements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</a:rPr>
              <a:t>Data must be returned to the </a:t>
            </a:r>
            <a:r>
              <a:rPr lang="en-US" sz="2800" dirty="0" smtClean="0">
                <a:solidFill>
                  <a:srgbClr val="000000"/>
                </a:solidFill>
              </a:rPr>
              <a:t>C&amp;C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fr-FR" sz="2800" dirty="0" smtClean="0">
                <a:solidFill>
                  <a:srgbClr val="000000"/>
                </a:solidFill>
              </a:rPr>
              <a:t>No excessive use of </a:t>
            </a:r>
            <a:r>
              <a:rPr lang="fr-FR" sz="2800" dirty="0" err="1" smtClean="0">
                <a:solidFill>
                  <a:srgbClr val="000000"/>
                </a:solidFill>
              </a:rPr>
              <a:t>bandwidth</a:t>
            </a:r>
            <a:endParaRPr lang="fr-FR" sz="2800" dirty="0">
              <a:solidFill>
                <a:srgbClr val="000000"/>
              </a:solidFill>
            </a:endParaRPr>
          </a:p>
          <a:p>
            <a:pPr marL="457200" lvl="2"/>
            <a:r>
              <a:rPr lang="fr-FR" sz="2800" dirty="0" smtClean="0">
                <a:solidFill>
                  <a:srgbClr val="000000"/>
                </a:solidFill>
              </a:rPr>
              <a:t>     (no quantification in the article)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endParaRPr lang="en-US" sz="2800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8172400" y="400506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244788" y="5661248"/>
            <a:ext cx="2767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: Command and </a:t>
            </a:r>
            <a:r>
              <a:rPr lang="fr-FR" sz="1400" dirty="0" err="1" smtClean="0"/>
              <a:t>Controler</a:t>
            </a:r>
            <a:r>
              <a:rPr lang="fr-FR" sz="1400" dirty="0" smtClean="0"/>
              <a:t> center  </a:t>
            </a:r>
            <a:endParaRPr lang="fr-FR" sz="1400" dirty="0"/>
          </a:p>
        </p:txBody>
      </p:sp>
      <p:sp>
        <p:nvSpPr>
          <p:cNvPr id="10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90987" y="0"/>
            <a:ext cx="222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Experiments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article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832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14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115077" y="1606740"/>
            <a:ext cx="32714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400" dirty="0" err="1" smtClean="0"/>
              <a:t>Expected</a:t>
            </a:r>
            <a:r>
              <a:rPr lang="fr-FR" sz="2400" dirty="0" smtClean="0"/>
              <a:t> </a:t>
            </a:r>
            <a:r>
              <a:rPr lang="fr-FR" sz="2400" dirty="0" err="1" smtClean="0"/>
              <a:t>results</a:t>
            </a:r>
            <a:r>
              <a:rPr lang="fr-FR" sz="2400" dirty="0" smtClean="0"/>
              <a:t> : </a:t>
            </a:r>
          </a:p>
          <a:p>
            <a:pPr lvl="1"/>
            <a:endParaRPr lang="fr-FR" sz="2400" dirty="0"/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Scan the area in 40 min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 smtClean="0"/>
              <a:t>		</a:t>
            </a:r>
            <a:endParaRPr lang="fr-FR" sz="24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120858"/>
              </p:ext>
            </p:extLst>
          </p:nvPr>
        </p:nvGraphicFramePr>
        <p:xfrm>
          <a:off x="4372590" y="2469112"/>
          <a:ext cx="4666020" cy="3400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40"/>
                <a:gridCol w="1555340"/>
                <a:gridCol w="1555340"/>
              </a:tblGrid>
              <a:tr h="11333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fr-FR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Mobilities</a:t>
                      </a:r>
                      <a:r>
                        <a:rPr kumimoji="0"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Models</a:t>
                      </a:r>
                      <a:endParaRPr kumimoji="0" lang="fr-F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RandomWalk</a:t>
                      </a:r>
                      <a:endParaRPr kumimoji="0"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Pheromone</a:t>
                      </a:r>
                      <a:endParaRPr kumimoji="0"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558339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bg1"/>
                          </a:solidFill>
                        </a:rPr>
                        <a:t>Time to scan the area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80% of the area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 120 min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90%</a:t>
                      </a:r>
                      <a:r>
                        <a:rPr lang="en-US" sz="1800" baseline="0" dirty="0" smtClean="0"/>
                        <a:t> of the area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in 5</a:t>
                      </a:r>
                      <a:r>
                        <a:rPr lang="en-US" sz="1800" dirty="0" smtClean="0"/>
                        <a:t>0 min</a:t>
                      </a:r>
                      <a:endParaRPr lang="fr-FR" sz="1800" dirty="0" smtClean="0"/>
                    </a:p>
                  </a:txBody>
                  <a:tcPr anchor="ctr"/>
                </a:tc>
              </a:tr>
              <a:tr h="708336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err="1" smtClean="0">
                          <a:solidFill>
                            <a:schemeClr val="bg1"/>
                          </a:solidFill>
                        </a:rPr>
                        <a:t>Connectivity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 smtClean="0"/>
                        <a:t>Low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 smtClean="0"/>
                        <a:t>Low</a:t>
                      </a:r>
                      <a:r>
                        <a:rPr lang="fr-FR" sz="1800" dirty="0" smtClean="0"/>
                        <a:t> </a:t>
                      </a:r>
                      <a:endParaRPr lang="fr-FR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796136" y="1596326"/>
            <a:ext cx="239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Obtained</a:t>
            </a:r>
            <a:r>
              <a:rPr lang="fr-FR" sz="2400" dirty="0"/>
              <a:t> </a:t>
            </a:r>
            <a:r>
              <a:rPr lang="fr-FR" sz="2400" dirty="0" err="1" smtClean="0"/>
              <a:t>results</a:t>
            </a:r>
            <a:r>
              <a:rPr lang="fr-FR" sz="2400" dirty="0" smtClean="0"/>
              <a:t> :</a:t>
            </a:r>
            <a:endParaRPr lang="fr-FR" sz="24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4211960" y="1576167"/>
            <a:ext cx="0" cy="44451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90987" y="0"/>
            <a:ext cx="222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Experiments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article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766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15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Experiments</a:t>
            </a:r>
            <a:endParaRPr lang="fr-FR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352807" y="1380062"/>
            <a:ext cx="6355432" cy="412228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3200" dirty="0" smtClean="0"/>
              <a:t>Our point of </a:t>
            </a:r>
            <a:r>
              <a:rPr lang="fr-FR" sz="3200" dirty="0" err="1" smtClean="0"/>
              <a:t>view</a:t>
            </a:r>
            <a:r>
              <a:rPr lang="fr-FR" sz="3200" dirty="0" smtClean="0"/>
              <a:t> about limitations</a:t>
            </a:r>
          </a:p>
          <a:p>
            <a:pPr marL="457200" lvl="1" indent="0">
              <a:buNone/>
            </a:pPr>
            <a:endParaRPr lang="fr-F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Speed and shift (direction)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Coverage</a:t>
            </a:r>
            <a:r>
              <a:rPr lang="fr-FR" sz="2800" dirty="0" smtClean="0"/>
              <a:t> and </a:t>
            </a:r>
            <a:r>
              <a:rPr lang="fr-FR" sz="2800" dirty="0" err="1" smtClean="0"/>
              <a:t>connectivity</a:t>
            </a:r>
            <a:r>
              <a:rPr lang="fr-FR" sz="2800" dirty="0" smtClean="0"/>
              <a:t> of communications are </a:t>
            </a:r>
            <a:r>
              <a:rPr lang="fr-FR" sz="2800" dirty="0" err="1" smtClean="0"/>
              <a:t>two</a:t>
            </a:r>
            <a:r>
              <a:rPr lang="fr-FR" sz="2800" dirty="0" smtClean="0"/>
              <a:t> </a:t>
            </a:r>
            <a:r>
              <a:rPr lang="fr-FR" sz="2800" dirty="0" err="1" smtClean="0"/>
              <a:t>conflicting</a:t>
            </a:r>
            <a:r>
              <a:rPr lang="fr-FR" sz="2800" dirty="0" smtClean="0"/>
              <a:t> </a:t>
            </a:r>
            <a:r>
              <a:rPr lang="fr-FR" sz="2800" dirty="0" smtClean="0"/>
              <a:t>objectives</a:t>
            </a: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Comparison</a:t>
            </a:r>
            <a:r>
              <a:rPr lang="fr-FR" sz="2800" dirty="0" smtClean="0"/>
              <a:t> </a:t>
            </a:r>
            <a:r>
              <a:rPr lang="fr-FR" sz="2800" dirty="0" err="1" smtClean="0"/>
              <a:t>between</a:t>
            </a:r>
            <a:r>
              <a:rPr lang="fr-FR" sz="2800" dirty="0" smtClean="0"/>
              <a:t> </a:t>
            </a:r>
            <a:r>
              <a:rPr lang="fr-FR" sz="2800" dirty="0" err="1" smtClean="0"/>
              <a:t>pheromone</a:t>
            </a:r>
            <a:r>
              <a:rPr lang="fr-FR" sz="2800" dirty="0" smtClean="0"/>
              <a:t> and </a:t>
            </a:r>
            <a:r>
              <a:rPr lang="fr-FR" sz="2800" dirty="0" err="1" smtClean="0"/>
              <a:t>random</a:t>
            </a:r>
            <a:r>
              <a:rPr lang="fr-FR" sz="2800" dirty="0" smtClean="0"/>
              <a:t> model </a:t>
            </a:r>
            <a:r>
              <a:rPr lang="fr-FR" sz="2800" dirty="0" err="1" smtClean="0"/>
              <a:t>is</a:t>
            </a:r>
            <a:r>
              <a:rPr lang="fr-FR" sz="2800" dirty="0" smtClean="0"/>
              <a:t> not </a:t>
            </a:r>
            <a:r>
              <a:rPr lang="fr-FR" sz="2800" dirty="0" err="1" smtClean="0"/>
              <a:t>adapted</a:t>
            </a: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smtClean="0"/>
              <a:t>Communication </a:t>
            </a:r>
            <a:r>
              <a:rPr lang="fr-FR" sz="2800" dirty="0" err="1" smtClean="0"/>
              <a:t>between</a:t>
            </a:r>
            <a:r>
              <a:rPr lang="fr-FR" sz="2800" dirty="0" smtClean="0"/>
              <a:t> </a:t>
            </a:r>
            <a:r>
              <a:rPr lang="fr-FR" sz="2800" dirty="0" err="1" smtClean="0"/>
              <a:t>UAVs</a:t>
            </a:r>
            <a:r>
              <a:rPr lang="fr-FR" sz="2800" dirty="0" smtClean="0"/>
              <a:t> are </a:t>
            </a:r>
            <a:r>
              <a:rPr lang="fr-FR" sz="2800" dirty="0" err="1" smtClean="0"/>
              <a:t>unrealistic</a:t>
            </a: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11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90987" y="0"/>
            <a:ext cx="222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Experiments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article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8246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16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71663" y="152455"/>
            <a:ext cx="8077200" cy="9035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Comparison</a:t>
            </a:r>
            <a:r>
              <a:rPr lang="fr-FR" dirty="0"/>
              <a:t> of 2 </a:t>
            </a:r>
            <a:r>
              <a:rPr lang="fr-FR" dirty="0" err="1"/>
              <a:t>models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29" y="3140968"/>
            <a:ext cx="4329844" cy="94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2587346" y="1556792"/>
            <a:ext cx="47525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u="sng" dirty="0" smtClean="0"/>
              <a:t>Scan </a:t>
            </a:r>
            <a:r>
              <a:rPr lang="fr-FR" sz="2400" i="1" u="sng" dirty="0" err="1" smtClean="0"/>
              <a:t>characteristic</a:t>
            </a:r>
            <a:endParaRPr lang="fr-FR" sz="2400" i="1" u="sng" dirty="0" smtClean="0"/>
          </a:p>
          <a:p>
            <a:endParaRPr lang="fr-FR" dirty="0"/>
          </a:p>
          <a:p>
            <a:r>
              <a:rPr lang="fr-FR" sz="2000" dirty="0" err="1" smtClean="0"/>
              <a:t>Both</a:t>
            </a:r>
            <a:r>
              <a:rPr lang="fr-FR" sz="2000" dirty="0" smtClean="0"/>
              <a:t> </a:t>
            </a:r>
            <a:r>
              <a:rPr lang="fr-FR" sz="2000" dirty="0" err="1" smtClean="0"/>
              <a:t>models</a:t>
            </a:r>
            <a:r>
              <a:rPr lang="fr-FR" sz="2000" dirty="0" smtClean="0"/>
              <a:t> manage </a:t>
            </a:r>
            <a:r>
              <a:rPr lang="fr-FR" sz="2000" dirty="0" err="1" smtClean="0"/>
              <a:t>quite</a:t>
            </a:r>
            <a:r>
              <a:rPr lang="fr-FR" sz="2000" dirty="0" smtClean="0"/>
              <a:t> </a:t>
            </a:r>
            <a:r>
              <a:rPr lang="fr-FR" sz="2000" dirty="0" err="1" smtClean="0"/>
              <a:t>well</a:t>
            </a:r>
            <a:r>
              <a:rPr lang="fr-FR" sz="2000" dirty="0" smtClean="0"/>
              <a:t> to </a:t>
            </a:r>
            <a:r>
              <a:rPr lang="fr-FR" sz="2000" dirty="0" err="1" smtClean="0"/>
              <a:t>avoid</a:t>
            </a:r>
            <a:r>
              <a:rPr lang="fr-FR" sz="2000" dirty="0" smtClean="0"/>
              <a:t> </a:t>
            </a:r>
            <a:r>
              <a:rPr lang="fr-FR" sz="2000" dirty="0" err="1" smtClean="0"/>
              <a:t>rescanning</a:t>
            </a:r>
            <a:r>
              <a:rPr lang="fr-FR" sz="2000" dirty="0" smtClean="0"/>
              <a:t> a </a:t>
            </a:r>
            <a:r>
              <a:rPr lang="fr-FR" sz="2000" dirty="0" err="1" smtClean="0"/>
              <a:t>recently</a:t>
            </a:r>
            <a:r>
              <a:rPr lang="fr-FR" sz="2000" dirty="0" smtClean="0"/>
              <a:t> </a:t>
            </a:r>
            <a:r>
              <a:rPr lang="fr-FR" sz="2000" dirty="0" err="1" smtClean="0"/>
              <a:t>scanned</a:t>
            </a:r>
            <a:r>
              <a:rPr lang="fr-FR" sz="2000" dirty="0" smtClean="0"/>
              <a:t> </a:t>
            </a:r>
            <a:r>
              <a:rPr lang="fr-FR" sz="2000" dirty="0" smtClean="0"/>
              <a:t>area</a:t>
            </a:r>
            <a:endParaRPr lang="fr-FR" sz="2000" dirty="0" smtClean="0"/>
          </a:p>
        </p:txBody>
      </p:sp>
      <p:sp>
        <p:nvSpPr>
          <p:cNvPr id="17" name="TextShape 5"/>
          <p:cNvSpPr txBox="1"/>
          <p:nvPr/>
        </p:nvSpPr>
        <p:spPr>
          <a:xfrm>
            <a:off x="2802330" y="4365003"/>
            <a:ext cx="5615928" cy="52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500" b="1" i="1" dirty="0" err="1"/>
              <a:t>From</a:t>
            </a:r>
            <a:r>
              <a:rPr lang="fr-FR" sz="1500" b="1" i="1" dirty="0"/>
              <a:t> :</a:t>
            </a:r>
            <a:r>
              <a:rPr lang="fr-FR" sz="1500" dirty="0"/>
              <a:t> </a:t>
            </a:r>
            <a:r>
              <a:rPr lang="fr-FR" sz="1500" dirty="0">
                <a:latin typeface="Arial"/>
                <a:ea typeface="Arial"/>
              </a:rPr>
              <a:t>“</a:t>
            </a:r>
            <a:r>
              <a:rPr lang="fr-FR" sz="1500" i="1" dirty="0" err="1"/>
              <a:t>Mobility</a:t>
            </a:r>
            <a:r>
              <a:rPr lang="fr-FR" sz="1500" i="1" dirty="0"/>
              <a:t> </a:t>
            </a:r>
            <a:r>
              <a:rPr lang="fr-FR" sz="1500" i="1" dirty="0" err="1"/>
              <a:t>Models</a:t>
            </a:r>
            <a:r>
              <a:rPr lang="fr-FR" sz="1500" i="1" dirty="0"/>
              <a:t> for UAV Group Reconnaissance Applications</a:t>
            </a:r>
            <a:r>
              <a:rPr lang="fr-FR" sz="1500" i="1" dirty="0">
                <a:latin typeface="Arial"/>
                <a:ea typeface="Arial"/>
              </a:rPr>
              <a:t>”</a:t>
            </a:r>
            <a:endParaRPr dirty="0"/>
          </a:p>
          <a:p>
            <a:r>
              <a:rPr lang="fr-FR" sz="1500" b="1" i="1" dirty="0">
                <a:latin typeface="Calibri (Corps)"/>
                <a:ea typeface="Arial"/>
              </a:rPr>
              <a:t>By :</a:t>
            </a:r>
            <a:r>
              <a:rPr lang="fr-FR" sz="1500" i="1" dirty="0">
                <a:latin typeface="Calibri (Corps)"/>
                <a:ea typeface="Arial"/>
              </a:rPr>
              <a:t> </a:t>
            </a:r>
            <a:r>
              <a:rPr lang="fr-FR" sz="1500" i="1" dirty="0" smtClean="0">
                <a:latin typeface="Calibri (Corps)"/>
                <a:ea typeface="Arial"/>
              </a:rPr>
              <a:t>E</a:t>
            </a:r>
            <a:r>
              <a:rPr lang="fr-FR" sz="1500" i="1" dirty="0">
                <a:latin typeface="Calibri (Corps)"/>
                <a:ea typeface="Arial"/>
              </a:rPr>
              <a:t>. Kuiper and S. </a:t>
            </a:r>
            <a:r>
              <a:rPr lang="fr-FR" sz="1500" i="1" dirty="0" err="1">
                <a:latin typeface="Calibri (Corps)"/>
                <a:ea typeface="Arial"/>
              </a:rPr>
              <a:t>Nadjm</a:t>
            </a:r>
            <a:r>
              <a:rPr lang="fr-FR" sz="1500" i="1" dirty="0">
                <a:latin typeface="Calibri (Corps)"/>
                <a:ea typeface="Arial"/>
              </a:rPr>
              <a:t>-Tehrani. </a:t>
            </a:r>
            <a:endParaRPr dirty="0">
              <a:latin typeface="Calibri (Corps)"/>
            </a:endParaRPr>
          </a:p>
        </p:txBody>
      </p:sp>
      <p:sp>
        <p:nvSpPr>
          <p:cNvPr id="12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90987" y="0"/>
            <a:ext cx="222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Experiments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article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2935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17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619673" y="2524213"/>
            <a:ext cx="4479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Everything</a:t>
            </a:r>
            <a:r>
              <a:rPr lang="fr-FR" sz="2400" dirty="0"/>
              <a:t> </a:t>
            </a:r>
            <a:r>
              <a:rPr lang="fr-FR" sz="2400" dirty="0" err="1"/>
              <a:t>was</a:t>
            </a:r>
            <a:r>
              <a:rPr lang="fr-FR" sz="2400" dirty="0"/>
              <a:t> </a:t>
            </a:r>
            <a:r>
              <a:rPr lang="fr-FR" sz="2400" dirty="0" err="1" smtClean="0"/>
              <a:t>done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10 </a:t>
            </a:r>
            <a:r>
              <a:rPr lang="fr-FR" sz="2400" dirty="0" err="1" smtClean="0"/>
              <a:t>nodes</a:t>
            </a:r>
            <a:r>
              <a:rPr lang="fr-FR" sz="2400" dirty="0" smtClean="0"/>
              <a:t>/</a:t>
            </a:r>
            <a:r>
              <a:rPr lang="fr-FR" sz="2400" dirty="0" err="1" smtClean="0"/>
              <a:t>models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Rebound</a:t>
            </a:r>
            <a:r>
              <a:rPr lang="fr-FR" sz="2400" dirty="0" smtClean="0"/>
              <a:t> </a:t>
            </a:r>
            <a:r>
              <a:rPr lang="fr-FR" sz="2400" dirty="0" err="1" smtClean="0"/>
              <a:t>method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Percentage</a:t>
            </a:r>
            <a:r>
              <a:rPr lang="fr-FR" sz="2400" dirty="0" smtClean="0"/>
              <a:t> </a:t>
            </a:r>
            <a:r>
              <a:rPr lang="fr-FR" sz="2400" dirty="0"/>
              <a:t>of </a:t>
            </a:r>
            <a:r>
              <a:rPr lang="fr-FR" sz="2400" dirty="0" smtClean="0"/>
              <a:t>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Tracking</a:t>
            </a:r>
            <a:r>
              <a:rPr lang="fr-FR" sz="2400" dirty="0" smtClean="0"/>
              <a:t> display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223304" y="1975495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All </a:t>
            </a:r>
            <a:r>
              <a:rPr lang="fr-FR" sz="2800" dirty="0" err="1" smtClean="0"/>
              <a:t>models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6099448" y="1975495"/>
            <a:ext cx="2895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Pheromone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846178" y="2560836"/>
            <a:ext cx="2993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Communication </a:t>
            </a:r>
            <a:r>
              <a:rPr lang="fr-FR" sz="2400" dirty="0" err="1" smtClean="0"/>
              <a:t>between</a:t>
            </a:r>
            <a:r>
              <a:rPr lang="fr-FR" sz="2400" dirty="0" smtClean="0"/>
              <a:t> </a:t>
            </a:r>
            <a:r>
              <a:rPr lang="fr-FR" sz="2400" dirty="0" err="1" smtClean="0"/>
              <a:t>UAVs</a:t>
            </a:r>
            <a:r>
              <a:rPr lang="fr-FR" sz="2400" dirty="0" smtClean="0"/>
              <a:t> 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148064" y="1975495"/>
            <a:ext cx="0" cy="2487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90987" y="0"/>
            <a:ext cx="222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Our </a:t>
            </a:r>
            <a:r>
              <a:rPr lang="fr-FR" dirty="0" err="1" smtClean="0"/>
              <a:t>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3741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18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207073" y="1340345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JBotSim</a:t>
            </a:r>
            <a:endParaRPr lang="fr-FR" sz="2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722168" y="1346628"/>
            <a:ext cx="3018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Pheromone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sp>
        <p:nvSpPr>
          <p:cNvPr id="11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90987" y="0"/>
            <a:ext cx="222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Our </a:t>
            </a:r>
            <a:r>
              <a:rPr lang="fr-FR" dirty="0" err="1" smtClean="0"/>
              <a:t>Work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202" y="1932014"/>
            <a:ext cx="3754255" cy="394869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0832" y="2996952"/>
            <a:ext cx="4294188" cy="179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00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19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JBotSim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4722168" y="1346628"/>
            <a:ext cx="366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Random</a:t>
            </a:r>
            <a:r>
              <a:rPr lang="fr-FR" sz="2800" dirty="0" smtClean="0"/>
              <a:t> </a:t>
            </a:r>
            <a:r>
              <a:rPr lang="fr-FR" sz="2800" dirty="0" err="1" smtClean="0"/>
              <a:t>Walk</a:t>
            </a:r>
            <a:r>
              <a:rPr lang="fr-FR" sz="2800" dirty="0" smtClean="0"/>
              <a:t> model</a:t>
            </a:r>
            <a:endParaRPr lang="fr-FR" sz="2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260" y="2025787"/>
            <a:ext cx="4016908" cy="411257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0032" y="2316740"/>
            <a:ext cx="4051642" cy="3466645"/>
          </a:xfrm>
          <a:prstGeom prst="rect">
            <a:avLst/>
          </a:prstGeom>
        </p:spPr>
      </p:pic>
      <p:sp>
        <p:nvSpPr>
          <p:cNvPr id="11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90987" y="0"/>
            <a:ext cx="222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Our </a:t>
            </a:r>
            <a:r>
              <a:rPr lang="fr-FR" dirty="0" err="1" smtClean="0"/>
              <a:t>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4154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 smtClean="0"/>
              <a:t>Tessier</a:t>
            </a:r>
            <a:r>
              <a:rPr lang="en-US" dirty="0" smtClean="0"/>
              <a:t>, </a:t>
            </a:r>
            <a:r>
              <a:rPr lang="en-US" dirty="0" err="1" smtClean="0"/>
              <a:t>Testa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2</a:t>
            </a:fld>
            <a:r>
              <a:rPr lang="fr-FR" dirty="0" smtClean="0"/>
              <a:t>/26</a:t>
            </a:r>
            <a:endParaRPr kumimoji="0" lang="fr-FR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116632"/>
            <a:ext cx="8077200" cy="7110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Outline</a:t>
            </a:r>
            <a:endParaRPr lang="fr-FR" dirty="0"/>
          </a:p>
        </p:txBody>
      </p:sp>
      <p:sp>
        <p:nvSpPr>
          <p:cNvPr id="12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1596413"/>
            <a:ext cx="8077200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600" dirty="0" smtClean="0"/>
          </a:p>
          <a:p>
            <a:pPr lvl="1"/>
            <a:endParaRPr lang="fr-FR" sz="2600" dirty="0" smtClean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65448" y="1052737"/>
            <a:ext cx="4758680" cy="54005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Context</a:t>
            </a:r>
            <a:endParaRPr lang="fr-FR" dirty="0" smtClean="0"/>
          </a:p>
          <a:p>
            <a:r>
              <a:rPr lang="fr-FR" dirty="0" err="1" smtClean="0"/>
              <a:t>Problematics</a:t>
            </a:r>
            <a:endParaRPr lang="fr-FR" dirty="0"/>
          </a:p>
          <a:p>
            <a:r>
              <a:rPr lang="fr-FR" dirty="0" err="1" smtClean="0">
                <a:solidFill>
                  <a:srgbClr val="000000"/>
                </a:solidFill>
              </a:rPr>
              <a:t>Study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>
                <a:solidFill>
                  <a:srgbClr val="000000"/>
                </a:solidFill>
              </a:rPr>
              <a:t>of </a:t>
            </a:r>
            <a:r>
              <a:rPr lang="fr-FR" dirty="0" err="1" smtClean="0">
                <a:solidFill>
                  <a:srgbClr val="000000"/>
                </a:solidFill>
              </a:rPr>
              <a:t>existing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models</a:t>
            </a:r>
            <a:endParaRPr lang="fr-FR" dirty="0"/>
          </a:p>
          <a:p>
            <a:r>
              <a:rPr lang="fr-FR" dirty="0" smtClean="0"/>
              <a:t>About the article</a:t>
            </a:r>
            <a:endParaRPr lang="fr-FR" dirty="0" smtClean="0"/>
          </a:p>
          <a:p>
            <a:r>
              <a:rPr lang="en-US" dirty="0"/>
              <a:t>Models studied in the article</a:t>
            </a:r>
          </a:p>
          <a:p>
            <a:r>
              <a:rPr lang="fr-FR" dirty="0" err="1" smtClean="0"/>
              <a:t>Experiments</a:t>
            </a:r>
            <a:endParaRPr lang="fr-FR" dirty="0" smtClean="0"/>
          </a:p>
          <a:p>
            <a:r>
              <a:rPr lang="fr-FR" dirty="0" err="1"/>
              <a:t>Comparison</a:t>
            </a:r>
            <a:r>
              <a:rPr lang="fr-FR" dirty="0"/>
              <a:t> of 2 </a:t>
            </a:r>
            <a:r>
              <a:rPr lang="fr-FR" dirty="0" err="1" smtClean="0"/>
              <a:t>models</a:t>
            </a:r>
            <a:endParaRPr lang="fr-FR" dirty="0" smtClean="0"/>
          </a:p>
          <a:p>
            <a:r>
              <a:rPr lang="fr-FR" dirty="0" smtClean="0"/>
              <a:t>Our </a:t>
            </a:r>
            <a:r>
              <a:rPr lang="fr-FR" dirty="0" err="1" smtClean="0"/>
              <a:t>Implementation</a:t>
            </a:r>
            <a:endParaRPr lang="fr-FR" dirty="0" smtClean="0"/>
          </a:p>
          <a:p>
            <a:pPr lvl="0"/>
            <a:r>
              <a:rPr lang="fr-FR" dirty="0">
                <a:solidFill>
                  <a:prstClr val="black"/>
                </a:solidFill>
              </a:rPr>
              <a:t>Conclusion</a:t>
            </a:r>
          </a:p>
          <a:p>
            <a:pPr marL="0" lvl="0" indent="0">
              <a:buNone/>
            </a:pPr>
            <a:endParaRPr lang="fr-FR" dirty="0">
              <a:solidFill>
                <a:prstClr val="black"/>
              </a:solidFill>
            </a:endParaRPr>
          </a:p>
          <a:p>
            <a:endParaRPr lang="fr-FR" dirty="0"/>
          </a:p>
          <a:p>
            <a:endParaRPr lang="fr-FR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17832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20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JBotSim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4722168" y="1346628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Random</a:t>
            </a:r>
            <a:r>
              <a:rPr lang="fr-FR" sz="2800" dirty="0" smtClean="0"/>
              <a:t> </a:t>
            </a:r>
            <a:r>
              <a:rPr lang="fr-FR" sz="2800" dirty="0" err="1" smtClean="0"/>
              <a:t>Waypoint</a:t>
            </a:r>
            <a:r>
              <a:rPr lang="fr-FR" sz="2800" dirty="0" smtClean="0"/>
              <a:t> </a:t>
            </a:r>
            <a:r>
              <a:rPr lang="fr-FR" sz="2800" dirty="0" smtClean="0"/>
              <a:t>model</a:t>
            </a:r>
            <a:endParaRPr lang="fr-FR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962" y="2318393"/>
            <a:ext cx="4171502" cy="340801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062" y="2012551"/>
            <a:ext cx="4009380" cy="4201097"/>
          </a:xfrm>
          <a:prstGeom prst="rect">
            <a:avLst/>
          </a:prstGeom>
        </p:spPr>
      </p:pic>
      <p:sp>
        <p:nvSpPr>
          <p:cNvPr id="11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90987" y="0"/>
            <a:ext cx="222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Our </a:t>
            </a:r>
            <a:r>
              <a:rPr lang="fr-FR" dirty="0" err="1" smtClean="0"/>
              <a:t>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7478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21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3662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Interpretation</a:t>
            </a:r>
            <a:r>
              <a:rPr lang="fr-FR" sz="2800" dirty="0" smtClean="0"/>
              <a:t> of </a:t>
            </a:r>
            <a:r>
              <a:rPr lang="fr-FR" sz="2800" dirty="0" err="1" smtClean="0"/>
              <a:t>results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1907704" y="2420888"/>
            <a:ext cx="68530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At the </a:t>
            </a:r>
            <a:r>
              <a:rPr lang="fr-FR" sz="2400" dirty="0" err="1" smtClean="0"/>
              <a:t>beginning</a:t>
            </a:r>
            <a:r>
              <a:rPr lang="fr-FR" sz="2400" dirty="0" smtClean="0"/>
              <a:t>, the </a:t>
            </a:r>
            <a:r>
              <a:rPr lang="fr-FR" sz="2400" dirty="0" err="1" smtClean="0"/>
              <a:t>Random</a:t>
            </a:r>
            <a:r>
              <a:rPr lang="fr-FR" sz="2400" dirty="0" smtClean="0"/>
              <a:t> </a:t>
            </a:r>
            <a:r>
              <a:rPr lang="fr-FR" sz="2400" dirty="0" err="1" smtClean="0"/>
              <a:t>models</a:t>
            </a:r>
            <a:r>
              <a:rPr lang="fr-FR" sz="2400" dirty="0" smtClean="0"/>
              <a:t> are more efficients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At</a:t>
            </a:r>
            <a:r>
              <a:rPr lang="fr-FR" sz="2400" dirty="0" smtClean="0"/>
              <a:t> the end, </a:t>
            </a:r>
            <a:r>
              <a:rPr lang="fr-FR" sz="2400" dirty="0" err="1" smtClean="0"/>
              <a:t>random</a:t>
            </a:r>
            <a:r>
              <a:rPr lang="fr-FR" sz="2400" dirty="0" smtClean="0"/>
              <a:t> </a:t>
            </a:r>
            <a:r>
              <a:rPr lang="fr-FR" sz="2400" dirty="0" err="1" smtClean="0"/>
              <a:t>models</a:t>
            </a:r>
            <a:r>
              <a:rPr lang="fr-FR" sz="2400" dirty="0" smtClean="0"/>
              <a:t> are 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Pheromone</a:t>
            </a:r>
            <a:r>
              <a:rPr lang="fr-FR" sz="2400" dirty="0" smtClean="0"/>
              <a:t> model </a:t>
            </a:r>
            <a:r>
              <a:rPr lang="fr-FR" sz="2400" dirty="0" err="1" smtClean="0"/>
              <a:t>is</a:t>
            </a:r>
            <a:r>
              <a:rPr lang="fr-FR" sz="2400" dirty="0" smtClean="0"/>
              <a:t> more effective </a:t>
            </a:r>
            <a:r>
              <a:rPr lang="fr-FR" sz="2400" dirty="0" err="1" smtClean="0"/>
              <a:t>than</a:t>
            </a:r>
            <a:r>
              <a:rPr lang="fr-FR" sz="2400" dirty="0" smtClean="0"/>
              <a:t> the </a:t>
            </a:r>
            <a:r>
              <a:rPr lang="fr-FR" sz="2400" dirty="0" err="1" smtClean="0"/>
              <a:t>others</a:t>
            </a:r>
            <a:r>
              <a:rPr lang="fr-FR" sz="2400" dirty="0" smtClean="0"/>
              <a:t> </a:t>
            </a:r>
            <a:r>
              <a:rPr lang="fr-FR" sz="2400" dirty="0" err="1" smtClean="0"/>
              <a:t>models</a:t>
            </a:r>
            <a:r>
              <a:rPr lang="fr-FR" sz="2400" dirty="0" smtClean="0"/>
              <a:t> to </a:t>
            </a:r>
            <a:r>
              <a:rPr lang="fr-FR" sz="2400" dirty="0" err="1" smtClean="0"/>
              <a:t>reach</a:t>
            </a:r>
            <a:r>
              <a:rPr lang="fr-FR" sz="2400" dirty="0" smtClean="0"/>
              <a:t> 100% of </a:t>
            </a:r>
            <a:r>
              <a:rPr lang="fr-FR" sz="2400" dirty="0" smtClean="0"/>
              <a:t>scan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10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90987" y="0"/>
            <a:ext cx="222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Our </a:t>
            </a:r>
            <a:r>
              <a:rPr lang="fr-FR" dirty="0" err="1" smtClean="0"/>
              <a:t>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5813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22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39752" y="1285073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Comparison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article</a:t>
            </a:r>
            <a:endParaRPr lang="fr-FR" sz="2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5656" y="1872794"/>
            <a:ext cx="2520280" cy="4436526"/>
          </a:xfrm>
          <a:prstGeom prst="rect">
            <a:avLst/>
          </a:prstGeom>
        </p:spPr>
      </p:pic>
      <p:sp>
        <p:nvSpPr>
          <p:cNvPr id="10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90987" y="0"/>
            <a:ext cx="222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Our </a:t>
            </a:r>
            <a:r>
              <a:rPr lang="fr-FR" dirty="0" err="1" smtClean="0"/>
              <a:t>Work</a:t>
            </a:r>
            <a:endParaRPr lang="fr-FR" dirty="0"/>
          </a:p>
        </p:txBody>
      </p:sp>
      <p:graphicFrame>
        <p:nvGraphicFramePr>
          <p:cNvPr id="14" name="Graphique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8278065"/>
              </p:ext>
            </p:extLst>
          </p:nvPr>
        </p:nvGraphicFramePr>
        <p:xfrm>
          <a:off x="814387" y="1872794"/>
          <a:ext cx="5076825" cy="4004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847869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78" y="3748237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23</a:t>
            </a:fld>
            <a:r>
              <a:rPr lang="fr-FR" dirty="0" smtClean="0"/>
              <a:t>/26</a:t>
            </a:r>
            <a:endParaRPr lang="fr-FR" dirty="0"/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98841" y="-6940152"/>
            <a:ext cx="7765662" cy="16476125"/>
          </a:xfrm>
          <a:prstGeom prst="rect">
            <a:avLst/>
          </a:prstGeom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316738"/>
              </p:ext>
            </p:extLst>
          </p:nvPr>
        </p:nvGraphicFramePr>
        <p:xfrm>
          <a:off x="2339752" y="2060848"/>
          <a:ext cx="6096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311584"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     </a:t>
                      </a:r>
                      <a:r>
                        <a:rPr lang="fr-FR" dirty="0" err="1" smtClean="0"/>
                        <a:t>Mobility</a:t>
                      </a:r>
                      <a:r>
                        <a:rPr lang="fr-FR" dirty="0" smtClean="0"/>
                        <a:t> Model</a:t>
                      </a:r>
                    </a:p>
                    <a:p>
                      <a:pPr algn="l"/>
                      <a:endParaRPr lang="fr-FR" dirty="0" smtClean="0"/>
                    </a:p>
                    <a:p>
                      <a:pPr algn="l"/>
                      <a:r>
                        <a:rPr lang="fr-FR" dirty="0" smtClean="0"/>
                        <a:t>Scenarios</a:t>
                      </a:r>
                    </a:p>
                    <a:p>
                      <a:endParaRPr lang="fr-F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Semi-</a:t>
                      </a:r>
                      <a:r>
                        <a:rPr lang="fr-FR" dirty="0" err="1" smtClean="0"/>
                        <a:t>Random</a:t>
                      </a:r>
                      <a:r>
                        <a:rPr lang="fr-FR" dirty="0" smtClean="0"/>
                        <a:t>-</a:t>
                      </a:r>
                      <a:r>
                        <a:rPr lang="fr-FR" dirty="0" err="1" smtClean="0"/>
                        <a:t>Circular-Movement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Distributed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Pheromone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Repel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Smooth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turn</a:t>
                      </a:r>
                      <a:endParaRPr lang="fr-FR" dirty="0"/>
                    </a:p>
                  </a:txBody>
                  <a:tcPr/>
                </a:tc>
              </a:tr>
              <a:tr h="603568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Scan </a:t>
                      </a:r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Coverage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b="1" dirty="0" smtClean="0"/>
                        <a:t>X</a:t>
                      </a:r>
                    </a:p>
                    <a:p>
                      <a:endParaRPr lang="fr-FR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b="1" dirty="0" smtClean="0"/>
                        <a:t>X</a:t>
                      </a:r>
                      <a:endParaRPr lang="fr-FR" sz="4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3568">
                <a:tc>
                  <a:txBody>
                    <a:bodyPr/>
                    <a:lstStyle/>
                    <a:p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Airborne</a:t>
                      </a:r>
                      <a:r>
                        <a:rPr lang="fr-FR" b="1" baseline="0" dirty="0" smtClean="0">
                          <a:solidFill>
                            <a:schemeClr val="bg1"/>
                          </a:solidFill>
                        </a:rPr>
                        <a:t> Networks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b="1" dirty="0" smtClean="0"/>
                        <a:t>X</a:t>
                      </a:r>
                      <a:endParaRPr lang="fr-FR" sz="4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475656" y="1262142"/>
            <a:ext cx="8077200" cy="7110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 smtClean="0"/>
              <a:t>Importance of the </a:t>
            </a:r>
            <a:r>
              <a:rPr lang="fr-FR" sz="2800" dirty="0" err="1" smtClean="0"/>
              <a:t>Mobility</a:t>
            </a:r>
            <a:r>
              <a:rPr lang="fr-FR" sz="2800" dirty="0" smtClean="0"/>
              <a:t> Model </a:t>
            </a:r>
            <a:r>
              <a:rPr lang="fr-FR" sz="2800" dirty="0" err="1" smtClean="0"/>
              <a:t>choosen</a:t>
            </a:r>
            <a:r>
              <a:rPr lang="fr-FR" sz="2800" dirty="0" smtClean="0"/>
              <a:t> </a:t>
            </a:r>
            <a:endParaRPr lang="fr-FR" sz="2800" dirty="0"/>
          </a:p>
        </p:txBody>
      </p:sp>
      <p:sp>
        <p:nvSpPr>
          <p:cNvPr id="12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Our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14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90987" y="0"/>
            <a:ext cx="222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Our </a:t>
            </a:r>
            <a:r>
              <a:rPr lang="fr-FR" dirty="0" err="1" smtClean="0"/>
              <a:t>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388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24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83568" y="188640"/>
            <a:ext cx="8077200" cy="7110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461643" y="1199534"/>
            <a:ext cx="64032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Good model  for scan </a:t>
            </a:r>
            <a:r>
              <a:rPr lang="fr-FR" sz="2800" dirty="0" err="1"/>
              <a:t>coverage</a:t>
            </a:r>
            <a:r>
              <a:rPr lang="fr-FR" sz="2800" dirty="0"/>
              <a:t> and  reconnaissance </a:t>
            </a:r>
            <a:r>
              <a:rPr lang="fr-FR" sz="2800" dirty="0" smtClean="0"/>
              <a:t>scenario</a:t>
            </a:r>
            <a:endParaRPr lang="fr-F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 smtClean="0"/>
              <a:t>Characteristics</a:t>
            </a:r>
            <a:r>
              <a:rPr lang="fr-FR" sz="2800" dirty="0" smtClean="0"/>
              <a:t> of </a:t>
            </a:r>
            <a:r>
              <a:rPr lang="fr-FR" sz="2800" dirty="0" err="1" smtClean="0"/>
              <a:t>evaluation</a:t>
            </a:r>
            <a:r>
              <a:rPr lang="fr-FR" sz="2800" dirty="0" smtClean="0"/>
              <a:t> and </a:t>
            </a:r>
            <a:r>
              <a:rPr lang="fr-FR" sz="2800" dirty="0" err="1" smtClean="0"/>
              <a:t>experiments</a:t>
            </a:r>
            <a:r>
              <a:rPr lang="fr-FR" sz="2800" dirty="0" smtClean="0"/>
              <a:t> are </a:t>
            </a:r>
            <a:r>
              <a:rPr lang="fr-FR" sz="2800" dirty="0" err="1" smtClean="0"/>
              <a:t>unrealistic</a:t>
            </a:r>
            <a:endParaRPr lang="fr-F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Possible </a:t>
            </a:r>
            <a:r>
              <a:rPr lang="fr-FR" sz="2800" dirty="0" err="1" smtClean="0"/>
              <a:t>improvement</a:t>
            </a:r>
            <a:r>
              <a:rPr lang="fr-FR" sz="2800" dirty="0" smtClean="0"/>
              <a:t> </a:t>
            </a:r>
            <a:r>
              <a:rPr lang="fr-FR" sz="2800" dirty="0" err="1"/>
              <a:t>is</a:t>
            </a:r>
            <a:r>
              <a:rPr lang="fr-FR" sz="2800" dirty="0"/>
              <a:t> to </a:t>
            </a:r>
            <a:r>
              <a:rPr lang="fr-FR" sz="2800" dirty="0" smtClean="0"/>
              <a:t>store and </a:t>
            </a:r>
            <a:r>
              <a:rPr lang="fr-FR" sz="2800" dirty="0" err="1" smtClean="0"/>
              <a:t>forward</a:t>
            </a:r>
            <a:r>
              <a:rPr lang="fr-FR" sz="2800" dirty="0" smtClean="0"/>
              <a:t> </a:t>
            </a:r>
            <a:r>
              <a:rPr lang="fr-FR" sz="2800" dirty="0"/>
              <a:t>data and relax the </a:t>
            </a:r>
            <a:r>
              <a:rPr lang="fr-FR" sz="2800" dirty="0" err="1"/>
              <a:t>limited</a:t>
            </a:r>
            <a:r>
              <a:rPr lang="fr-FR" sz="2800" dirty="0"/>
              <a:t> </a:t>
            </a:r>
            <a:r>
              <a:rPr lang="fr-FR" sz="2800" dirty="0" err="1" smtClean="0"/>
              <a:t>bandwidth</a:t>
            </a:r>
            <a:endParaRPr lang="fr-FR" sz="2800" dirty="0"/>
          </a:p>
        </p:txBody>
      </p:sp>
      <p:pic>
        <p:nvPicPr>
          <p:cNvPr id="10" name="Picture 7"/>
          <p:cNvPicPr/>
          <p:nvPr/>
        </p:nvPicPr>
        <p:blipFill>
          <a:blip r:embed="rId4"/>
          <a:stretch>
            <a:fillRect/>
          </a:stretch>
        </p:blipFill>
        <p:spPr>
          <a:xfrm rot="9953400">
            <a:off x="72720" y="-2918520"/>
            <a:ext cx="2895120" cy="6861600"/>
          </a:xfrm>
          <a:prstGeom prst="rect">
            <a:avLst/>
          </a:prstGeom>
          <a:ln>
            <a:noFill/>
          </a:ln>
        </p:spPr>
      </p:pic>
      <p:pic>
        <p:nvPicPr>
          <p:cNvPr id="11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333516" y="4102494"/>
            <a:ext cx="2314080" cy="1971360"/>
          </a:xfrm>
          <a:prstGeom prst="rect">
            <a:avLst/>
          </a:prstGeom>
          <a:ln>
            <a:noFill/>
          </a:ln>
        </p:spPr>
      </p:pic>
      <p:pic>
        <p:nvPicPr>
          <p:cNvPr id="12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7020272" y="4725144"/>
            <a:ext cx="1818928" cy="1105350"/>
          </a:xfrm>
          <a:prstGeom prst="rect">
            <a:avLst/>
          </a:prstGeom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5290750" y="5830494"/>
            <a:ext cx="385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</a:t>
            </a:r>
            <a:r>
              <a:rPr lang="fr-FR" sz="1400" b="1" dirty="0"/>
              <a:t>5</a:t>
            </a:r>
            <a:r>
              <a:rPr lang="fr-FR" sz="1400" b="1" dirty="0" smtClean="0"/>
              <a:t>.</a:t>
            </a:r>
            <a:r>
              <a:rPr lang="fr-FR" sz="1400" dirty="0" smtClean="0"/>
              <a:t> 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www.vikingaero.com</a:t>
            </a:r>
            <a:r>
              <a:rPr lang="fr-FR" sz="1400" dirty="0"/>
              <a:t> "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0" y="5947941"/>
            <a:ext cx="387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4.</a:t>
            </a:r>
            <a:r>
              <a:rPr lang="fr-FR" sz="1400" dirty="0" smtClean="0"/>
              <a:t> 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fr.depositphotos.com</a:t>
            </a:r>
            <a:r>
              <a:rPr lang="fr-FR" sz="1400" dirty="0"/>
              <a:t> "</a:t>
            </a:r>
          </a:p>
        </p:txBody>
      </p:sp>
      <p:sp>
        <p:nvSpPr>
          <p:cNvPr id="13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41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547664" y="3756868"/>
            <a:ext cx="4343400" cy="1362075"/>
          </a:xfrm>
        </p:spPr>
        <p:txBody>
          <a:bodyPr>
            <a:normAutofit/>
          </a:bodyPr>
          <a:lstStyle/>
          <a:p>
            <a:pPr>
              <a:defRPr lang="fr-FR"/>
            </a:pPr>
            <a:r>
              <a:rPr lang="fr-FR" dirty="0" smtClean="0"/>
              <a:t>Do </a:t>
            </a:r>
            <a:r>
              <a:rPr lang="fr-FR" dirty="0" err="1" smtClean="0"/>
              <a:t>you</a:t>
            </a:r>
            <a:r>
              <a:rPr lang="fr-FR" dirty="0" smtClean="0"/>
              <a:t> have </a:t>
            </a:r>
            <a:r>
              <a:rPr lang="fr-FR" dirty="0" err="1" smtClean="0"/>
              <a:t>any</a:t>
            </a:r>
            <a:r>
              <a:rPr lang="fr-FR" dirty="0" smtClean="0"/>
              <a:t> questions</a:t>
            </a:r>
            <a:r>
              <a:rPr lang="fr-FR" dirty="0"/>
              <a:t> ?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25</a:t>
            </a:fld>
            <a:r>
              <a:rPr lang="fr-FR" dirty="0" smtClean="0"/>
              <a:t>/26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836712"/>
            <a:ext cx="3552119" cy="199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499992" y="2827239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6. </a:t>
            </a:r>
            <a:r>
              <a:rPr lang="fr-FR" sz="1400" dirty="0" smtClean="0"/>
              <a:t>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titanaerospace.com</a:t>
            </a:r>
            <a:r>
              <a:rPr lang="fr-FR" sz="1400" dirty="0"/>
              <a:t> "</a:t>
            </a:r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27800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</p:spPr>
        <p:txBody>
          <a:bodyPr/>
          <a:lstStyle/>
          <a:p>
            <a:pPr>
              <a:defRPr lang="fr-FR"/>
            </a:pPr>
            <a:r>
              <a:rPr lang="fr-FR" dirty="0" err="1" smtClean="0"/>
              <a:t>References</a:t>
            </a:r>
            <a:endParaRPr lang="fr-FR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</a:pPr>
            <a:r>
              <a:rPr lang="fr-FR" sz="1800" dirty="0"/>
              <a:t>E. Kuiper and S. </a:t>
            </a:r>
            <a:r>
              <a:rPr lang="fr-FR" sz="1800" dirty="0" err="1"/>
              <a:t>Nadjm</a:t>
            </a:r>
            <a:r>
              <a:rPr lang="fr-FR" sz="1800" dirty="0"/>
              <a:t>-Tehrani.</a:t>
            </a:r>
            <a:r>
              <a:rPr lang="fr-FR" dirty="0"/>
              <a:t> </a:t>
            </a:r>
            <a:endParaRPr lang="fr-FR" dirty="0" smtClean="0"/>
          </a:p>
          <a:p>
            <a:pPr marL="0" indent="0">
              <a:spcBef>
                <a:spcPts val="0"/>
              </a:spcBef>
              <a:buNone/>
            </a:pPr>
            <a:r>
              <a:rPr lang="fr-FR" sz="1400" i="1" dirty="0" err="1" smtClean="0"/>
              <a:t>Mobility</a:t>
            </a:r>
            <a:r>
              <a:rPr lang="fr-FR" sz="1400" i="1" dirty="0" smtClean="0"/>
              <a:t> </a:t>
            </a:r>
            <a:r>
              <a:rPr lang="fr-FR" sz="1400" i="1" dirty="0" err="1"/>
              <a:t>models</a:t>
            </a:r>
            <a:r>
              <a:rPr lang="fr-FR" sz="1400" i="1" dirty="0"/>
              <a:t> for </a:t>
            </a:r>
            <a:r>
              <a:rPr lang="fr-FR" sz="1400" i="1" dirty="0" err="1"/>
              <a:t>uav</a:t>
            </a:r>
            <a:r>
              <a:rPr lang="fr-FR" sz="1400" i="1" dirty="0"/>
              <a:t> group reconnaissance applications. </a:t>
            </a:r>
            <a:r>
              <a:rPr lang="fr-FR" sz="1400" i="1" dirty="0" smtClean="0"/>
              <a:t>In Wireless </a:t>
            </a:r>
            <a:r>
              <a:rPr lang="fr-FR" sz="1400" i="1" dirty="0"/>
              <a:t>and Mobile Communications, 2006. ICWMC ’06. International </a:t>
            </a:r>
            <a:r>
              <a:rPr lang="fr-FR" sz="1400" i="1" dirty="0" err="1"/>
              <a:t>Conference</a:t>
            </a:r>
            <a:r>
              <a:rPr lang="fr-FR" sz="1400" i="1" dirty="0"/>
              <a:t> </a:t>
            </a:r>
            <a:r>
              <a:rPr lang="fr-FR" sz="1400" i="1" dirty="0" smtClean="0"/>
              <a:t>on, </a:t>
            </a:r>
            <a:r>
              <a:rPr lang="fr-FR" sz="1400" i="1" dirty="0"/>
              <a:t>page </a:t>
            </a:r>
            <a:r>
              <a:rPr lang="fr-FR" sz="1400" i="1" dirty="0" smtClean="0"/>
              <a:t>33, July </a:t>
            </a:r>
            <a:r>
              <a:rPr lang="fr-FR" sz="1400" i="1" dirty="0"/>
              <a:t>2006</a:t>
            </a:r>
            <a:r>
              <a:rPr lang="fr-FR" sz="1400" i="1" dirty="0" smtClean="0"/>
              <a:t>.</a:t>
            </a:r>
            <a:endParaRPr lang="fr-FR" sz="1400" i="1" dirty="0"/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 smtClean="0"/>
              <a:t>"http</a:t>
            </a:r>
            <a:r>
              <a:rPr lang="fr-FR" sz="1400" dirty="0"/>
              <a:t>://dept-info.labri.fr/~</a:t>
            </a:r>
            <a:r>
              <a:rPr lang="fr-FR" sz="1400" dirty="0" err="1" smtClean="0"/>
              <a:t>desbarat</a:t>
            </a:r>
            <a:r>
              <a:rPr lang="fr-FR" sz="1400" dirty="0" smtClean="0"/>
              <a:t>/PER/sujets/Autefage1-article.pdf</a:t>
            </a:r>
            <a:r>
              <a:rPr lang="fr-FR" sz="1400" dirty="0"/>
              <a:t> " </a:t>
            </a:r>
            <a:r>
              <a:rPr lang="fr-FR" dirty="0" smtClean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/>
              <a:t>[1</a:t>
            </a:r>
            <a:r>
              <a:rPr lang="fr-FR" sz="1400" dirty="0" smtClean="0"/>
              <a:t>] &amp;&amp; [2] : </a:t>
            </a:r>
            <a:r>
              <a:rPr lang="en-US" sz="1400" dirty="0"/>
              <a:t>A. </a:t>
            </a:r>
            <a:r>
              <a:rPr lang="en-US" sz="1400" dirty="0" err="1"/>
              <a:t>Jardosh</a:t>
            </a:r>
            <a:r>
              <a:rPr lang="en-US" sz="1400" dirty="0"/>
              <a:t>, E. M. Belding-Royer, K. C. </a:t>
            </a:r>
            <a:r>
              <a:rPr lang="en-US" sz="1400" dirty="0" err="1"/>
              <a:t>Almeroth</a:t>
            </a:r>
            <a:r>
              <a:rPr lang="en-US" sz="1400" dirty="0"/>
              <a:t>, S. </a:t>
            </a:r>
            <a:r>
              <a:rPr lang="en-US" sz="1400" dirty="0" err="1" smtClean="0"/>
              <a:t>Suri</a:t>
            </a:r>
            <a:r>
              <a:rPr lang="en-US" sz="1400" dirty="0"/>
              <a:t>. Towards Realistic Mobility Models for Mobile Ad Hoc </a:t>
            </a:r>
            <a:r>
              <a:rPr lang="en-US" sz="1400" dirty="0" smtClean="0"/>
              <a:t>Networks</a:t>
            </a:r>
            <a:r>
              <a:rPr lang="en-US" sz="1400" dirty="0"/>
              <a:t>. 9th annual International Conference on Mobile </a:t>
            </a:r>
            <a:r>
              <a:rPr lang="en-US" sz="1400" dirty="0" smtClean="0"/>
              <a:t>Computing </a:t>
            </a:r>
            <a:r>
              <a:rPr lang="en-US" sz="1400" dirty="0"/>
              <a:t>and Networking. September 2003. ACM Press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[3] </a:t>
            </a:r>
            <a:r>
              <a:rPr lang="en-US" sz="1400" dirty="0"/>
              <a:t>A. K. </a:t>
            </a:r>
            <a:r>
              <a:rPr lang="en-US" sz="1400" dirty="0" err="1"/>
              <a:t>Saha</a:t>
            </a:r>
            <a:r>
              <a:rPr lang="en-US" sz="1400" dirty="0"/>
              <a:t>, D. B. Johnson. Modeling Mobility for </a:t>
            </a:r>
            <a:r>
              <a:rPr lang="en-US" sz="1400" dirty="0" smtClean="0"/>
              <a:t>Vehicular </a:t>
            </a:r>
            <a:r>
              <a:rPr lang="en-US" sz="1400" dirty="0"/>
              <a:t>Ad Hoc Networks. First ACM Workshop on </a:t>
            </a:r>
          </a:p>
          <a:p>
            <a:pPr marL="0" indent="0">
              <a:buNone/>
            </a:pPr>
            <a:r>
              <a:rPr lang="en-US" sz="1400" dirty="0"/>
              <a:t>Vehicular Ad Hoc Networks. October 2004. ACM Press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[4] </a:t>
            </a:r>
            <a:r>
              <a:rPr lang="fr-FR" sz="1400" dirty="0"/>
              <a:t>J. A. Sauter, R. Matthews, H. V. D. </a:t>
            </a:r>
            <a:r>
              <a:rPr lang="fr-FR" sz="1400" dirty="0" err="1"/>
              <a:t>Parunak</a:t>
            </a:r>
            <a:r>
              <a:rPr lang="fr-FR" sz="1400" dirty="0"/>
              <a:t>, S. </a:t>
            </a:r>
            <a:r>
              <a:rPr lang="fr-FR" sz="1400" dirty="0" err="1" smtClean="0"/>
              <a:t>A.Brueckner</a:t>
            </a:r>
            <a:r>
              <a:rPr lang="fr-FR" sz="1400" dirty="0"/>
              <a:t>. Performance of Digital </a:t>
            </a:r>
            <a:r>
              <a:rPr lang="fr-FR" sz="1400" dirty="0" err="1"/>
              <a:t>Pheromones</a:t>
            </a:r>
            <a:r>
              <a:rPr lang="fr-FR" sz="1400" dirty="0"/>
              <a:t> for </a:t>
            </a:r>
            <a:r>
              <a:rPr lang="fr-FR" sz="1400" dirty="0" err="1" smtClean="0"/>
              <a:t>Swarming</a:t>
            </a:r>
            <a:r>
              <a:rPr lang="fr-FR" sz="1400" dirty="0" smtClean="0"/>
              <a:t> </a:t>
            </a:r>
            <a:r>
              <a:rPr lang="fr-FR" sz="1400" dirty="0" err="1"/>
              <a:t>Vehicle</a:t>
            </a:r>
            <a:r>
              <a:rPr lang="fr-FR" sz="1400" dirty="0"/>
              <a:t> Control. </a:t>
            </a:r>
            <a:r>
              <a:rPr lang="fr-FR" sz="1400" dirty="0" err="1"/>
              <a:t>Fourth</a:t>
            </a:r>
            <a:r>
              <a:rPr lang="fr-FR" sz="1400" dirty="0"/>
              <a:t> International Joint </a:t>
            </a:r>
            <a:r>
              <a:rPr lang="fr-FR" sz="1400" dirty="0" err="1" smtClean="0"/>
              <a:t>Conference</a:t>
            </a:r>
            <a:r>
              <a:rPr lang="fr-FR" sz="1400" dirty="0" smtClean="0"/>
              <a:t> </a:t>
            </a:r>
            <a:r>
              <a:rPr lang="fr-FR" sz="1400" dirty="0"/>
              <a:t>on </a:t>
            </a:r>
            <a:r>
              <a:rPr lang="fr-FR" sz="1400" dirty="0" err="1"/>
              <a:t>Autonomous</a:t>
            </a:r>
            <a:r>
              <a:rPr lang="fr-FR" sz="1400" dirty="0"/>
              <a:t> Agents and Multi-Agent </a:t>
            </a:r>
          </a:p>
          <a:p>
            <a:pPr marL="0" indent="0">
              <a:buNone/>
            </a:pPr>
            <a:r>
              <a:rPr lang="fr-FR" sz="1400" dirty="0" err="1"/>
              <a:t>Systems</a:t>
            </a:r>
            <a:r>
              <a:rPr lang="fr-FR" sz="1400" dirty="0"/>
              <a:t>. July, 2005. ACM </a:t>
            </a:r>
            <a:r>
              <a:rPr lang="fr-FR" sz="1400" dirty="0" err="1"/>
              <a:t>Press</a:t>
            </a:r>
            <a:r>
              <a:rPr lang="fr-FR" sz="1400" dirty="0"/>
              <a:t>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buNone/>
            </a:pPr>
            <a:endParaRPr lang="fr-FR" sz="14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26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3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2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1596413"/>
            <a:ext cx="8077200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600" dirty="0" smtClean="0"/>
          </a:p>
          <a:p>
            <a:pPr lvl="1"/>
            <a:endParaRPr lang="fr-FR" sz="2600" dirty="0" smtClean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14400" y="2108853"/>
            <a:ext cx="8077200" cy="297633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fr-FR" sz="2800" dirty="0" smtClean="0"/>
              <a:t>UAV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Swarm</a:t>
            </a:r>
            <a:r>
              <a:rPr lang="fr-FR" sz="2800" dirty="0" smtClean="0"/>
              <a:t> of </a:t>
            </a:r>
            <a:r>
              <a:rPr lang="fr-FR" sz="2800" dirty="0" err="1" smtClean="0"/>
              <a:t>UAVs</a:t>
            </a: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Mobility</a:t>
            </a:r>
            <a:r>
              <a:rPr lang="fr-FR" sz="2800" dirty="0" smtClean="0"/>
              <a:t> </a:t>
            </a:r>
            <a:r>
              <a:rPr lang="fr-FR" sz="2800" dirty="0" err="1" smtClean="0"/>
              <a:t>models</a:t>
            </a:r>
            <a:endParaRPr lang="fr-FR" sz="2800" dirty="0" smtClean="0"/>
          </a:p>
          <a:p>
            <a:pPr marL="457200" lvl="1" indent="0">
              <a:buNone/>
            </a:pPr>
            <a:endParaRPr lang="fr-FR" sz="2800" dirty="0"/>
          </a:p>
          <a:p>
            <a:pPr marL="457200" lvl="1" indent="0">
              <a:buNone/>
            </a:pPr>
            <a:r>
              <a:rPr lang="fr-FR" sz="2800" dirty="0" smtClean="0">
                <a:sym typeface="Wingdings" panose="05000000000000000000" pitchFamily="2" charset="2"/>
              </a:rPr>
              <a:t> </a:t>
            </a:r>
            <a:r>
              <a:rPr lang="fr-FR" sz="2800" dirty="0" smtClean="0"/>
              <a:t>How do </a:t>
            </a:r>
            <a:r>
              <a:rPr lang="fr-FR" sz="2800" dirty="0" err="1" smtClean="0"/>
              <a:t>they</a:t>
            </a:r>
            <a:r>
              <a:rPr lang="fr-FR" sz="2800" dirty="0" smtClean="0"/>
              <a:t> move ?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95834"/>
            <a:ext cx="3782482" cy="2076822"/>
          </a:xfrm>
          <a:prstGeom prst="rect">
            <a:avLst/>
          </a:prstGeom>
          <a:effectLst>
            <a:glow rad="127000">
              <a:srgbClr val="FDFEF9"/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8" name="ZoneTexte 7"/>
          <p:cNvSpPr txBox="1"/>
          <p:nvPr/>
        </p:nvSpPr>
        <p:spPr>
          <a:xfrm>
            <a:off x="4971091" y="3672656"/>
            <a:ext cx="376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1.</a:t>
            </a:r>
            <a:r>
              <a:rPr lang="fr-FR" sz="1400" dirty="0" smtClean="0"/>
              <a:t> Source : </a:t>
            </a:r>
            <a:r>
              <a:rPr lang="fr-FR" sz="1400" dirty="0"/>
              <a:t>http://rain.aa.washington.edu"</a:t>
            </a:r>
          </a:p>
        </p:txBody>
      </p:sp>
      <p:sp>
        <p:nvSpPr>
          <p:cNvPr id="1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0783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fr-FR" smtClean="0"/>
              <a:pPr/>
              <a:t>4</a:t>
            </a:fld>
            <a:r>
              <a:rPr lang="fr-FR" smtClean="0"/>
              <a:t>/26</a:t>
            </a:r>
            <a:endParaRPr lang="fr-FR" dirty="0"/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Problematics</a:t>
            </a:r>
            <a:endParaRPr lang="fr-FR" dirty="0"/>
          </a:p>
        </p:txBody>
      </p:sp>
      <p:sp>
        <p:nvSpPr>
          <p:cNvPr id="12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62000" y="2276872"/>
            <a:ext cx="8077200" cy="1512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How </a:t>
            </a:r>
            <a:r>
              <a:rPr lang="en-US" sz="3200" dirty="0" smtClean="0"/>
              <a:t>to scan </a:t>
            </a:r>
            <a:r>
              <a:rPr lang="en-US" sz="3200" dirty="0"/>
              <a:t>an </a:t>
            </a:r>
            <a:r>
              <a:rPr lang="en-US" sz="3200" dirty="0" smtClean="0"/>
              <a:t>area properly</a:t>
            </a:r>
            <a:r>
              <a:rPr lang="en-US" sz="3200" dirty="0"/>
              <a:t> ?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i="1" dirty="0">
                <a:latin typeface="Times New Roman"/>
              </a:rPr>
              <a:t>As much and as quickly possible, in a limited time and at least, 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i="1" dirty="0">
                <a:latin typeface="Times New Roman"/>
              </a:rPr>
              <a:t>once every </a:t>
            </a:r>
            <a:r>
              <a:rPr lang="en-US" sz="2400" i="1" dirty="0" smtClean="0">
                <a:latin typeface="Times New Roman"/>
              </a:rPr>
              <a:t>hour</a:t>
            </a:r>
            <a:endParaRPr lang="en-US" sz="2400" dirty="0"/>
          </a:p>
        </p:txBody>
      </p:sp>
      <p:pic>
        <p:nvPicPr>
          <p:cNvPr id="1026" name="Picture 2" descr="http://img.directindustry.fr/images_di/photo-g/drones-civils-voilure-tournante-type-helicoptere-101653-3567013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8476"/>
            <a:ext cx="1937792" cy="12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iliconrepublic.com/fs/img/news/201008/rs-426x288/microdrones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835" y="3764315"/>
            <a:ext cx="2969529" cy="222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62000" y="1536974"/>
            <a:ext cx="3665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2 . </a:t>
            </a:r>
            <a:r>
              <a:rPr lang="fr-FR" sz="1400" dirty="0" smtClean="0"/>
              <a:t>Source : "http</a:t>
            </a:r>
            <a:r>
              <a:rPr lang="fr-FR" sz="1400" dirty="0"/>
              <a:t>://</a:t>
            </a:r>
            <a:r>
              <a:rPr lang="fr-FR" sz="1400" dirty="0" smtClean="0"/>
              <a:t>www.swiss-uav.com</a:t>
            </a:r>
            <a:r>
              <a:rPr lang="fr-FR" sz="1400" dirty="0"/>
              <a:t> "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79068" y="5991463"/>
            <a:ext cx="777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Figure 3.</a:t>
            </a:r>
            <a:r>
              <a:rPr lang="fr-FR" sz="1400" dirty="0" smtClean="0"/>
              <a:t> Source : </a:t>
            </a:r>
            <a:r>
              <a:rPr lang="fr-FR" sz="1400" dirty="0"/>
              <a:t>" </a:t>
            </a:r>
            <a:r>
              <a:rPr lang="fr-FR" sz="1400" dirty="0" smtClean="0"/>
              <a:t>http</a:t>
            </a:r>
            <a:r>
              <a:rPr lang="fr-FR" sz="1400" dirty="0"/>
              <a:t>://</a:t>
            </a:r>
            <a:r>
              <a:rPr lang="fr-FR" sz="1400" dirty="0" smtClean="0"/>
              <a:t>technorati.com</a:t>
            </a:r>
            <a:r>
              <a:rPr lang="fr-FR" sz="1400" dirty="0"/>
              <a:t> "</a:t>
            </a:r>
          </a:p>
        </p:txBody>
      </p:sp>
      <p:sp>
        <p:nvSpPr>
          <p:cNvPr id="15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8" name="CustomShape 3"/>
          <p:cNvSpPr/>
          <p:nvPr/>
        </p:nvSpPr>
        <p:spPr>
          <a:xfrm>
            <a:off x="762120" y="269640"/>
            <a:ext cx="8076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400" dirty="0" err="1" smtClean="0">
                <a:solidFill>
                  <a:srgbClr val="000000"/>
                </a:solidFill>
                <a:latin typeface="Calibri"/>
              </a:rPr>
              <a:t>Study</a:t>
            </a:r>
            <a:r>
              <a:rPr lang="fr-FR" sz="4400" dirty="0" smtClean="0">
                <a:solidFill>
                  <a:srgbClr val="000000"/>
                </a:solidFill>
                <a:latin typeface="Calibri"/>
              </a:rPr>
              <a:t> of </a:t>
            </a:r>
            <a:r>
              <a:rPr lang="fr-FR" sz="4400" dirty="0" err="1" smtClean="0">
                <a:solidFill>
                  <a:srgbClr val="000000"/>
                </a:solidFill>
                <a:latin typeface="Calibri"/>
              </a:rPr>
              <a:t>existing</a:t>
            </a:r>
            <a:r>
              <a:rPr lang="fr-FR" sz="44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4400" dirty="0" err="1" smtClean="0">
                <a:solidFill>
                  <a:srgbClr val="000000"/>
                </a:solidFill>
                <a:latin typeface="Calibri"/>
              </a:rPr>
              <a:t>models</a:t>
            </a:r>
            <a:endParaRPr dirty="0"/>
          </a:p>
        </p:txBody>
      </p:sp>
      <p:sp>
        <p:nvSpPr>
          <p:cNvPr id="4" name="ZoneTexte 3"/>
          <p:cNvSpPr txBox="1"/>
          <p:nvPr/>
        </p:nvSpPr>
        <p:spPr>
          <a:xfrm>
            <a:off x="917282" y="1988840"/>
            <a:ext cx="35107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Existing </a:t>
            </a:r>
            <a:r>
              <a:rPr lang="en-US" sz="2800" dirty="0" smtClean="0"/>
              <a:t>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Random Walk</a:t>
            </a:r>
          </a:p>
          <a:p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5265651" y="2377956"/>
            <a:ext cx="35728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Random </a:t>
            </a:r>
            <a:r>
              <a:rPr lang="en-US" sz="2800" dirty="0" err="1"/>
              <a:t>WayPoint</a:t>
            </a:r>
            <a:endParaRPr lang="en-US" sz="2800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958729"/>
            <a:ext cx="4536504" cy="265330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09" y="2933069"/>
            <a:ext cx="4143465" cy="267896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203899" y="5707192"/>
            <a:ext cx="2487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[1] : </a:t>
            </a:r>
            <a:r>
              <a:rPr lang="fr-FR" sz="1200" dirty="0" err="1" smtClean="0"/>
              <a:t>Result</a:t>
            </a:r>
            <a:r>
              <a:rPr lang="fr-FR" sz="1200" dirty="0" smtClean="0"/>
              <a:t> pattern of </a:t>
            </a:r>
            <a:r>
              <a:rPr lang="fr-FR" sz="1200" dirty="0" err="1" smtClean="0"/>
              <a:t>Random</a:t>
            </a:r>
            <a:r>
              <a:rPr lang="fr-FR" sz="1200" dirty="0" smtClean="0"/>
              <a:t> </a:t>
            </a:r>
            <a:r>
              <a:rPr lang="fr-FR" sz="1200" dirty="0" err="1" smtClean="0"/>
              <a:t>Walk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5523640" y="5707192"/>
            <a:ext cx="2704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[2] : </a:t>
            </a:r>
            <a:r>
              <a:rPr lang="fr-FR" sz="1200" dirty="0" err="1" smtClean="0"/>
              <a:t>Result</a:t>
            </a:r>
            <a:r>
              <a:rPr lang="fr-FR" sz="1200" dirty="0" smtClean="0"/>
              <a:t> pattern of </a:t>
            </a:r>
            <a:r>
              <a:rPr lang="fr-FR" sz="1200" dirty="0" err="1" smtClean="0"/>
              <a:t>Random</a:t>
            </a:r>
            <a:r>
              <a:rPr lang="fr-FR" sz="1200" dirty="0" smtClean="0"/>
              <a:t> </a:t>
            </a:r>
            <a:r>
              <a:rPr lang="fr-FR" sz="1200" dirty="0" err="1" smtClean="0"/>
              <a:t>Waypoint</a:t>
            </a:r>
            <a:endParaRPr lang="fr-FR" sz="1200" dirty="0"/>
          </a:p>
        </p:txBody>
      </p:sp>
      <p:sp>
        <p:nvSpPr>
          <p:cNvPr id="14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sp>
        <p:nvSpPr>
          <p:cNvPr id="15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r>
              <a:rPr lang="fr-FR" dirty="0"/>
              <a:t>5</a:t>
            </a:r>
            <a:r>
              <a:rPr lang="fr-FR" dirty="0" smtClean="0"/>
              <a:t>/26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6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CustomShape 3"/>
          <p:cNvSpPr/>
          <p:nvPr/>
        </p:nvSpPr>
        <p:spPr>
          <a:xfrm>
            <a:off x="762120" y="269640"/>
            <a:ext cx="8076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400" dirty="0" err="1">
                <a:solidFill>
                  <a:srgbClr val="000000"/>
                </a:solidFill>
              </a:rPr>
              <a:t>Study</a:t>
            </a:r>
            <a:r>
              <a:rPr lang="fr-FR" sz="4400" dirty="0">
                <a:solidFill>
                  <a:srgbClr val="000000"/>
                </a:solidFill>
              </a:rPr>
              <a:t> of </a:t>
            </a:r>
            <a:r>
              <a:rPr lang="fr-FR" sz="4400" dirty="0" err="1" smtClean="0">
                <a:solidFill>
                  <a:srgbClr val="000000"/>
                </a:solidFill>
              </a:rPr>
              <a:t>existing</a:t>
            </a:r>
            <a:r>
              <a:rPr lang="fr-FR" sz="4400" dirty="0" smtClean="0">
                <a:solidFill>
                  <a:srgbClr val="000000"/>
                </a:solidFill>
              </a:rPr>
              <a:t> </a:t>
            </a:r>
            <a:r>
              <a:rPr lang="fr-FR" sz="4400" dirty="0" err="1" smtClean="0">
                <a:solidFill>
                  <a:srgbClr val="000000"/>
                </a:solidFill>
              </a:rPr>
              <a:t>models</a:t>
            </a:r>
            <a:endParaRPr lang="fr-FR" sz="4400" dirty="0"/>
          </a:p>
        </p:txBody>
      </p:sp>
      <p:sp>
        <p:nvSpPr>
          <p:cNvPr id="4" name="ZoneTexte 3"/>
          <p:cNvSpPr txBox="1"/>
          <p:nvPr/>
        </p:nvSpPr>
        <p:spPr>
          <a:xfrm>
            <a:off x="917282" y="1988841"/>
            <a:ext cx="3273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City Section</a:t>
            </a:r>
          </a:p>
          <a:p>
            <a:endParaRPr lang="en-US" sz="2800" dirty="0"/>
          </a:p>
          <a:p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4379322" y="2004798"/>
            <a:ext cx="397012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Distributed </a:t>
            </a:r>
            <a:r>
              <a:rPr lang="en-US" sz="2800" dirty="0" smtClean="0"/>
              <a:t>Pheromone</a:t>
            </a:r>
            <a:endParaRPr lang="en-US" sz="2800" dirty="0"/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72" y="2593165"/>
            <a:ext cx="3669482" cy="231177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652120" y="539561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Blue : </a:t>
            </a:r>
            <a:r>
              <a:rPr lang="fr-FR" dirty="0" err="1" smtClean="0"/>
              <a:t>repulsive</a:t>
            </a:r>
            <a:endParaRPr lang="fr-FR" dirty="0" smtClean="0"/>
          </a:p>
          <a:p>
            <a:r>
              <a:rPr lang="fr-FR" dirty="0" smtClean="0"/>
              <a:t>Green : attractive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22014" y="5833302"/>
            <a:ext cx="3117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[3] : Street scenario </a:t>
            </a:r>
            <a:r>
              <a:rPr lang="fr-FR" sz="1200" dirty="0" err="1" smtClean="0"/>
              <a:t>corresponding</a:t>
            </a:r>
            <a:r>
              <a:rPr lang="fr-FR" sz="1200" dirty="0" smtClean="0"/>
              <a:t> to a square area size 1900x1900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777238" y="5013124"/>
            <a:ext cx="3826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[4] : Attractive and </a:t>
            </a:r>
            <a:r>
              <a:rPr lang="fr-FR" sz="1200" dirty="0" err="1" smtClean="0"/>
              <a:t>Repulsive</a:t>
            </a:r>
            <a:r>
              <a:rPr lang="fr-FR" sz="1200" dirty="0" smtClean="0"/>
              <a:t> </a:t>
            </a:r>
            <a:r>
              <a:rPr lang="fr-FR" sz="1200" dirty="0" err="1" smtClean="0"/>
              <a:t>Pheromones</a:t>
            </a:r>
            <a:r>
              <a:rPr lang="fr-FR" sz="1200" dirty="0" smtClean="0"/>
              <a:t> For Surveillance</a:t>
            </a:r>
            <a:endParaRPr lang="fr-FR" sz="12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14" y="2527587"/>
            <a:ext cx="3295650" cy="3295650"/>
          </a:xfrm>
          <a:prstGeom prst="rect">
            <a:avLst/>
          </a:prstGeom>
        </p:spPr>
      </p:pic>
      <p:sp>
        <p:nvSpPr>
          <p:cNvPr id="14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38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7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7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About the article</a:t>
            </a:r>
            <a:endParaRPr lang="fr-FR" dirty="0"/>
          </a:p>
        </p:txBody>
      </p:sp>
      <p:sp>
        <p:nvSpPr>
          <p:cNvPr id="10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426296" y="1596413"/>
            <a:ext cx="5610200" cy="42973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500" dirty="0" smtClean="0"/>
              <a:t>Introduction</a:t>
            </a:r>
          </a:p>
          <a:p>
            <a:r>
              <a:rPr lang="fr-FR" dirty="0" smtClean="0"/>
              <a:t>MANET</a:t>
            </a:r>
          </a:p>
          <a:p>
            <a:pPr lvl="1"/>
            <a:r>
              <a:rPr lang="fr-FR" dirty="0"/>
              <a:t> </a:t>
            </a:r>
            <a:r>
              <a:rPr lang="fr-FR" dirty="0" smtClean="0">
                <a:solidFill>
                  <a:srgbClr val="FF0000"/>
                </a:solidFill>
              </a:rPr>
              <a:t>M</a:t>
            </a:r>
            <a:r>
              <a:rPr lang="fr-FR" dirty="0" smtClean="0"/>
              <a:t>obile </a:t>
            </a:r>
            <a:r>
              <a:rPr lang="fr-FR" dirty="0" smtClean="0">
                <a:solidFill>
                  <a:srgbClr val="FF0000"/>
                </a:solidFill>
              </a:rPr>
              <a:t>A</a:t>
            </a:r>
            <a:r>
              <a:rPr lang="fr-FR" dirty="0" smtClean="0"/>
              <a:t>d Hoc </a:t>
            </a:r>
            <a:r>
              <a:rPr lang="fr-FR" dirty="0" smtClean="0">
                <a:solidFill>
                  <a:srgbClr val="FF0000"/>
                </a:solidFill>
              </a:rPr>
              <a:t>Net</a:t>
            </a:r>
            <a:r>
              <a:rPr lang="fr-FR" dirty="0" smtClean="0"/>
              <a:t>work</a:t>
            </a:r>
          </a:p>
          <a:p>
            <a:pPr lvl="1"/>
            <a:r>
              <a:rPr lang="fr-FR" dirty="0" smtClean="0"/>
              <a:t> Networks of mobile </a:t>
            </a:r>
            <a:r>
              <a:rPr lang="fr-FR" dirty="0" err="1" smtClean="0"/>
              <a:t>entities</a:t>
            </a:r>
            <a:endParaRPr lang="fr-FR" dirty="0" smtClean="0"/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Collect</a:t>
            </a:r>
            <a:r>
              <a:rPr lang="fr-FR" dirty="0" smtClean="0"/>
              <a:t>, </a:t>
            </a:r>
            <a:r>
              <a:rPr lang="fr-FR" dirty="0" err="1" smtClean="0"/>
              <a:t>process</a:t>
            </a:r>
            <a:r>
              <a:rPr lang="fr-FR" dirty="0" smtClean="0"/>
              <a:t> and transmit data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UAV </a:t>
            </a:r>
          </a:p>
          <a:p>
            <a:pPr lvl="1"/>
            <a:r>
              <a:rPr lang="fr-FR" dirty="0" smtClean="0"/>
              <a:t>Application of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UAVs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2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mobility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 smtClean="0"/>
          </a:p>
          <a:p>
            <a:pPr lvl="1"/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Walk</a:t>
            </a:r>
            <a:endParaRPr lang="fr-FR" dirty="0" smtClean="0"/>
          </a:p>
          <a:p>
            <a:pPr lvl="1"/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Pheromone</a:t>
            </a:r>
            <a:r>
              <a:rPr lang="fr-FR" dirty="0" smtClean="0"/>
              <a:t> </a:t>
            </a:r>
            <a:r>
              <a:rPr lang="fr-FR" dirty="0" err="1" smtClean="0"/>
              <a:t>Repel</a:t>
            </a:r>
            <a:endParaRPr lang="fr-FR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6" y="2564904"/>
            <a:ext cx="2977480" cy="347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0932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483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8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1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55576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studied</a:t>
            </a:r>
            <a:r>
              <a:rPr lang="fr-FR" dirty="0" smtClean="0"/>
              <a:t> in the article</a:t>
            </a:r>
            <a:endParaRPr lang="fr-FR" dirty="0"/>
          </a:p>
        </p:txBody>
      </p:sp>
      <p:sp>
        <p:nvSpPr>
          <p:cNvPr id="14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792796" y="1322936"/>
            <a:ext cx="6355432" cy="2408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3200" dirty="0" err="1" smtClean="0"/>
              <a:t>Random</a:t>
            </a:r>
            <a:r>
              <a:rPr lang="fr-FR" sz="3200" dirty="0" smtClean="0"/>
              <a:t> </a:t>
            </a:r>
            <a:r>
              <a:rPr lang="fr-FR" sz="3200" dirty="0" err="1" smtClean="0"/>
              <a:t>Walk</a:t>
            </a:r>
            <a:r>
              <a:rPr lang="fr-FR" sz="3200" dirty="0" smtClean="0"/>
              <a:t> </a:t>
            </a:r>
            <a:r>
              <a:rPr lang="fr-FR" sz="3200" dirty="0" smtClean="0"/>
              <a:t>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Each</a:t>
            </a:r>
            <a:r>
              <a:rPr lang="fr-FR" sz="2800" dirty="0" smtClean="0"/>
              <a:t> drone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independent</a:t>
            </a:r>
            <a:endParaRPr lang="fr-F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smtClean="0"/>
              <a:t>No backup 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800" dirty="0" err="1" smtClean="0"/>
              <a:t>Random</a:t>
            </a:r>
            <a:r>
              <a:rPr lang="fr-FR" sz="2800" dirty="0" smtClean="0"/>
              <a:t> </a:t>
            </a:r>
            <a:r>
              <a:rPr lang="fr-FR" sz="2800" dirty="0" err="1" smtClean="0"/>
              <a:t>target</a:t>
            </a:r>
            <a:endParaRPr lang="fr-FR" sz="2800" dirty="0"/>
          </a:p>
        </p:txBody>
      </p:sp>
      <p:sp>
        <p:nvSpPr>
          <p:cNvPr id="8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18" y="3390222"/>
            <a:ext cx="4769088" cy="2789338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835996" y="6041060"/>
            <a:ext cx="2487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[1] : </a:t>
            </a:r>
            <a:r>
              <a:rPr lang="fr-FR" sz="1200" dirty="0" err="1" smtClean="0"/>
              <a:t>Result</a:t>
            </a:r>
            <a:r>
              <a:rPr lang="fr-FR" sz="1200" dirty="0" smtClean="0"/>
              <a:t> pattern of </a:t>
            </a:r>
            <a:r>
              <a:rPr lang="fr-FR" sz="1200" dirty="0" err="1" smtClean="0"/>
              <a:t>Random</a:t>
            </a:r>
            <a:r>
              <a:rPr lang="fr-FR" sz="1200" dirty="0" smtClean="0"/>
              <a:t> </a:t>
            </a:r>
            <a:r>
              <a:rPr lang="fr-FR" sz="1200" dirty="0" err="1" smtClean="0"/>
              <a:t>Walk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01958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fr-FR" smtClean="0"/>
              <a:pPr/>
              <a:t>9</a:t>
            </a:fld>
            <a:r>
              <a:rPr lang="fr-FR" dirty="0" smtClean="0"/>
              <a:t>/26</a:t>
            </a:r>
            <a:endParaRPr lang="fr-FR" dirty="0"/>
          </a:p>
        </p:txBody>
      </p:sp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0" y="269632"/>
            <a:ext cx="8077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studied</a:t>
            </a:r>
            <a:r>
              <a:rPr lang="fr-FR" dirty="0"/>
              <a:t> in the article</a:t>
            </a:r>
            <a:endParaRPr lang="fr-FR" dirty="0"/>
          </a:p>
        </p:txBody>
      </p:sp>
      <p:pic>
        <p:nvPicPr>
          <p:cNvPr id="10" name="Picture 2"/>
          <p:cNvPicPr/>
          <p:nvPr/>
        </p:nvPicPr>
        <p:blipFill>
          <a:blip r:embed="rId6"/>
          <a:stretch>
            <a:fillRect/>
          </a:stretch>
        </p:blipFill>
        <p:spPr>
          <a:xfrm>
            <a:off x="2088000" y="2016000"/>
            <a:ext cx="6402240" cy="2145600"/>
          </a:xfrm>
          <a:prstGeom prst="rect">
            <a:avLst/>
          </a:prstGeom>
          <a:ln>
            <a:noFill/>
          </a:ln>
        </p:spPr>
      </p:pic>
      <p:sp>
        <p:nvSpPr>
          <p:cNvPr id="11" name="TextShape 4"/>
          <p:cNvSpPr txBox="1"/>
          <p:nvPr/>
        </p:nvSpPr>
        <p:spPr>
          <a:xfrm>
            <a:off x="2340448" y="4437720"/>
            <a:ext cx="6264000" cy="5202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500" b="1" i="1" dirty="0" err="1"/>
              <a:t>From</a:t>
            </a:r>
            <a:r>
              <a:rPr lang="fr-FR" sz="1500" b="1" i="1" dirty="0"/>
              <a:t> :</a:t>
            </a:r>
            <a:r>
              <a:rPr lang="fr-FR" sz="1500" dirty="0"/>
              <a:t> </a:t>
            </a:r>
            <a:r>
              <a:rPr lang="fr-FR" sz="1500" dirty="0">
                <a:latin typeface="Arial"/>
                <a:ea typeface="Arial"/>
              </a:rPr>
              <a:t>“</a:t>
            </a:r>
            <a:r>
              <a:rPr lang="fr-FR" sz="1500" i="1" dirty="0" err="1"/>
              <a:t>Mobility</a:t>
            </a:r>
            <a:r>
              <a:rPr lang="fr-FR" sz="1500" i="1" dirty="0"/>
              <a:t> </a:t>
            </a:r>
            <a:r>
              <a:rPr lang="fr-FR" sz="1500" i="1" dirty="0" err="1"/>
              <a:t>Models</a:t>
            </a:r>
            <a:r>
              <a:rPr lang="fr-FR" sz="1500" i="1" dirty="0"/>
              <a:t> for UAV Group Reconnaissance Applications</a:t>
            </a:r>
            <a:r>
              <a:rPr lang="fr-FR" sz="1500" i="1" dirty="0">
                <a:latin typeface="Arial"/>
                <a:ea typeface="Arial"/>
              </a:rPr>
              <a:t>”</a:t>
            </a:r>
            <a:endParaRPr dirty="0"/>
          </a:p>
          <a:p>
            <a:r>
              <a:rPr lang="fr-FR" sz="1500" b="1" i="1" dirty="0">
                <a:latin typeface="Arial"/>
                <a:ea typeface="Arial"/>
              </a:rPr>
              <a:t>By :</a:t>
            </a:r>
            <a:r>
              <a:rPr lang="fr-FR" sz="1500" i="1" dirty="0">
                <a:latin typeface="Arial"/>
                <a:ea typeface="Arial"/>
              </a:rPr>
              <a:t> </a:t>
            </a:r>
            <a:r>
              <a:rPr lang="fr-FR" sz="1500" i="1" dirty="0" smtClean="0">
                <a:latin typeface="Arial"/>
                <a:ea typeface="Arial"/>
              </a:rPr>
              <a:t>E</a:t>
            </a:r>
            <a:r>
              <a:rPr lang="fr-FR" sz="1500" i="1" dirty="0">
                <a:latin typeface="Arial"/>
                <a:ea typeface="Arial"/>
              </a:rPr>
              <a:t>. Kuiper and S. </a:t>
            </a:r>
            <a:r>
              <a:rPr lang="fr-FR" sz="1500" i="1" dirty="0" err="1">
                <a:latin typeface="Arial"/>
                <a:ea typeface="Arial"/>
              </a:rPr>
              <a:t>Nadjm</a:t>
            </a:r>
            <a:r>
              <a:rPr lang="fr-FR" sz="1500" i="1" dirty="0">
                <a:latin typeface="Arial"/>
                <a:ea typeface="Arial"/>
              </a:rPr>
              <a:t>-Tehrani. </a:t>
            </a:r>
            <a:endParaRPr dirty="0"/>
          </a:p>
        </p:txBody>
      </p:sp>
      <p:sp>
        <p:nvSpPr>
          <p:cNvPr id="12" name="CustomShape 2"/>
          <p:cNvSpPr/>
          <p:nvPr/>
        </p:nvSpPr>
        <p:spPr>
          <a:xfrm>
            <a:off x="2490312" y="1350256"/>
            <a:ext cx="5178032" cy="7105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/>
            <a:r>
              <a:rPr lang="fr-FR" sz="3200" dirty="0" err="1"/>
              <a:t>Random</a:t>
            </a:r>
            <a:r>
              <a:rPr lang="fr-FR" sz="3200" dirty="0"/>
              <a:t> </a:t>
            </a:r>
            <a:r>
              <a:rPr lang="fr-FR" sz="3200" dirty="0" err="1" smtClean="0"/>
              <a:t>Walk</a:t>
            </a:r>
            <a:r>
              <a:rPr lang="fr-FR" sz="3200" dirty="0" smtClean="0"/>
              <a:t> </a:t>
            </a:r>
            <a:r>
              <a:rPr lang="fr-FR" sz="3200" dirty="0"/>
              <a:t>model</a:t>
            </a:r>
          </a:p>
        </p:txBody>
      </p:sp>
      <p:sp>
        <p:nvSpPr>
          <p:cNvPr id="14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3235424" cy="365125"/>
          </a:xfrm>
        </p:spPr>
        <p:txBody>
          <a:bodyPr/>
          <a:lstStyle/>
          <a:p>
            <a:r>
              <a:rPr lang="en-US" dirty="0"/>
              <a:t>Master 2 – Computer Science – Authors : </a:t>
            </a:r>
            <a:r>
              <a:rPr lang="en-US" dirty="0" err="1"/>
              <a:t>Castagnet</a:t>
            </a:r>
            <a:r>
              <a:rPr lang="en-US" dirty="0"/>
              <a:t>, </a:t>
            </a:r>
            <a:r>
              <a:rPr lang="en-US" dirty="0" err="1"/>
              <a:t>Etcheverry</a:t>
            </a:r>
            <a:r>
              <a:rPr lang="en-US" dirty="0"/>
              <a:t>, </a:t>
            </a:r>
            <a:r>
              <a:rPr lang="en-US" dirty="0" err="1"/>
              <a:t>Paziewski</a:t>
            </a:r>
            <a:r>
              <a:rPr lang="en-US" dirty="0"/>
              <a:t>, </a:t>
            </a:r>
            <a:r>
              <a:rPr lang="en-US" dirty="0" err="1"/>
              <a:t>Tessier</a:t>
            </a:r>
            <a:r>
              <a:rPr lang="en-US" dirty="0"/>
              <a:t>, </a:t>
            </a:r>
            <a:r>
              <a:rPr lang="en-US" dirty="0" err="1"/>
              <a:t>Testa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12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Form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971</Words>
  <Application>Microsoft Office PowerPoint</Application>
  <PresentationFormat>Affichage à l'écran (4:3)</PresentationFormat>
  <Paragraphs>283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(Corps)</vt:lpstr>
      <vt:lpstr>Courier New</vt:lpstr>
      <vt:lpstr>Georgia</vt:lpstr>
      <vt:lpstr>Times New Roman</vt:lpstr>
      <vt:lpstr>Wingdings</vt:lpstr>
      <vt:lpstr>Formation</vt:lpstr>
      <vt:lpstr>Mobility Models for UAV Group Reconnaissance Applications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Do you have any questions 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PrésentationPER</dc:title>
  <dc:creator/>
  <cp:lastModifiedBy/>
  <cp:revision>1</cp:revision>
  <dcterms:created xsi:type="dcterms:W3CDTF">2013-11-07T08:24:36Z</dcterms:created>
  <dcterms:modified xsi:type="dcterms:W3CDTF">2014-01-17T16:06:43Z</dcterms:modified>
</cp:coreProperties>
</file>