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7" r:id="rId3"/>
    <p:sldId id="307" r:id="rId4"/>
    <p:sldId id="261" r:id="rId5"/>
    <p:sldId id="281" r:id="rId6"/>
    <p:sldId id="318" r:id="rId7"/>
    <p:sldId id="298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28" r:id="rId24"/>
    <p:sldId id="305" r:id="rId25"/>
    <p:sldId id="296" r:id="rId26"/>
    <p:sldId id="27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E1294DD-CAAF-4760-9C92-EC250ED16D34}">
          <p14:sldIdLst>
            <p14:sldId id="259"/>
            <p14:sldId id="297"/>
          </p14:sldIdLst>
        </p14:section>
        <p14:section name="Context" id="{C43247B6-566F-4286-AB92-30753D77FBCE}">
          <p14:sldIdLst>
            <p14:sldId id="307"/>
          </p14:sldIdLst>
        </p14:section>
        <p14:section name="Problematics" id="{42E3C7F9-5C32-4EA1-B00B-4B5A81599E52}">
          <p14:sldIdLst>
            <p14:sldId id="261"/>
          </p14:sldIdLst>
        </p14:section>
        <p14:section name="Study of existing models" id="{5A54BE42-E97D-454F-B0A5-BBC552549795}">
          <p14:sldIdLst>
            <p14:sldId id="281"/>
            <p14:sldId id="318"/>
          </p14:sldIdLst>
        </p14:section>
        <p14:section name="About the article" id="{41126324-10AB-438F-9DF3-F959160C102D}">
          <p14:sldIdLst>
            <p14:sldId id="298"/>
          </p14:sldIdLst>
        </p14:section>
        <p14:section name="Models from the article" id="{E7F2C077-0AF6-4938-9EA9-EB27897D7CD6}">
          <p14:sldIdLst>
            <p14:sldId id="299"/>
            <p14:sldId id="312"/>
            <p14:sldId id="311"/>
            <p14:sldId id="313"/>
            <p14:sldId id="315"/>
          </p14:sldIdLst>
        </p14:section>
        <p14:section name="Experiments from the article" id="{9F29786E-1AD9-4323-9FAD-4AE23BE78D95}">
          <p14:sldIdLst>
            <p14:sldId id="292"/>
            <p14:sldId id="317"/>
            <p14:sldId id="290"/>
            <p14:sldId id="289"/>
          </p14:sldIdLst>
        </p14:section>
        <p14:section name="Our work" id="{6774C921-6BDB-4BE3-8E2C-73AA037B0D0F}">
          <p14:sldIdLst>
            <p14:sldId id="319"/>
            <p14:sldId id="321"/>
            <p14:sldId id="322"/>
            <p14:sldId id="323"/>
            <p14:sldId id="324"/>
            <p14:sldId id="326"/>
            <p14:sldId id="328"/>
          </p14:sldIdLst>
        </p14:section>
        <p14:section name="Conclusion" id="{DE944B8F-B022-406C-A711-C07C5250481A}">
          <p14:sldIdLst>
            <p14:sldId id="305"/>
            <p14:sldId id="29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EF9"/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1858" autoAdjust="0"/>
  </p:normalViewPr>
  <p:slideViewPr>
    <p:cSldViewPr>
      <p:cViewPr varScale="1">
        <p:scale>
          <a:sx n="57" d="100"/>
          <a:sy n="57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rian\Desktop\comparais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Scan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Feuil1!$D$4</c:f>
              <c:strCache>
                <c:ptCount val="1"/>
                <c:pt idx="0">
                  <c:v>Walk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Feuil1!$D$5:$D$25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  <c:extLst/>
            </c:numRef>
          </c:val>
          <c:smooth val="0"/>
        </c:ser>
        <c:ser>
          <c:idx val="2"/>
          <c:order val="2"/>
          <c:tx>
            <c:strRef>
              <c:f>Feuil1!$E$4</c:f>
              <c:strCache>
                <c:ptCount val="1"/>
                <c:pt idx="0">
                  <c:v>Waypoint</c:v>
                </c:pt>
              </c:strCache>
            </c:strRef>
          </c:tx>
          <c:spPr>
            <a:ln w="28575" cap="rnd">
              <a:solidFill>
                <a:srgbClr val="0DFF01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Feuil1!$E$5:$E$25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  <c:extLst/>
            </c:numRef>
          </c:val>
          <c:smooth val="0"/>
        </c:ser>
        <c:ser>
          <c:idx val="3"/>
          <c:order val="3"/>
          <c:tx>
            <c:strRef>
              <c:f>Feuil1!$F$4</c:f>
              <c:strCache>
                <c:ptCount val="1"/>
                <c:pt idx="0">
                  <c:v>Pheromone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Feuil1!$F$5:$F$25</c:f>
              <c:numCache>
                <c:formatCode>General</c:formatCode>
                <c:ptCount val="20"/>
                <c:pt idx="0">
                  <c:v>10.75</c:v>
                </c:pt>
                <c:pt idx="1">
                  <c:v>20</c:v>
                </c:pt>
                <c:pt idx="2">
                  <c:v>25.4</c:v>
                </c:pt>
                <c:pt idx="3">
                  <c:v>30.8</c:v>
                </c:pt>
                <c:pt idx="4">
                  <c:v>38</c:v>
                </c:pt>
                <c:pt idx="5">
                  <c:v>51.5</c:v>
                </c:pt>
                <c:pt idx="6">
                  <c:v>68.5</c:v>
                </c:pt>
                <c:pt idx="7">
                  <c:v>71.400000000000006</c:v>
                </c:pt>
                <c:pt idx="8">
                  <c:v>73</c:v>
                </c:pt>
                <c:pt idx="9">
                  <c:v>80</c:v>
                </c:pt>
                <c:pt idx="10">
                  <c:v>81.2</c:v>
                </c:pt>
                <c:pt idx="11">
                  <c:v>82</c:v>
                </c:pt>
                <c:pt idx="12">
                  <c:v>84</c:v>
                </c:pt>
                <c:pt idx="13">
                  <c:v>84.8</c:v>
                </c:pt>
                <c:pt idx="14">
                  <c:v>86.4</c:v>
                </c:pt>
                <c:pt idx="15">
                  <c:v>88.3</c:v>
                </c:pt>
                <c:pt idx="16">
                  <c:v>90</c:v>
                </c:pt>
                <c:pt idx="17">
                  <c:v>95</c:v>
                </c:pt>
                <c:pt idx="18">
                  <c:v>96.6</c:v>
                </c:pt>
                <c:pt idx="19">
                  <c:v>98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740656"/>
        <c:axId val="1827473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Feuil1!$C$4</c15:sqref>
                        </c15:formulaRef>
                      </c:ext>
                    </c:extLst>
                    <c:strCache>
                      <c:ptCount val="1"/>
                      <c:pt idx="0">
                        <c:v>minutes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Feuil1!$C$5:$C$25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Feuil1!$C$5:$C$25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8274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2747320"/>
        <c:crosses val="autoZero"/>
        <c:auto val="1"/>
        <c:lblAlgn val="ctr"/>
        <c:lblOffset val="100"/>
        <c:noMultiLvlLbl val="0"/>
      </c:catAx>
      <c:valAx>
        <c:axId val="1827473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274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0.04479</cdr:x>
      <cdr:y>0.05729</cdr:y>
    </cdr:from>
    <cdr:to>
      <cdr:x>0.24063</cdr:x>
      <cdr:y>0.15799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04788" y="157163"/>
          <a:ext cx="8953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0.01146</cdr:x>
      <cdr:y>0.02951</cdr:y>
    </cdr:from>
    <cdr:to>
      <cdr:x>0.06563</cdr:x>
      <cdr:y>0.11285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52388" y="80963"/>
          <a:ext cx="2476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% scanned</a:t>
          </a:r>
          <a:r>
            <a:rPr lang="fr-FR" sz="1100" baseline="0"/>
            <a:t> zone</a:t>
          </a:r>
          <a:endParaRPr lang="fr-FR" sz="1100"/>
        </a:p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0.8</cdr:x>
      <cdr:y>0.8559</cdr:y>
    </cdr:from>
    <cdr:to>
      <cdr:x>1</cdr:x>
      <cdr:y>0.96875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3657600" y="2347913"/>
          <a:ext cx="914400" cy="309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time</a:t>
          </a:r>
          <a:r>
            <a:rPr lang="fr-FR" sz="1100" baseline="0"/>
            <a:t> (min)</a:t>
          </a:r>
          <a:endParaRPr lang="fr-FR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17/01/2014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17/01/2014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44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26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8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dirty="0" smtClean="0"/>
              <a:t>Master 2 – Computer Science – Authors : </a:t>
            </a:r>
            <a:r>
              <a:rPr lang="en-US" dirty="0" err="1" smtClean="0"/>
              <a:t>Castagnet</a:t>
            </a:r>
            <a:r>
              <a:rPr lang="en-US" dirty="0" smtClean="0"/>
              <a:t>, </a:t>
            </a:r>
            <a:r>
              <a:rPr lang="en-US" dirty="0" err="1" smtClean="0"/>
              <a:t>Etcheverry</a:t>
            </a:r>
            <a:r>
              <a:rPr lang="en-US" dirty="0" smtClean="0"/>
              <a:t>, </a:t>
            </a:r>
            <a:r>
              <a:rPr lang="en-US" dirty="0" err="1" smtClean="0"/>
              <a:t>Paziewski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r>
              <a:rPr lang="en-US" dirty="0" smtClean="0"/>
              <a:t>, </a:t>
            </a:r>
            <a:r>
              <a:rPr lang="en-US" dirty="0" err="1" smtClean="0"/>
              <a:t>Tessier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2 – Computer Science – Authors : Castagnet, Etcheverry, Paziewski, Testa, Tessier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Master 2 – Computer Science – Authors : </a:t>
            </a:r>
            <a:r>
              <a:rPr lang="en-US" dirty="0" err="1" smtClean="0"/>
              <a:t>Castagnet</a:t>
            </a:r>
            <a:r>
              <a:rPr lang="en-US" dirty="0" smtClean="0"/>
              <a:t>, </a:t>
            </a:r>
            <a:r>
              <a:rPr lang="en-US" dirty="0" err="1" smtClean="0"/>
              <a:t>Etcheverry</a:t>
            </a:r>
            <a:r>
              <a:rPr lang="en-US" dirty="0" smtClean="0"/>
              <a:t>, </a:t>
            </a:r>
            <a:r>
              <a:rPr lang="en-US" dirty="0" err="1" smtClean="0"/>
              <a:t>Paziewski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r>
              <a:rPr lang="en-US" dirty="0" smtClean="0"/>
              <a:t>, </a:t>
            </a:r>
            <a:r>
              <a:rPr lang="en-US" dirty="0" err="1" smtClean="0"/>
              <a:t>Tessier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37464" y="4327362"/>
            <a:ext cx="4738992" cy="990600"/>
          </a:xfrm>
        </p:spPr>
        <p:txBody>
          <a:bodyPr>
            <a:noAutofit/>
          </a:bodyPr>
          <a:lstStyle/>
          <a:p>
            <a:r>
              <a:rPr lang="fr-FR" i="1" dirty="0" smtClean="0">
                <a:latin typeface="+mn-lt"/>
              </a:rPr>
              <a:t>By </a:t>
            </a:r>
            <a:r>
              <a:rPr lang="fr-FR" i="1" dirty="0" err="1" smtClean="0">
                <a:latin typeface="+mn-lt"/>
              </a:rPr>
              <a:t>Castagnet</a:t>
            </a:r>
            <a:r>
              <a:rPr lang="fr-FR" i="1" dirty="0" smtClean="0">
                <a:latin typeface="+mn-lt"/>
              </a:rPr>
              <a:t> Florian, </a:t>
            </a:r>
            <a:r>
              <a:rPr lang="fr-FR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Jérémy, </a:t>
            </a:r>
            <a:r>
              <a:rPr lang="fr-FR" i="1" dirty="0" err="1" smtClean="0">
                <a:latin typeface="+mn-lt"/>
              </a:rPr>
              <a:t>Paziewski</a:t>
            </a:r>
            <a:r>
              <a:rPr lang="fr-FR" i="1" dirty="0" smtClean="0">
                <a:latin typeface="+mn-lt"/>
              </a:rPr>
              <a:t> Hayley, 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i="1" dirty="0" err="1" smtClean="0">
                <a:latin typeface="+mn-lt"/>
              </a:rPr>
              <a:t>Alexis,</a:t>
            </a:r>
            <a:r>
              <a:rPr lang="fr-FR" i="1" dirty="0" err="1" smtClean="0">
                <a:solidFill>
                  <a:prstClr val="black"/>
                </a:solidFill>
                <a:latin typeface="+mn-lt"/>
              </a:rPr>
              <a:t>Testa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Mickaël 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842" y="6135107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Science, Network, System and </a:t>
            </a:r>
            <a:r>
              <a:rPr lang="fr-FR" sz="1600" b="1" dirty="0" err="1" smtClean="0"/>
              <a:t>Mobility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259632" y="106432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Study</a:t>
            </a:r>
            <a:r>
              <a:rPr lang="fr-FR" sz="2800" b="1" dirty="0"/>
              <a:t> and </a:t>
            </a:r>
            <a:r>
              <a:rPr lang="fr-FR" sz="2800" b="1" dirty="0" err="1"/>
              <a:t>Research</a:t>
            </a:r>
            <a:r>
              <a:rPr lang="fr-FR" sz="2800" b="1" dirty="0"/>
              <a:t> </a:t>
            </a:r>
            <a:r>
              <a:rPr lang="fr-FR" sz="2800" b="1" dirty="0" smtClean="0"/>
              <a:t>Project on </a:t>
            </a:r>
            <a:r>
              <a:rPr lang="fr-FR" sz="2800" b="1" dirty="0" err="1" smtClean="0"/>
              <a:t>paper</a:t>
            </a:r>
            <a:r>
              <a:rPr lang="fr-FR" sz="2800" b="1" dirty="0" smtClean="0"/>
              <a:t> 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Directors of tutorial classes 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261509" y="566924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AUTEFAGE Vincent and CHAUMETTE Serge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243851" y="3608128"/>
            <a:ext cx="401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Erik Kuiper &amp; </a:t>
            </a:r>
            <a:r>
              <a:rPr lang="fr-FR" sz="1600" i="1" dirty="0" err="1" smtClean="0"/>
              <a:t>Simin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Nadjm</a:t>
            </a:r>
            <a:r>
              <a:rPr lang="fr-FR" sz="1600" i="1" dirty="0" smtClean="0"/>
              <a:t>-Tehrani</a:t>
            </a:r>
          </a:p>
          <a:p>
            <a:r>
              <a:rPr lang="fr-FR" sz="1600" i="1" dirty="0" smtClean="0"/>
              <a:t>ICWM 2006</a:t>
            </a:r>
            <a:endParaRPr lang="fr-FR" sz="16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6" y="145929"/>
            <a:ext cx="2376925" cy="831924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3203848" y="1587547"/>
            <a:ext cx="0" cy="26422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741229" y="641590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22/01/2014</a:t>
            </a:r>
            <a:endParaRPr lang="fr-FR" sz="16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Adaptative </a:t>
            </a:r>
          </a:p>
          <a:p>
            <a:pPr marL="457200" lvl="1" indent="0">
              <a:buNone/>
            </a:pPr>
            <a:r>
              <a:rPr lang="fr-FR" sz="2800" dirty="0" smtClean="0"/>
              <a:t>                     UAV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84" y="2996952"/>
            <a:ext cx="4143465" cy="267896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68609" y="5675917"/>
            <a:ext cx="2704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Waypoint</a:t>
            </a:r>
            <a:endParaRPr lang="fr-FR" sz="1200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0932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Regularly broadcast a </a:t>
            </a:r>
            <a:r>
              <a:rPr lang="en-US" sz="2800" dirty="0">
                <a:solidFill>
                  <a:srgbClr val="000000"/>
                </a:solidFill>
              </a:rPr>
              <a:t>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km between two UAVs)</a:t>
            </a:r>
            <a:endParaRPr lang="en-US" sz="28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964600" y="1654530"/>
            <a:ext cx="3672000" cy="3816000"/>
          </a:xfrm>
          <a:prstGeom prst="rect">
            <a:avLst/>
          </a:prstGeom>
          <a:ln>
            <a:noFill/>
          </a:ln>
        </p:spPr>
      </p:pic>
      <p:sp>
        <p:nvSpPr>
          <p:cNvPr id="11" name="TextShape 5"/>
          <p:cNvSpPr txBox="1"/>
          <p:nvPr/>
        </p:nvSpPr>
        <p:spPr>
          <a:xfrm>
            <a:off x="2988520" y="5573096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356520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70364" y="1047508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(no quantification in the article)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172400" y="40050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244788" y="5661248"/>
            <a:ext cx="276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: Command and </a:t>
            </a:r>
            <a:r>
              <a:rPr lang="fr-FR" sz="1400" dirty="0" err="1" smtClean="0"/>
              <a:t>Controler</a:t>
            </a:r>
            <a:r>
              <a:rPr lang="fr-FR" sz="1400" dirty="0" smtClean="0"/>
              <a:t> center  </a:t>
            </a:r>
            <a:endParaRPr lang="fr-FR" sz="14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the area in 40 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0858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RandomWalk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52807" y="1380062"/>
            <a:ext cx="6355432" cy="41222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Our point of </a:t>
            </a:r>
            <a:r>
              <a:rPr lang="fr-FR" sz="3200" dirty="0" err="1" smtClean="0"/>
              <a:t>view</a:t>
            </a:r>
            <a:r>
              <a:rPr lang="fr-FR" sz="3200" dirty="0" smtClean="0"/>
              <a:t> about limitations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Speed and 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and </a:t>
            </a:r>
            <a:r>
              <a:rPr lang="fr-FR" sz="2800" dirty="0" err="1" smtClean="0"/>
              <a:t>connectivity</a:t>
            </a:r>
            <a:r>
              <a:rPr lang="fr-FR" sz="2800" dirty="0" smtClean="0"/>
              <a:t> of communications are </a:t>
            </a:r>
            <a:r>
              <a:rPr lang="fr-FR" sz="2800" dirty="0" err="1" smtClean="0"/>
              <a:t>two</a:t>
            </a:r>
            <a:r>
              <a:rPr lang="fr-FR" sz="2800" dirty="0" smtClean="0"/>
              <a:t> </a:t>
            </a:r>
            <a:r>
              <a:rPr lang="fr-FR" sz="2800" dirty="0" err="1" smtClean="0"/>
              <a:t>conflicting</a:t>
            </a:r>
            <a:r>
              <a:rPr lang="fr-FR" sz="2800" dirty="0" smtClean="0"/>
              <a:t> objectives.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pheromone</a:t>
            </a:r>
            <a:r>
              <a:rPr lang="fr-FR" sz="2800" dirty="0" smtClean="0"/>
              <a:t> and </a:t>
            </a:r>
            <a:r>
              <a:rPr lang="fr-FR" sz="2800" dirty="0" err="1" smtClean="0"/>
              <a:t>random</a:t>
            </a:r>
            <a:r>
              <a:rPr lang="fr-FR" sz="2800" dirty="0" smtClean="0"/>
              <a:t> model not </a:t>
            </a:r>
            <a:r>
              <a:rPr lang="fr-FR" sz="2800" dirty="0" err="1" smtClean="0"/>
              <a:t>adapted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Communication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UAVs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71663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29" y="3140968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area.</a:t>
            </a:r>
          </a:p>
        </p:txBody>
      </p:sp>
      <p:sp>
        <p:nvSpPr>
          <p:cNvPr id="17" name="TextShape 5"/>
          <p:cNvSpPr txBox="1"/>
          <p:nvPr/>
        </p:nvSpPr>
        <p:spPr>
          <a:xfrm>
            <a:off x="2802330" y="4365003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Calibri (Corps)"/>
                <a:ea typeface="Arial"/>
              </a:rPr>
              <a:t>By :</a:t>
            </a:r>
            <a:r>
              <a:rPr lang="fr-FR" sz="1500" i="1" dirty="0">
                <a:latin typeface="Calibri (Corps)"/>
                <a:ea typeface="Arial"/>
              </a:rPr>
              <a:t> </a:t>
            </a:r>
            <a:r>
              <a:rPr lang="fr-FR" sz="1500" i="1" dirty="0" smtClean="0">
                <a:latin typeface="Calibri (Corps)"/>
                <a:ea typeface="Arial"/>
              </a:rPr>
              <a:t>E</a:t>
            </a:r>
            <a:r>
              <a:rPr lang="fr-FR" sz="1500" i="1" dirty="0">
                <a:latin typeface="Calibri (Corps)"/>
                <a:ea typeface="Arial"/>
              </a:rPr>
              <a:t>. Kuiper and S. </a:t>
            </a:r>
            <a:r>
              <a:rPr lang="fr-FR" sz="1500" i="1" dirty="0" err="1">
                <a:latin typeface="Calibri (Corps)"/>
                <a:ea typeface="Arial"/>
              </a:rPr>
              <a:t>Nadjm</a:t>
            </a:r>
            <a:r>
              <a:rPr lang="fr-FR" sz="1500" i="1" dirty="0">
                <a:latin typeface="Calibri (Corps)"/>
                <a:ea typeface="Arial"/>
              </a:rPr>
              <a:t>-Tehrani. </a:t>
            </a:r>
            <a:endParaRPr dirty="0">
              <a:latin typeface="Calibri (Corps)"/>
            </a:endParaRPr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2524213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Rebound</a:t>
            </a:r>
            <a:r>
              <a:rPr lang="fr-FR" sz="2400" dirty="0" smtClean="0"/>
              <a:t> </a:t>
            </a:r>
            <a:r>
              <a:rPr lang="fr-FR" sz="2400" dirty="0" err="1" smtClean="0"/>
              <a:t>method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97549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975495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2560836"/>
            <a:ext cx="2993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FF0000"/>
                </a:solidFill>
              </a:rPr>
              <a:t>Presence</a:t>
            </a:r>
            <a:r>
              <a:rPr lang="fr-FR" sz="2400" dirty="0">
                <a:solidFill>
                  <a:srgbClr val="FF0000"/>
                </a:solidFill>
              </a:rPr>
              <a:t> of C&amp;C </a:t>
            </a:r>
            <a:r>
              <a:rPr lang="fr-FR" sz="2400" dirty="0" err="1">
                <a:solidFill>
                  <a:srgbClr val="FF0000"/>
                </a:solidFill>
              </a:rPr>
              <a:t>does</a:t>
            </a:r>
            <a:r>
              <a:rPr lang="fr-FR" sz="2400" dirty="0">
                <a:solidFill>
                  <a:srgbClr val="FF0000"/>
                </a:solidFill>
              </a:rPr>
              <a:t> not </a:t>
            </a:r>
            <a:r>
              <a:rPr lang="fr-FR" sz="2400" dirty="0" smtClean="0">
                <a:solidFill>
                  <a:srgbClr val="FF0000"/>
                </a:solidFill>
              </a:rPr>
              <a:t>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975495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9" y="2157399"/>
            <a:ext cx="3768452" cy="391051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606" y="2492896"/>
            <a:ext cx="3916275" cy="3202316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0" y="2025787"/>
            <a:ext cx="4016908" cy="41125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 smtClean="0"/>
              <a:t>Tessier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/26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7"/>
            <a:ext cx="4038600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err="1" smtClean="0"/>
              <a:t>Problematics</a:t>
            </a:r>
            <a:endParaRPr lang="fr-FR" dirty="0"/>
          </a:p>
          <a:p>
            <a:r>
              <a:rPr lang="fr-FR" dirty="0" err="1" smtClean="0">
                <a:solidFill>
                  <a:srgbClr val="000000"/>
                </a:solidFill>
              </a:rPr>
              <a:t>Study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of </a:t>
            </a:r>
            <a:r>
              <a:rPr lang="fr-FR" dirty="0" err="1" smtClean="0">
                <a:solidFill>
                  <a:srgbClr val="000000"/>
                </a:solidFill>
              </a:rPr>
              <a:t>existing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models</a:t>
            </a:r>
            <a:endParaRPr lang="fr-FR" dirty="0"/>
          </a:p>
          <a:p>
            <a:r>
              <a:rPr lang="fr-FR" dirty="0" smtClean="0"/>
              <a:t>Our article </a:t>
            </a:r>
            <a:r>
              <a:rPr lang="fr-FR" dirty="0" err="1" smtClean="0"/>
              <a:t>studied</a:t>
            </a:r>
            <a:endParaRPr lang="fr-FR" dirty="0" smtClean="0"/>
          </a:p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/>
              <a:t>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  <a:p>
            <a:r>
              <a:rPr lang="fr-FR" dirty="0" err="1" smtClean="0"/>
              <a:t>Experiments</a:t>
            </a:r>
            <a:endParaRPr lang="fr-FR" dirty="0" smtClean="0"/>
          </a:p>
          <a:p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 smtClean="0"/>
              <a:t>models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0"/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62" y="2012551"/>
            <a:ext cx="4009380" cy="4201097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the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more efficients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At</a:t>
            </a:r>
            <a:r>
              <a:rPr lang="fr-FR" sz="2400" dirty="0" smtClean="0"/>
              <a:t> 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than</a:t>
            </a:r>
            <a:r>
              <a:rPr lang="fr-FR" sz="2400" dirty="0" smtClean="0"/>
              <a:t> 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scan.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099908"/>
              </p:ext>
            </p:extLst>
          </p:nvPr>
        </p:nvGraphicFramePr>
        <p:xfrm>
          <a:off x="1763688" y="2343260"/>
          <a:ext cx="3857744" cy="288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656" y="1808293"/>
            <a:ext cx="2520280" cy="4436526"/>
          </a:xfrm>
          <a:prstGeom prst="rect">
            <a:avLst/>
          </a:prstGeom>
        </p:spPr>
      </p:pic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/26</a:t>
            </a:r>
            <a:endParaRPr lang="fr-FR" dirty="0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98841" y="-6940152"/>
            <a:ext cx="7765662" cy="1647612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16738"/>
              </p:ext>
            </p:extLst>
          </p:nvPr>
        </p:nvGraphicFramePr>
        <p:xfrm>
          <a:off x="2339752" y="2060848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11584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     </a:t>
                      </a:r>
                      <a:r>
                        <a:rPr lang="fr-FR" dirty="0" err="1" smtClean="0"/>
                        <a:t>Mobility</a:t>
                      </a:r>
                      <a:r>
                        <a:rPr lang="fr-FR" dirty="0" smtClean="0"/>
                        <a:t> Model</a:t>
                      </a:r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r>
                        <a:rPr lang="fr-FR" dirty="0" smtClean="0"/>
                        <a:t>Scenarios</a:t>
                      </a:r>
                    </a:p>
                    <a:p>
                      <a:endParaRPr lang="fr-F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Semi-</a:t>
                      </a:r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Circular-Movement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Distributed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Pheromone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Smooth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turn</a:t>
                      </a:r>
                      <a:endParaRPr lang="fr-FR" dirty="0"/>
                    </a:p>
                  </a:txBody>
                  <a:tcPr/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Scan </a:t>
                      </a: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Coverage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b="1" dirty="0" smtClean="0"/>
                        <a:t>X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/>
                        <a:t>X</a:t>
                      </a:r>
                      <a:endParaRPr lang="fr-FR" sz="4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Airborne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Networks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/>
                        <a:t>X</a:t>
                      </a:r>
                      <a:endParaRPr lang="fr-FR" sz="4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5656" y="1262142"/>
            <a:ext cx="8077200" cy="711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Importance of the </a:t>
            </a:r>
            <a:r>
              <a:rPr lang="fr-FR" sz="2800" dirty="0" err="1" smtClean="0"/>
              <a:t>Mobility</a:t>
            </a:r>
            <a:r>
              <a:rPr lang="fr-FR" sz="2800" dirty="0" smtClean="0"/>
              <a:t> Model </a:t>
            </a:r>
            <a:r>
              <a:rPr lang="fr-FR" sz="2800" dirty="0" err="1" smtClean="0"/>
              <a:t>choosen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38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61643" y="1199534"/>
            <a:ext cx="6403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Characteristics</a:t>
            </a:r>
            <a:r>
              <a:rPr lang="fr-FR" sz="2800" dirty="0" smtClean="0"/>
              <a:t> of </a:t>
            </a:r>
            <a:r>
              <a:rPr lang="fr-FR" sz="2800" dirty="0" err="1" smtClean="0"/>
              <a:t>evaluation</a:t>
            </a:r>
            <a:r>
              <a:rPr lang="fr-FR" sz="2800" dirty="0" smtClean="0"/>
              <a:t> and </a:t>
            </a:r>
            <a:r>
              <a:rPr lang="fr-FR" sz="2800" dirty="0" err="1" smtClean="0"/>
              <a:t>experiments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Possible </a:t>
            </a:r>
            <a:r>
              <a:rPr lang="fr-FR" sz="2800" dirty="0" err="1" smtClean="0"/>
              <a:t>improvement</a:t>
            </a:r>
            <a:r>
              <a:rPr lang="fr-FR" sz="2800" dirty="0" smtClean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smtClean="0"/>
              <a:t>store and </a:t>
            </a:r>
            <a:r>
              <a:rPr lang="fr-FR" sz="2800" dirty="0" err="1" smtClean="0"/>
              <a:t>forward</a:t>
            </a:r>
            <a:r>
              <a:rPr lang="fr-FR" sz="2800" dirty="0" smtClean="0"/>
              <a:t> </a:t>
            </a:r>
            <a:r>
              <a:rPr lang="fr-FR" sz="2800" dirty="0"/>
              <a:t>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290750" y="5830494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</a:t>
            </a:r>
            <a:r>
              <a:rPr lang="fr-FR" sz="1400" b="1" dirty="0"/>
              <a:t>5</a:t>
            </a:r>
            <a:r>
              <a:rPr lang="fr-FR" sz="1400" b="1" dirty="0" smtClean="0"/>
              <a:t>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94794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4.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  <p:sp>
        <p:nvSpPr>
          <p:cNvPr id="13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47664" y="3756868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/26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6.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pPr>
              <a:defRPr lang="fr-FR"/>
            </a:pP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[1</a:t>
            </a:r>
            <a:r>
              <a:rPr lang="fr-FR" sz="1400" dirty="0" smtClean="0"/>
              <a:t>] &amp;&amp; [2] 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95834"/>
            <a:ext cx="3782482" cy="2076822"/>
          </a:xfrm>
          <a:prstGeom prst="rect">
            <a:avLst/>
          </a:prstGeom>
          <a:effectLst>
            <a:glow rad="127000">
              <a:srgbClr val="FDFEF9"/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971091" y="3672656"/>
            <a:ext cx="376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1.</a:t>
            </a:r>
            <a:r>
              <a:rPr lang="fr-FR" sz="1400" dirty="0" smtClean="0"/>
              <a:t> Source : </a:t>
            </a:r>
            <a:r>
              <a:rPr lang="fr-FR" sz="1400" dirty="0"/>
              <a:t>http://rain.aa.washington.edu"</a:t>
            </a:r>
          </a:p>
        </p:txBody>
      </p:sp>
      <p:sp>
        <p:nvSpPr>
          <p:cNvPr id="1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smtClean="0"/>
              <a:t>/26</a:t>
            </a:r>
            <a:endParaRPr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Problematics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</a:t>
            </a:r>
            <a:r>
              <a:rPr lang="en-US" sz="3200" dirty="0" smtClean="0"/>
              <a:t>to scan </a:t>
            </a:r>
            <a:r>
              <a:rPr lang="en-US" sz="3200" dirty="0"/>
              <a:t>an </a:t>
            </a:r>
            <a:r>
              <a:rPr lang="en-US" sz="3200" dirty="0" smtClean="0"/>
              <a:t>area properly</a:t>
            </a:r>
            <a:r>
              <a:rPr lang="en-US" sz="3200" dirty="0"/>
              <a:t>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hour.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04" y="462840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173688" y="1736315"/>
            <a:ext cx="3665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2 . </a:t>
            </a:r>
            <a:r>
              <a:rPr lang="fr-FR" sz="1400" dirty="0" smtClean="0"/>
              <a:t>Source 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3.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  <p:sp>
        <p:nvSpPr>
          <p:cNvPr id="15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models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0"/>
            <a:ext cx="3510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</a:t>
            </a:r>
            <a:r>
              <a:rPr lang="en-US" sz="2800" dirty="0" smtClean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487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[1]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704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Waypoint</a:t>
            </a:r>
            <a:endParaRPr lang="fr-FR" sz="1200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/26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</a:rPr>
              <a:t>models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379322" y="2004798"/>
            <a:ext cx="39701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</a:t>
            </a:r>
            <a:r>
              <a:rPr lang="en-US" sz="2800" dirty="0" smtClean="0"/>
              <a:t>Pheromone</a:t>
            </a:r>
            <a:endParaRPr lang="en-US" sz="2800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2014" y="5833302"/>
            <a:ext cx="311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[3] : Street scenario </a:t>
            </a:r>
            <a:r>
              <a:rPr lang="fr-FR" sz="1200" dirty="0" err="1" smtClean="0"/>
              <a:t>corresponding</a:t>
            </a:r>
            <a:r>
              <a:rPr lang="fr-FR" sz="1200" dirty="0" smtClean="0"/>
              <a:t> to a square area size 1900x1900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77238" y="5013124"/>
            <a:ext cx="3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[4] : Attractive 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 smtClean="0"/>
              <a:t>Pheromones</a:t>
            </a:r>
            <a:r>
              <a:rPr lang="fr-FR" sz="1200" dirty="0" smtClean="0"/>
              <a:t> For Surveillance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4" y="2527587"/>
            <a:ext cx="3295650" cy="3295650"/>
          </a:xfrm>
          <a:prstGeom prst="rect">
            <a:avLst/>
          </a:prstGeom>
        </p:spPr>
      </p:pic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3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About the article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0932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8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39752" y="1844824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Waypoint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drone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088000" y="2016000"/>
            <a:ext cx="6402240" cy="2145600"/>
          </a:xfrm>
          <a:prstGeom prst="rect">
            <a:avLst/>
          </a:prstGeom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2340448" y="4437720"/>
            <a:ext cx="626400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/>
              <a:t>Waypoint</a:t>
            </a:r>
            <a:r>
              <a:rPr lang="fr-FR" sz="3200" dirty="0"/>
              <a:t> model</a:t>
            </a: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996</Words>
  <Application>Microsoft Office PowerPoint</Application>
  <PresentationFormat>Affichage à l'écran (4:3)</PresentationFormat>
  <Paragraphs>290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2014-01-17T14:32:37Z</dcterms:modified>
</cp:coreProperties>
</file>